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sldIdLst>
    <p:sldId id="274" r:id="rId4"/>
    <p:sldId id="256" r:id="rId5"/>
    <p:sldId id="257" r:id="rId6"/>
    <p:sldId id="267" r:id="rId7"/>
    <p:sldId id="270" r:id="rId8"/>
    <p:sldId id="268" r:id="rId9"/>
    <p:sldId id="265" r:id="rId10"/>
    <p:sldId id="259" r:id="rId11"/>
    <p:sldId id="263" r:id="rId12"/>
    <p:sldId id="261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983" autoAdjust="0"/>
  </p:normalViewPr>
  <p:slideViewPr>
    <p:cSldViewPr>
      <p:cViewPr>
        <p:scale>
          <a:sx n="80" d="100"/>
          <a:sy n="80" d="100"/>
        </p:scale>
        <p:origin x="-100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0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1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8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D288C-2E16-4312-B062-4F493FB3D628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4E230-7DCB-4DAA-B79C-024C27C32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36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A2A99-4ABB-4F1A-B1BE-89568E984A64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AEAFE-7448-4DF6-88D1-4FB853628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00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C9487-5AED-40BC-9EB4-B0380054B627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2A3CF-5FB4-4499-B122-09CA9200BD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62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FC6C9-8BB7-4989-883F-F2ED64BB0435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0A98-3FA9-4069-A6B1-9E3A2F701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2A499-FF43-41CF-BF78-9E95EC31C492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7D6CD-674C-4FC7-9585-870B47FDC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7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9F928-1537-4268-BE2C-330C3FACF855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FBEB1-DEDF-4066-A7A9-1AAAA8BB2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4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3E39-426F-487E-9B35-0647C4EC15EF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2AA52-DF8A-4EAC-ABAA-147CDA73D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07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5444-1C64-488F-BC4D-CFCA7BA27BEB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D1597-AFD3-4B74-809C-D46632759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8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99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8694C-BBC4-4864-A4D6-048988C0A393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B778E-4719-4FED-9FF0-1DF17E2E5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766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BC271-C676-4DE6-8187-A4B513D7F0EC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8054-C55C-4212-BF62-B5B233504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19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C2684-BD51-4593-9994-023FDCB4CB0B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478D2-DF76-4B84-836B-4882C3CFF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64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AFBDF-F09E-473D-B01E-9FC87081D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95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AEA2E-2159-423D-818E-3F4B7110B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992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57741-E67F-47A5-B1AE-AD7D7887B739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674C9-2FD0-4DB6-8AC6-D7385B658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987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DDEB-0A2C-4716-96D4-0C76FDCCCEA5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E6A90-016E-43DC-9382-E6AB066FE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233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FD0E9-10B9-4EC6-AA5F-1A442589CDC9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74175-BC5C-490F-A513-B9CB9B62D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057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5AC05-2F11-416D-BD22-8141E5E2BD0D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A49A9-A912-4EDF-862F-225F337B2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91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8FCCA-16B8-4669-947F-667FBF2943D2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B27C6-53DE-49B3-A2F9-F5401D559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6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914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50438-C796-4F44-AF9F-5A06832B17B5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90590-D49C-425A-BA33-3A5E0C837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545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2A9BE-77C0-45EF-969D-B53F2F56AAB5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5F411-0DA3-4B12-87B3-F43D6AF78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59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8697-69DF-4018-81E8-9E97B3A59586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6538E-657E-4C7A-9E5D-10E209EDA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303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E2E14-E15D-42AE-A811-705D9334ACD3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2ADA0-85F2-4728-BAE6-320113D7A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925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774F0-4464-483B-A869-D1FD3E99D84C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34977-4D2A-41B3-A769-8B3BBA195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954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F811-8BCC-46F6-BF1F-54C6B240FF6A}" type="datetimeFigureOut">
              <a:rPr lang="en-US"/>
              <a:pPr>
                <a:defRPr/>
              </a:pPr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B6813-FA0A-4C2E-9B12-7CC5EE661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810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358EE-1D1C-4326-ACDE-00EEE8271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731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81BE6-01E1-4183-8ECF-BCF5AF482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8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22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7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2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7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832BB-AB66-4A4E-A49B-B390E9120DFE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2F2A1-132D-4CF6-B05A-F8A3F18E8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E9EEBD-C45B-4CA4-91A6-915AF15B5DF7}" type="datetimeFigureOut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1/26/2018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7F51BA-53CD-41CC-A743-2A9EA0517A8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0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A89A3F-206F-4699-B31E-6CB0C112B00E}" type="datetimeFigureOut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1/26/2018</a:t>
            </a:fld>
            <a:endParaRPr 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77E44E-45A3-4B8B-8E11-15363B1977A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49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than%20lan.FLV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034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000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8600" y="0"/>
            <a:ext cx="860425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000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8600" y="0"/>
            <a:ext cx="8686800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000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8600" y="6635750"/>
            <a:ext cx="8756650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000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5588000" y="3317875"/>
            <a:ext cx="68580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000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317875" y="3317875"/>
            <a:ext cx="68580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978110qblx53mn6q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76200"/>
            <a:ext cx="9144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990600" y="1676400"/>
            <a:ext cx="6629400" cy="21097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quý thầy cô giáo về dự giờ thăm lớp </a:t>
            </a:r>
            <a:endParaRPr lang="en-US" sz="3600" kern="10">
              <a:ln w="9525">
                <a:solidFill>
                  <a:srgbClr val="0000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0058" name="Picture 10" descr="Firewrk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19600"/>
            <a:ext cx="14954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059" name="Picture 11" descr="Firewrk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"/>
            <a:ext cx="12954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060" name="Picture 12" descr="Firewrk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838200"/>
            <a:ext cx="9715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3" descr="WhitecornerFlow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657600"/>
            <a:ext cx="2438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905000" y="3810000"/>
            <a:ext cx="548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      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MÔN: SINH 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HỌC </a:t>
            </a:r>
            <a:r>
              <a:rPr lang="en-US" sz="4000" b="1" smtClean="0">
                <a:solidFill>
                  <a:srgbClr val="0000FF"/>
                </a:solidFill>
                <a:latin typeface="Times New Roman" pitchFamily="18" charset="0"/>
              </a:rPr>
              <a:t>7</a:t>
            </a:r>
            <a:endParaRPr lang="en-US" sz="4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063" name="Picture 16" descr="978110qblx53mn6q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029200"/>
            <a:ext cx="838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4" name="TextBox 1"/>
          <p:cNvSpPr txBox="1">
            <a:spLocks noChangeArrowheads="1"/>
          </p:cNvSpPr>
          <p:nvPr/>
        </p:nvSpPr>
        <p:spPr bwMode="auto">
          <a:xfrm>
            <a:off x="2816225" y="454025"/>
            <a:ext cx="4575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TRƯỜNG THCS BỒ ĐỀ</a:t>
            </a:r>
          </a:p>
        </p:txBody>
      </p:sp>
      <p:sp>
        <p:nvSpPr>
          <p:cNvPr id="2065" name="TextBox 2"/>
          <p:cNvSpPr txBox="1">
            <a:spLocks noChangeArrowheads="1"/>
          </p:cNvSpPr>
          <p:nvPr/>
        </p:nvSpPr>
        <p:spPr bwMode="auto">
          <a:xfrm>
            <a:off x="2057400" y="52578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0000"/>
                </a:solidFill>
              </a:rPr>
              <a:t>GV: Nguyễn Mai Thu</a:t>
            </a:r>
          </a:p>
        </p:txBody>
      </p:sp>
    </p:spTree>
    <p:extLst>
      <p:ext uri="{BB962C8B-B14F-4D97-AF65-F5344CB8AC3E}">
        <p14:creationId xmlns:p14="http://schemas.microsoft.com/office/powerpoint/2010/main" val="27993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CC3300"/>
                </a:solidFill>
                <a:latin typeface="VNI-Times" pitchFamily="2" charset="0"/>
                <a:cs typeface="Arial" charset="0"/>
              </a:rPr>
              <a:t>2. </a:t>
            </a:r>
            <a:r>
              <a:rPr lang="en-US" sz="2400" b="1" u="sng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Di </a:t>
            </a:r>
            <a:r>
              <a:rPr lang="en-US" sz="2400" b="1" u="sng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cs typeface="Arial" charset="0"/>
              </a:rPr>
              <a:t>chuyeån</a:t>
            </a:r>
            <a:r>
              <a:rPr lang="en-US" sz="2400" b="1" dirty="0">
                <a:solidFill>
                  <a:srgbClr val="CC3300"/>
                </a:solidFill>
                <a:latin typeface="VNI-Times" pitchFamily="2" charset="0"/>
                <a:cs typeface="Arial" charset="0"/>
              </a:rPr>
              <a:t> :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419100" y="690563"/>
            <a:ext cx="830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sat </a:t>
            </a:r>
            <a:r>
              <a:rPr lang="en-US" sz="2800" b="1" dirty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H38.2, </a:t>
            </a:r>
            <a:r>
              <a:rPr lang="en-US" sz="2800" b="1" dirty="0" err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b="1" dirty="0" err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thằn</a:t>
            </a:r>
            <a:r>
              <a:rPr lang="en-US" sz="2800" b="1" dirty="0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lằn</a:t>
            </a:r>
            <a:endParaRPr lang="en-US" sz="2800" b="1" dirty="0">
              <a:solidFill>
                <a:srgbClr val="C050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3973" name="Picture 5" descr="Cac dong tac cua than lan khi di chuyen tren mat dat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3716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582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/>
      <p:bldP spid="839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 điểm của thằn lằn bóng đuôi dài </a:t>
            </a:r>
            <a:r>
              <a:rPr lang="en-US" sz="2800" b="1" i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với ếch đồng là :</a:t>
            </a:r>
          </a:p>
        </p:txBody>
      </p:sp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533400" y="1285875"/>
            <a:ext cx="67818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prstClr val="black"/>
                </a:solidFill>
                <a:latin typeface="VNI-Times" pitchFamily="2" charset="0"/>
              </a:rPr>
              <a:t>        </a:t>
            </a:r>
            <a:r>
              <a:rPr lang="en-US" sz="2000" b="1" smtClean="0">
                <a:solidFill>
                  <a:srgbClr val="C00000"/>
                </a:solidFill>
                <a:latin typeface="VNI-Times" pitchFamily="2" charset="0"/>
              </a:rPr>
              <a:t>A</a:t>
            </a:r>
            <a:r>
              <a:rPr lang="en-US" sz="2000" b="1" smtClean="0">
                <a:solidFill>
                  <a:prstClr val="black"/>
                </a:solidFill>
                <a:latin typeface="VNI-Times" pitchFamily="2" charset="0"/>
              </a:rPr>
              <a:t>.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 có mi cử động.</a:t>
            </a:r>
          </a:p>
        </p:txBody>
      </p:sp>
      <p:sp>
        <p:nvSpPr>
          <p:cNvPr id="6" name="Text Box 38"/>
          <p:cNvSpPr txBox="1">
            <a:spLocks noChangeArrowheads="1"/>
          </p:cNvSpPr>
          <p:nvPr/>
        </p:nvSpPr>
        <p:spPr bwMode="auto">
          <a:xfrm>
            <a:off x="762000" y="1824038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FF3300"/>
                </a:solidFill>
                <a:latin typeface="VNI-Times" pitchFamily="2" charset="0"/>
              </a:rPr>
              <a:t>     </a:t>
            </a:r>
            <a:r>
              <a:rPr lang="en-US" sz="2000" b="1" smtClean="0">
                <a:solidFill>
                  <a:srgbClr val="C00000"/>
                </a:solidFill>
                <a:latin typeface="VNI-Times" pitchFamily="2" charset="0"/>
              </a:rPr>
              <a:t>B</a:t>
            </a:r>
            <a:r>
              <a:rPr lang="en-US" sz="2000" b="1" smtClean="0">
                <a:solidFill>
                  <a:srgbClr val="FF3300"/>
                </a:solidFill>
                <a:latin typeface="VNI-Times" pitchFamily="2" charset="0"/>
              </a:rPr>
              <a:t>  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Tai có màng nhĩ.</a:t>
            </a:r>
          </a:p>
        </p:txBody>
      </p:sp>
      <p:sp>
        <p:nvSpPr>
          <p:cNvPr id="8" name="Text Box 39"/>
          <p:cNvSpPr txBox="1">
            <a:spLocks noChangeArrowheads="1"/>
          </p:cNvSpPr>
          <p:nvPr/>
        </p:nvSpPr>
        <p:spPr bwMode="auto">
          <a:xfrm>
            <a:off x="685800" y="2433638"/>
            <a:ext cx="533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FF3300"/>
                </a:solidFill>
                <a:latin typeface="VNI-Times" pitchFamily="2" charset="0"/>
              </a:rPr>
              <a:t>      </a:t>
            </a:r>
            <a:r>
              <a:rPr lang="en-US" sz="2000" b="1" smtClean="0">
                <a:solidFill>
                  <a:srgbClr val="C00000"/>
                </a:solidFill>
                <a:latin typeface="VNI-Times" pitchFamily="2" charset="0"/>
              </a:rPr>
              <a:t>C.</a:t>
            </a:r>
            <a:r>
              <a:rPr lang="en-US" sz="2000" b="1" smtClean="0">
                <a:solidFill>
                  <a:srgbClr val="FF3300"/>
                </a:solidFill>
                <a:latin typeface="VNI-Times" pitchFamily="2" charset="0"/>
              </a:rPr>
              <a:t>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Da khô có vảy sừng bao bọc</a:t>
            </a:r>
            <a:r>
              <a:rPr lang="en-US" sz="2000" b="1" smtClean="0">
                <a:solidFill>
                  <a:prstClr val="black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762000" y="3048000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C00000"/>
                </a:solidFill>
                <a:latin typeface="VNI-Times" pitchFamily="2" charset="0"/>
              </a:rPr>
              <a:t>     </a:t>
            </a:r>
            <a:r>
              <a:rPr lang="en-US" sz="2000" b="1" smtClean="0">
                <a:solidFill>
                  <a:srgbClr val="C00000"/>
                </a:solidFill>
                <a:latin typeface="VNI-Times" pitchFamily="2" charset="0"/>
              </a:rPr>
              <a:t>D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Phát triển trực tiếp không qua biến thái. </a:t>
            </a: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762000" y="3657600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FF3300"/>
                </a:solidFill>
                <a:latin typeface="VNI-Times" pitchFamily="2" charset="0"/>
              </a:rPr>
              <a:t>     </a:t>
            </a:r>
            <a:r>
              <a:rPr lang="en-US" sz="2000" b="1" smtClean="0">
                <a:solidFill>
                  <a:srgbClr val="C00000"/>
                </a:solidFill>
                <a:latin typeface="VNI-Times" pitchFamily="2" charset="0"/>
              </a:rPr>
              <a:t>E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Trứng có vỏ dai nhiều noãn hoàng. </a:t>
            </a:r>
          </a:p>
        </p:txBody>
      </p:sp>
      <p:sp>
        <p:nvSpPr>
          <p:cNvPr id="13" name="Oval 49"/>
          <p:cNvSpPr>
            <a:spLocks noChangeArrowheads="1"/>
          </p:cNvSpPr>
          <p:nvPr/>
        </p:nvSpPr>
        <p:spPr bwMode="auto">
          <a:xfrm>
            <a:off x="1066800" y="4953000"/>
            <a:ext cx="457200" cy="533400"/>
          </a:xfrm>
          <a:prstGeom prst="ellips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4" name="Picture 9" descr="184627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486400"/>
            <a:ext cx="2057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42"/>
          <p:cNvSpPr txBox="1">
            <a:spLocks noChangeArrowheads="1"/>
          </p:cNvSpPr>
          <p:nvPr/>
        </p:nvSpPr>
        <p:spPr bwMode="auto">
          <a:xfrm>
            <a:off x="1143000" y="42672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 Ý  A , B , C 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 ý đúng.</a:t>
            </a:r>
          </a:p>
        </p:txBody>
      </p:sp>
      <p:sp>
        <p:nvSpPr>
          <p:cNvPr id="18" name="Text Box 42"/>
          <p:cNvSpPr txBox="1">
            <a:spLocks noChangeArrowheads="1"/>
          </p:cNvSpPr>
          <p:nvPr/>
        </p:nvSpPr>
        <p:spPr bwMode="auto">
          <a:xfrm>
            <a:off x="1143000" y="49530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C, D , E 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  ý đúng.</a:t>
            </a:r>
            <a:endParaRPr lang="en-US" sz="2800" b="1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66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8" grpId="0"/>
      <p:bldP spid="10" grpId="0"/>
      <p:bldP spid="11" grpId="0"/>
      <p:bldP spid="13" grpId="0" animBg="1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7" y="1486867"/>
            <a:ext cx="9093154" cy="29502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9512" y="3979912"/>
            <a:ext cx="756084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Đây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con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 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50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Thảo</a:t>
            </a:r>
            <a:r>
              <a:rPr lang="en-US" dirty="0" smtClean="0"/>
              <a:t> </a:t>
            </a:r>
            <a:r>
              <a:rPr lang="en-US" dirty="0" err="1" smtClean="0"/>
              <a:t>luận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857651"/>
              </p:ext>
            </p:extLst>
          </p:nvPr>
        </p:nvGraphicFramePr>
        <p:xfrm>
          <a:off x="-1" y="1988840"/>
          <a:ext cx="9144000" cy="48303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19873"/>
                <a:gridCol w="2952328"/>
                <a:gridCol w="2771799"/>
              </a:tblGrid>
              <a:tr h="571644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Đặc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điểm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đời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sống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Ếch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đồng</a:t>
                      </a:r>
                      <a:r>
                        <a:rPr lang="en-US" sz="2000" b="1" baseline="0" dirty="0" smtClean="0"/>
                        <a:t>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Thằn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lằn</a:t>
                      </a:r>
                      <a:endParaRPr lang="en-US" sz="2000" b="1" dirty="0"/>
                    </a:p>
                  </a:txBody>
                  <a:tcPr/>
                </a:tc>
              </a:tr>
              <a:tr h="425994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Môi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trường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sống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0448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Nơi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sống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ưa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thích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0448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Thức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ăn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5735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Tập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tính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5735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Nhiệt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độ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cơ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thể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522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Sinh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sản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dirty="0" smtClean="0">
                          <a:latin typeface="+mj-lt"/>
                        </a:rPr>
                        <a:t>(</a:t>
                      </a:r>
                      <a:r>
                        <a:rPr lang="en-US" sz="2400" dirty="0" err="1" smtClean="0">
                          <a:latin typeface="+mj-lt"/>
                        </a:rPr>
                        <a:t>Thụ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tinh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trong</a:t>
                      </a:r>
                      <a:r>
                        <a:rPr lang="en-US" sz="2400" dirty="0" smtClean="0">
                          <a:latin typeface="+mj-lt"/>
                        </a:rPr>
                        <a:t> hay </a:t>
                      </a:r>
                      <a:r>
                        <a:rPr lang="en-US" sz="2400" dirty="0" err="1" smtClean="0">
                          <a:latin typeface="+mj-lt"/>
                        </a:rPr>
                        <a:t>ngoài</a:t>
                      </a:r>
                      <a:r>
                        <a:rPr lang="en-US" sz="2400" baseline="0" dirty="0" smtClean="0">
                          <a:latin typeface="+mj-lt"/>
                        </a:rPr>
                        <a:t> ?)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644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Đặc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điểm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của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trứng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1644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Phát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triển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739552"/>
            <a:ext cx="8352928" cy="889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Các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dựa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vào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kiến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thức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học</a:t>
            </a:r>
            <a:r>
              <a:rPr lang="en-US" sz="2400" dirty="0" smtClean="0">
                <a:solidFill>
                  <a:schemeClr val="tx1"/>
                </a:solidFill>
              </a:rPr>
              <a:t> ở </a:t>
            </a:r>
            <a:r>
              <a:rPr lang="en-US" sz="2400" dirty="0" err="1" smtClean="0">
                <a:solidFill>
                  <a:schemeClr val="tx1"/>
                </a:solidFill>
              </a:rPr>
              <a:t>bài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trước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và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đọc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thông</a:t>
            </a:r>
            <a:r>
              <a:rPr lang="en-US" sz="2400" dirty="0" smtClean="0">
                <a:solidFill>
                  <a:schemeClr val="tx1"/>
                </a:solidFill>
              </a:rPr>
              <a:t> tin ở </a:t>
            </a:r>
            <a:r>
              <a:rPr lang="en-US" sz="2400" dirty="0" err="1" smtClean="0">
                <a:solidFill>
                  <a:schemeClr val="tx1"/>
                </a:solidFill>
              </a:rPr>
              <a:t>mục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mục</a:t>
            </a:r>
            <a:r>
              <a:rPr lang="en-US" sz="2400" dirty="0" smtClean="0">
                <a:solidFill>
                  <a:schemeClr val="tx1"/>
                </a:solidFill>
              </a:rPr>
              <a:t> I tr124 </a:t>
            </a:r>
            <a:r>
              <a:rPr lang="en-US" sz="2400" dirty="0" err="1" smtClean="0">
                <a:solidFill>
                  <a:schemeClr val="tx1"/>
                </a:solidFill>
              </a:rPr>
              <a:t>hoàn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thành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bảng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số</a:t>
            </a:r>
            <a:r>
              <a:rPr lang="en-US" sz="2400" dirty="0" smtClean="0">
                <a:solidFill>
                  <a:schemeClr val="tx1"/>
                </a:solidFill>
              </a:rPr>
              <a:t> 1 so </a:t>
            </a:r>
            <a:r>
              <a:rPr lang="en-US" sz="2400" dirty="0" err="1" smtClean="0">
                <a:solidFill>
                  <a:schemeClr val="tx1"/>
                </a:solidFill>
              </a:rPr>
              <a:t>sánh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đời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sống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của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ếch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đồng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với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thằn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lằn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01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624187"/>
              </p:ext>
            </p:extLst>
          </p:nvPr>
        </p:nvGraphicFramePr>
        <p:xfrm>
          <a:off x="-1" y="951407"/>
          <a:ext cx="9144000" cy="59273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7785"/>
                <a:gridCol w="3024336"/>
                <a:gridCol w="3491879"/>
              </a:tblGrid>
              <a:tr h="4613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Đặc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điểm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đời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sống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Ếch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đồng</a:t>
                      </a:r>
                      <a:r>
                        <a:rPr lang="en-US" sz="2000" b="1" baseline="0" dirty="0" smtClean="0"/>
                        <a:t>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Thằn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lằn</a:t>
                      </a:r>
                      <a:endParaRPr lang="en-US" sz="2000" b="1" dirty="0"/>
                    </a:p>
                  </a:txBody>
                  <a:tcPr/>
                </a:tc>
              </a:tr>
              <a:tr h="5479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Môi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trường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sống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Vừa</a:t>
                      </a:r>
                      <a:r>
                        <a:rPr lang="en-US" sz="2400" dirty="0" smtClean="0"/>
                        <a:t> ở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nước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vừa</a:t>
                      </a:r>
                      <a:r>
                        <a:rPr lang="en-US" sz="2400" baseline="0" dirty="0" smtClean="0"/>
                        <a:t> ở </a:t>
                      </a:r>
                      <a:r>
                        <a:rPr lang="en-US" sz="2400" baseline="0" dirty="0" err="1" smtClean="0"/>
                        <a:t>cạn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Ở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cạn</a:t>
                      </a:r>
                      <a:endParaRPr lang="en-US" sz="2400" dirty="0"/>
                    </a:p>
                  </a:txBody>
                  <a:tcPr/>
                </a:tc>
              </a:tr>
              <a:tr h="55179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Nơi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sống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ưa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thích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dirty="0" smtClean="0"/>
                        <a:t>Ư</a:t>
                      </a:r>
                      <a:r>
                        <a:rPr lang="en-US" sz="2400" dirty="0" smtClean="0"/>
                        <a:t>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ẩm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ướt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Thích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khô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ráo</a:t>
                      </a:r>
                      <a:endParaRPr lang="en-US" sz="2400" dirty="0"/>
                    </a:p>
                  </a:txBody>
                  <a:tcPr/>
                </a:tc>
              </a:tr>
              <a:tr h="55179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Thức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ăn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Sâu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bọ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giun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cá</a:t>
                      </a:r>
                      <a:r>
                        <a:rPr lang="en-US" sz="2400" baseline="0" dirty="0" smtClean="0"/>
                        <a:t> con, </a:t>
                      </a:r>
                      <a:r>
                        <a:rPr lang="en-US" sz="2400" baseline="0" dirty="0" err="1" smtClean="0"/>
                        <a:t>ốc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Sâu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bọ</a:t>
                      </a:r>
                      <a:endParaRPr lang="en-US" sz="2400" dirty="0"/>
                    </a:p>
                  </a:txBody>
                  <a:tcPr/>
                </a:tc>
              </a:tr>
              <a:tr h="652772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Tập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tính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Thường</a:t>
                      </a:r>
                      <a:r>
                        <a:rPr lang="en-US" sz="2400" baseline="0" dirty="0" smtClean="0"/>
                        <a:t> ở </a:t>
                      </a:r>
                      <a:r>
                        <a:rPr lang="en-US" sz="2400" baseline="0" dirty="0" err="1" smtClean="0"/>
                        <a:t>nới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dâm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mát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trú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đông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Thường</a:t>
                      </a:r>
                      <a:r>
                        <a:rPr lang="en-US" sz="2400" dirty="0" smtClean="0"/>
                        <a:t> ở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khô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ráo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thích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phơi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nắng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trú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đông</a:t>
                      </a:r>
                      <a:endParaRPr lang="en-US" sz="2400" dirty="0"/>
                    </a:p>
                  </a:txBody>
                  <a:tcPr/>
                </a:tc>
              </a:tr>
              <a:tr h="5479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Nhiệt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độ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cơ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thể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Biến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nhiệt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Biến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nhiệt</a:t>
                      </a:r>
                      <a:endParaRPr lang="en-US" sz="2400" dirty="0"/>
                    </a:p>
                  </a:txBody>
                  <a:tcPr/>
                </a:tc>
              </a:tr>
              <a:tr h="89226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Sinh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sản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dirty="0" smtClean="0">
                          <a:latin typeface="+mj-lt"/>
                        </a:rPr>
                        <a:t>(</a:t>
                      </a:r>
                      <a:r>
                        <a:rPr lang="en-US" sz="2400" dirty="0" err="1" smtClean="0">
                          <a:latin typeface="+mj-lt"/>
                        </a:rPr>
                        <a:t>Thụ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tinh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trong</a:t>
                      </a:r>
                      <a:r>
                        <a:rPr lang="en-US" sz="2400" dirty="0" smtClean="0">
                          <a:latin typeface="+mj-lt"/>
                        </a:rPr>
                        <a:t> hay </a:t>
                      </a:r>
                      <a:r>
                        <a:rPr lang="en-US" sz="2400" dirty="0" err="1" smtClean="0">
                          <a:latin typeface="+mj-lt"/>
                        </a:rPr>
                        <a:t>ngoài</a:t>
                      </a:r>
                      <a:r>
                        <a:rPr lang="en-US" sz="2400" baseline="0" dirty="0" smtClean="0">
                          <a:latin typeface="+mj-lt"/>
                        </a:rPr>
                        <a:t> ?)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Thụ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tinh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ngoài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Thụ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tinh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trong</a:t>
                      </a:r>
                      <a:endParaRPr lang="en-US" sz="2400" dirty="0"/>
                    </a:p>
                  </a:txBody>
                  <a:tcPr/>
                </a:tc>
              </a:tr>
              <a:tr h="76706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Đặc</a:t>
                      </a:r>
                      <a:r>
                        <a:rPr lang="en-US" sz="2400" dirty="0" smtClean="0"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latin typeface="+mj-lt"/>
                        </a:rPr>
                        <a:t>điểm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của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trứng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Tập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trong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thành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từng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đám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trong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chất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nhầy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Có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vỏ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dai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nhiều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noãn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hoàng</a:t>
                      </a:r>
                      <a:endParaRPr lang="en-US" sz="2400" dirty="0"/>
                    </a:p>
                  </a:txBody>
                  <a:tcPr/>
                </a:tc>
              </a:tr>
              <a:tr h="427879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+mj-lt"/>
                        </a:rPr>
                        <a:t>Phát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j-lt"/>
                        </a:rPr>
                        <a:t>triển</a:t>
                      </a:r>
                      <a:r>
                        <a:rPr lang="en-US" sz="2400" baseline="0" dirty="0" smtClean="0">
                          <a:latin typeface="+mj-lt"/>
                        </a:rPr>
                        <a:t> </a:t>
                      </a:r>
                      <a:endParaRPr lang="en-US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Qua </a:t>
                      </a:r>
                      <a:r>
                        <a:rPr lang="en-US" sz="2400" dirty="0" err="1" smtClean="0"/>
                        <a:t>biến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thái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Không</a:t>
                      </a:r>
                      <a:r>
                        <a:rPr lang="en-US" sz="2400" baseline="0" dirty="0" smtClean="0"/>
                        <a:t> qua </a:t>
                      </a:r>
                      <a:r>
                        <a:rPr lang="en-US" sz="2400" baseline="0" dirty="0" err="1" smtClean="0"/>
                        <a:t>biến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thái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80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6" y="1486867"/>
            <a:ext cx="9144129" cy="295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36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32037"/>
            <a:ext cx="790584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5516" y="897499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sát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38.1 SGK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</a:rPr>
              <a:t>chọn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những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mục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tương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ứng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của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cột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ứng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với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cột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B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bảng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ngoài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thằn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lằn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nghi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môi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ở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cạn</a:t>
            </a:r>
            <a:endParaRPr lang="en-US" sz="28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86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8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441325" y="339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sz="2400">
              <a:solidFill>
                <a:prstClr val="black"/>
              </a:solidFill>
              <a:latin typeface="VNI-Times" pitchFamily="2" charset="0"/>
            </a:endParaRPr>
          </a:p>
        </p:txBody>
      </p:sp>
      <p:graphicFrame>
        <p:nvGraphicFramePr>
          <p:cNvPr id="190512" name="Group 4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68317913"/>
              </p:ext>
            </p:extLst>
          </p:nvPr>
        </p:nvGraphicFramePr>
        <p:xfrm>
          <a:off x="143272" y="796925"/>
          <a:ext cx="8875712" cy="5099827"/>
        </p:xfrm>
        <a:graphic>
          <a:graphicData uri="http://schemas.openxmlformats.org/drawingml/2006/table">
            <a:tbl>
              <a:tblPr/>
              <a:tblGrid>
                <a:gridCol w="3922712"/>
                <a:gridCol w="4953000"/>
              </a:tblGrid>
              <a:tr h="3600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CỘT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CỘT B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2627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Da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khô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có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vảy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sừng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bao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bọc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Đầu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có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̉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dài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Mắt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có mi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cư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̉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động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được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Arial" charset="0"/>
                        </a:rPr>
                        <a:t>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Màng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nhĩ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nằm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ở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hốc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̉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bên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đầu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Thân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dài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đuôi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rất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dài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Bàn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chân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5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ngón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có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vuốt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Tham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gia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sư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̣ di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chuyển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trên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cạn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Bảo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vê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̣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mắt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, có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nước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mắt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đê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̉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màng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mắt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không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bị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khô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Ngăn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cản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sư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̣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thoát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hơi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nước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  <a:cs typeface="Arial" charset="0"/>
                        </a:rPr>
                        <a:t>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Phát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huy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được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các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giác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quan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tạo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điều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kiện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bắt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mồi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dê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̃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dàng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Bảo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vê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̣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màng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̃,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hướng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âm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thanh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vào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màng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̃.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 startAt="6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Tham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gia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sự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di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chuyển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dưới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nước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lphaUcPeriod" startAt="6"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Động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lực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chính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của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sự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di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chuyển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.VnTime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71" name="Text Box 16"/>
          <p:cNvSpPr txBox="1">
            <a:spLocks noChangeArrowheads="1"/>
          </p:cNvSpPr>
          <p:nvPr/>
        </p:nvSpPr>
        <p:spPr bwMode="auto">
          <a:xfrm>
            <a:off x="228600" y="6319544"/>
            <a:ext cx="891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0000"/>
                </a:solidFill>
                <a:latin typeface=".VnTime" pitchFamily="34" charset="0"/>
              </a:rPr>
              <a:t>Trả</a:t>
            </a:r>
            <a:r>
              <a:rPr lang="en-US" sz="2400" b="1" dirty="0" smtClean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.VnTime" pitchFamily="34" charset="0"/>
              </a:rPr>
              <a:t>lời</a:t>
            </a:r>
            <a:r>
              <a:rPr lang="en-US" sz="2400" b="1" dirty="0" smtClean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.VnTime" pitchFamily="34" charset="0"/>
              </a:rPr>
              <a:t>: 1……,  </a:t>
            </a:r>
            <a:r>
              <a:rPr lang="en-US" sz="2400" b="1" dirty="0" smtClean="0">
                <a:solidFill>
                  <a:srgbClr val="000000"/>
                </a:solidFill>
                <a:latin typeface=".VnTime" pitchFamily="34" charset="0"/>
              </a:rPr>
              <a:t>2</a:t>
            </a:r>
            <a:r>
              <a:rPr lang="en-US" sz="2400" b="1" dirty="0">
                <a:solidFill>
                  <a:srgbClr val="000000"/>
                </a:solidFill>
                <a:latin typeface=".VnTime" pitchFamily="34" charset="0"/>
              </a:rPr>
              <a:t>………,  </a:t>
            </a:r>
            <a:r>
              <a:rPr lang="en-US" sz="2400" b="1" dirty="0" smtClean="0">
                <a:solidFill>
                  <a:srgbClr val="000000"/>
                </a:solidFill>
                <a:latin typeface=".VnTime" pitchFamily="34" charset="0"/>
              </a:rPr>
              <a:t>3</a:t>
            </a:r>
            <a:r>
              <a:rPr lang="en-US" sz="2400" b="1" dirty="0">
                <a:solidFill>
                  <a:srgbClr val="000000"/>
                </a:solidFill>
                <a:latin typeface=".VnTime" pitchFamily="34" charset="0"/>
              </a:rPr>
              <a:t>………, </a:t>
            </a:r>
            <a:r>
              <a:rPr lang="en-US" sz="2400" b="1" dirty="0" smtClean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.VnTime" pitchFamily="34" charset="0"/>
              </a:rPr>
              <a:t>4……… ,  </a:t>
            </a:r>
            <a:r>
              <a:rPr lang="en-US" sz="2400" b="1" dirty="0" smtClean="0">
                <a:solidFill>
                  <a:srgbClr val="000000"/>
                </a:solidFill>
                <a:latin typeface=".VnTime" pitchFamily="34" charset="0"/>
              </a:rPr>
              <a:t>5..........   6……</a:t>
            </a:r>
            <a:endParaRPr lang="en-US" sz="2400" b="1" dirty="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0481" name="Text Box 1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752600" y="6220984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C</a:t>
            </a:r>
          </a:p>
        </p:txBody>
      </p:sp>
      <p:sp>
        <p:nvSpPr>
          <p:cNvPr id="190482" name="Text Box 18"/>
          <p:cNvSpPr txBox="1">
            <a:spLocks noChangeArrowheads="1"/>
          </p:cNvSpPr>
          <p:nvPr/>
        </p:nvSpPr>
        <p:spPr bwMode="auto">
          <a:xfrm>
            <a:off x="2971800" y="6220984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D</a:t>
            </a:r>
          </a:p>
        </p:txBody>
      </p:sp>
      <p:sp>
        <p:nvSpPr>
          <p:cNvPr id="190483" name="Text Box 19"/>
          <p:cNvSpPr txBox="1">
            <a:spLocks noChangeArrowheads="1"/>
          </p:cNvSpPr>
          <p:nvPr/>
        </p:nvSpPr>
        <p:spPr bwMode="auto">
          <a:xfrm>
            <a:off x="4259262" y="6221455"/>
            <a:ext cx="85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B</a:t>
            </a:r>
          </a:p>
        </p:txBody>
      </p:sp>
      <p:sp>
        <p:nvSpPr>
          <p:cNvPr id="190484" name="Text Box 20"/>
          <p:cNvSpPr txBox="1">
            <a:spLocks noChangeArrowheads="1"/>
          </p:cNvSpPr>
          <p:nvPr/>
        </p:nvSpPr>
        <p:spPr bwMode="auto">
          <a:xfrm>
            <a:off x="5580112" y="6228755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E</a:t>
            </a:r>
          </a:p>
        </p:txBody>
      </p:sp>
      <p:sp>
        <p:nvSpPr>
          <p:cNvPr id="190485" name="Text Box 21"/>
          <p:cNvSpPr txBox="1">
            <a:spLocks noChangeArrowheads="1"/>
          </p:cNvSpPr>
          <p:nvPr/>
        </p:nvSpPr>
        <p:spPr bwMode="auto">
          <a:xfrm>
            <a:off x="6876256" y="625394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G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8153400" y="625394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.VnTime" pitchFamily="34" charset="0"/>
              </a:rPr>
              <a:t>A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0"/>
            <a:ext cx="4590256" cy="568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Đáp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án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bảng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số</a:t>
            </a:r>
            <a:r>
              <a:rPr lang="en-US" sz="2800" dirty="0" smtClean="0">
                <a:solidFill>
                  <a:schemeClr val="tx1"/>
                </a:solidFill>
              </a:rPr>
              <a:t> 2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6027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04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90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04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1904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904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1" grpId="0"/>
      <p:bldP spid="190482" grpId="0"/>
      <p:bldP spid="190483" grpId="0"/>
      <p:bldP spid="190484" grpId="0"/>
      <p:bldP spid="190485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28600" y="258735"/>
            <a:ext cx="8610600" cy="1143000"/>
          </a:xfrm>
        </p:spPr>
        <p:txBody>
          <a:bodyPr/>
          <a:lstStyle/>
          <a:p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Dựa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vào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6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đặc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điểm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cấu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tạo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ngoài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thằn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lằn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bóng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nêu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bảng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,hãy so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sánh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với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đặc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điểm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cấu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tạo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ngoài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ếch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đồng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Times New Roman" pitchFamily="18" charset="0"/>
              </a:rPr>
              <a:t>những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en-US" sz="2400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400675"/>
        </p:xfrm>
        <a:graphic>
          <a:graphicData uri="http://schemas.openxmlformats.org/drawingml/2006/table">
            <a:tbl>
              <a:tblPr/>
              <a:tblGrid>
                <a:gridCol w="457200"/>
                <a:gridCol w="4114800"/>
                <a:gridCol w="1981200"/>
                <a:gridCol w="1676400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61963" y="1524000"/>
            <a:ext cx="4524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STT</a:t>
            </a: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5334000" y="21336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7162800" y="21336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66" name="Text Box 22"/>
          <p:cNvSpPr txBox="1">
            <a:spLocks noChangeArrowheads="1"/>
          </p:cNvSpPr>
          <p:nvPr/>
        </p:nvSpPr>
        <p:spPr bwMode="auto">
          <a:xfrm>
            <a:off x="990600" y="2662238"/>
            <a:ext cx="396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Da khô có vảy sừng bao bọc</a:t>
            </a:r>
          </a:p>
        </p:txBody>
      </p:sp>
      <p:sp>
        <p:nvSpPr>
          <p:cNvPr id="34867" name="TextBox 15"/>
          <p:cNvSpPr txBox="1">
            <a:spLocks noChangeArrowheads="1"/>
          </p:cNvSpPr>
          <p:nvPr/>
        </p:nvSpPr>
        <p:spPr bwMode="auto">
          <a:xfrm>
            <a:off x="838200" y="1371600"/>
            <a:ext cx="4191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thằn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lằn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68" name="TextBox 16"/>
          <p:cNvSpPr txBox="1">
            <a:spLocks noChangeArrowheads="1"/>
          </p:cNvSpPr>
          <p:nvPr/>
        </p:nvSpPr>
        <p:spPr bwMode="auto">
          <a:xfrm>
            <a:off x="4876800" y="12954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ếch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thằn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lằn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69" name="Text Box 22"/>
          <p:cNvSpPr txBox="1">
            <a:spLocks noChangeArrowheads="1"/>
          </p:cNvSpPr>
          <p:nvPr/>
        </p:nvSpPr>
        <p:spPr bwMode="auto">
          <a:xfrm>
            <a:off x="990600" y="3271838"/>
            <a:ext cx="2438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 cổ dài</a:t>
            </a:r>
          </a:p>
        </p:txBody>
      </p:sp>
      <p:sp>
        <p:nvSpPr>
          <p:cNvPr id="34870" name="Text Box 22"/>
          <p:cNvSpPr txBox="1">
            <a:spLocks noChangeArrowheads="1"/>
          </p:cNvSpPr>
          <p:nvPr/>
        </p:nvSpPr>
        <p:spPr bwMode="auto">
          <a:xfrm>
            <a:off x="990600" y="38862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 có mí cử động</a:t>
            </a:r>
          </a:p>
        </p:txBody>
      </p:sp>
      <p:sp>
        <p:nvSpPr>
          <p:cNvPr id="34871" name="Text Box 22"/>
          <p:cNvSpPr txBox="1">
            <a:spLocks noChangeArrowheads="1"/>
          </p:cNvSpPr>
          <p:nvPr/>
        </p:nvSpPr>
        <p:spPr bwMode="auto">
          <a:xfrm>
            <a:off x="990600" y="43434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Màng nhĩ nằm trong hốc nhỏ bên đầu</a:t>
            </a:r>
          </a:p>
        </p:txBody>
      </p:sp>
      <p:sp>
        <p:nvSpPr>
          <p:cNvPr id="34872" name="Text Box 22"/>
          <p:cNvSpPr txBox="1">
            <a:spLocks noChangeArrowheads="1"/>
          </p:cNvSpPr>
          <p:nvPr/>
        </p:nvSpPr>
        <p:spPr bwMode="auto">
          <a:xfrm>
            <a:off x="990600" y="53340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Thân dài, đuôi rất dài</a:t>
            </a:r>
          </a:p>
        </p:txBody>
      </p:sp>
      <p:sp>
        <p:nvSpPr>
          <p:cNvPr id="34873" name="Text Box 22"/>
          <p:cNvSpPr txBox="1">
            <a:spLocks noChangeArrowheads="1"/>
          </p:cNvSpPr>
          <p:nvPr/>
        </p:nvSpPr>
        <p:spPr bwMode="auto">
          <a:xfrm>
            <a:off x="990600" y="5791200"/>
            <a:ext cx="434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Bàn chân có 5 ngón, ngón có vuốt</a:t>
            </a:r>
          </a:p>
        </p:txBody>
      </p:sp>
      <p:sp>
        <p:nvSpPr>
          <p:cNvPr id="2" name="Rectangle 1"/>
          <p:cNvSpPr/>
          <p:nvPr/>
        </p:nvSpPr>
        <p:spPr>
          <a:xfrm>
            <a:off x="1835696" y="0"/>
            <a:ext cx="5327104" cy="476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Hoạt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động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nhóm</a:t>
            </a: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456270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106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Đáp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án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phiếu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808742"/>
              </p:ext>
            </p:extLst>
          </p:nvPr>
        </p:nvGraphicFramePr>
        <p:xfrm>
          <a:off x="457200" y="1295400"/>
          <a:ext cx="8229600" cy="5400675"/>
        </p:xfrm>
        <a:graphic>
          <a:graphicData uri="http://schemas.openxmlformats.org/drawingml/2006/table">
            <a:tbl>
              <a:tblPr/>
              <a:tblGrid>
                <a:gridCol w="457200"/>
                <a:gridCol w="4114800"/>
                <a:gridCol w="1981200"/>
                <a:gridCol w="1676400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61963" y="1524000"/>
            <a:ext cx="4524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STT</a:t>
            </a:r>
          </a:p>
        </p:txBody>
      </p:sp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5334000" y="21336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7162800" y="21336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66" name="Text Box 22"/>
          <p:cNvSpPr txBox="1">
            <a:spLocks noChangeArrowheads="1"/>
          </p:cNvSpPr>
          <p:nvPr/>
        </p:nvSpPr>
        <p:spPr bwMode="auto">
          <a:xfrm>
            <a:off x="990600" y="2662238"/>
            <a:ext cx="396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Da khô có vảy sừng bao bọc</a:t>
            </a:r>
          </a:p>
        </p:txBody>
      </p:sp>
      <p:sp>
        <p:nvSpPr>
          <p:cNvPr id="34867" name="TextBox 15"/>
          <p:cNvSpPr txBox="1">
            <a:spLocks noChangeArrowheads="1"/>
          </p:cNvSpPr>
          <p:nvPr/>
        </p:nvSpPr>
        <p:spPr bwMode="auto">
          <a:xfrm>
            <a:off x="838200" y="1371600"/>
            <a:ext cx="4191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Đặc điểm cấu tạo ngoài của thằn lằn</a:t>
            </a:r>
          </a:p>
        </p:txBody>
      </p:sp>
      <p:sp>
        <p:nvSpPr>
          <p:cNvPr id="34868" name="TextBox 16"/>
          <p:cNvSpPr txBox="1">
            <a:spLocks noChangeArrowheads="1"/>
          </p:cNvSpPr>
          <p:nvPr/>
        </p:nvSpPr>
        <p:spPr bwMode="auto">
          <a:xfrm>
            <a:off x="4876800" y="12954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Đặc điểm cấu tạo ngoài của ếch so sánh với thằn lằn</a:t>
            </a:r>
          </a:p>
        </p:txBody>
      </p:sp>
      <p:sp>
        <p:nvSpPr>
          <p:cNvPr id="34869" name="Text Box 22"/>
          <p:cNvSpPr txBox="1">
            <a:spLocks noChangeArrowheads="1"/>
          </p:cNvSpPr>
          <p:nvPr/>
        </p:nvSpPr>
        <p:spPr bwMode="auto">
          <a:xfrm>
            <a:off x="990600" y="3271838"/>
            <a:ext cx="2438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 cổ dài</a:t>
            </a:r>
          </a:p>
        </p:txBody>
      </p:sp>
      <p:sp>
        <p:nvSpPr>
          <p:cNvPr id="34870" name="Text Box 22"/>
          <p:cNvSpPr txBox="1">
            <a:spLocks noChangeArrowheads="1"/>
          </p:cNvSpPr>
          <p:nvPr/>
        </p:nvSpPr>
        <p:spPr bwMode="auto">
          <a:xfrm>
            <a:off x="990600" y="38862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Mắt có mí cử động</a:t>
            </a:r>
          </a:p>
        </p:txBody>
      </p:sp>
      <p:sp>
        <p:nvSpPr>
          <p:cNvPr id="34871" name="Text Box 22"/>
          <p:cNvSpPr txBox="1">
            <a:spLocks noChangeArrowheads="1"/>
          </p:cNvSpPr>
          <p:nvPr/>
        </p:nvSpPr>
        <p:spPr bwMode="auto">
          <a:xfrm>
            <a:off x="990600" y="43434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Màng nhĩ nằm trong hốc nhỏ bên đầu</a:t>
            </a:r>
          </a:p>
        </p:txBody>
      </p:sp>
      <p:sp>
        <p:nvSpPr>
          <p:cNvPr id="34872" name="Text Box 22"/>
          <p:cNvSpPr txBox="1">
            <a:spLocks noChangeArrowheads="1"/>
          </p:cNvSpPr>
          <p:nvPr/>
        </p:nvSpPr>
        <p:spPr bwMode="auto">
          <a:xfrm>
            <a:off x="990600" y="53340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Thân dài, đuôi rất dài</a:t>
            </a:r>
          </a:p>
        </p:txBody>
      </p:sp>
      <p:sp>
        <p:nvSpPr>
          <p:cNvPr id="34873" name="Text Box 22"/>
          <p:cNvSpPr txBox="1">
            <a:spLocks noChangeArrowheads="1"/>
          </p:cNvSpPr>
          <p:nvPr/>
        </p:nvSpPr>
        <p:spPr bwMode="auto">
          <a:xfrm>
            <a:off x="990600" y="5791200"/>
            <a:ext cx="4343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Bàn chân có 5 ngón, ngón có vuốt</a:t>
            </a:r>
          </a:p>
        </p:txBody>
      </p:sp>
      <p:sp>
        <p:nvSpPr>
          <p:cNvPr id="2" name="Rectangle 1"/>
          <p:cNvSpPr/>
          <p:nvPr/>
        </p:nvSpPr>
        <p:spPr>
          <a:xfrm>
            <a:off x="5652120" y="2595563"/>
            <a:ext cx="805543" cy="528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3" name="Rectangle 2"/>
          <p:cNvSpPr/>
          <p:nvPr/>
        </p:nvSpPr>
        <p:spPr>
          <a:xfrm>
            <a:off x="7596336" y="2562703"/>
            <a:ext cx="633264" cy="561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v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56244" y="3284984"/>
            <a:ext cx="859972" cy="5205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-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96336" y="3258304"/>
            <a:ext cx="720080" cy="602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V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26968" y="3886200"/>
            <a:ext cx="820688" cy="494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V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96336" y="3886200"/>
            <a:ext cx="720080" cy="4941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26968" y="4545781"/>
            <a:ext cx="720080" cy="683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-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596336" y="4490243"/>
            <a:ext cx="720080" cy="683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V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652120" y="5301208"/>
            <a:ext cx="720080" cy="467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-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5301208"/>
            <a:ext cx="720080" cy="4678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V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623710" y="5913933"/>
            <a:ext cx="720080" cy="683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-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596336" y="5877272"/>
            <a:ext cx="720080" cy="683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V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65586" y="3805525"/>
            <a:ext cx="914400" cy="5747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-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1016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" grpId="0"/>
      <p:bldP spid="5" grpId="0"/>
      <p:bldP spid="6" grpId="0"/>
      <p:bldP spid="21" grpId="0"/>
      <p:bldP spid="22" grpId="0"/>
      <p:bldP spid="23" grpId="0"/>
      <p:bldP spid="24" grpId="0"/>
      <p:bldP spid="25" grpId="0"/>
      <p:bldP spid="2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698</Words>
  <Application>Microsoft Office PowerPoint</Application>
  <PresentationFormat>On-screen Show (4:3)</PresentationFormat>
  <Paragraphs>136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1_Office Theme</vt:lpstr>
      <vt:lpstr>2_Office Theme</vt:lpstr>
      <vt:lpstr>PowerPoint Presentation</vt:lpstr>
      <vt:lpstr>PowerPoint Presentation</vt:lpstr>
      <vt:lpstr>Thảo luận nhóm </vt:lpstr>
      <vt:lpstr>Đáp án bảng  1</vt:lpstr>
      <vt:lpstr>PowerPoint Presentation</vt:lpstr>
      <vt:lpstr>Hoạt động nhóm</vt:lpstr>
      <vt:lpstr>PowerPoint Presentation</vt:lpstr>
      <vt:lpstr> Dựa vào 6 đặc điểm cấu tạo ngoài của thằn lằn bóng nêu ở bảng 2,hãy so sánh với đặc điểm cấu tạo ngoài của ếch đồng những </vt:lpstr>
      <vt:lpstr> Đáp án phiếu học tập </vt:lpstr>
      <vt:lpstr>PowerPoint Presentation</vt:lpstr>
      <vt:lpstr>Đặc điểm của thằn lằn bóng đuôi dài khác với ếch đồng là 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HuongTV</cp:lastModifiedBy>
  <cp:revision>27</cp:revision>
  <dcterms:created xsi:type="dcterms:W3CDTF">2017-12-31T12:07:09Z</dcterms:created>
  <dcterms:modified xsi:type="dcterms:W3CDTF">2018-01-26T02:42:08Z</dcterms:modified>
</cp:coreProperties>
</file>