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1" r:id="rId1"/>
  </p:sldMasterIdLst>
  <p:notesMasterIdLst>
    <p:notesMasterId r:id="rId23"/>
  </p:notesMasterIdLst>
  <p:sldIdLst>
    <p:sldId id="372" r:id="rId2"/>
    <p:sldId id="320" r:id="rId3"/>
    <p:sldId id="257" r:id="rId4"/>
    <p:sldId id="306" r:id="rId5"/>
    <p:sldId id="333" r:id="rId6"/>
    <p:sldId id="307" r:id="rId7"/>
    <p:sldId id="308" r:id="rId8"/>
    <p:sldId id="292" r:id="rId9"/>
    <p:sldId id="280" r:id="rId10"/>
    <p:sldId id="309" r:id="rId11"/>
    <p:sldId id="315" r:id="rId12"/>
    <p:sldId id="369" r:id="rId13"/>
    <p:sldId id="268" r:id="rId14"/>
    <p:sldId id="368" r:id="rId15"/>
    <p:sldId id="312" r:id="rId16"/>
    <p:sldId id="270" r:id="rId17"/>
    <p:sldId id="271" r:id="rId18"/>
    <p:sldId id="370" r:id="rId19"/>
    <p:sldId id="318" r:id="rId20"/>
    <p:sldId id="278" r:id="rId21"/>
    <p:sldId id="299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99"/>
    <a:srgbClr val="9900FF"/>
    <a:srgbClr val="FF99FF"/>
    <a:srgbClr val="CCECFF"/>
    <a:srgbClr val="66FFFF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8"/>
    <p:restoredTop sz="94660"/>
  </p:normalViewPr>
  <p:slideViewPr>
    <p:cSldViewPr showGuides="1">
      <p:cViewPr>
        <p:scale>
          <a:sx n="72" d="100"/>
          <a:sy n="72" d="100"/>
        </p:scale>
        <p:origin x="-1194" y="6"/>
      </p:cViewPr>
      <p:guideLst>
        <p:guide orient="horz" pos="2184"/>
        <p:guide pos="28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E2308-B75F-403D-89C6-B594CA0C38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7863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F103A7-777A-4BFF-82C6-20D07A0922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F103A7-777A-4BFF-82C6-20D07A0922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F103A7-777A-4BFF-82C6-20D07A0922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F103A7-777A-4BFF-82C6-20D07A0922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F103A7-777A-4BFF-82C6-20D07A0922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F103A7-777A-4BFF-82C6-20D07A0922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F103A7-777A-4BFF-82C6-20D07A0922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F103A7-777A-4BFF-82C6-20D07A0922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F103A7-777A-4BFF-82C6-20D07A0922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F103A7-777A-4BFF-82C6-20D07A0922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F103A7-777A-4BFF-82C6-20D07A0922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F103A7-777A-4BFF-82C6-20D07A0922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3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" y="0"/>
            <a:ext cx="86042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" y="0"/>
            <a:ext cx="86868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" y="6635750"/>
            <a:ext cx="87566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588000" y="3317875"/>
            <a:ext cx="6858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17875" y="3317875"/>
            <a:ext cx="6858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978110qblx53mn6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9144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6629400" cy="21097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giáo về dự giờ thăm lớp 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0058" name="Picture 10" descr="Firewrk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1495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9" name="Picture 1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1295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0" name="Picture 12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971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2438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905000" y="3810000"/>
            <a:ext cx="548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 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MÔN: SINH HỌC 6</a:t>
            </a:r>
          </a:p>
        </p:txBody>
      </p:sp>
      <p:pic>
        <p:nvPicPr>
          <p:cNvPr id="2063" name="Picture 16" descr="978110qblx53mn6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83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1"/>
          <p:cNvSpPr txBox="1">
            <a:spLocks noChangeArrowheads="1"/>
          </p:cNvSpPr>
          <p:nvPr/>
        </p:nvSpPr>
        <p:spPr bwMode="auto">
          <a:xfrm>
            <a:off x="2816225" y="454025"/>
            <a:ext cx="457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TRƯỜNG THCS BỒ ĐỀ</a:t>
            </a:r>
          </a:p>
        </p:txBody>
      </p:sp>
      <p:sp>
        <p:nvSpPr>
          <p:cNvPr id="2065" name="TextBox 2"/>
          <p:cNvSpPr txBox="1">
            <a:spLocks noChangeArrowheads="1"/>
          </p:cNvSpPr>
          <p:nvPr/>
        </p:nvSpPr>
        <p:spPr bwMode="auto">
          <a:xfrm>
            <a:off x="2057400" y="52578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GV: Nguyễn Mai Thu</a:t>
            </a:r>
          </a:p>
        </p:txBody>
      </p:sp>
    </p:spTree>
    <p:extLst>
      <p:ext uri="{BB962C8B-B14F-4D97-AF65-F5344CB8AC3E}">
        <p14:creationId xmlns:p14="http://schemas.microsoft.com/office/powerpoint/2010/main" val="10691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 32-1"/>
          <p:cNvPicPr>
            <a:picLocks noChangeAspect="1"/>
          </p:cNvPicPr>
          <p:nvPr/>
        </p:nvPicPr>
        <p:blipFill>
          <a:blip r:embed="rId2"/>
          <a:srcRect l="79591" t="67123" r="5103" b="3882"/>
          <a:stretch>
            <a:fillRect/>
          </a:stretch>
        </p:blipFill>
        <p:spPr>
          <a:xfrm>
            <a:off x="6934200" y="4343400"/>
            <a:ext cx="161925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Picture 5" descr="H 32-1"/>
          <p:cNvPicPr>
            <a:picLocks noChangeAspect="1"/>
          </p:cNvPicPr>
          <p:nvPr/>
        </p:nvPicPr>
        <p:blipFill>
          <a:blip r:embed="rId2"/>
          <a:srcRect l="3061" t="64383" r="69388" b="4109"/>
          <a:stretch>
            <a:fillRect/>
          </a:stretch>
        </p:blipFill>
        <p:spPr>
          <a:xfrm>
            <a:off x="228600" y="4824413"/>
            <a:ext cx="2362200" cy="201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0" name="Picture 6" descr="H 32-1"/>
          <p:cNvPicPr>
            <a:picLocks noChangeAspect="1"/>
          </p:cNvPicPr>
          <p:nvPr/>
        </p:nvPicPr>
        <p:blipFill>
          <a:blip r:embed="rId2"/>
          <a:srcRect l="59184" t="1370" r="23470" b="64383"/>
          <a:stretch>
            <a:fillRect/>
          </a:stretch>
        </p:blipFill>
        <p:spPr>
          <a:xfrm>
            <a:off x="3429000" y="0"/>
            <a:ext cx="1812925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1" name="Picture 7" descr="H 32-1"/>
          <p:cNvPicPr>
            <a:picLocks noChangeAspect="1"/>
          </p:cNvPicPr>
          <p:nvPr/>
        </p:nvPicPr>
        <p:blipFill>
          <a:blip r:embed="rId2"/>
          <a:srcRect l="42857" t="34247" r="32652" b="34247"/>
          <a:stretch>
            <a:fillRect/>
          </a:stretch>
        </p:blipFill>
        <p:spPr>
          <a:xfrm>
            <a:off x="0" y="2590800"/>
            <a:ext cx="23622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8" descr="quả dầu"/>
          <p:cNvPicPr>
            <a:picLocks noChangeAspect="1"/>
          </p:cNvPicPr>
          <p:nvPr/>
        </p:nvPicPr>
        <p:blipFill>
          <a:blip r:embed="rId3"/>
          <a:srcRect l="56400" t="23573" r="3600" b="28378"/>
          <a:stretch>
            <a:fillRect/>
          </a:stretch>
        </p:blipFill>
        <p:spPr>
          <a:xfrm>
            <a:off x="7239000" y="0"/>
            <a:ext cx="19050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9" descr="quả 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14600" cy="249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4" name="Picture 10" descr="LẠ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4495800"/>
            <a:ext cx="29718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Text Box 11"/>
          <p:cNvSpPr txBox="1"/>
          <p:nvPr/>
        </p:nvSpPr>
        <p:spPr>
          <a:xfrm>
            <a:off x="7467600" y="22098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Quả chò</a:t>
            </a:r>
          </a:p>
        </p:txBody>
      </p:sp>
      <p:sp>
        <p:nvSpPr>
          <p:cNvPr id="16393" name="Text Box 12"/>
          <p:cNvSpPr txBox="1"/>
          <p:nvPr/>
        </p:nvSpPr>
        <p:spPr>
          <a:xfrm>
            <a:off x="685800" y="21336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Quả me</a:t>
            </a:r>
          </a:p>
        </p:txBody>
      </p:sp>
      <p:sp>
        <p:nvSpPr>
          <p:cNvPr id="82957" name="Text Box 13"/>
          <p:cNvSpPr txBox="1"/>
          <p:nvPr/>
        </p:nvSpPr>
        <p:spPr>
          <a:xfrm>
            <a:off x="3048000" y="6491288"/>
            <a:ext cx="1524000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Quả lạc</a:t>
            </a:r>
          </a:p>
        </p:txBody>
      </p:sp>
      <p:sp>
        <p:nvSpPr>
          <p:cNvPr id="82958" name="Text Box 14"/>
          <p:cNvSpPr txBox="1"/>
          <p:nvPr/>
        </p:nvSpPr>
        <p:spPr>
          <a:xfrm>
            <a:off x="1981200" y="3340100"/>
            <a:ext cx="3276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CÁC QUẢ KHÔ</a:t>
            </a:r>
          </a:p>
        </p:txBody>
      </p:sp>
      <p:sp>
        <p:nvSpPr>
          <p:cNvPr id="82961" name="AutoShape 17"/>
          <p:cNvSpPr/>
          <p:nvPr/>
        </p:nvSpPr>
        <p:spPr>
          <a:xfrm>
            <a:off x="4927600" y="2895600"/>
            <a:ext cx="76200" cy="1066800"/>
          </a:xfrm>
          <a:prstGeom prst="leftBrace">
            <a:avLst>
              <a:gd name="adj1" fmla="val 116601"/>
              <a:gd name="adj2" fmla="val 50000"/>
            </a:avLst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2962" name="Text Box 18"/>
          <p:cNvSpPr txBox="1"/>
          <p:nvPr/>
        </p:nvSpPr>
        <p:spPr>
          <a:xfrm>
            <a:off x="3048000" y="2806700"/>
            <a:ext cx="38100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Quả khô không nẻ</a:t>
            </a:r>
          </a:p>
        </p:txBody>
      </p:sp>
      <p:sp>
        <p:nvSpPr>
          <p:cNvPr id="82963" name="Text Box 19"/>
          <p:cNvSpPr txBox="1"/>
          <p:nvPr/>
        </p:nvSpPr>
        <p:spPr>
          <a:xfrm>
            <a:off x="2425700" y="3860800"/>
            <a:ext cx="38100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Quả khô nẻ</a:t>
            </a:r>
          </a:p>
        </p:txBody>
      </p:sp>
      <p:sp>
        <p:nvSpPr>
          <p:cNvPr id="82964" name="Line 20"/>
          <p:cNvSpPr/>
          <p:nvPr/>
        </p:nvSpPr>
        <p:spPr>
          <a:xfrm flipH="1">
            <a:off x="2362200" y="4267200"/>
            <a:ext cx="1295400" cy="5334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2965" name="Line 21"/>
          <p:cNvSpPr/>
          <p:nvPr/>
        </p:nvSpPr>
        <p:spPr>
          <a:xfrm>
            <a:off x="3657600" y="4267200"/>
            <a:ext cx="685800" cy="6096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2966" name="Line 22"/>
          <p:cNvSpPr/>
          <p:nvPr/>
        </p:nvSpPr>
        <p:spPr>
          <a:xfrm>
            <a:off x="3657600" y="4267200"/>
            <a:ext cx="3048000" cy="5334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2967" name="Line 23"/>
          <p:cNvSpPr/>
          <p:nvPr/>
        </p:nvSpPr>
        <p:spPr>
          <a:xfrm flipH="1" flipV="1">
            <a:off x="2362200" y="2438400"/>
            <a:ext cx="1447800" cy="3810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2968" name="Line 24"/>
          <p:cNvSpPr/>
          <p:nvPr/>
        </p:nvSpPr>
        <p:spPr>
          <a:xfrm flipV="1">
            <a:off x="3810000" y="2362200"/>
            <a:ext cx="0" cy="4572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2969" name="Line 25"/>
          <p:cNvSpPr/>
          <p:nvPr/>
        </p:nvSpPr>
        <p:spPr>
          <a:xfrm flipV="1">
            <a:off x="3810000" y="2362200"/>
            <a:ext cx="1828800" cy="4572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2970" name="Line 26"/>
          <p:cNvSpPr/>
          <p:nvPr/>
        </p:nvSpPr>
        <p:spPr>
          <a:xfrm flipV="1">
            <a:off x="3810000" y="2514600"/>
            <a:ext cx="3581400" cy="3048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2971" name="Line 27"/>
          <p:cNvSpPr/>
          <p:nvPr/>
        </p:nvSpPr>
        <p:spPr>
          <a:xfrm flipV="1">
            <a:off x="2616200" y="3200400"/>
            <a:ext cx="838200" cy="381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2972" name="Line 28"/>
          <p:cNvSpPr/>
          <p:nvPr/>
        </p:nvSpPr>
        <p:spPr>
          <a:xfrm>
            <a:off x="2616200" y="3581400"/>
            <a:ext cx="762000" cy="4572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05417 -0.63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319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15521 -0.627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-314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9583 0.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29254 0.616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308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01667 -0.639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3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8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7" grpId="0"/>
      <p:bldP spid="82958" grpId="0"/>
      <p:bldP spid="82958" grpId="1"/>
      <p:bldP spid="82961" grpId="0" animBg="1"/>
      <p:bldP spid="82961" grpId="1" animBg="1"/>
      <p:bldP spid="82962" grpId="0"/>
      <p:bldP spid="829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b="1" dirty="0"/>
              <a:t>Một số quả khô không nẻ</a:t>
            </a:r>
          </a:p>
        </p:txBody>
      </p:sp>
      <p:pic>
        <p:nvPicPr>
          <p:cNvPr id="89093" name="Picture 5" descr="bo k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74838"/>
            <a:ext cx="2819400" cy="254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4" name="Picture 6" descr="Quả lạ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05000"/>
            <a:ext cx="2819400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Rectangle 7"/>
          <p:cNvSpPr/>
          <p:nvPr/>
        </p:nvSpPr>
        <p:spPr>
          <a:xfrm>
            <a:off x="1447800" y="4648200"/>
            <a:ext cx="2514600" cy="609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Quả bồ kết</a:t>
            </a:r>
          </a:p>
        </p:txBody>
      </p:sp>
      <p:sp>
        <p:nvSpPr>
          <p:cNvPr id="20485" name="Rectangle 8"/>
          <p:cNvSpPr/>
          <p:nvPr/>
        </p:nvSpPr>
        <p:spPr>
          <a:xfrm>
            <a:off x="5029200" y="4624388"/>
            <a:ext cx="2743200" cy="6334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Quả lạc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otanyvn.com/LoadImage.asp?fn=\General\Tin%20t%E1%BB%A9c\201108\chum%20qua%20ph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6019800" cy="41052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5181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Quả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Phượng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838200"/>
          </a:xfrm>
          <a:ln/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</a:rPr>
              <a:t>Một số quả khô nẻ</a:t>
            </a:r>
          </a:p>
        </p:txBody>
      </p:sp>
      <p:pic>
        <p:nvPicPr>
          <p:cNvPr id="29702" name="Picture 6" descr="qua 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143000"/>
            <a:ext cx="25908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8"/>
          <p:cNvSpPr/>
          <p:nvPr/>
        </p:nvSpPr>
        <p:spPr>
          <a:xfrm>
            <a:off x="228600" y="4114800"/>
            <a:ext cx="4419600" cy="609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hồ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trăn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(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dẻ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cười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Rectangle 10"/>
          <p:cNvSpPr/>
          <p:nvPr/>
        </p:nvSpPr>
        <p:spPr>
          <a:xfrm>
            <a:off x="5029200" y="4191000"/>
            <a:ext cx="2743200" cy="609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Quả bằng lăng</a:t>
            </a:r>
          </a:p>
        </p:txBody>
      </p:sp>
      <p:pic>
        <p:nvPicPr>
          <p:cNvPr id="17410" name="Picture 2" descr="Kết quả hình ảnh cho hạt dẻ cườ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27813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arc-ias.vn/upload/products/Trai_dau_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1"/>
            <a:ext cx="3324225" cy="2971799"/>
          </a:xfrm>
          <a:prstGeom prst="rect">
            <a:avLst/>
          </a:prstGeom>
          <a:noFill/>
        </p:spPr>
      </p:pic>
      <p:pic>
        <p:nvPicPr>
          <p:cNvPr id="16388" name="Picture 4" descr="http://media.tinmoitruong.vn/public/media/media/picture/10/cai%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733800" cy="3124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3429000"/>
            <a:ext cx="2743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cải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3657600"/>
            <a:ext cx="2667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đỗ</a:t>
            </a:r>
            <a:r>
              <a:rPr lang="en-US" sz="2400" dirty="0" smtClean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5181600"/>
            <a:ext cx="2362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đỗ</a:t>
            </a:r>
            <a:r>
              <a:rPr lang="en-US" sz="2400" dirty="0" smtClean="0"/>
              <a:t> </a:t>
            </a:r>
            <a:r>
              <a:rPr lang="en-US" sz="2400" dirty="0" err="1" smtClean="0"/>
              <a:t>tương</a:t>
            </a:r>
            <a:endParaRPr lang="en-US" sz="2400" dirty="0"/>
          </a:p>
        </p:txBody>
      </p:sp>
      <p:sp>
        <p:nvSpPr>
          <p:cNvPr id="13" name="5-Point Star 12"/>
          <p:cNvSpPr/>
          <p:nvPr/>
        </p:nvSpPr>
        <p:spPr>
          <a:xfrm>
            <a:off x="7696200" y="5486400"/>
            <a:ext cx="5334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38600"/>
            <a:ext cx="31242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 32-1"/>
          <p:cNvPicPr>
            <a:picLocks noChangeAspect="1"/>
          </p:cNvPicPr>
          <p:nvPr/>
        </p:nvPicPr>
        <p:blipFill>
          <a:blip r:embed="rId2"/>
          <a:srcRect l="31633" t="2740" r="47958" b="65753"/>
          <a:stretch>
            <a:fillRect/>
          </a:stretch>
        </p:blipFill>
        <p:spPr>
          <a:xfrm>
            <a:off x="5953125" y="2319655"/>
            <a:ext cx="15240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Picture 5" descr="H 32-1"/>
          <p:cNvPicPr>
            <a:picLocks noChangeAspect="1"/>
          </p:cNvPicPr>
          <p:nvPr/>
        </p:nvPicPr>
        <p:blipFill>
          <a:blip r:embed="rId2"/>
          <a:srcRect l="2040" t="34247" r="63266" b="35617"/>
          <a:stretch>
            <a:fillRect/>
          </a:stretch>
        </p:blipFill>
        <p:spPr>
          <a:xfrm>
            <a:off x="0" y="4641215"/>
            <a:ext cx="2247265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6" descr="H 32-1"/>
          <p:cNvPicPr>
            <a:picLocks noChangeAspect="1"/>
          </p:cNvPicPr>
          <p:nvPr/>
        </p:nvPicPr>
        <p:blipFill>
          <a:blip r:embed="rId2"/>
          <a:srcRect l="2042" r="72449" b="65753"/>
          <a:stretch>
            <a:fillRect/>
          </a:stretch>
        </p:blipFill>
        <p:spPr>
          <a:xfrm>
            <a:off x="342900" y="1854835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3" name="Picture 7" descr="H 32-1"/>
          <p:cNvPicPr>
            <a:picLocks noChangeAspect="1"/>
          </p:cNvPicPr>
          <p:nvPr/>
        </p:nvPicPr>
        <p:blipFill>
          <a:blip r:embed="rId2"/>
          <a:srcRect l="42857" t="65981" r="32652" b="4109"/>
          <a:stretch>
            <a:fillRect/>
          </a:stretch>
        </p:blipFill>
        <p:spPr>
          <a:xfrm>
            <a:off x="5105400" y="4493895"/>
            <a:ext cx="1828800" cy="166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4" name="Picture 8" descr="Tomatos"/>
          <p:cNvPicPr>
            <a:picLocks noChangeAspect="1"/>
          </p:cNvPicPr>
          <p:nvPr/>
        </p:nvPicPr>
        <p:blipFill>
          <a:blip r:embed="rId3"/>
          <a:srcRect l="40741" t="46303" r="7407"/>
          <a:stretch>
            <a:fillRect/>
          </a:stretch>
        </p:blipFill>
        <p:spPr>
          <a:xfrm>
            <a:off x="2400300" y="4347210"/>
            <a:ext cx="2209800" cy="197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 Box 9"/>
          <p:cNvSpPr txBox="1"/>
          <p:nvPr/>
        </p:nvSpPr>
        <p:spPr>
          <a:xfrm>
            <a:off x="914400" y="457200"/>
            <a:ext cx="4191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Arial" panose="020B0604020202020204" pitchFamily="34" charset="0"/>
              </a:rPr>
              <a:t>QUẢ THỊT</a:t>
            </a:r>
          </a:p>
        </p:txBody>
      </p:sp>
      <p:sp>
        <p:nvSpPr>
          <p:cNvPr id="22535" name="Text Box 10"/>
          <p:cNvSpPr txBox="1"/>
          <p:nvPr/>
        </p:nvSpPr>
        <p:spPr>
          <a:xfrm>
            <a:off x="914400" y="1295400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Quả mọng</a:t>
            </a:r>
          </a:p>
        </p:txBody>
      </p:sp>
      <p:sp>
        <p:nvSpPr>
          <p:cNvPr id="22536" name="Text Box 11"/>
          <p:cNvSpPr txBox="1"/>
          <p:nvPr/>
        </p:nvSpPr>
        <p:spPr>
          <a:xfrm>
            <a:off x="6096000" y="1219200"/>
            <a:ext cx="2286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Quả hạch</a:t>
            </a:r>
          </a:p>
        </p:txBody>
      </p:sp>
      <p:sp>
        <p:nvSpPr>
          <p:cNvPr id="22537" name="Line 12"/>
          <p:cNvSpPr/>
          <p:nvPr/>
        </p:nvSpPr>
        <p:spPr>
          <a:xfrm>
            <a:off x="4686300" y="1524000"/>
            <a:ext cx="0" cy="51054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86029" name="Picture 13" descr="quả xoà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630" y="1854835"/>
            <a:ext cx="18288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30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085" y="4493895"/>
            <a:ext cx="1714500" cy="1970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ln/>
        </p:spPr>
        <p:txBody>
          <a:bodyPr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0000FF"/>
                </a:solidFill>
              </a:rPr>
              <a:t>Một số quả mọng</a:t>
            </a:r>
          </a:p>
        </p:txBody>
      </p:sp>
      <p:pic>
        <p:nvPicPr>
          <p:cNvPr id="31748" name="Picture 4" descr="chuố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95350"/>
            <a:ext cx="2819400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5" descr="nh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52800"/>
            <a:ext cx="2590800" cy="2820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6" descr="CA CHU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62000"/>
            <a:ext cx="2590800" cy="180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7" descr="quả khế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352800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6" name="Rectangle 8"/>
          <p:cNvSpPr/>
          <p:nvPr/>
        </p:nvSpPr>
        <p:spPr>
          <a:xfrm>
            <a:off x="533400" y="2667000"/>
            <a:ext cx="2365375" cy="477838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Quả cà chua</a:t>
            </a:r>
          </a:p>
        </p:txBody>
      </p:sp>
      <p:sp>
        <p:nvSpPr>
          <p:cNvPr id="25607" name="Rectangle 9"/>
          <p:cNvSpPr/>
          <p:nvPr/>
        </p:nvSpPr>
        <p:spPr>
          <a:xfrm>
            <a:off x="3581400" y="2722563"/>
            <a:ext cx="2365375" cy="477837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Quả chuối</a:t>
            </a:r>
          </a:p>
        </p:txBody>
      </p:sp>
      <p:sp>
        <p:nvSpPr>
          <p:cNvPr id="25608" name="Rectangle 10"/>
          <p:cNvSpPr/>
          <p:nvPr/>
        </p:nvSpPr>
        <p:spPr>
          <a:xfrm>
            <a:off x="0" y="6153150"/>
            <a:ext cx="2895600" cy="477838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Quả nho</a:t>
            </a:r>
          </a:p>
        </p:txBody>
      </p:sp>
      <p:sp>
        <p:nvSpPr>
          <p:cNvPr id="25609" name="Rectangle 11"/>
          <p:cNvSpPr/>
          <p:nvPr/>
        </p:nvSpPr>
        <p:spPr>
          <a:xfrm>
            <a:off x="3429000" y="6151563"/>
            <a:ext cx="2971800" cy="477837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Quả khế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7467600" y="3352800"/>
            <a:ext cx="9906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Một số quả hạch</a:t>
            </a:r>
          </a:p>
        </p:txBody>
      </p:sp>
      <p:pic>
        <p:nvPicPr>
          <p:cNvPr id="32773" name="Picture 5" descr="Quả đà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828800"/>
            <a:ext cx="22098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6" descr="Quả xoà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6" name="Rectangle 8"/>
          <p:cNvSpPr/>
          <p:nvPr/>
        </p:nvSpPr>
        <p:spPr>
          <a:xfrm>
            <a:off x="838200" y="4800600"/>
            <a:ext cx="2438400" cy="6096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Quả xoài</a:t>
            </a:r>
          </a:p>
        </p:txBody>
      </p:sp>
      <p:sp>
        <p:nvSpPr>
          <p:cNvPr id="32777" name="Rectangle 9"/>
          <p:cNvSpPr/>
          <p:nvPr/>
        </p:nvSpPr>
        <p:spPr>
          <a:xfrm>
            <a:off x="5562600" y="4876800"/>
            <a:ext cx="2514600" cy="6096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Quả đào</a:t>
            </a:r>
          </a:p>
        </p:txBody>
      </p:sp>
      <p:pic>
        <p:nvPicPr>
          <p:cNvPr id="32778" name="Picture 10" descr="CAW1IJG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981200"/>
            <a:ext cx="2157413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490685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429000"/>
            <a:ext cx="2362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Đông</a:t>
            </a:r>
            <a:r>
              <a:rPr lang="en-US" sz="3200" dirty="0" smtClean="0"/>
              <a:t> </a:t>
            </a:r>
            <a:r>
              <a:rPr lang="en-US" sz="3200" dirty="0" err="1" smtClean="0"/>
              <a:t>lạnh</a:t>
            </a:r>
            <a:endParaRPr lang="en-US" sz="3200" dirty="0"/>
          </a:p>
        </p:txBody>
      </p:sp>
      <p:pic>
        <p:nvPicPr>
          <p:cNvPr id="122884" name="Picture 4" descr="Kết quả hình ảnh cho chế biến banh kẹ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04800"/>
            <a:ext cx="3676650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3352800"/>
            <a:ext cx="3962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Chế</a:t>
            </a:r>
            <a:r>
              <a:rPr lang="en-US" sz="3200" dirty="0" smtClean="0"/>
              <a:t> </a:t>
            </a:r>
            <a:r>
              <a:rPr lang="en-US" sz="3200" dirty="0" err="1" smtClean="0"/>
              <a:t>biến</a:t>
            </a:r>
            <a:r>
              <a:rPr lang="en-US" sz="3200" dirty="0" smtClean="0"/>
              <a:t> </a:t>
            </a:r>
            <a:r>
              <a:rPr lang="en-US" sz="3200" dirty="0" err="1" smtClean="0"/>
              <a:t>bánh</a:t>
            </a:r>
            <a:r>
              <a:rPr lang="en-US" sz="3200" dirty="0" smtClean="0"/>
              <a:t> </a:t>
            </a:r>
            <a:r>
              <a:rPr lang="en-US" sz="3200" dirty="0" err="1" smtClean="0"/>
              <a:t>kẹo</a:t>
            </a:r>
            <a:endParaRPr lang="en-US" sz="3200" dirty="0"/>
          </a:p>
        </p:txBody>
      </p:sp>
      <p:pic>
        <p:nvPicPr>
          <p:cNvPr id="122886" name="Picture 6" descr="Kết quả hình ảnh cho chế biến nước giai kh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67200"/>
            <a:ext cx="5181600" cy="2590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86400" y="5486400"/>
            <a:ext cx="32766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Nước</a:t>
            </a:r>
            <a:r>
              <a:rPr lang="en-US" sz="3600" dirty="0" smtClean="0"/>
              <a:t> </a:t>
            </a:r>
            <a:r>
              <a:rPr lang="en-US" sz="3600" dirty="0" err="1" smtClean="0"/>
              <a:t>giải</a:t>
            </a:r>
            <a:r>
              <a:rPr lang="en-US" sz="3600" dirty="0" smtClean="0"/>
              <a:t> </a:t>
            </a:r>
            <a:r>
              <a:rPr lang="en-US" sz="3600" dirty="0" err="1" smtClean="0"/>
              <a:t>khát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Oval 4"/>
          <p:cNvSpPr/>
          <p:nvPr/>
        </p:nvSpPr>
        <p:spPr>
          <a:xfrm>
            <a:off x="234950" y="3240405"/>
            <a:ext cx="381000" cy="381000"/>
          </a:xfrm>
          <a:prstGeom prst="ellipse">
            <a:avLst/>
          </a:prstGeom>
          <a:solidFill>
            <a:srgbClr val="FF3300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3190" name="Oval 6"/>
          <p:cNvSpPr/>
          <p:nvPr/>
        </p:nvSpPr>
        <p:spPr>
          <a:xfrm>
            <a:off x="152400" y="739775"/>
            <a:ext cx="381000" cy="381000"/>
          </a:xfrm>
          <a:prstGeom prst="ellipse">
            <a:avLst/>
          </a:prstGeom>
          <a:solidFill>
            <a:srgbClr val="FF3300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8133" name="Rectangle 9"/>
          <p:cNvSpPr/>
          <p:nvPr/>
        </p:nvSpPr>
        <p:spPr>
          <a:xfrm>
            <a:off x="152400" y="294640"/>
            <a:ext cx="8686800" cy="829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vi-VN" altLang="en-US" sz="2400" b="1" dirty="0">
                <a:latin typeface="Arial" panose="020B0604020202020204" pitchFamily="34" charset="0"/>
              </a:rPr>
              <a:t>1</a:t>
            </a:r>
            <a:r>
              <a:rPr lang="en-US" sz="2400" b="1" dirty="0">
                <a:latin typeface="Arial" panose="020B0604020202020204" pitchFamily="34" charset="0"/>
              </a:rPr>
              <a:t>/- Quả đào thuộc quả :</a:t>
            </a:r>
          </a:p>
          <a:p>
            <a:r>
              <a:rPr lang="en-US" sz="2400" dirty="0">
                <a:latin typeface="Arial" panose="020B0604020202020204" pitchFamily="34" charset="0"/>
              </a:rPr>
              <a:t>A. Hạch         B. Mọng        C. Khô nẻ       D. Khô không nẻ</a:t>
            </a:r>
          </a:p>
        </p:txBody>
      </p:sp>
      <p:sp>
        <p:nvSpPr>
          <p:cNvPr id="48134" name="Rectangle 10"/>
          <p:cNvSpPr/>
          <p:nvPr/>
        </p:nvSpPr>
        <p:spPr>
          <a:xfrm>
            <a:off x="234950" y="1693545"/>
            <a:ext cx="7086600" cy="19380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Câu </a:t>
            </a:r>
            <a:r>
              <a:rPr lang="vi-VN" altLang="en-US" sz="2400" b="1" dirty="0">
                <a:latin typeface="Times New Roman" panose="02020603050405020304" pitchFamily="18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</a:rPr>
              <a:t>/- Đặc điểm nào </a:t>
            </a:r>
            <a:r>
              <a:rPr lang="en-US" sz="2400" b="1" i="1" dirty="0">
                <a:latin typeface="Arial" panose="020B0604020202020204" pitchFamily="34" charset="0"/>
              </a:rPr>
              <a:t>không </a:t>
            </a:r>
            <a:r>
              <a:rPr lang="en-US" sz="2400" b="1" dirty="0">
                <a:latin typeface="Arial" panose="020B0604020202020204" pitchFamily="34" charset="0"/>
              </a:rPr>
              <a:t>có ở quả thịt</a:t>
            </a:r>
          </a:p>
          <a:p>
            <a:r>
              <a:rPr lang="en-US" sz="2400" dirty="0">
                <a:latin typeface="Arial" panose="020B0604020202020204" pitchFamily="34" charset="0"/>
              </a:rPr>
              <a:t>A. Vỏ quả mềm, dày chứa thịt</a:t>
            </a:r>
          </a:p>
          <a:p>
            <a:r>
              <a:rPr lang="en-US" sz="2400" dirty="0">
                <a:latin typeface="Arial" panose="020B0604020202020204" pitchFamily="34" charset="0"/>
              </a:rPr>
              <a:t>B. Quả gồm toàn thịt quả hoặc mọng nước</a:t>
            </a:r>
          </a:p>
          <a:p>
            <a:r>
              <a:rPr lang="en-US" sz="2400" dirty="0">
                <a:latin typeface="Arial" panose="020B0604020202020204" pitchFamily="34" charset="0"/>
              </a:rPr>
              <a:t>C. Trong phần vỏ quả có hạch cứng bọc lấy hạt</a:t>
            </a:r>
          </a:p>
          <a:p>
            <a:r>
              <a:rPr lang="en-US" sz="2400" dirty="0">
                <a:latin typeface="Arial" panose="020B0604020202020204" pitchFamily="34" charset="0"/>
              </a:rPr>
              <a:t>D. Vỏ quả khô, mỏng, cứng, tự nứt khi chín</a:t>
            </a:r>
          </a:p>
        </p:txBody>
      </p:sp>
      <p:sp>
        <p:nvSpPr>
          <p:cNvPr id="48135" name="Rectangle 11"/>
          <p:cNvSpPr/>
          <p:nvPr/>
        </p:nvSpPr>
        <p:spPr>
          <a:xfrm flipV="1">
            <a:off x="152400" y="5486400"/>
            <a:ext cx="33337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ldLvl="0" animBg="1"/>
      <p:bldP spid="9319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/>
          <p:nvPr/>
        </p:nvSpPr>
        <p:spPr>
          <a:xfrm>
            <a:off x="322263" y="333375"/>
            <a:ext cx="8281987" cy="6715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Chương VII:</a:t>
            </a:r>
            <a:r>
              <a:rPr lang="en-US" sz="3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		QUẢ VÀ HẠT</a:t>
            </a:r>
          </a:p>
        </p:txBody>
      </p:sp>
      <p:sp>
        <p:nvSpPr>
          <p:cNvPr id="2054" name="Text Box 6"/>
          <p:cNvSpPr txBox="1"/>
          <p:nvPr/>
        </p:nvSpPr>
        <p:spPr>
          <a:xfrm>
            <a:off x="612775" y="908050"/>
            <a:ext cx="7704138" cy="6299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Tiết </a:t>
            </a:r>
            <a:r>
              <a:rPr lang="vi-VN" altLang="en-US" sz="25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39</a:t>
            </a:r>
            <a:r>
              <a:rPr lang="en-US" sz="25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</a:rPr>
              <a:t>	         </a:t>
            </a:r>
            <a:r>
              <a:rPr lang="en-US" sz="35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CÁC LOẠI QUẢ</a:t>
            </a:r>
          </a:p>
        </p:txBody>
      </p:sp>
      <p:sp>
        <p:nvSpPr>
          <p:cNvPr id="2055" name="Text Box 7"/>
          <p:cNvSpPr txBox="1"/>
          <p:nvPr/>
        </p:nvSpPr>
        <p:spPr>
          <a:xfrm>
            <a:off x="323850" y="1773238"/>
            <a:ext cx="8496300" cy="473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sz="25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Căn cứ vào đặc điểm nào để phân chia các loại quả?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"/>
          <p:cNvSpPr txBox="1"/>
          <p:nvPr/>
        </p:nvSpPr>
        <p:spPr>
          <a:xfrm>
            <a:off x="2362200" y="228600"/>
            <a:ext cx="4876800" cy="579438"/>
          </a:xfrm>
          <a:prstGeom prst="rect">
            <a:avLst/>
          </a:prstGeom>
          <a:noFill/>
          <a:ln w="12700">
            <a:noFill/>
          </a:ln>
        </p:spPr>
        <p:txBody>
          <a:bodyPr lIns="92075" tIns="46038" rIns="92075" bIns="46038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.VnTimeH" pitchFamily="34" charset="0"/>
              </a:rPr>
              <a:t>H­íng dÉn vÒ nhµ:</a:t>
            </a:r>
          </a:p>
        </p:txBody>
      </p:sp>
      <p:sp>
        <p:nvSpPr>
          <p:cNvPr id="40963" name="Text Box 3"/>
          <p:cNvSpPr txBox="1"/>
          <p:nvPr/>
        </p:nvSpPr>
        <p:spPr>
          <a:xfrm>
            <a:off x="533400" y="2209800"/>
            <a:ext cx="8610600" cy="1814830"/>
          </a:xfrm>
          <a:prstGeom prst="rect">
            <a:avLst/>
          </a:prstGeom>
          <a:noFill/>
          <a:ln w="12700">
            <a:noFill/>
          </a:ln>
        </p:spPr>
        <p:txBody>
          <a:bodyPr lIns="92075" tIns="46038" rIns="92075" bIns="46038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.VnTime" pitchFamily="34" charset="0"/>
              </a:rPr>
              <a:t>- 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altLang="en-US" sz="2800" dirty="0" smtClean="0">
                <a:latin typeface=".VnTime" pitchFamily="34" charset="0"/>
              </a:rPr>
              <a:t> </a:t>
            </a:r>
            <a:r>
              <a:rPr lang="vi-VN" altLang="en-US" sz="2800" dirty="0">
                <a:latin typeface=".VnTime" pitchFamily="34" charset="0"/>
              </a:rPr>
              <a:t>sau</a:t>
            </a:r>
            <a:r>
              <a:rPr lang="en-US" sz="2800" b="1" dirty="0">
                <a:latin typeface=".VnTime" pitchFamily="34" charset="0"/>
              </a:rPr>
              <a:t>:</a:t>
            </a:r>
            <a:r>
              <a:rPr lang="en-US" sz="2800" dirty="0">
                <a:latin typeface=".VnTime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+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Đặt lên bông ẩm vài hạt đỗ trước bài học 3 – 4 ngày.</a:t>
            </a:r>
            <a:endParaRPr lang="en-US" sz="2400" b="1" i="1" dirty="0">
              <a:solidFill>
                <a:srgbClr val="FF0000"/>
              </a:solidFill>
              <a:latin typeface=".VnTime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.VnTime" pitchFamily="34" charset="0"/>
              </a:rPr>
              <a:t>+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Ngâm vài hạt đỗ đen vào nước trước bài học 1 ngày</a:t>
            </a:r>
            <a:r>
              <a:rPr lang="en-US" sz="2400" b="1" i="1" dirty="0">
                <a:solidFill>
                  <a:srgbClr val="FF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40964" name="Text Box 4"/>
          <p:cNvSpPr txBox="1"/>
          <p:nvPr/>
        </p:nvSpPr>
        <p:spPr>
          <a:xfrm>
            <a:off x="457200" y="838200"/>
            <a:ext cx="8229600" cy="1231748"/>
          </a:xfrm>
          <a:prstGeom prst="rect">
            <a:avLst/>
          </a:prstGeom>
          <a:noFill/>
          <a:ln w="12700">
            <a:noFill/>
          </a:ln>
        </p:spPr>
        <p:txBody>
          <a:bodyPr lIns="92075" tIns="46038" rIns="92075" bIns="4603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.VnSouthern" pitchFamily="34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latin typeface=".VnSouthern" pitchFamily="34" charset="0"/>
              </a:rPr>
              <a:t> </a:t>
            </a:r>
            <a:endParaRPr lang="vi-VN" altLang="en-US" sz="3200" b="1" dirty="0">
              <a:latin typeface=".VnSouthern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 smtClean="0">
                <a:latin typeface=".VnTime" pitchFamily="34" charset="0"/>
              </a:rPr>
              <a:t>-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3200" b="1" dirty="0">
              <a:latin typeface=".VnTime" pitchFamily="34" charset="0"/>
            </a:endParaRPr>
          </a:p>
        </p:txBody>
      </p:sp>
      <p:sp>
        <p:nvSpPr>
          <p:cNvPr id="40965" name="Text Box 5"/>
          <p:cNvSpPr txBox="1"/>
          <p:nvPr/>
        </p:nvSpPr>
        <p:spPr>
          <a:xfrm>
            <a:off x="685800" y="4038600"/>
            <a:ext cx="7924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x-none" sz="2800" dirty="0">
                <a:latin typeface=".VnTime" pitchFamily="34" charset="0"/>
              </a:rPr>
              <a:t>-</a:t>
            </a:r>
            <a:r>
              <a:rPr lang="fr-FR" altLang="x-none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fr-FR" sz="2800" dirty="0"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vi-VN" altLang="fr-FR" sz="2800" dirty="0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fr-FR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fr-FR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fr-FR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vi-VN" altLang="fr-FR" sz="2800" dirty="0" smtClean="0">
                <a:latin typeface=".VnTime" pitchFamily="34" charset="0"/>
              </a:rPr>
              <a:t>.</a:t>
            </a:r>
            <a:endParaRPr lang="vi-VN" altLang="fr-FR" sz="2800" dirty="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409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25" y="0"/>
            <a:ext cx="9382125" cy="743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2" name="WordArt 3"/>
          <p:cNvSpPr>
            <a:spLocks noTextEdit="1"/>
          </p:cNvSpPr>
          <p:nvPr/>
        </p:nvSpPr>
        <p:spPr>
          <a:xfrm>
            <a:off x="1371600" y="990600"/>
            <a:ext cx="63246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THẦY CÔ SỨC KHỎE</a:t>
            </a:r>
          </a:p>
        </p:txBody>
      </p:sp>
      <p:sp>
        <p:nvSpPr>
          <p:cNvPr id="51203" name="WordArt 4"/>
          <p:cNvSpPr>
            <a:spLocks noTextEdit="1"/>
          </p:cNvSpPr>
          <p:nvPr/>
        </p:nvSpPr>
        <p:spPr>
          <a:xfrm>
            <a:off x="1828800" y="2295525"/>
            <a:ext cx="554355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1" dir="14049737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EM HỌC TỐT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92163"/>
          </a:xfrm>
          <a:ln/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sz="2400" b="1" i="1" u="sng" dirty="0">
                <a:solidFill>
                  <a:srgbClr val="0000FF"/>
                </a:solidFill>
              </a:rPr>
              <a:t>1. Căn cứ vào đặc điểm nào để phân chia các loại quả?</a:t>
            </a:r>
          </a:p>
        </p:txBody>
      </p:sp>
      <p:sp>
        <p:nvSpPr>
          <p:cNvPr id="5122" name="Rectangle 32"/>
          <p:cNvSpPr/>
          <p:nvPr/>
        </p:nvSpPr>
        <p:spPr>
          <a:xfrm>
            <a:off x="533400" y="3048000"/>
            <a:ext cx="18288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2338" name="Picture 50" descr="H 32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8991600" cy="584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5"/>
          <p:cNvSpPr txBox="1"/>
          <p:nvPr/>
        </p:nvSpPr>
        <p:spPr>
          <a:xfrm>
            <a:off x="762000" y="1524000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VÍ DỤ</a:t>
            </a:r>
          </a:p>
        </p:txBody>
      </p:sp>
      <p:pic>
        <p:nvPicPr>
          <p:cNvPr id="76806" name="Picture 6" descr="CAQNWP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13716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8" name="Text Box 8"/>
          <p:cNvSpPr txBox="1"/>
          <p:nvPr/>
        </p:nvSpPr>
        <p:spPr>
          <a:xfrm>
            <a:off x="0" y="5791200"/>
            <a:ext cx="3581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Nhóm quả có 1 hạt</a:t>
            </a:r>
          </a:p>
        </p:txBody>
      </p:sp>
      <p:sp>
        <p:nvSpPr>
          <p:cNvPr id="76809" name="Text Box 9"/>
          <p:cNvSpPr txBox="1"/>
          <p:nvPr/>
        </p:nvSpPr>
        <p:spPr>
          <a:xfrm>
            <a:off x="4114800" y="5791200"/>
            <a:ext cx="41910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Nhóm quả có nhiều hạt</a:t>
            </a:r>
          </a:p>
        </p:txBody>
      </p:sp>
      <p:pic>
        <p:nvPicPr>
          <p:cNvPr id="76810" name="Picture 10" descr="CAEBIV8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76400"/>
            <a:ext cx="136207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11" name="Picture 11" descr="CA3LM2U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819400"/>
            <a:ext cx="13716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12" name="Picture 12" descr="CASTE3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971800"/>
            <a:ext cx="1381125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13" name="Picture 13" descr="d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2672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14" name="Picture 14" descr="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4343400"/>
            <a:ext cx="1371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15" name="Picture 15" descr="c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3124200"/>
            <a:ext cx="130492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16" name="Picture 16" descr="nha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3600" y="1981200"/>
            <a:ext cx="12954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17" name="Picture 17" descr="x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4495800"/>
            <a:ext cx="13716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18" name="Picture 18" descr="vai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3600" y="4495800"/>
            <a:ext cx="13335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19" name="Picture 19" descr="mươ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6800" y="1752600"/>
            <a:ext cx="137160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4" name="Picture 2" descr="Kết quả hình ản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3352800"/>
            <a:ext cx="1527570" cy="1019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  <p:bldP spid="76808" grpId="0"/>
      <p:bldP spid="768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/>
          <p:nvPr/>
        </p:nvSpPr>
        <p:spPr>
          <a:xfrm>
            <a:off x="2743200" y="7239000"/>
            <a:ext cx="91440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4034" name="Picture 8" descr="quả dua hau ko h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714625"/>
            <a:ext cx="4038600" cy="3967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6" name="WordArt 9"/>
          <p:cNvSpPr>
            <a:spLocks noTextEdit="1"/>
          </p:cNvSpPr>
          <p:nvPr/>
        </p:nvSpPr>
        <p:spPr>
          <a:xfrm>
            <a:off x="2411413" y="188913"/>
            <a:ext cx="46482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8200">
                        <a:alpha val="100000"/>
                      </a:srgbClr>
                    </a:gs>
                    <a:gs pos="5000">
                      <a:srgbClr val="FF0000">
                        <a:alpha val="100000"/>
                      </a:srgbClr>
                    </a:gs>
                    <a:gs pos="17500">
                      <a:srgbClr val="BA0066">
                        <a:alpha val="100000"/>
                      </a:srgbClr>
                    </a:gs>
                    <a:gs pos="35001">
                      <a:srgbClr val="66008F">
                        <a:alpha val="100000"/>
                      </a:srgbClr>
                    </a:gs>
                    <a:gs pos="50000">
                      <a:srgbClr val="000082">
                        <a:alpha val="100000"/>
                      </a:srgbClr>
                    </a:gs>
                    <a:gs pos="64999">
                      <a:srgbClr val="66008F">
                        <a:alpha val="100000"/>
                      </a:srgbClr>
                    </a:gs>
                    <a:gs pos="82500">
                      <a:srgbClr val="BA0066">
                        <a:alpha val="100000"/>
                      </a:srgbClr>
                    </a:gs>
                    <a:gs pos="95000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Em có biết???</a:t>
            </a:r>
          </a:p>
        </p:txBody>
      </p:sp>
      <p:pic>
        <p:nvPicPr>
          <p:cNvPr id="2" name="Picture 12" descr="kam ko h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08275"/>
            <a:ext cx="4083050" cy="394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7" name="Text Box 14"/>
          <p:cNvSpPr txBox="1"/>
          <p:nvPr/>
        </p:nvSpPr>
        <p:spPr>
          <a:xfrm>
            <a:off x="900113" y="1193800"/>
            <a:ext cx="74882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Những quả không có hạt là do đâu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qua ta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066800"/>
            <a:ext cx="4191000" cy="3611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Text Box 5"/>
          <p:cNvSpPr txBox="1"/>
          <p:nvPr/>
        </p:nvSpPr>
        <p:spPr>
          <a:xfrm>
            <a:off x="228600" y="228600"/>
            <a:ext cx="8382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</a:rPr>
              <a:t>Quả gồm các bộ phận  nào?</a:t>
            </a:r>
          </a:p>
        </p:txBody>
      </p:sp>
      <p:sp>
        <p:nvSpPr>
          <p:cNvPr id="77830" name="AutoShape 6"/>
          <p:cNvSpPr/>
          <p:nvPr/>
        </p:nvSpPr>
        <p:spPr>
          <a:xfrm rot="-2279924">
            <a:off x="4267200" y="2390775"/>
            <a:ext cx="1747838" cy="733425"/>
          </a:xfrm>
          <a:prstGeom prst="leftArrow">
            <a:avLst>
              <a:gd name="adj1" fmla="val 50000"/>
              <a:gd name="adj2" fmla="val 5956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7831" name="Rectangle 7"/>
          <p:cNvSpPr/>
          <p:nvPr/>
        </p:nvSpPr>
        <p:spPr>
          <a:xfrm>
            <a:off x="1866900" y="6172200"/>
            <a:ext cx="6743700" cy="4572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en-US" sz="3200" b="1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b="1" dirty="0">
                <a:latin typeface="Arial" panose="020B0604020202020204" pitchFamily="34" charset="0"/>
              </a:rPr>
              <a:t>Quả gồm </a:t>
            </a:r>
            <a:r>
              <a:rPr lang="en-US" sz="3200" b="1" dirty="0" err="1">
                <a:latin typeface="Arial" panose="020B0604020202020204" pitchFamily="34" charset="0"/>
              </a:rPr>
              <a:t>vỏ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</a:rPr>
              <a:t>quả,thịt</a:t>
            </a:r>
            <a:r>
              <a:rPr lang="en-US" sz="3200" b="1" dirty="0" smtClean="0"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</a:rPr>
              <a:t>quả</a:t>
            </a:r>
            <a:r>
              <a:rPr lang="en-US" sz="3200" b="1" dirty="0" smtClean="0">
                <a:latin typeface="Arial" panose="020B0604020202020204" pitchFamily="34" charset="0"/>
              </a:rPr>
              <a:t>  </a:t>
            </a:r>
            <a:r>
              <a:rPr lang="en-US" sz="3200" b="1" dirty="0">
                <a:latin typeface="Arial" panose="020B0604020202020204" pitchFamily="34" charset="0"/>
              </a:rPr>
              <a:t>và hạt</a:t>
            </a:r>
          </a:p>
        </p:txBody>
      </p:sp>
      <p:sp>
        <p:nvSpPr>
          <p:cNvPr id="77832" name="AutoShape 8"/>
          <p:cNvSpPr/>
          <p:nvPr/>
        </p:nvSpPr>
        <p:spPr>
          <a:xfrm rot="-2220640">
            <a:off x="4267200" y="2400300"/>
            <a:ext cx="1765300" cy="723900"/>
          </a:xfrm>
          <a:prstGeom prst="leftArrow">
            <a:avLst>
              <a:gd name="adj1" fmla="val 50000"/>
              <a:gd name="adj2" fmla="val 60953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Hạt</a:t>
            </a:r>
          </a:p>
        </p:txBody>
      </p:sp>
      <p:sp>
        <p:nvSpPr>
          <p:cNvPr id="77833" name="AutoShape 9"/>
          <p:cNvSpPr/>
          <p:nvPr/>
        </p:nvSpPr>
        <p:spPr>
          <a:xfrm>
            <a:off x="5181600" y="3276600"/>
            <a:ext cx="2667000" cy="762000"/>
          </a:xfrm>
          <a:prstGeom prst="lef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3</a:t>
            </a:r>
            <a:endParaRPr lang="vi-VN" altLang="x-none" sz="2400" b="1" dirty="0">
              <a:latin typeface="Arial" panose="020B0604020202020204" pitchFamily="34" charset="0"/>
            </a:endParaRPr>
          </a:p>
        </p:txBody>
      </p:sp>
      <p:sp>
        <p:nvSpPr>
          <p:cNvPr id="77834" name="AutoShape 10"/>
          <p:cNvSpPr/>
          <p:nvPr/>
        </p:nvSpPr>
        <p:spPr>
          <a:xfrm>
            <a:off x="5181600" y="3276600"/>
            <a:ext cx="2667000" cy="762000"/>
          </a:xfrm>
          <a:prstGeom prst="leftArrow">
            <a:avLst>
              <a:gd name="adj1" fmla="val 50000"/>
              <a:gd name="adj2" fmla="val 87500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Thịt quả</a:t>
            </a:r>
            <a:endParaRPr lang="vi-VN" altLang="x-none" sz="2400" b="1" dirty="0">
              <a:latin typeface="Arial" panose="020B0604020202020204" pitchFamily="34" charset="0"/>
            </a:endParaRPr>
          </a:p>
        </p:txBody>
      </p:sp>
      <p:sp>
        <p:nvSpPr>
          <p:cNvPr id="77835" name="AutoShape 11"/>
          <p:cNvSpPr/>
          <p:nvPr/>
        </p:nvSpPr>
        <p:spPr>
          <a:xfrm>
            <a:off x="1524000" y="2971800"/>
            <a:ext cx="13716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1</a:t>
            </a:r>
            <a:endParaRPr lang="vi-VN" altLang="x-none" sz="2400" b="1" dirty="0">
              <a:latin typeface="Arial" panose="020B0604020202020204" pitchFamily="34" charset="0"/>
            </a:endParaRPr>
          </a:p>
        </p:txBody>
      </p:sp>
      <p:sp>
        <p:nvSpPr>
          <p:cNvPr id="77836" name="AutoShape 12"/>
          <p:cNvSpPr/>
          <p:nvPr/>
        </p:nvSpPr>
        <p:spPr>
          <a:xfrm>
            <a:off x="609600" y="2819400"/>
            <a:ext cx="2286000" cy="990600"/>
          </a:xfrm>
          <a:prstGeom prst="rightArrow">
            <a:avLst>
              <a:gd name="adj1" fmla="val 50000"/>
              <a:gd name="adj2" fmla="val 57681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Vỏ quả</a:t>
            </a:r>
            <a:endParaRPr lang="vi-VN" altLang="x-none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animBg="1"/>
      <p:bldP spid="77831" grpId="0" animBg="1"/>
      <p:bldP spid="77832" grpId="0" animBg="1"/>
      <p:bldP spid="77833" grpId="0" animBg="1"/>
      <p:bldP spid="77834" grpId="0" animBg="1"/>
      <p:bldP spid="77835" grpId="0" animBg="1"/>
      <p:bldP spid="778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 32-1"/>
          <p:cNvPicPr>
            <a:picLocks noChangeAspect="1"/>
          </p:cNvPicPr>
          <p:nvPr/>
        </p:nvPicPr>
        <p:blipFill>
          <a:blip r:embed="rId2" cstate="print"/>
          <a:srcRect l="79591" t="67123" r="5103" b="3882"/>
          <a:stretch>
            <a:fillRect/>
          </a:stretch>
        </p:blipFill>
        <p:spPr>
          <a:xfrm>
            <a:off x="7010400" y="5724525"/>
            <a:ext cx="749300" cy="105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3" name="Picture 5" descr="H 32-1"/>
          <p:cNvPicPr>
            <a:picLocks noChangeAspect="1"/>
          </p:cNvPicPr>
          <p:nvPr/>
        </p:nvPicPr>
        <p:blipFill>
          <a:blip r:embed="rId3" cstate="print"/>
          <a:srcRect l="31633" t="2740" r="47958" b="65753"/>
          <a:stretch>
            <a:fillRect/>
          </a:stretch>
        </p:blipFill>
        <p:spPr>
          <a:xfrm>
            <a:off x="2971800" y="2624138"/>
            <a:ext cx="998538" cy="1147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6" descr="H 32-1"/>
          <p:cNvPicPr>
            <a:picLocks noChangeAspect="1"/>
          </p:cNvPicPr>
          <p:nvPr/>
        </p:nvPicPr>
        <p:blipFill>
          <a:blip r:embed="rId3" cstate="print"/>
          <a:srcRect l="3061" t="64383" r="69388" b="4109"/>
          <a:stretch>
            <a:fillRect/>
          </a:stretch>
        </p:blipFill>
        <p:spPr>
          <a:xfrm>
            <a:off x="381000" y="5468938"/>
            <a:ext cx="1347788" cy="1147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5" name="Picture 7" descr="H 32-1"/>
          <p:cNvPicPr>
            <a:picLocks noChangeAspect="1"/>
          </p:cNvPicPr>
          <p:nvPr/>
        </p:nvPicPr>
        <p:blipFill>
          <a:blip r:embed="rId4" cstate="print"/>
          <a:srcRect l="2040" t="34247" r="63266" b="35617"/>
          <a:stretch>
            <a:fillRect/>
          </a:stretch>
        </p:blipFill>
        <p:spPr>
          <a:xfrm>
            <a:off x="228600" y="4044950"/>
            <a:ext cx="1697038" cy="109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6" name="Picture 8" descr="H 32-1"/>
          <p:cNvPicPr>
            <a:picLocks noChangeAspect="1"/>
          </p:cNvPicPr>
          <p:nvPr/>
        </p:nvPicPr>
        <p:blipFill>
          <a:blip r:embed="rId5" cstate="print"/>
          <a:srcRect l="2042" r="72449" b="65753"/>
          <a:stretch>
            <a:fillRect/>
          </a:stretch>
        </p:blipFill>
        <p:spPr>
          <a:xfrm>
            <a:off x="533400" y="2524125"/>
            <a:ext cx="1247775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7" name="Picture 9" descr="H 32-1"/>
          <p:cNvPicPr>
            <a:picLocks noChangeAspect="1"/>
          </p:cNvPicPr>
          <p:nvPr/>
        </p:nvPicPr>
        <p:blipFill>
          <a:blip r:embed="rId6" cstate="print"/>
          <a:srcRect l="59184" t="1370" r="23470" b="64383"/>
          <a:stretch>
            <a:fillRect/>
          </a:stretch>
        </p:blipFill>
        <p:spPr>
          <a:xfrm>
            <a:off x="4953000" y="2674938"/>
            <a:ext cx="849313" cy="124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8" name="Picture 10" descr="H 32-1"/>
          <p:cNvPicPr>
            <a:picLocks noChangeAspect="1"/>
          </p:cNvPicPr>
          <p:nvPr/>
        </p:nvPicPr>
        <p:blipFill>
          <a:blip r:embed="rId4" cstate="print"/>
          <a:srcRect l="42857" t="65981" r="32652" b="4109"/>
          <a:stretch>
            <a:fillRect/>
          </a:stretch>
        </p:blipFill>
        <p:spPr>
          <a:xfrm>
            <a:off x="3581400" y="5602288"/>
            <a:ext cx="1198563" cy="1090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9" name="Picture 11" descr="H 32-1"/>
          <p:cNvPicPr>
            <a:picLocks noChangeAspect="1"/>
          </p:cNvPicPr>
          <p:nvPr/>
        </p:nvPicPr>
        <p:blipFill>
          <a:blip r:embed="rId7" cstate="print"/>
          <a:srcRect l="42857" t="34247" r="32652" b="34247"/>
          <a:stretch>
            <a:fillRect/>
          </a:stretch>
        </p:blipFill>
        <p:spPr>
          <a:xfrm>
            <a:off x="3886200" y="4375150"/>
            <a:ext cx="1198563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12" descr="Tomatos"/>
          <p:cNvPicPr>
            <a:picLocks noChangeAspect="1"/>
          </p:cNvPicPr>
          <p:nvPr/>
        </p:nvPicPr>
        <p:blipFill>
          <a:blip r:embed="rId8"/>
          <a:srcRect l="40741" t="46303" r="7407"/>
          <a:stretch>
            <a:fillRect/>
          </a:stretch>
        </p:blipFill>
        <p:spPr>
          <a:xfrm>
            <a:off x="7239000" y="4114800"/>
            <a:ext cx="1447800" cy="1290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61" name="Picture 13" descr="quả dầu"/>
          <p:cNvPicPr>
            <a:picLocks noChangeAspect="1"/>
          </p:cNvPicPr>
          <p:nvPr/>
        </p:nvPicPr>
        <p:blipFill>
          <a:blip r:embed="rId9"/>
          <a:srcRect l="56400" t="23573" r="3600" b="28378"/>
          <a:stretch>
            <a:fillRect/>
          </a:stretch>
        </p:blipFill>
        <p:spPr>
          <a:xfrm>
            <a:off x="6781800" y="26289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63" name="Rectangle 15"/>
          <p:cNvSpPr/>
          <p:nvPr/>
        </p:nvSpPr>
        <p:spPr>
          <a:xfrm>
            <a:off x="38100" y="304800"/>
            <a:ext cx="91059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Căn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cứ vào </a:t>
            </a:r>
            <a:r>
              <a:rPr lang="en-US" sz="2400" b="1" u="sng" dirty="0">
                <a:solidFill>
                  <a:srgbClr val="CC0000"/>
                </a:solidFill>
                <a:latin typeface="Arial" panose="020B0604020202020204" pitchFamily="34" charset="0"/>
              </a:rPr>
              <a:t>vỏ quả</a:t>
            </a:r>
            <a:r>
              <a:rPr lang="en-US" sz="2400" b="1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sz="2400" b="1" u="sng" dirty="0">
                <a:solidFill>
                  <a:srgbClr val="CC0000"/>
                </a:solidFill>
                <a:latin typeface="Arial" panose="020B0604020202020204" pitchFamily="34" charset="0"/>
              </a:rPr>
              <a:t>khi chín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chia quả thành </a:t>
            </a:r>
            <a:r>
              <a:rPr lang="en-US" sz="2400" b="1" u="sng" dirty="0">
                <a:solidFill>
                  <a:srgbClr val="CC0000"/>
                </a:solidFill>
                <a:latin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loại: </a:t>
            </a:r>
            <a:r>
              <a:rPr lang="en-US" sz="2400" b="1" u="sng" dirty="0">
                <a:solidFill>
                  <a:srgbClr val="CC0000"/>
                </a:solidFill>
                <a:latin typeface="Arial" panose="020B0604020202020204" pitchFamily="34" charset="0"/>
              </a:rPr>
              <a:t>quả khô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và </a:t>
            </a:r>
            <a:r>
              <a:rPr lang="en-US" sz="2400" b="1" u="sng" dirty="0">
                <a:solidFill>
                  <a:srgbClr val="CC0000"/>
                </a:solidFill>
                <a:latin typeface="Arial" panose="020B0604020202020204" pitchFamily="34" charset="0"/>
              </a:rPr>
              <a:t>quả thịt</a:t>
            </a:r>
          </a:p>
        </p:txBody>
      </p:sp>
      <p:sp>
        <p:nvSpPr>
          <p:cNvPr id="78864" name="Rectangle 16"/>
          <p:cNvSpPr/>
          <p:nvPr/>
        </p:nvSpPr>
        <p:spPr>
          <a:xfrm>
            <a:off x="5791200" y="1447800"/>
            <a:ext cx="2209800" cy="9906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QUẢ THỊT</a:t>
            </a:r>
          </a:p>
        </p:txBody>
      </p:sp>
      <p:sp>
        <p:nvSpPr>
          <p:cNvPr id="78865" name="Rectangle 17"/>
          <p:cNvSpPr/>
          <p:nvPr/>
        </p:nvSpPr>
        <p:spPr>
          <a:xfrm>
            <a:off x="990600" y="1447800"/>
            <a:ext cx="2209800" cy="9906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QUẢ KHÔ</a:t>
            </a:r>
          </a:p>
        </p:txBody>
      </p:sp>
      <p:sp>
        <p:nvSpPr>
          <p:cNvPr id="78866" name="Line 18"/>
          <p:cNvSpPr/>
          <p:nvPr/>
        </p:nvSpPr>
        <p:spPr>
          <a:xfrm>
            <a:off x="4406900" y="1828800"/>
            <a:ext cx="0" cy="48006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39045 -0.266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-133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44635 0.141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7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4875 -0.01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-6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50764 -0.00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7 4.4444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51562 0.007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4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25382 0.000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20955 0.00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3" grpId="0" animBg="1"/>
      <p:bldP spid="78864" grpId="0" animBg="1"/>
      <p:bldP spid="788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-76200" y="1341438"/>
            <a:ext cx="8686800" cy="792162"/>
          </a:xfrm>
          <a:ln/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sz="2400" b="1" i="1" u="sng" dirty="0">
                <a:solidFill>
                  <a:srgbClr val="0000FF"/>
                </a:solidFill>
              </a:rPr>
              <a:t>1. Căn cứ vào đặc điểm nào để phân chia các loại quả?</a:t>
            </a:r>
          </a:p>
        </p:txBody>
      </p:sp>
      <p:sp>
        <p:nvSpPr>
          <p:cNvPr id="14338" name="Rectangle 3"/>
          <p:cNvSpPr/>
          <p:nvPr/>
        </p:nvSpPr>
        <p:spPr>
          <a:xfrm>
            <a:off x="533400" y="3048000"/>
            <a:ext cx="18288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Rectangle 4"/>
          <p:cNvSpPr/>
          <p:nvPr/>
        </p:nvSpPr>
        <p:spPr>
          <a:xfrm>
            <a:off x="609600" y="76200"/>
            <a:ext cx="8229600" cy="762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</a:rPr>
              <a:t>CHƯƠNG VII: QUẢ VÀ HẠT</a:t>
            </a:r>
          </a:p>
        </p:txBody>
      </p:sp>
      <p:sp>
        <p:nvSpPr>
          <p:cNvPr id="14340" name="Rectangle 5"/>
          <p:cNvSpPr/>
          <p:nvPr/>
        </p:nvSpPr>
        <p:spPr>
          <a:xfrm>
            <a:off x="457200" y="660400"/>
            <a:ext cx="82296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800000"/>
                </a:solidFill>
                <a:latin typeface="Arial" panose="020B0604020202020204" pitchFamily="34" charset="0"/>
              </a:rPr>
              <a:t>B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</a:rPr>
              <a:t>ÀI 32: CÁC LOẠI QUẢ </a:t>
            </a:r>
          </a:p>
        </p:txBody>
      </p:sp>
      <p:sp>
        <p:nvSpPr>
          <p:cNvPr id="14341" name="Text Box 6"/>
          <p:cNvSpPr txBox="1"/>
          <p:nvPr/>
        </p:nvSpPr>
        <p:spPr>
          <a:xfrm>
            <a:off x="190500" y="1981200"/>
            <a:ext cx="5562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>
                <a:solidFill>
                  <a:srgbClr val="0000CC"/>
                </a:solidFill>
                <a:latin typeface="Arial" panose="020B0604020202020204" pitchFamily="34" charset="0"/>
              </a:rPr>
              <a:t>2. Các loại quả chính</a:t>
            </a:r>
          </a:p>
        </p:txBody>
      </p:sp>
      <p:sp>
        <p:nvSpPr>
          <p:cNvPr id="55306" name="Text Box 10"/>
          <p:cNvSpPr txBox="1"/>
          <p:nvPr/>
        </p:nvSpPr>
        <p:spPr>
          <a:xfrm>
            <a:off x="228600" y="2438400"/>
            <a:ext cx="3733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00CC"/>
                </a:solidFill>
                <a:latin typeface="Arial" panose="020B0604020202020204" pitchFamily="34" charset="0"/>
              </a:rPr>
              <a:t>a) Các loại quả khô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/>
          <p:nvPr/>
        </p:nvSpPr>
        <p:spPr>
          <a:xfrm>
            <a:off x="1143000" y="1600200"/>
            <a:ext cx="7086600" cy="2514600"/>
          </a:xfrm>
          <a:prstGeom prst="wedgeRoundRectCallout">
            <a:avLst>
              <a:gd name="adj1" fmla="val 52866"/>
              <a:gd name="adj2" fmla="val 82639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Quan sát vỏ các quả khô khi chín, tìm xem chúng có đặc điểm khác nhau nào mà dựa vào đó người ta phân biệt thành 2 nhóm quả khô? Hãy gọi tên 2 nhóm quả khô đó?</a:t>
            </a:r>
          </a:p>
        </p:txBody>
      </p:sp>
      <p:pic>
        <p:nvPicPr>
          <p:cNvPr id="15363" name="Picture 25" descr="chamhoi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2438400"/>
            <a:ext cx="512762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461</Words>
  <Application>Microsoft Office PowerPoint</Application>
  <PresentationFormat>On-screen Show (4:3)</PresentationFormat>
  <Paragraphs>78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1. Căn cứ vào đặc điểm nào để phân chia các loại quả?</vt:lpstr>
      <vt:lpstr>PowerPoint Presentation</vt:lpstr>
      <vt:lpstr>PowerPoint Presentation</vt:lpstr>
      <vt:lpstr>PowerPoint Presentation</vt:lpstr>
      <vt:lpstr>PowerPoint Presentation</vt:lpstr>
      <vt:lpstr>1. Căn cứ vào đặc điểm nào để phân chia các loại quả?</vt:lpstr>
      <vt:lpstr>PowerPoint Presentation</vt:lpstr>
      <vt:lpstr>PowerPoint Presentation</vt:lpstr>
      <vt:lpstr>Một số quả khô không nẻ</vt:lpstr>
      <vt:lpstr>PowerPoint Presentation</vt:lpstr>
      <vt:lpstr>Một số quả khô nẻ</vt:lpstr>
      <vt:lpstr>PowerPoint Presentation</vt:lpstr>
      <vt:lpstr>PowerPoint Presentation</vt:lpstr>
      <vt:lpstr>Một số quả mọng</vt:lpstr>
      <vt:lpstr>Một số quả hạch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HuongTV</cp:lastModifiedBy>
  <cp:revision>41</cp:revision>
  <dcterms:created xsi:type="dcterms:W3CDTF">2009-01-04T10:13:10Z</dcterms:created>
  <dcterms:modified xsi:type="dcterms:W3CDTF">2018-01-26T02:30:42Z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