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261E1-8E2E-4BAA-8FD9-3C6710077765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E6133-0614-4415-90C5-5537A9862E4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46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6133-0614-4415-90C5-5537A9862E4B}" type="slidenum">
              <a:rPr lang="vi-VN" smtClean="0"/>
              <a:pPr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74008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8E6133-0614-4415-90C5-5537A9862E4B}" type="slidenum">
              <a:rPr lang="vi-VN" smtClean="0"/>
              <a:pPr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710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 của Bản chính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61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Ảnh Toàn cảnh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205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201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706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276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598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4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378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6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21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7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105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6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482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91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3682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 smtClean="0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096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DB115C0-9D2B-4340-9DBD-619720398997}" type="datetimeFigureOut">
              <a:rPr lang="vi-VN" smtClean="0"/>
              <a:pPr/>
              <a:t>26/01/2018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518190-9A01-4F93-A749-0AFB140375CC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39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476500" y="2485623"/>
            <a:ext cx="7239000" cy="71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MÔN </a:t>
            </a:r>
            <a:r>
              <a:rPr lang="vi-VN" sz="3600" b="1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SINH HỌC </a:t>
            </a:r>
            <a:r>
              <a:rPr lang="vi-VN" sz="3600" b="1" kern="10" dirty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- </a:t>
            </a:r>
            <a:r>
              <a:rPr lang="vi-VN" sz="3600" b="1" kern="1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LỚP </a:t>
            </a:r>
            <a:r>
              <a:rPr lang="vi-VN" sz="3600" b="1" kern="1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</a:rPr>
              <a:t>7</a:t>
            </a:r>
            <a:endParaRPr lang="vi-VN" sz="3600" b="1" kern="10" dirty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2941632" y="4104081"/>
            <a:ext cx="35779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66"/>
                </a:solidFill>
              </a:rPr>
              <a:t> </a:t>
            </a:r>
            <a:endParaRPr lang="vi-VN" sz="5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66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691" y="1290252"/>
            <a:ext cx="4361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FF0000"/>
                </a:solidFill>
              </a:rPr>
              <a:t>TRƯỜNG THCS BỒ ĐỀ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04736" y="4415070"/>
            <a:ext cx="329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GV: NGUYỄN MAI THU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0525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225" y="862884"/>
            <a:ext cx="8216721" cy="4778062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4609111" y="5512158"/>
            <a:ext cx="29909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Bạch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tuộc</a:t>
            </a:r>
            <a:r>
              <a:rPr lang="en-US" sz="3200" dirty="0" smtClean="0">
                <a:solidFill>
                  <a:srgbClr val="FF0000"/>
                </a:solidFill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</a:rPr>
              <a:t>biển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7436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184857" y="1223493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3. </a:t>
            </a:r>
            <a:r>
              <a:rPr lang="en-US" sz="3200" b="1" u="sng" dirty="0" err="1" smtClean="0"/>
              <a:t>Bạch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tuộc</a:t>
            </a:r>
            <a:endParaRPr lang="vi-VN" sz="3200" b="1" u="sng" dirty="0"/>
          </a:p>
        </p:txBody>
      </p:sp>
      <p:sp>
        <p:nvSpPr>
          <p:cNvPr id="5" name="Hộp Văn bản 4"/>
          <p:cNvSpPr txBox="1"/>
          <p:nvPr/>
        </p:nvSpPr>
        <p:spPr>
          <a:xfrm>
            <a:off x="1416677" y="1710534"/>
            <a:ext cx="3889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Nơi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: Ở </a:t>
            </a:r>
            <a:r>
              <a:rPr lang="en-US" sz="3200" dirty="0" err="1" smtClean="0"/>
              <a:t>đáy</a:t>
            </a:r>
            <a:r>
              <a:rPr lang="en-US" sz="3200" dirty="0" smtClean="0"/>
              <a:t> </a:t>
            </a:r>
            <a:r>
              <a:rPr lang="en-US" sz="3200" dirty="0" err="1" smtClean="0"/>
              <a:t>biển</a:t>
            </a:r>
            <a:endParaRPr lang="vi-VN" sz="3200" dirty="0"/>
          </a:p>
        </p:txBody>
      </p:sp>
      <p:sp>
        <p:nvSpPr>
          <p:cNvPr id="6" name="Hộp Văn bản 5"/>
          <p:cNvSpPr txBox="1"/>
          <p:nvPr/>
        </p:nvSpPr>
        <p:spPr>
          <a:xfrm>
            <a:off x="1416677" y="2361245"/>
            <a:ext cx="8072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Thân</a:t>
            </a:r>
            <a:r>
              <a:rPr lang="en-US" sz="3200" dirty="0" smtClean="0"/>
              <a:t> </a:t>
            </a:r>
            <a:r>
              <a:rPr lang="en-US" sz="3200" dirty="0" err="1" smtClean="0"/>
              <a:t>ngắn</a:t>
            </a:r>
            <a:r>
              <a:rPr lang="en-US" sz="3200" dirty="0" smtClean="0"/>
              <a:t>, </a:t>
            </a:r>
            <a:r>
              <a:rPr lang="en-US" sz="3200" dirty="0" err="1" smtClean="0"/>
              <a:t>mềm</a:t>
            </a:r>
            <a:r>
              <a:rPr lang="en-US" sz="3200" dirty="0" smtClean="0"/>
              <a:t>. Mai </a:t>
            </a:r>
            <a:r>
              <a:rPr lang="en-US" sz="3200" dirty="0" err="1" smtClean="0"/>
              <a:t>lưng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giảm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8 </a:t>
            </a:r>
            <a:r>
              <a:rPr lang="en-US" sz="3200" dirty="0" err="1" smtClean="0"/>
              <a:t>tua</a:t>
            </a:r>
            <a:r>
              <a:rPr lang="en-US" sz="3200" dirty="0" smtClean="0"/>
              <a:t>.</a:t>
            </a:r>
            <a:endParaRPr lang="vi-VN" sz="3200" dirty="0"/>
          </a:p>
        </p:txBody>
      </p:sp>
      <p:pic>
        <p:nvPicPr>
          <p:cNvPr id="7" name="Picture 2" descr="Kết quả hình ảnh cho bạch tuộ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48" y="3238408"/>
            <a:ext cx="5075392" cy="298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49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184857" y="1223493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4. </a:t>
            </a:r>
            <a:r>
              <a:rPr lang="en-US" sz="3200" b="1" u="sng" dirty="0" err="1" smtClean="0"/>
              <a:t>Sò</a:t>
            </a:r>
            <a:endParaRPr lang="vi-VN" sz="3200" b="1" u="sng" dirty="0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766" y="1808268"/>
            <a:ext cx="10109916" cy="4282969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1184857" y="1622737"/>
            <a:ext cx="61927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/>
              <a:t>Nơi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: Ở </a:t>
            </a:r>
            <a:r>
              <a:rPr lang="en-US" sz="3200" dirty="0" err="1" smtClean="0"/>
              <a:t>ven</a:t>
            </a:r>
            <a:r>
              <a:rPr lang="en-US" sz="3200" dirty="0" smtClean="0"/>
              <a:t> </a:t>
            </a:r>
            <a:r>
              <a:rPr lang="en-US" sz="3200" dirty="0" err="1" smtClean="0"/>
              <a:t>biển</a:t>
            </a:r>
            <a:r>
              <a:rPr lang="en-US" sz="3200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dirty="0" err="1" smtClean="0"/>
              <a:t>Có</a:t>
            </a:r>
            <a:r>
              <a:rPr lang="en-US" sz="3200" dirty="0" smtClean="0"/>
              <a:t> 2 </a:t>
            </a:r>
            <a:r>
              <a:rPr lang="en-US" sz="3200" dirty="0" err="1" smtClean="0"/>
              <a:t>mảnh</a:t>
            </a:r>
            <a:r>
              <a:rPr lang="en-US" sz="3200" dirty="0" smtClean="0"/>
              <a:t> </a:t>
            </a:r>
            <a:r>
              <a:rPr lang="en-US" sz="3200" dirty="0" err="1" smtClean="0"/>
              <a:t>vỏ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giá</a:t>
            </a:r>
            <a:r>
              <a:rPr lang="en-US" sz="3200" dirty="0" smtClean="0"/>
              <a:t> </a:t>
            </a:r>
            <a:r>
              <a:rPr lang="en-US" sz="3200" dirty="0" err="1" smtClean="0"/>
              <a:t>trị</a:t>
            </a:r>
            <a:r>
              <a:rPr lang="en-US" sz="3200" dirty="0" smtClean="0"/>
              <a:t> </a:t>
            </a:r>
            <a:r>
              <a:rPr lang="en-US" sz="3200" dirty="0" err="1" smtClean="0"/>
              <a:t>xuất</a:t>
            </a:r>
            <a:r>
              <a:rPr lang="en-US" sz="3200" dirty="0" smtClean="0"/>
              <a:t> </a:t>
            </a:r>
            <a:r>
              <a:rPr lang="en-US" sz="3200" dirty="0" err="1" smtClean="0"/>
              <a:t>khẩu</a:t>
            </a:r>
            <a:r>
              <a:rPr lang="en-US" sz="3200" dirty="0" smtClean="0"/>
              <a:t>.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38424812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hung Chú Thích Hình Đám Mây 1"/>
          <p:cNvSpPr/>
          <p:nvPr/>
        </p:nvSpPr>
        <p:spPr>
          <a:xfrm>
            <a:off x="7199291" y="489397"/>
            <a:ext cx="4211391" cy="2395471"/>
          </a:xfrm>
          <a:prstGeom prst="cloudCallout">
            <a:avLst>
              <a:gd name="adj1" fmla="val -42851"/>
              <a:gd name="adj2" fmla="val 68952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hãy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tìm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các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đại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diện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tương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tự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mà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em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gặp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ở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địa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phương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vi-VN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921" y="824248"/>
            <a:ext cx="8448541" cy="4461188"/>
          </a:xfrm>
          <a:prstGeom prst="rect">
            <a:avLst/>
          </a:prstGeom>
        </p:spPr>
      </p:pic>
      <p:sp>
        <p:nvSpPr>
          <p:cNvPr id="4" name="Hộp Văn bản 3"/>
          <p:cNvSpPr txBox="1"/>
          <p:nvPr/>
        </p:nvSpPr>
        <p:spPr>
          <a:xfrm>
            <a:off x="5135937" y="5226140"/>
            <a:ext cx="1930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/>
              <a:t>Ốc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anh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vũ</a:t>
            </a:r>
            <a:endParaRPr lang="vi-VN" sz="3200" b="1" u="sng" dirty="0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921" y="592428"/>
            <a:ext cx="8448541" cy="4693008"/>
          </a:xfrm>
          <a:prstGeom prst="rect">
            <a:avLst/>
          </a:prstGeom>
        </p:spPr>
      </p:pic>
      <p:sp>
        <p:nvSpPr>
          <p:cNvPr id="6" name="Hộp Văn bản 5"/>
          <p:cNvSpPr txBox="1"/>
          <p:nvPr/>
        </p:nvSpPr>
        <p:spPr>
          <a:xfrm>
            <a:off x="5337915" y="5255788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/>
              <a:t>Ốc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vặn</a:t>
            </a:r>
            <a:endParaRPr lang="vi-VN" sz="3200" b="1" u="sng" dirty="0"/>
          </a:p>
        </p:txBody>
      </p:sp>
      <p:pic>
        <p:nvPicPr>
          <p:cNvPr id="7" name="Ảnh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5920" y="592429"/>
            <a:ext cx="8448542" cy="4633712"/>
          </a:xfrm>
          <a:prstGeom prst="rect">
            <a:avLst/>
          </a:prstGeom>
        </p:spPr>
      </p:pic>
      <p:sp>
        <p:nvSpPr>
          <p:cNvPr id="8" name="Hộp Văn bản 7"/>
          <p:cNvSpPr txBox="1"/>
          <p:nvPr/>
        </p:nvSpPr>
        <p:spPr>
          <a:xfrm>
            <a:off x="5337915" y="5338158"/>
            <a:ext cx="149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err="1" smtClean="0"/>
              <a:t>Ốc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giác</a:t>
            </a:r>
            <a:endParaRPr lang="vi-VN" sz="3200" b="1" u="sng" dirty="0"/>
          </a:p>
        </p:txBody>
      </p:sp>
      <p:sp>
        <p:nvSpPr>
          <p:cNvPr id="9" name="Hình chữ nhật 8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964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635425" y="1121378"/>
            <a:ext cx="531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II- </a:t>
            </a:r>
            <a:r>
              <a:rPr lang="en-US" sz="3200" dirty="0" err="1" smtClean="0">
                <a:solidFill>
                  <a:srgbClr val="FF0066"/>
                </a:solidFill>
              </a:rPr>
              <a:t>Một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số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tập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tính</a:t>
            </a:r>
            <a:r>
              <a:rPr lang="en-US" sz="3200" dirty="0" smtClean="0">
                <a:solidFill>
                  <a:srgbClr val="FF0066"/>
                </a:solidFill>
              </a:rPr>
              <a:t> ở </a:t>
            </a:r>
            <a:r>
              <a:rPr lang="en-US" sz="3200" dirty="0" err="1" smtClean="0">
                <a:solidFill>
                  <a:srgbClr val="FF0066"/>
                </a:solidFill>
              </a:rPr>
              <a:t>thân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mềm</a:t>
            </a:r>
            <a:endParaRPr lang="vi-VN" sz="3200" dirty="0">
              <a:solidFill>
                <a:srgbClr val="FF0066"/>
              </a:solidFill>
            </a:endParaRPr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373" y="1998541"/>
            <a:ext cx="7040273" cy="401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5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635425" y="1121378"/>
            <a:ext cx="531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II- </a:t>
            </a:r>
            <a:r>
              <a:rPr lang="en-US" sz="3200" dirty="0" err="1" smtClean="0">
                <a:solidFill>
                  <a:srgbClr val="FF0066"/>
                </a:solidFill>
              </a:rPr>
              <a:t>Một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số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tập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tính</a:t>
            </a:r>
            <a:r>
              <a:rPr lang="en-US" sz="3200" dirty="0" smtClean="0">
                <a:solidFill>
                  <a:srgbClr val="FF0066"/>
                </a:solidFill>
              </a:rPr>
              <a:t> ở </a:t>
            </a:r>
            <a:r>
              <a:rPr lang="en-US" sz="3200" dirty="0" err="1" smtClean="0">
                <a:solidFill>
                  <a:srgbClr val="FF0066"/>
                </a:solidFill>
              </a:rPr>
              <a:t>thân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mềm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083338" y="1666993"/>
            <a:ext cx="3685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1. </a:t>
            </a:r>
            <a:r>
              <a:rPr lang="en-US" sz="3200" b="1" u="sng" dirty="0" err="1" smtClean="0"/>
              <a:t>Tập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tính</a:t>
            </a:r>
            <a:r>
              <a:rPr lang="en-US" sz="3200" b="1" u="sng" dirty="0" smtClean="0"/>
              <a:t> ở </a:t>
            </a:r>
            <a:r>
              <a:rPr lang="en-US" sz="3200" b="1" u="sng" dirty="0" err="1" smtClean="0"/>
              <a:t>ốc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sên</a:t>
            </a:r>
            <a:endParaRPr lang="vi-VN" sz="3200" b="1" u="sng" dirty="0"/>
          </a:p>
        </p:txBody>
      </p:sp>
      <p:sp>
        <p:nvSpPr>
          <p:cNvPr id="6" name="Hộp Văn bản 5"/>
          <p:cNvSpPr txBox="1"/>
          <p:nvPr/>
        </p:nvSpPr>
        <p:spPr>
          <a:xfrm>
            <a:off x="1564334" y="2251768"/>
            <a:ext cx="491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</a:rPr>
              <a:t>Ốc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sên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đào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lỗ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đẻ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trứng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vi-VN" sz="3200" dirty="0">
              <a:solidFill>
                <a:srgbClr val="7030A0"/>
              </a:solidFill>
            </a:endParaRPr>
          </a:p>
        </p:txBody>
      </p:sp>
      <p:pic>
        <p:nvPicPr>
          <p:cNvPr id="7" name="Ảnh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61" y="2797383"/>
            <a:ext cx="5870097" cy="357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3659960" y="662017"/>
            <a:ext cx="42281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Thảo</a:t>
            </a:r>
            <a:r>
              <a:rPr 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luận</a:t>
            </a:r>
            <a:r>
              <a:rPr 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nhóm</a:t>
            </a:r>
            <a:endParaRPr lang="vi-VN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1004552" y="1397824"/>
            <a:ext cx="7265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err="1" smtClean="0">
                <a:solidFill>
                  <a:srgbClr val="00B0F0"/>
                </a:solidFill>
              </a:rPr>
              <a:t>Câu</a:t>
            </a:r>
            <a:r>
              <a:rPr lang="en-US" sz="3600" b="1" i="1" u="sng" dirty="0" smtClean="0">
                <a:solidFill>
                  <a:srgbClr val="00B0F0"/>
                </a:solidFill>
              </a:rPr>
              <a:t> 1</a:t>
            </a:r>
            <a:r>
              <a:rPr lang="en-US" sz="3600" b="1" dirty="0" smtClean="0">
                <a:solidFill>
                  <a:srgbClr val="00B0F0"/>
                </a:solidFill>
              </a:rPr>
              <a:t>. </a:t>
            </a:r>
            <a:r>
              <a:rPr lang="en-US" sz="3600" b="1" dirty="0" err="1" smtClean="0">
                <a:solidFill>
                  <a:srgbClr val="00B0F0"/>
                </a:solidFill>
              </a:rPr>
              <a:t>Ốc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sên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tự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vệ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bằng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cách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nào</a:t>
            </a:r>
            <a:r>
              <a:rPr lang="en-US" sz="3600" b="1" dirty="0" smtClean="0">
                <a:solidFill>
                  <a:srgbClr val="00B0F0"/>
                </a:solidFill>
              </a:rPr>
              <a:t> ?</a:t>
            </a:r>
            <a:endParaRPr lang="vi-VN" sz="3600" b="1" dirty="0">
              <a:solidFill>
                <a:srgbClr val="00B0F0"/>
              </a:solidFill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094704" y="3103127"/>
            <a:ext cx="10665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u="sng" dirty="0" err="1" smtClean="0">
                <a:solidFill>
                  <a:srgbClr val="00B050"/>
                </a:solidFill>
              </a:rPr>
              <a:t>Câu</a:t>
            </a:r>
            <a:r>
              <a:rPr lang="en-US" sz="3600" b="1" i="1" u="sng" dirty="0" smtClean="0">
                <a:solidFill>
                  <a:srgbClr val="00B050"/>
                </a:solidFill>
              </a:rPr>
              <a:t> 2</a:t>
            </a:r>
            <a:r>
              <a:rPr lang="en-US" sz="3600" b="1" dirty="0" smtClean="0">
                <a:solidFill>
                  <a:srgbClr val="00B050"/>
                </a:solidFill>
              </a:rPr>
              <a:t>. Ý </a:t>
            </a:r>
            <a:r>
              <a:rPr lang="en-US" sz="3600" b="1" dirty="0" err="1" smtClean="0">
                <a:solidFill>
                  <a:srgbClr val="00B050"/>
                </a:solidFill>
              </a:rPr>
              <a:t>nghĩa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sinh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học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của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tập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tính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đào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lỗ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đẻ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trứng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3600" b="1" dirty="0" err="1" smtClean="0">
                <a:solidFill>
                  <a:srgbClr val="00B050"/>
                </a:solidFill>
              </a:rPr>
              <a:t>của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ốc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sên</a:t>
            </a:r>
            <a:r>
              <a:rPr lang="en-US" sz="3600" b="1" dirty="0" smtClean="0">
                <a:solidFill>
                  <a:srgbClr val="00B050"/>
                </a:solidFill>
              </a:rPr>
              <a:t> ?</a:t>
            </a:r>
            <a:endParaRPr lang="vi-VN" sz="3600" b="1" dirty="0">
              <a:solidFill>
                <a:srgbClr val="00B050"/>
              </a:solidFill>
            </a:endParaRPr>
          </a:p>
        </p:txBody>
      </p:sp>
      <p:sp>
        <p:nvSpPr>
          <p:cNvPr id="5" name="Nổ 1 4"/>
          <p:cNvSpPr/>
          <p:nvPr/>
        </p:nvSpPr>
        <p:spPr>
          <a:xfrm>
            <a:off x="8932917" y="483908"/>
            <a:ext cx="2271703" cy="1560247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u="sng" dirty="0" smtClean="0">
                <a:solidFill>
                  <a:srgbClr val="FF0000"/>
                </a:solidFill>
              </a:rPr>
              <a:t>2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phút</a:t>
            </a:r>
            <a:endParaRPr lang="vi-VN" sz="3200" i="1" u="sng" dirty="0">
              <a:solidFill>
                <a:srgbClr val="FF0000"/>
              </a:solidFill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4484512" y="1952444"/>
            <a:ext cx="128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</a:rPr>
              <a:t>Trả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lời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1484446" y="2456796"/>
            <a:ext cx="8951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B0F0"/>
                </a:solidFill>
              </a:rPr>
              <a:t>Ốc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sên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tự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vệ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bằng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cách</a:t>
            </a:r>
            <a:r>
              <a:rPr lang="en-US" sz="3600" b="1" dirty="0" smtClean="0">
                <a:solidFill>
                  <a:srgbClr val="00B0F0"/>
                </a:solidFill>
              </a:rPr>
              <a:t> co </a:t>
            </a:r>
            <a:r>
              <a:rPr lang="en-US" sz="3600" b="1" dirty="0" err="1" smtClean="0">
                <a:solidFill>
                  <a:srgbClr val="00B0F0"/>
                </a:solidFill>
              </a:rPr>
              <a:t>rút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cơ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thể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vào</a:t>
            </a:r>
            <a:r>
              <a:rPr lang="en-US" sz="3600" b="1" dirty="0" smtClean="0">
                <a:solidFill>
                  <a:srgbClr val="00B0F0"/>
                </a:solidFill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</a:rPr>
              <a:t>vỏ</a:t>
            </a:r>
            <a:r>
              <a:rPr lang="en-US" sz="3600" b="1" dirty="0" smtClean="0">
                <a:solidFill>
                  <a:srgbClr val="00B0F0"/>
                </a:solidFill>
              </a:rPr>
              <a:t>.</a:t>
            </a:r>
            <a:endParaRPr lang="vi-VN" sz="3600" b="1" u="sng" dirty="0">
              <a:solidFill>
                <a:srgbClr val="00B0F0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5092323" y="3869711"/>
            <a:ext cx="128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66"/>
                </a:solidFill>
              </a:rPr>
              <a:t>Trả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lời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1735796" y="4469875"/>
            <a:ext cx="93892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</a:rPr>
              <a:t>Để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bảo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vệ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trứng</a:t>
            </a:r>
            <a:r>
              <a:rPr lang="en-US" sz="3600" b="1" dirty="0" smtClean="0">
                <a:solidFill>
                  <a:srgbClr val="00B050"/>
                </a:solidFill>
              </a:rPr>
              <a:t>, </a:t>
            </a:r>
            <a:r>
              <a:rPr lang="en-US" sz="3600" b="1" dirty="0" err="1" smtClean="0">
                <a:solidFill>
                  <a:srgbClr val="00B050"/>
                </a:solidFill>
              </a:rPr>
              <a:t>không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động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vật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khác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ăn</a:t>
            </a:r>
            <a:r>
              <a:rPr lang="en-US" sz="36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Nhờ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nhiệt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độ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trong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đất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cho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trứng</a:t>
            </a:r>
            <a:r>
              <a:rPr lang="en-US" sz="3600" b="1" dirty="0" smtClean="0">
                <a:solidFill>
                  <a:srgbClr val="00B050"/>
                </a:solidFill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</a:rPr>
              <a:t>nở</a:t>
            </a:r>
            <a:r>
              <a:rPr lang="en-US" sz="3600" b="1" dirty="0" smtClean="0">
                <a:solidFill>
                  <a:srgbClr val="00B050"/>
                </a:solidFill>
              </a:rPr>
              <a:t>.</a:t>
            </a:r>
            <a:endParaRPr lang="vi-VN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5565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635425" y="1165141"/>
            <a:ext cx="531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II- </a:t>
            </a:r>
            <a:r>
              <a:rPr lang="en-US" sz="3200" dirty="0" err="1" smtClean="0">
                <a:solidFill>
                  <a:srgbClr val="FF0066"/>
                </a:solidFill>
              </a:rPr>
              <a:t>Một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số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tập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tính</a:t>
            </a:r>
            <a:r>
              <a:rPr lang="en-US" sz="3200" dirty="0" smtClean="0">
                <a:solidFill>
                  <a:srgbClr val="FF0066"/>
                </a:solidFill>
              </a:rPr>
              <a:t> ở </a:t>
            </a:r>
            <a:r>
              <a:rPr lang="en-US" sz="3200" dirty="0" err="1" smtClean="0">
                <a:solidFill>
                  <a:srgbClr val="FF0066"/>
                </a:solidFill>
              </a:rPr>
              <a:t>thân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mềm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203752" y="2259174"/>
            <a:ext cx="4916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7030A0"/>
                </a:solidFill>
              </a:rPr>
              <a:t>Ốc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sên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đào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lỗ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đẻ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trứng</a:t>
            </a:r>
            <a:r>
              <a:rPr lang="en-US" sz="3200" dirty="0" smtClean="0">
                <a:solidFill>
                  <a:srgbClr val="7030A0"/>
                </a:solidFill>
              </a:rPr>
              <a:t>.</a:t>
            </a:r>
            <a:endParaRPr lang="vi-VN" sz="3200" dirty="0">
              <a:solidFill>
                <a:srgbClr val="7030A0"/>
              </a:solidFill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567253" y="2768103"/>
            <a:ext cx="8413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dirty="0" err="1" smtClean="0"/>
              <a:t>Ốc</a:t>
            </a:r>
            <a:r>
              <a:rPr lang="en-US" sz="3200" dirty="0" smtClean="0"/>
              <a:t> </a:t>
            </a:r>
            <a:r>
              <a:rPr lang="en-US" sz="3200" dirty="0" err="1" smtClean="0"/>
              <a:t>sên</a:t>
            </a:r>
            <a:r>
              <a:rPr lang="en-US" sz="3200" dirty="0" smtClean="0"/>
              <a:t> </a:t>
            </a:r>
            <a:r>
              <a:rPr lang="en-US" sz="3200" dirty="0" err="1" smtClean="0"/>
              <a:t>đào</a:t>
            </a:r>
            <a:r>
              <a:rPr lang="en-US" sz="3200" dirty="0" smtClean="0"/>
              <a:t> </a:t>
            </a:r>
            <a:r>
              <a:rPr lang="en-US" sz="3200" dirty="0" err="1" smtClean="0"/>
              <a:t>hốc</a:t>
            </a:r>
            <a:r>
              <a:rPr lang="en-US" sz="3200" dirty="0" smtClean="0"/>
              <a:t> </a:t>
            </a:r>
            <a:r>
              <a:rPr lang="en-US" sz="3200" dirty="0" err="1" smtClean="0"/>
              <a:t>sâu</a:t>
            </a:r>
            <a:r>
              <a:rPr lang="en-US" sz="3200" dirty="0" smtClean="0"/>
              <a:t> </a:t>
            </a:r>
            <a:r>
              <a:rPr lang="en-US" sz="3200" dirty="0" err="1" smtClean="0"/>
              <a:t>rồi</a:t>
            </a:r>
            <a:r>
              <a:rPr lang="en-US" sz="3200" dirty="0" smtClean="0"/>
              <a:t> </a:t>
            </a:r>
            <a:r>
              <a:rPr lang="en-US" sz="3200" dirty="0" err="1" smtClean="0"/>
              <a:t>chui</a:t>
            </a:r>
            <a:r>
              <a:rPr lang="en-US" sz="3200" dirty="0" smtClean="0"/>
              <a:t> </a:t>
            </a:r>
            <a:r>
              <a:rPr lang="en-US" sz="3200" dirty="0" err="1" smtClean="0"/>
              <a:t>xuống</a:t>
            </a:r>
            <a:r>
              <a:rPr lang="en-US" sz="3200" dirty="0" smtClean="0"/>
              <a:t> </a:t>
            </a:r>
            <a:r>
              <a:rPr lang="en-US" sz="3200" dirty="0" err="1" smtClean="0"/>
              <a:t>đẻ</a:t>
            </a:r>
            <a:r>
              <a:rPr lang="en-US" sz="3200" dirty="0" smtClean="0"/>
              <a:t> </a:t>
            </a:r>
            <a:r>
              <a:rPr lang="en-US" sz="3200" dirty="0" err="1" smtClean="0"/>
              <a:t>trứng</a:t>
            </a:r>
            <a:r>
              <a:rPr lang="en-US" sz="3200" dirty="0" smtClean="0"/>
              <a:t> ở </a:t>
            </a:r>
            <a:r>
              <a:rPr lang="en-US" sz="3200" dirty="0" err="1" smtClean="0"/>
              <a:t>đó</a:t>
            </a:r>
            <a:r>
              <a:rPr lang="en-US" dirty="0" smtClean="0"/>
              <a:t>.</a:t>
            </a:r>
          </a:p>
        </p:txBody>
      </p:sp>
      <p:sp>
        <p:nvSpPr>
          <p:cNvPr id="7" name="Hộp Văn bản 6"/>
          <p:cNvSpPr txBox="1"/>
          <p:nvPr/>
        </p:nvSpPr>
        <p:spPr>
          <a:xfrm>
            <a:off x="1540000" y="3285419"/>
            <a:ext cx="54216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Sau</a:t>
            </a:r>
            <a:r>
              <a:rPr lang="en-US" sz="3200" dirty="0" smtClean="0"/>
              <a:t> </a:t>
            </a:r>
            <a:r>
              <a:rPr lang="en-US" sz="3200" dirty="0" err="1" smtClean="0"/>
              <a:t>vài</a:t>
            </a:r>
            <a:r>
              <a:rPr lang="en-US" sz="3200" dirty="0" smtClean="0"/>
              <a:t> </a:t>
            </a:r>
            <a:r>
              <a:rPr lang="en-US" sz="3200" dirty="0" err="1" smtClean="0"/>
              <a:t>tuần</a:t>
            </a:r>
            <a:r>
              <a:rPr lang="en-US" sz="3200" dirty="0" smtClean="0"/>
              <a:t>, </a:t>
            </a:r>
            <a:r>
              <a:rPr lang="en-US" sz="3200" dirty="0" err="1" smtClean="0"/>
              <a:t>ốc</a:t>
            </a:r>
            <a:r>
              <a:rPr lang="en-US" sz="3200" dirty="0" smtClean="0"/>
              <a:t> </a:t>
            </a:r>
            <a:r>
              <a:rPr lang="en-US" sz="3200" dirty="0" err="1" smtClean="0"/>
              <a:t>sên</a:t>
            </a:r>
            <a:r>
              <a:rPr lang="en-US" sz="3200" dirty="0" smtClean="0"/>
              <a:t> con </a:t>
            </a:r>
            <a:r>
              <a:rPr lang="en-US" sz="3200" dirty="0" err="1" smtClean="0"/>
              <a:t>ra</a:t>
            </a:r>
            <a:r>
              <a:rPr lang="en-US" sz="3200" dirty="0" smtClean="0"/>
              <a:t> </a:t>
            </a:r>
            <a:r>
              <a:rPr lang="en-US" sz="3200" dirty="0" err="1" smtClean="0"/>
              <a:t>đời</a:t>
            </a:r>
            <a:r>
              <a:rPr lang="en-US" sz="3200" dirty="0" smtClean="0"/>
              <a:t>.</a:t>
            </a:r>
            <a:endParaRPr lang="vi-VN" sz="3200" dirty="0"/>
          </a:p>
        </p:txBody>
      </p:sp>
      <p:sp>
        <p:nvSpPr>
          <p:cNvPr id="8" name="Hộp Văn bản 7"/>
          <p:cNvSpPr txBox="1"/>
          <p:nvPr/>
        </p:nvSpPr>
        <p:spPr>
          <a:xfrm>
            <a:off x="1083338" y="1666993"/>
            <a:ext cx="3685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1. </a:t>
            </a:r>
            <a:r>
              <a:rPr lang="en-US" sz="3200" b="1" u="sng" dirty="0" err="1" smtClean="0"/>
              <a:t>Tập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tính</a:t>
            </a:r>
            <a:r>
              <a:rPr lang="en-US" sz="3200" b="1" u="sng" dirty="0" smtClean="0"/>
              <a:t> ở </a:t>
            </a:r>
            <a:r>
              <a:rPr lang="en-US" sz="3200" b="1" u="sng" dirty="0" err="1" smtClean="0"/>
              <a:t>ốc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sên</a:t>
            </a:r>
            <a:endParaRPr lang="vi-VN" sz="3200" b="1" u="sng" dirty="0"/>
          </a:p>
        </p:txBody>
      </p:sp>
      <p:sp>
        <p:nvSpPr>
          <p:cNvPr id="9" name="Hộp Văn bản 8"/>
          <p:cNvSpPr txBox="1"/>
          <p:nvPr/>
        </p:nvSpPr>
        <p:spPr>
          <a:xfrm>
            <a:off x="1074690" y="2147623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2. </a:t>
            </a:r>
            <a:r>
              <a:rPr lang="en-US" sz="3200" b="1" u="sng" dirty="0" err="1" smtClean="0"/>
              <a:t>Tập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tính</a:t>
            </a:r>
            <a:r>
              <a:rPr lang="en-US" sz="3200" b="1" u="sng" dirty="0" smtClean="0"/>
              <a:t> ở </a:t>
            </a:r>
            <a:r>
              <a:rPr lang="en-US" sz="3200" b="1" u="sng" dirty="0" err="1" smtClean="0"/>
              <a:t>mực</a:t>
            </a:r>
            <a:endParaRPr lang="vi-VN" sz="3200" b="1" u="sng" dirty="0"/>
          </a:p>
        </p:txBody>
      </p:sp>
      <p:pic>
        <p:nvPicPr>
          <p:cNvPr id="10" name="Ảnh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695" y="2768103"/>
            <a:ext cx="6236930" cy="356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235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3659960" y="662017"/>
            <a:ext cx="42281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Thảo</a:t>
            </a:r>
            <a:r>
              <a:rPr 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luận</a:t>
            </a:r>
            <a:r>
              <a:rPr 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 </a:t>
            </a:r>
            <a:r>
              <a:rPr lang="en-US" sz="4400" b="1" cap="none" spc="0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nhóm</a:t>
            </a:r>
            <a:endParaRPr lang="vi-VN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631065" y="1431458"/>
            <a:ext cx="10153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i="1" dirty="0" smtClean="0">
                <a:solidFill>
                  <a:srgbClr val="FF0000"/>
                </a:solidFill>
              </a:rPr>
              <a:t> 1. </a:t>
            </a:r>
            <a:r>
              <a:rPr lang="en-US" sz="3200" dirty="0" err="1" smtClean="0">
                <a:solidFill>
                  <a:srgbClr val="FF0066"/>
                </a:solidFill>
              </a:rPr>
              <a:t>Mực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săn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mồi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như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thế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nào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trong</a:t>
            </a:r>
            <a:r>
              <a:rPr lang="en-US" sz="3200" dirty="0" smtClean="0">
                <a:solidFill>
                  <a:srgbClr val="FF0066"/>
                </a:solidFill>
              </a:rPr>
              <a:t> 2 </a:t>
            </a:r>
            <a:r>
              <a:rPr lang="en-US" sz="3200" dirty="0" err="1" smtClean="0">
                <a:solidFill>
                  <a:srgbClr val="FF0066"/>
                </a:solidFill>
              </a:rPr>
              <a:t>cách</a:t>
            </a:r>
            <a:r>
              <a:rPr lang="en-US" sz="3200" dirty="0" smtClean="0">
                <a:solidFill>
                  <a:srgbClr val="FF0066"/>
                </a:solidFill>
              </a:rPr>
              <a:t>: </a:t>
            </a:r>
            <a:r>
              <a:rPr lang="en-US" sz="3200" dirty="0" err="1" smtClean="0">
                <a:solidFill>
                  <a:srgbClr val="FF0066"/>
                </a:solidFill>
              </a:rPr>
              <a:t>Đuổi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bắt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mồi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</a:p>
          <a:p>
            <a:r>
              <a:rPr lang="en-US" sz="3200" dirty="0" err="1">
                <a:solidFill>
                  <a:srgbClr val="FF0066"/>
                </a:solidFill>
              </a:rPr>
              <a:t>v</a:t>
            </a:r>
            <a:r>
              <a:rPr lang="en-US" sz="3200" dirty="0" err="1" smtClean="0">
                <a:solidFill>
                  <a:srgbClr val="FF0066"/>
                </a:solidFill>
              </a:rPr>
              <a:t>à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rình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mồi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một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chỗ</a:t>
            </a:r>
            <a:r>
              <a:rPr lang="en-US" sz="3200" dirty="0" smtClean="0">
                <a:solidFill>
                  <a:srgbClr val="FF0066"/>
                </a:solidFill>
              </a:rPr>
              <a:t> ( </a:t>
            </a:r>
            <a:r>
              <a:rPr lang="en-US" sz="3200" dirty="0" err="1" smtClean="0">
                <a:solidFill>
                  <a:srgbClr val="FF0066"/>
                </a:solidFill>
              </a:rPr>
              <a:t>đợi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mồi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đến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để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bắt</a:t>
            </a:r>
            <a:r>
              <a:rPr lang="en-US" sz="3200" dirty="0" smtClean="0">
                <a:solidFill>
                  <a:srgbClr val="FF0066"/>
                </a:solidFill>
              </a:rPr>
              <a:t>)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4735639" y="1390593"/>
            <a:ext cx="1289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Trả</a:t>
            </a:r>
            <a:r>
              <a:rPr lang="en-US" sz="3200" dirty="0" smtClean="0"/>
              <a:t> </a:t>
            </a:r>
            <a:r>
              <a:rPr lang="en-US" sz="3200" dirty="0" err="1" smtClean="0"/>
              <a:t>lời</a:t>
            </a:r>
            <a:endParaRPr lang="vi-VN" sz="3200" dirty="0"/>
          </a:p>
        </p:txBody>
      </p:sp>
      <p:sp>
        <p:nvSpPr>
          <p:cNvPr id="5" name="Hộp Văn bản 4"/>
          <p:cNvSpPr txBox="1"/>
          <p:nvPr/>
        </p:nvSpPr>
        <p:spPr>
          <a:xfrm>
            <a:off x="761907" y="1503059"/>
            <a:ext cx="89719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</a:rPr>
              <a:t>Câu</a:t>
            </a:r>
            <a:r>
              <a:rPr lang="en-US" sz="3200" b="1" dirty="0" smtClean="0">
                <a:solidFill>
                  <a:srgbClr val="FF0066"/>
                </a:solidFill>
              </a:rPr>
              <a:t> 1.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+ </a:t>
            </a:r>
            <a:r>
              <a:rPr lang="en-US" sz="3200" dirty="0" err="1" smtClean="0">
                <a:solidFill>
                  <a:srgbClr val="00B050"/>
                </a:solidFill>
              </a:rPr>
              <a:t>Đuổi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bắt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mồi</a:t>
            </a:r>
            <a:r>
              <a:rPr lang="en-US" sz="3200" dirty="0" smtClean="0">
                <a:solidFill>
                  <a:srgbClr val="00B050"/>
                </a:solidFill>
              </a:rPr>
              <a:t>: </a:t>
            </a:r>
            <a:r>
              <a:rPr lang="en-US" sz="3200" dirty="0" err="1" smtClean="0">
                <a:solidFill>
                  <a:srgbClr val="00B050"/>
                </a:solidFill>
              </a:rPr>
              <a:t>Mực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xác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định</a:t>
            </a:r>
            <a:r>
              <a:rPr lang="en-US" sz="3200" dirty="0" smtClean="0">
                <a:solidFill>
                  <a:srgbClr val="00B050"/>
                </a:solidFill>
              </a:rPr>
              <a:t> con </a:t>
            </a:r>
            <a:r>
              <a:rPr lang="en-US" sz="3200" dirty="0" err="1" smtClean="0">
                <a:solidFill>
                  <a:srgbClr val="00B050"/>
                </a:solidFill>
              </a:rPr>
              <a:t>mồi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rồi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đuổi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theo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sau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đó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dùng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tua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dài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bắt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vi-VN" sz="3200" dirty="0">
              <a:solidFill>
                <a:srgbClr val="00B050"/>
              </a:solidFill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768923" y="2836564"/>
            <a:ext cx="9877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+ </a:t>
            </a:r>
            <a:r>
              <a:rPr lang="en-US" sz="3200" dirty="0" err="1" smtClean="0">
                <a:solidFill>
                  <a:srgbClr val="00B050"/>
                </a:solidFill>
              </a:rPr>
              <a:t>Rình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mồi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một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chỗ</a:t>
            </a:r>
            <a:r>
              <a:rPr lang="en-US" sz="3200" dirty="0" smtClean="0">
                <a:solidFill>
                  <a:srgbClr val="00B050"/>
                </a:solidFill>
              </a:rPr>
              <a:t> ( </a:t>
            </a:r>
            <a:r>
              <a:rPr lang="en-US" sz="3200" dirty="0" err="1" smtClean="0">
                <a:solidFill>
                  <a:srgbClr val="00B050"/>
                </a:solidFill>
              </a:rPr>
              <a:t>đợi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mồi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đến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để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bắt</a:t>
            </a:r>
            <a:r>
              <a:rPr lang="en-US" sz="3200" dirty="0" smtClean="0">
                <a:solidFill>
                  <a:srgbClr val="00B050"/>
                </a:solidFill>
              </a:rPr>
              <a:t>): </a:t>
            </a:r>
            <a:r>
              <a:rPr lang="en-US" sz="3200" dirty="0" err="1" smtClean="0">
                <a:solidFill>
                  <a:srgbClr val="00B050"/>
                </a:solidFill>
              </a:rPr>
              <a:t>Mực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giấu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mình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trong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rong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rêu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đợi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mồi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dùng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tua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dài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bắt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lấy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mồi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vi-VN" sz="3200" dirty="0">
              <a:solidFill>
                <a:srgbClr val="00B050"/>
              </a:solidFill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631065" y="2359490"/>
            <a:ext cx="111093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>
                <a:solidFill>
                  <a:srgbClr val="FF0000"/>
                </a:solidFill>
              </a:rPr>
              <a:t>Câu</a:t>
            </a:r>
            <a:r>
              <a:rPr lang="en-US" sz="3200" b="1" i="1" dirty="0" smtClean="0">
                <a:solidFill>
                  <a:srgbClr val="FF0000"/>
                </a:solidFill>
              </a:rPr>
              <a:t> 2. </a:t>
            </a:r>
            <a:r>
              <a:rPr lang="en-US" sz="3200" dirty="0" err="1" smtClean="0">
                <a:solidFill>
                  <a:srgbClr val="FF0066"/>
                </a:solidFill>
              </a:rPr>
              <a:t>Mực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phun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chất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lỏng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có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màu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đen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để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săn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mồi</a:t>
            </a:r>
            <a:r>
              <a:rPr lang="en-US" sz="3200" dirty="0" smtClean="0">
                <a:solidFill>
                  <a:srgbClr val="FF0066"/>
                </a:solidFill>
              </a:rPr>
              <a:t> hay </a:t>
            </a:r>
            <a:r>
              <a:rPr lang="en-US" sz="3200" dirty="0" err="1" smtClean="0">
                <a:solidFill>
                  <a:srgbClr val="FF0066"/>
                </a:solidFill>
              </a:rPr>
              <a:t>tự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vệ</a:t>
            </a:r>
            <a:r>
              <a:rPr lang="en-US" sz="3200" dirty="0" smtClean="0">
                <a:solidFill>
                  <a:srgbClr val="FF0066"/>
                </a:solidFill>
              </a:rPr>
              <a:t> ?</a:t>
            </a:r>
          </a:p>
          <a:p>
            <a:r>
              <a:rPr lang="en-US" sz="3200" dirty="0" err="1" smtClean="0">
                <a:solidFill>
                  <a:srgbClr val="FF0066"/>
                </a:solidFill>
              </a:rPr>
              <a:t>Hỏa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mù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được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che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mắt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động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vật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khác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nhưng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bản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thân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mực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có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nhìn</a:t>
            </a:r>
            <a:endParaRPr lang="en-US" sz="3200" dirty="0" smtClean="0">
              <a:solidFill>
                <a:srgbClr val="FF0066"/>
              </a:solidFill>
            </a:endParaRPr>
          </a:p>
          <a:p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rõ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để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chạy</a:t>
            </a:r>
            <a:r>
              <a:rPr lang="en-US" sz="3200" dirty="0" smtClean="0">
                <a:solidFill>
                  <a:srgbClr val="FF0066"/>
                </a:solidFill>
              </a:rPr>
              <a:t>  </a:t>
            </a:r>
            <a:r>
              <a:rPr lang="en-US" sz="3200" dirty="0" err="1" smtClean="0">
                <a:solidFill>
                  <a:srgbClr val="FF0066"/>
                </a:solidFill>
              </a:rPr>
              <a:t>trốn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không</a:t>
            </a:r>
            <a:r>
              <a:rPr lang="en-US" sz="3200" dirty="0" smtClean="0">
                <a:solidFill>
                  <a:srgbClr val="FF0066"/>
                </a:solidFill>
              </a:rPr>
              <a:t> ?</a:t>
            </a:r>
            <a:endParaRPr lang="vi-VN" sz="3200" b="1" i="1" dirty="0">
              <a:solidFill>
                <a:srgbClr val="FF0066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768923" y="3810226"/>
            <a:ext cx="1056250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66"/>
                </a:solidFill>
              </a:rPr>
              <a:t>Câu</a:t>
            </a:r>
            <a:r>
              <a:rPr lang="en-US" sz="3200" b="1" dirty="0" smtClean="0">
                <a:solidFill>
                  <a:srgbClr val="FF0066"/>
                </a:solidFill>
              </a:rPr>
              <a:t> 2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+ </a:t>
            </a:r>
            <a:r>
              <a:rPr lang="en-US" sz="3200" dirty="0" err="1" smtClean="0">
                <a:solidFill>
                  <a:srgbClr val="00B050"/>
                </a:solidFill>
              </a:rPr>
              <a:t>Mực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phun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chất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lỏng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màu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đen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để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tự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vệ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+ </a:t>
            </a:r>
            <a:r>
              <a:rPr lang="en-US" sz="3200" dirty="0" err="1" smtClean="0">
                <a:solidFill>
                  <a:srgbClr val="00B050"/>
                </a:solidFill>
              </a:rPr>
              <a:t>Mực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nhìn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thấy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hỏa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mù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vì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giác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quan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của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nó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rất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phát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triển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đặc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</a:p>
          <a:p>
            <a:r>
              <a:rPr lang="en-US" sz="3200" dirty="0" err="1" smtClean="0">
                <a:solidFill>
                  <a:srgbClr val="00B050"/>
                </a:solidFill>
              </a:rPr>
              <a:t>biệt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thị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giác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vi-VN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635425" y="1186363"/>
            <a:ext cx="5319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66"/>
                </a:solidFill>
              </a:rPr>
              <a:t>II- </a:t>
            </a:r>
            <a:r>
              <a:rPr lang="en-US" sz="3200" dirty="0" err="1" smtClean="0">
                <a:solidFill>
                  <a:srgbClr val="FF0066"/>
                </a:solidFill>
              </a:rPr>
              <a:t>Một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số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tập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tính</a:t>
            </a:r>
            <a:r>
              <a:rPr lang="en-US" sz="3200" dirty="0" smtClean="0">
                <a:solidFill>
                  <a:srgbClr val="FF0066"/>
                </a:solidFill>
              </a:rPr>
              <a:t> ở </a:t>
            </a:r>
            <a:r>
              <a:rPr lang="en-US" sz="3200" dirty="0" err="1" smtClean="0">
                <a:solidFill>
                  <a:srgbClr val="FF0066"/>
                </a:solidFill>
              </a:rPr>
              <a:t>thân</a:t>
            </a:r>
            <a:r>
              <a:rPr lang="en-US" sz="3200" dirty="0" smtClean="0">
                <a:solidFill>
                  <a:srgbClr val="FF0066"/>
                </a:solidFill>
              </a:rPr>
              <a:t> </a:t>
            </a:r>
            <a:r>
              <a:rPr lang="en-US" sz="3200" dirty="0" err="1" smtClean="0">
                <a:solidFill>
                  <a:srgbClr val="FF0066"/>
                </a:solidFill>
              </a:rPr>
              <a:t>mềm</a:t>
            </a:r>
            <a:endParaRPr lang="vi-VN" sz="3200" dirty="0">
              <a:solidFill>
                <a:srgbClr val="FF0066"/>
              </a:solidFill>
            </a:endParaRPr>
          </a:p>
        </p:txBody>
      </p:sp>
      <p:sp>
        <p:nvSpPr>
          <p:cNvPr id="5" name="Hộp Văn bản 4"/>
          <p:cNvSpPr txBox="1"/>
          <p:nvPr/>
        </p:nvSpPr>
        <p:spPr>
          <a:xfrm>
            <a:off x="1083338" y="1666993"/>
            <a:ext cx="3685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1. </a:t>
            </a:r>
            <a:r>
              <a:rPr lang="en-US" sz="3200" b="1" u="sng" dirty="0" err="1" smtClean="0"/>
              <a:t>Tập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tính</a:t>
            </a:r>
            <a:r>
              <a:rPr lang="en-US" sz="3200" b="1" u="sng" dirty="0" smtClean="0"/>
              <a:t> ở </a:t>
            </a:r>
            <a:r>
              <a:rPr lang="en-US" sz="3200" b="1" u="sng" dirty="0" err="1" smtClean="0"/>
              <a:t>ốc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sên</a:t>
            </a:r>
            <a:endParaRPr lang="vi-VN" sz="3200" b="1" u="sng" dirty="0"/>
          </a:p>
        </p:txBody>
      </p:sp>
      <p:sp>
        <p:nvSpPr>
          <p:cNvPr id="6" name="Hộp Văn bản 5"/>
          <p:cNvSpPr txBox="1"/>
          <p:nvPr/>
        </p:nvSpPr>
        <p:spPr>
          <a:xfrm>
            <a:off x="1074690" y="2147623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2. </a:t>
            </a:r>
            <a:r>
              <a:rPr lang="en-US" sz="3200" b="1" u="sng" dirty="0" err="1" smtClean="0"/>
              <a:t>Tập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tính</a:t>
            </a:r>
            <a:r>
              <a:rPr lang="en-US" sz="3200" b="1" u="sng" dirty="0" smtClean="0"/>
              <a:t> ở </a:t>
            </a:r>
            <a:r>
              <a:rPr lang="en-US" sz="3200" b="1" u="sng" dirty="0" err="1" smtClean="0"/>
              <a:t>mực</a:t>
            </a:r>
            <a:endParaRPr lang="vi-VN" sz="3200" b="1" u="sng" dirty="0"/>
          </a:p>
        </p:txBody>
      </p:sp>
      <p:sp>
        <p:nvSpPr>
          <p:cNvPr id="7" name="Hộp Văn bản 6"/>
          <p:cNvSpPr txBox="1"/>
          <p:nvPr/>
        </p:nvSpPr>
        <p:spPr>
          <a:xfrm>
            <a:off x="1068897" y="2732398"/>
            <a:ext cx="87002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u="sng" dirty="0" err="1" smtClean="0">
                <a:solidFill>
                  <a:srgbClr val="00B050"/>
                </a:solidFill>
              </a:rPr>
              <a:t>Mực</a:t>
            </a:r>
            <a:r>
              <a:rPr lang="en-US" sz="3200" u="sng" dirty="0" smtClean="0">
                <a:solidFill>
                  <a:srgbClr val="00B050"/>
                </a:solidFill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</a:rPr>
              <a:t>săn</a:t>
            </a:r>
            <a:r>
              <a:rPr lang="en-US" sz="3200" u="sng" dirty="0" smtClean="0">
                <a:solidFill>
                  <a:srgbClr val="00B050"/>
                </a:solidFill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</a:rPr>
              <a:t>mồi</a:t>
            </a:r>
            <a:r>
              <a:rPr lang="en-US" sz="3200" u="sng" dirty="0" smtClean="0">
                <a:solidFill>
                  <a:srgbClr val="00B050"/>
                </a:solidFill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</a:rPr>
              <a:t>bằng</a:t>
            </a:r>
            <a:r>
              <a:rPr lang="en-US" sz="3200" u="sng" dirty="0" smtClean="0">
                <a:solidFill>
                  <a:srgbClr val="00B050"/>
                </a:solidFill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</a:rPr>
              <a:t>hai</a:t>
            </a:r>
            <a:r>
              <a:rPr lang="en-US" sz="3200" u="sng" dirty="0" smtClean="0">
                <a:solidFill>
                  <a:srgbClr val="00B050"/>
                </a:solidFill>
              </a:rPr>
              <a:t> </a:t>
            </a:r>
            <a:r>
              <a:rPr lang="en-US" sz="3200" u="sng" dirty="0" err="1" smtClean="0">
                <a:solidFill>
                  <a:srgbClr val="00B050"/>
                </a:solidFill>
              </a:rPr>
              <a:t>cách</a:t>
            </a:r>
            <a:r>
              <a:rPr lang="en-US" sz="3200" u="sng" dirty="0" smtClean="0">
                <a:solidFill>
                  <a:srgbClr val="00B050"/>
                </a:solidFill>
              </a:rPr>
              <a:t>: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+ </a:t>
            </a:r>
            <a:r>
              <a:rPr lang="en-US" sz="3200" dirty="0" err="1" smtClean="0">
                <a:solidFill>
                  <a:srgbClr val="7030A0"/>
                </a:solidFill>
              </a:rPr>
              <a:t>Rình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mồi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một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chỗ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                                                  + </a:t>
            </a:r>
            <a:r>
              <a:rPr lang="en-US" sz="3200" dirty="0" err="1" smtClean="0">
                <a:solidFill>
                  <a:srgbClr val="7030A0"/>
                </a:solidFill>
              </a:rPr>
              <a:t>Đuổi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bắt</a:t>
            </a:r>
            <a:r>
              <a:rPr lang="en-US" sz="3200" dirty="0" smtClean="0">
                <a:solidFill>
                  <a:srgbClr val="7030A0"/>
                </a:solidFill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</a:rPr>
              <a:t>mồi</a:t>
            </a:r>
            <a:endParaRPr lang="vi-VN" sz="3200" dirty="0">
              <a:solidFill>
                <a:srgbClr val="00B050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083338" y="3736101"/>
            <a:ext cx="7531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- </a:t>
            </a:r>
            <a:r>
              <a:rPr lang="en-US" sz="3200" dirty="0" err="1" smtClean="0">
                <a:solidFill>
                  <a:srgbClr val="00B050"/>
                </a:solidFill>
              </a:rPr>
              <a:t>Khi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bị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tấn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công</a:t>
            </a:r>
            <a:r>
              <a:rPr lang="en-US" sz="3200" dirty="0" smtClean="0">
                <a:solidFill>
                  <a:srgbClr val="00B050"/>
                </a:solidFill>
              </a:rPr>
              <a:t>, </a:t>
            </a:r>
            <a:r>
              <a:rPr lang="en-US" sz="3200" dirty="0" err="1" smtClean="0">
                <a:solidFill>
                  <a:srgbClr val="00B050"/>
                </a:solidFill>
              </a:rPr>
              <a:t>mực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phun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hỏa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mù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để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trốn</a:t>
            </a:r>
            <a:r>
              <a:rPr lang="en-US" sz="3200" dirty="0" smtClean="0">
                <a:solidFill>
                  <a:srgbClr val="00B050"/>
                </a:solidFill>
              </a:rPr>
              <a:t>.</a:t>
            </a:r>
            <a:endParaRPr lang="vi-VN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0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640673" y="2812789"/>
            <a:ext cx="106273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6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6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600" b="0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6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Ản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73" y="4612951"/>
            <a:ext cx="2463135" cy="1620423"/>
          </a:xfrm>
          <a:prstGeom prst="rect">
            <a:avLst/>
          </a:prstGeom>
        </p:spPr>
      </p:pic>
      <p:pic>
        <p:nvPicPr>
          <p:cNvPr id="4" name="Ảnh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120" y="4612950"/>
            <a:ext cx="2485623" cy="162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ổ 1 1"/>
          <p:cNvSpPr/>
          <p:nvPr/>
        </p:nvSpPr>
        <p:spPr>
          <a:xfrm>
            <a:off x="4185634" y="0"/>
            <a:ext cx="3412902" cy="1996226"/>
          </a:xfrm>
          <a:prstGeom prst="irregularSeal1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 dirty="0" err="1" smtClean="0">
                <a:solidFill>
                  <a:srgbClr val="00B050"/>
                </a:solidFill>
              </a:rPr>
              <a:t>Ghi</a:t>
            </a:r>
            <a:r>
              <a:rPr lang="en-US" sz="3200" b="1" u="sng" dirty="0" smtClean="0">
                <a:solidFill>
                  <a:srgbClr val="00B050"/>
                </a:solidFill>
              </a:rPr>
              <a:t> </a:t>
            </a:r>
            <a:r>
              <a:rPr lang="en-US" sz="3200" b="1" u="sng" dirty="0" err="1" smtClean="0">
                <a:solidFill>
                  <a:srgbClr val="00B050"/>
                </a:solidFill>
              </a:rPr>
              <a:t>nhớ</a:t>
            </a:r>
            <a:endParaRPr lang="vi-VN" sz="3200" b="1" u="sng" dirty="0">
              <a:solidFill>
                <a:srgbClr val="00B050"/>
              </a:solidFill>
            </a:endParaRPr>
          </a:p>
        </p:txBody>
      </p:sp>
      <p:sp>
        <p:nvSpPr>
          <p:cNvPr id="3" name="Hộp Văn bản 2"/>
          <p:cNvSpPr txBox="1"/>
          <p:nvPr/>
        </p:nvSpPr>
        <p:spPr>
          <a:xfrm>
            <a:off x="1455314" y="1996226"/>
            <a:ext cx="97879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u="sng" dirty="0" err="1" smtClean="0">
                <a:solidFill>
                  <a:srgbClr val="FF0000"/>
                </a:solidFill>
              </a:rPr>
              <a:t>Đều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là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đại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diện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thân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mềm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nhưng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mực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và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bạch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tuộc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có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lối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sống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i="1" u="sng" dirty="0" err="1" smtClean="0">
                <a:solidFill>
                  <a:srgbClr val="FF0000"/>
                </a:solidFill>
              </a:rPr>
              <a:t>bơi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lội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tự</a:t>
            </a:r>
            <a:r>
              <a:rPr lang="en-US" sz="3200" i="1" u="sng" dirty="0" smtClean="0">
                <a:solidFill>
                  <a:srgbClr val="FF0000"/>
                </a:solidFill>
              </a:rPr>
              <a:t> do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và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sò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sống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vùi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mình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trong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cát</a:t>
            </a:r>
            <a:r>
              <a:rPr lang="en-US" i="1" u="sng" dirty="0" smtClean="0">
                <a:solidFill>
                  <a:srgbClr val="FF0000"/>
                </a:solidFill>
              </a:rPr>
              <a:t>..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Chúng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đều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sống</a:t>
            </a:r>
            <a:r>
              <a:rPr lang="en-US" sz="3200" i="1" u="sng" dirty="0" smtClean="0">
                <a:solidFill>
                  <a:srgbClr val="FF0000"/>
                </a:solidFill>
              </a:rPr>
              <a:t> ở </a:t>
            </a:r>
          </a:p>
          <a:p>
            <a:r>
              <a:rPr lang="en-US" sz="3200" i="1" u="sng" dirty="0" err="1" smtClean="0">
                <a:solidFill>
                  <a:srgbClr val="FF0000"/>
                </a:solidFill>
              </a:rPr>
              <a:t>biển</a:t>
            </a:r>
            <a:r>
              <a:rPr lang="en-US" sz="3200" i="1" u="sng" dirty="0" smtClean="0">
                <a:solidFill>
                  <a:srgbClr val="FF0000"/>
                </a:solidFill>
              </a:rPr>
              <a:t>.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Còn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ốc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sên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sống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trên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cạn</a:t>
            </a:r>
            <a:r>
              <a:rPr lang="en-US" sz="3200" i="1" u="sng" dirty="0" smtClean="0">
                <a:solidFill>
                  <a:srgbClr val="FF0000"/>
                </a:solidFill>
              </a:rPr>
              <a:t>,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ốc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vặn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sống</a:t>
            </a:r>
            <a:r>
              <a:rPr lang="en-US" sz="3200" i="1" u="sng" dirty="0" smtClean="0">
                <a:solidFill>
                  <a:srgbClr val="FF0000"/>
                </a:solidFill>
              </a:rPr>
              <a:t> ở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ao</a:t>
            </a:r>
            <a:r>
              <a:rPr lang="en-US" sz="3200" i="1" u="sng" dirty="0" smtClean="0">
                <a:solidFill>
                  <a:srgbClr val="FF0000"/>
                </a:solidFill>
              </a:rPr>
              <a:t>,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ruộng</a:t>
            </a:r>
            <a:r>
              <a:rPr lang="en-US" sz="3200" i="1" u="sng" dirty="0" smtClean="0">
                <a:solidFill>
                  <a:srgbClr val="FF0000"/>
                </a:solidFill>
              </a:rPr>
              <a:t>.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Ốc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sên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i="1" u="sng" dirty="0" err="1" smtClean="0">
                <a:solidFill>
                  <a:srgbClr val="FF0000"/>
                </a:solidFill>
              </a:rPr>
              <a:t>ăn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thực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vật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và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có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hại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cho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cây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trồng</a:t>
            </a:r>
            <a:r>
              <a:rPr lang="en-US" sz="3200" i="1" u="sng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sz="3200" i="1" u="sng" dirty="0" err="1" smtClean="0">
                <a:solidFill>
                  <a:srgbClr val="FF0000"/>
                </a:solidFill>
              </a:rPr>
              <a:t>Nhờ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thần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kinh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phát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triển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nên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ốc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sên</a:t>
            </a:r>
            <a:r>
              <a:rPr lang="en-US" sz="3200" i="1" u="sng" dirty="0" smtClean="0">
                <a:solidFill>
                  <a:srgbClr val="FF0000"/>
                </a:solidFill>
              </a:rPr>
              <a:t>,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mực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và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các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nghành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thân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mềm</a:t>
            </a:r>
            <a:endParaRPr lang="en-US" sz="3200" i="1" u="sng" dirty="0" smtClean="0">
              <a:solidFill>
                <a:srgbClr val="FF0000"/>
              </a:solidFill>
            </a:endParaRPr>
          </a:p>
          <a:p>
            <a:r>
              <a:rPr lang="en-US" sz="3200" i="1" u="sng" dirty="0" err="1" smtClean="0">
                <a:solidFill>
                  <a:srgbClr val="FF0000"/>
                </a:solidFill>
              </a:rPr>
              <a:t>khác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có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giác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quan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phát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triển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và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có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nhiều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tập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tính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thích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nghi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với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lối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200" i="1" u="sng" dirty="0" err="1" smtClean="0">
                <a:solidFill>
                  <a:srgbClr val="FF0000"/>
                </a:solidFill>
              </a:rPr>
              <a:t>sống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đảm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bảo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sự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tồn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tại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của</a:t>
            </a:r>
            <a:r>
              <a:rPr lang="en-US" sz="3200" i="1" u="sng" dirty="0" smtClean="0">
                <a:solidFill>
                  <a:srgbClr val="FF0000"/>
                </a:solidFill>
              </a:rPr>
              <a:t> </a:t>
            </a:r>
            <a:r>
              <a:rPr lang="en-US" sz="3200" i="1" u="sng" dirty="0" err="1" smtClean="0">
                <a:solidFill>
                  <a:srgbClr val="FF0000"/>
                </a:solidFill>
              </a:rPr>
              <a:t>loài</a:t>
            </a:r>
            <a:r>
              <a:rPr lang="en-US" sz="3200" i="1" u="sng" dirty="0" smtClean="0">
                <a:solidFill>
                  <a:srgbClr val="FF0000"/>
                </a:solidFill>
              </a:rPr>
              <a:t>.</a:t>
            </a:r>
            <a:endParaRPr lang="vi-VN" sz="3200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4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210614" y="1352210"/>
            <a:ext cx="1641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1. </a:t>
            </a:r>
            <a:r>
              <a:rPr lang="en-US" sz="3200" dirty="0" err="1" smtClean="0"/>
              <a:t>Ốc</a:t>
            </a:r>
            <a:r>
              <a:rPr lang="en-US" sz="3200" dirty="0" smtClean="0"/>
              <a:t> </a:t>
            </a:r>
            <a:r>
              <a:rPr lang="en-US" sz="3200" dirty="0" err="1" smtClean="0"/>
              <a:t>sên</a:t>
            </a:r>
            <a:endParaRPr lang="vi-VN" sz="3200" dirty="0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2127329"/>
            <a:ext cx="9297034" cy="397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̉nh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67" y="521592"/>
            <a:ext cx="7572777" cy="4842457"/>
          </a:xfrm>
          <a:prstGeom prst="rect">
            <a:avLst/>
          </a:prstGeom>
        </p:spPr>
      </p:pic>
      <p:sp>
        <p:nvSpPr>
          <p:cNvPr id="3" name="Hộp Văn bản 2"/>
          <p:cNvSpPr txBox="1"/>
          <p:nvPr/>
        </p:nvSpPr>
        <p:spPr>
          <a:xfrm>
            <a:off x="4881092" y="5486400"/>
            <a:ext cx="3962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Ốc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sên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sống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trên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cạn</a:t>
            </a:r>
            <a:endParaRPr lang="vi-VN" sz="3600" dirty="0">
              <a:solidFill>
                <a:srgbClr val="FF0000"/>
              </a:solidFill>
            </a:endParaRPr>
          </a:p>
        </p:txBody>
      </p:sp>
      <p:cxnSp>
        <p:nvCxnSpPr>
          <p:cNvPr id="5" name="Đường nối Thẳng 4"/>
          <p:cNvCxnSpPr/>
          <p:nvPr/>
        </p:nvCxnSpPr>
        <p:spPr>
          <a:xfrm flipV="1">
            <a:off x="9279227" y="2408349"/>
            <a:ext cx="727658" cy="15454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Hộp Văn bản 5"/>
          <p:cNvSpPr txBox="1"/>
          <p:nvPr/>
        </p:nvSpPr>
        <p:spPr>
          <a:xfrm>
            <a:off x="10006885" y="2115961"/>
            <a:ext cx="1611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Đỉnh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vỏ</a:t>
            </a:r>
            <a:endParaRPr lang="vi-VN" sz="3200" b="1" dirty="0"/>
          </a:p>
        </p:txBody>
      </p:sp>
      <p:cxnSp>
        <p:nvCxnSpPr>
          <p:cNvPr id="9" name="Đường nối Thẳng 8"/>
          <p:cNvCxnSpPr/>
          <p:nvPr/>
        </p:nvCxnSpPr>
        <p:spPr>
          <a:xfrm flipV="1">
            <a:off x="9414456" y="3734872"/>
            <a:ext cx="592429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Hộp Văn bản 9"/>
          <p:cNvSpPr txBox="1"/>
          <p:nvPr/>
        </p:nvSpPr>
        <p:spPr>
          <a:xfrm>
            <a:off x="10006885" y="3442484"/>
            <a:ext cx="1221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Vỏ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ốc</a:t>
            </a:r>
            <a:endParaRPr lang="vi-VN" sz="3200" b="1" dirty="0"/>
          </a:p>
        </p:txBody>
      </p:sp>
      <p:cxnSp>
        <p:nvCxnSpPr>
          <p:cNvPr id="13" name="Đường nối Thẳng 12"/>
          <p:cNvCxnSpPr/>
          <p:nvPr/>
        </p:nvCxnSpPr>
        <p:spPr>
          <a:xfrm flipH="1">
            <a:off x="2640169" y="1545465"/>
            <a:ext cx="643945" cy="759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14"/>
          <p:cNvCxnSpPr/>
          <p:nvPr/>
        </p:nvCxnSpPr>
        <p:spPr>
          <a:xfrm flipH="1">
            <a:off x="2640169" y="1062507"/>
            <a:ext cx="1790164" cy="12621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Hộp Văn bản 17"/>
          <p:cNvSpPr txBox="1"/>
          <p:nvPr/>
        </p:nvSpPr>
        <p:spPr>
          <a:xfrm>
            <a:off x="1259029" y="2193234"/>
            <a:ext cx="164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đầu</a:t>
            </a:r>
            <a:endParaRPr lang="vi-VN" sz="3200" b="1" dirty="0"/>
          </a:p>
        </p:txBody>
      </p:sp>
      <p:cxnSp>
        <p:nvCxnSpPr>
          <p:cNvPr id="20" name="Đường nối Thẳng 19"/>
          <p:cNvCxnSpPr/>
          <p:nvPr/>
        </p:nvCxnSpPr>
        <p:spPr>
          <a:xfrm flipH="1">
            <a:off x="3535251" y="2700736"/>
            <a:ext cx="100414" cy="103413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Đường nối Thẳng 21"/>
          <p:cNvCxnSpPr/>
          <p:nvPr/>
        </p:nvCxnSpPr>
        <p:spPr>
          <a:xfrm flipH="1">
            <a:off x="3535251" y="2942820"/>
            <a:ext cx="547352" cy="79205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/>
          <p:cNvSpPr txBox="1"/>
          <p:nvPr/>
        </p:nvSpPr>
        <p:spPr>
          <a:xfrm>
            <a:off x="2640169" y="3616348"/>
            <a:ext cx="210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miệng</a:t>
            </a:r>
            <a:endParaRPr lang="vi-VN" sz="3200" b="1" dirty="0"/>
          </a:p>
        </p:txBody>
      </p:sp>
      <p:cxnSp>
        <p:nvCxnSpPr>
          <p:cNvPr id="25" name="Đường nối Thẳng 24"/>
          <p:cNvCxnSpPr/>
          <p:nvPr/>
        </p:nvCxnSpPr>
        <p:spPr>
          <a:xfrm flipH="1">
            <a:off x="5228824" y="4752304"/>
            <a:ext cx="1275007" cy="3992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Hộp Văn bản 28"/>
          <p:cNvSpPr txBox="1"/>
          <p:nvPr/>
        </p:nvSpPr>
        <p:spPr>
          <a:xfrm>
            <a:off x="4108774" y="4876472"/>
            <a:ext cx="11200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Thân</a:t>
            </a:r>
            <a:endParaRPr lang="vi-VN" sz="3200" b="1" dirty="0"/>
          </a:p>
        </p:txBody>
      </p:sp>
      <p:cxnSp>
        <p:nvCxnSpPr>
          <p:cNvPr id="31" name="Đường nối Thẳng 30"/>
          <p:cNvCxnSpPr/>
          <p:nvPr/>
        </p:nvCxnSpPr>
        <p:spPr>
          <a:xfrm>
            <a:off x="8168890" y="5085146"/>
            <a:ext cx="1110337" cy="16742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Hộp Văn bản 31"/>
          <p:cNvSpPr txBox="1"/>
          <p:nvPr/>
        </p:nvSpPr>
        <p:spPr>
          <a:xfrm>
            <a:off x="9226143" y="4977682"/>
            <a:ext cx="1111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Chân</a:t>
            </a:r>
            <a:endParaRPr lang="vi-VN" sz="3200" b="1" dirty="0"/>
          </a:p>
        </p:txBody>
      </p:sp>
    </p:spTree>
    <p:extLst>
      <p:ext uri="{BB962C8B-B14F-4D97-AF65-F5344CB8AC3E}">
        <p14:creationId xmlns:p14="http://schemas.microsoft.com/office/powerpoint/2010/main" val="1723834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0" grpId="0"/>
      <p:bldP spid="18" grpId="0"/>
      <p:bldP spid="23" grpId="0"/>
      <p:bldP spid="2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210614" y="1352210"/>
            <a:ext cx="1726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1. </a:t>
            </a:r>
            <a:r>
              <a:rPr lang="en-US" sz="3200" b="1" u="sng" dirty="0" err="1" smtClean="0"/>
              <a:t>Ốc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sên</a:t>
            </a:r>
            <a:endParaRPr lang="vi-VN" sz="3200" b="1" u="sng" dirty="0"/>
          </a:p>
        </p:txBody>
      </p:sp>
      <p:sp>
        <p:nvSpPr>
          <p:cNvPr id="5" name="Hộp Văn bản 4"/>
          <p:cNvSpPr txBox="1"/>
          <p:nvPr/>
        </p:nvSpPr>
        <p:spPr>
          <a:xfrm>
            <a:off x="1647111" y="1815922"/>
            <a:ext cx="35609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Nơi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: </a:t>
            </a:r>
            <a:r>
              <a:rPr lang="en-US" sz="3200" dirty="0" err="1" smtClean="0"/>
              <a:t>Trên</a:t>
            </a:r>
            <a:r>
              <a:rPr lang="en-US" sz="3200" dirty="0" smtClean="0"/>
              <a:t> </a:t>
            </a:r>
            <a:r>
              <a:rPr lang="en-US" sz="3200" dirty="0" err="1" smtClean="0"/>
              <a:t>cạn</a:t>
            </a:r>
            <a:endParaRPr lang="vi-VN" sz="3200" dirty="0"/>
          </a:p>
        </p:txBody>
      </p:sp>
      <p:sp>
        <p:nvSpPr>
          <p:cNvPr id="6" name="Hộp Văn bản 5"/>
          <p:cNvSpPr txBox="1"/>
          <p:nvPr/>
        </p:nvSpPr>
        <p:spPr>
          <a:xfrm>
            <a:off x="1647111" y="2400697"/>
            <a:ext cx="360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Thức</a:t>
            </a:r>
            <a:r>
              <a:rPr lang="en-US" sz="3200" dirty="0" smtClean="0"/>
              <a:t> </a:t>
            </a:r>
            <a:r>
              <a:rPr lang="en-US" sz="3200" dirty="0" err="1" smtClean="0"/>
              <a:t>ăn</a:t>
            </a:r>
            <a:r>
              <a:rPr lang="en-US" sz="3200" dirty="0" smtClean="0"/>
              <a:t>: </a:t>
            </a:r>
            <a:r>
              <a:rPr lang="en-US" sz="3200" dirty="0" err="1" smtClean="0"/>
              <a:t>Ăn</a:t>
            </a:r>
            <a:r>
              <a:rPr lang="en-US" sz="3200" dirty="0" smtClean="0"/>
              <a:t> </a:t>
            </a:r>
            <a:r>
              <a:rPr lang="en-US" sz="3200" dirty="0" err="1" smtClean="0"/>
              <a:t>lá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. </a:t>
            </a:r>
            <a:endParaRPr lang="vi-VN" sz="3200" dirty="0"/>
          </a:p>
        </p:txBody>
      </p:sp>
      <p:sp>
        <p:nvSpPr>
          <p:cNvPr id="7" name="Hộp Văn bản 6"/>
          <p:cNvSpPr txBox="1"/>
          <p:nvPr/>
        </p:nvSpPr>
        <p:spPr>
          <a:xfrm>
            <a:off x="1647111" y="2918724"/>
            <a:ext cx="6251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gồm</a:t>
            </a:r>
            <a:r>
              <a:rPr lang="en-US" sz="3200" dirty="0" smtClean="0"/>
              <a:t> 4 </a:t>
            </a:r>
            <a:r>
              <a:rPr lang="en-US" sz="3200" dirty="0" err="1" smtClean="0"/>
              <a:t>phần</a:t>
            </a:r>
            <a:r>
              <a:rPr lang="en-US" sz="3200" dirty="0" smtClean="0"/>
              <a:t>. </a:t>
            </a:r>
            <a:r>
              <a:rPr lang="en-US" sz="3200" dirty="0" err="1" smtClean="0"/>
              <a:t>Thở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phổi</a:t>
            </a:r>
            <a:endParaRPr lang="vi-VN" sz="3200" dirty="0"/>
          </a:p>
        </p:txBody>
      </p:sp>
      <p:pic>
        <p:nvPicPr>
          <p:cNvPr id="8" name="Ảnh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936" y="3827770"/>
            <a:ext cx="3155324" cy="2006359"/>
          </a:xfrm>
          <a:prstGeom prst="rect">
            <a:avLst/>
          </a:prstGeom>
        </p:spPr>
      </p:pic>
      <p:sp>
        <p:nvSpPr>
          <p:cNvPr id="9" name="Khung Chú Thích Bầu Dục 8"/>
          <p:cNvSpPr/>
          <p:nvPr/>
        </p:nvSpPr>
        <p:spPr>
          <a:xfrm>
            <a:off x="7662930" y="888498"/>
            <a:ext cx="3193960" cy="1633262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Vậy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ốc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sên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</a:rPr>
              <a:t>đâu</a:t>
            </a:r>
            <a:r>
              <a:rPr lang="en-US" sz="3200" dirty="0" smtClean="0">
                <a:solidFill>
                  <a:schemeClr val="tx1"/>
                </a:solidFill>
              </a:rPr>
              <a:t> 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0" name="Khung Chú Thích Bầu Dục 9"/>
          <p:cNvSpPr/>
          <p:nvPr/>
        </p:nvSpPr>
        <p:spPr>
          <a:xfrm>
            <a:off x="8164049" y="1007534"/>
            <a:ext cx="2678805" cy="1858901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ăn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của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ốc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sên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là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gì</a:t>
            </a:r>
            <a:r>
              <a:rPr lang="en-US" sz="3200" dirty="0" smtClean="0">
                <a:solidFill>
                  <a:schemeClr val="tx1"/>
                </a:solidFill>
              </a:rPr>
              <a:t> 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1" name="Khung Chú Thích Bầu Dục 10"/>
          <p:cNvSpPr/>
          <p:nvPr/>
        </p:nvSpPr>
        <p:spPr>
          <a:xfrm>
            <a:off x="8301011" y="1187910"/>
            <a:ext cx="2684667" cy="1928777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Cơ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gồm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mấy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phần</a:t>
            </a:r>
            <a:r>
              <a:rPr lang="en-US" sz="3200" dirty="0" smtClean="0">
                <a:solidFill>
                  <a:schemeClr val="tx1"/>
                </a:solidFill>
              </a:rPr>
              <a:t> ?</a:t>
            </a:r>
            <a:endParaRPr lang="vi-V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3358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914400" y="1236372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2. </a:t>
            </a:r>
            <a:r>
              <a:rPr lang="en-US" sz="3200" b="1" u="sng" dirty="0" err="1" smtClean="0"/>
              <a:t>Mực</a:t>
            </a:r>
            <a:endParaRPr lang="vi-VN" sz="3200" b="1" u="sng" dirty="0"/>
          </a:p>
        </p:txBody>
      </p:sp>
      <p:pic>
        <p:nvPicPr>
          <p:cNvPr id="5" name="Ản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707" y="1998541"/>
            <a:ext cx="8784625" cy="417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2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/>
          <p:cNvSpPr txBox="1"/>
          <p:nvPr/>
        </p:nvSpPr>
        <p:spPr>
          <a:xfrm>
            <a:off x="4250028" y="5615189"/>
            <a:ext cx="3329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Mực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sống</a:t>
            </a:r>
            <a:r>
              <a:rPr lang="en-US" sz="3600" dirty="0" smtClean="0">
                <a:solidFill>
                  <a:srgbClr val="FF0000"/>
                </a:solidFill>
              </a:rPr>
              <a:t> ở </a:t>
            </a:r>
            <a:r>
              <a:rPr lang="en-US" sz="3600" dirty="0" err="1" smtClean="0">
                <a:solidFill>
                  <a:srgbClr val="FF0000"/>
                </a:solidFill>
              </a:rPr>
              <a:t>biển</a:t>
            </a:r>
            <a:endParaRPr lang="vi-VN" sz="36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40" y="954072"/>
            <a:ext cx="7662930" cy="46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12753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914400" y="1236372"/>
            <a:ext cx="1444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2. </a:t>
            </a:r>
            <a:r>
              <a:rPr lang="en-US" sz="3200" b="1" u="sng" dirty="0" err="1" smtClean="0"/>
              <a:t>Mực</a:t>
            </a:r>
            <a:endParaRPr lang="vi-VN" sz="3200" b="1" u="sng" dirty="0"/>
          </a:p>
        </p:txBody>
      </p:sp>
      <p:sp>
        <p:nvSpPr>
          <p:cNvPr id="5" name="Khung Chú Thích Bầu Dục 4"/>
          <p:cNvSpPr/>
          <p:nvPr/>
        </p:nvSpPr>
        <p:spPr>
          <a:xfrm>
            <a:off x="7746571" y="971141"/>
            <a:ext cx="3734873" cy="1700011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Mực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sống</a:t>
            </a:r>
            <a:r>
              <a:rPr lang="en-US" sz="3200" dirty="0" smtClean="0">
                <a:solidFill>
                  <a:schemeClr val="tx1"/>
                </a:solidFill>
              </a:rPr>
              <a:t> ở </a:t>
            </a:r>
            <a:r>
              <a:rPr lang="en-US" sz="3200" dirty="0" err="1" smtClean="0">
                <a:solidFill>
                  <a:schemeClr val="tx1"/>
                </a:solidFill>
              </a:rPr>
              <a:t>đâu</a:t>
            </a:r>
            <a:r>
              <a:rPr lang="en-US" sz="3200" dirty="0" smtClean="0">
                <a:solidFill>
                  <a:schemeClr val="tx1"/>
                </a:solidFill>
              </a:rPr>
              <a:t> 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6" name="Hộp Văn bản 5"/>
          <p:cNvSpPr txBox="1"/>
          <p:nvPr/>
        </p:nvSpPr>
        <p:spPr>
          <a:xfrm>
            <a:off x="1249250" y="1705309"/>
            <a:ext cx="3332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Nơi</a:t>
            </a:r>
            <a:r>
              <a:rPr lang="en-US" sz="3200" dirty="0" smtClean="0"/>
              <a:t> </a:t>
            </a:r>
            <a:r>
              <a:rPr lang="en-US" sz="3200" dirty="0" err="1" smtClean="0"/>
              <a:t>sống</a:t>
            </a:r>
            <a:r>
              <a:rPr lang="en-US" sz="3200" dirty="0" smtClean="0"/>
              <a:t>: Ở </a:t>
            </a:r>
            <a:r>
              <a:rPr lang="en-US" sz="3200" dirty="0" err="1" smtClean="0"/>
              <a:t>biển</a:t>
            </a:r>
            <a:r>
              <a:rPr lang="en-US" sz="3200" dirty="0" smtClean="0"/>
              <a:t>.</a:t>
            </a:r>
            <a:endParaRPr lang="vi-VN" sz="3200" dirty="0"/>
          </a:p>
        </p:txBody>
      </p:sp>
      <p:sp>
        <p:nvSpPr>
          <p:cNvPr id="7" name="Khung Chú Thích Bầu Dục 6"/>
          <p:cNvSpPr/>
          <p:nvPr/>
        </p:nvSpPr>
        <p:spPr>
          <a:xfrm>
            <a:off x="7888238" y="1528759"/>
            <a:ext cx="3593206" cy="1716717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Mực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tự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vệ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cách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nào</a:t>
            </a:r>
            <a:r>
              <a:rPr lang="en-US" sz="3200" dirty="0" smtClean="0">
                <a:solidFill>
                  <a:schemeClr val="tx1"/>
                </a:solidFill>
              </a:rPr>
              <a:t> 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8" name="Hộp Văn bản 7"/>
          <p:cNvSpPr txBox="1"/>
          <p:nvPr/>
        </p:nvSpPr>
        <p:spPr>
          <a:xfrm>
            <a:off x="1249250" y="2113535"/>
            <a:ext cx="6206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Vỏ</a:t>
            </a:r>
            <a:r>
              <a:rPr lang="en-US" sz="3200" dirty="0" smtClean="0"/>
              <a:t> </a:t>
            </a:r>
            <a:r>
              <a:rPr lang="en-US" sz="3200" dirty="0" err="1" smtClean="0"/>
              <a:t>tiêu</a:t>
            </a:r>
            <a:r>
              <a:rPr lang="en-US" sz="3200" dirty="0" smtClean="0"/>
              <a:t> </a:t>
            </a:r>
            <a:r>
              <a:rPr lang="en-US" sz="3200" dirty="0" err="1" smtClean="0"/>
              <a:t>giảm</a:t>
            </a:r>
            <a:r>
              <a:rPr lang="en-US" sz="3200" dirty="0" smtClean="0"/>
              <a:t>. </a:t>
            </a:r>
            <a:r>
              <a:rPr lang="en-US" sz="3200" dirty="0" err="1" smtClean="0"/>
              <a:t>Tự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mai</a:t>
            </a:r>
            <a:r>
              <a:rPr lang="en-US" sz="3200" dirty="0" smtClean="0"/>
              <a:t> </a:t>
            </a:r>
            <a:r>
              <a:rPr lang="en-US" sz="3200" dirty="0" err="1" smtClean="0"/>
              <a:t>mực</a:t>
            </a:r>
            <a:r>
              <a:rPr lang="en-US" sz="3200" dirty="0" smtClean="0"/>
              <a:t>.</a:t>
            </a:r>
            <a:endParaRPr lang="vi-VN" sz="3200" dirty="0"/>
          </a:p>
        </p:txBody>
      </p:sp>
      <p:sp>
        <p:nvSpPr>
          <p:cNvPr id="9" name="Khung Chú Thích Bầu Dục 8"/>
          <p:cNvSpPr/>
          <p:nvPr/>
        </p:nvSpPr>
        <p:spPr>
          <a:xfrm>
            <a:off x="8126569" y="2290084"/>
            <a:ext cx="3354875" cy="1934186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Cơ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thể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gồm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mấy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phần</a:t>
            </a:r>
            <a:r>
              <a:rPr lang="en-US" sz="3200" dirty="0" smtClean="0">
                <a:solidFill>
                  <a:schemeClr val="tx1"/>
                </a:solidFill>
              </a:rPr>
              <a:t> ? </a:t>
            </a:r>
            <a:r>
              <a:rPr lang="en-US" sz="3200" dirty="0" err="1" smtClean="0">
                <a:solidFill>
                  <a:schemeClr val="tx1"/>
                </a:solidFill>
              </a:rPr>
              <a:t>Mấy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tua</a:t>
            </a:r>
            <a:r>
              <a:rPr lang="en-US" sz="3200" dirty="0" smtClean="0">
                <a:solidFill>
                  <a:schemeClr val="tx1"/>
                </a:solidFill>
              </a:rPr>
              <a:t> ?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10" name="Hộp Văn bản 9"/>
          <p:cNvSpPr txBox="1"/>
          <p:nvPr/>
        </p:nvSpPr>
        <p:spPr>
          <a:xfrm>
            <a:off x="1224991" y="2654375"/>
            <a:ext cx="62215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-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thể</a:t>
            </a:r>
            <a:r>
              <a:rPr lang="en-US" sz="3200" dirty="0" smtClean="0"/>
              <a:t> </a:t>
            </a:r>
            <a:r>
              <a:rPr lang="en-US" sz="3200" dirty="0" err="1" smtClean="0"/>
              <a:t>gồm</a:t>
            </a:r>
            <a:r>
              <a:rPr lang="en-US" sz="3200" dirty="0" smtClean="0"/>
              <a:t> 4 </a:t>
            </a:r>
            <a:r>
              <a:rPr lang="en-US" sz="3200" dirty="0" err="1" smtClean="0"/>
              <a:t>phần</a:t>
            </a:r>
            <a:r>
              <a:rPr lang="en-US" sz="3200" dirty="0" smtClean="0"/>
              <a:t>, </a:t>
            </a:r>
            <a:r>
              <a:rPr lang="en-US" sz="3200" dirty="0" err="1" smtClean="0"/>
              <a:t>có</a:t>
            </a:r>
            <a:r>
              <a:rPr lang="en-US" sz="3200" dirty="0" smtClean="0"/>
              <a:t> 10 </a:t>
            </a:r>
            <a:r>
              <a:rPr lang="en-US" sz="3200" dirty="0" err="1" smtClean="0"/>
              <a:t>tua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di </a:t>
            </a:r>
          </a:p>
          <a:p>
            <a:r>
              <a:rPr lang="en-US" sz="3200" dirty="0" err="1" smtClean="0"/>
              <a:t>chuyển</a:t>
            </a:r>
            <a:r>
              <a:rPr lang="en-US" sz="3200" dirty="0" smtClean="0"/>
              <a:t> </a:t>
            </a:r>
            <a:r>
              <a:rPr lang="en-US" sz="3200" dirty="0" err="1" smtClean="0"/>
              <a:t>nhanh</a:t>
            </a:r>
            <a:r>
              <a:rPr lang="en-US" sz="3200" dirty="0" smtClean="0"/>
              <a:t>.</a:t>
            </a:r>
            <a:endParaRPr lang="vi-VN" sz="3200" dirty="0"/>
          </a:p>
        </p:txBody>
      </p:sp>
      <p:pic>
        <p:nvPicPr>
          <p:cNvPr id="11" name="Ảnh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324" y="3731593"/>
            <a:ext cx="4958366" cy="226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395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6" grpId="0"/>
      <p:bldP spid="7" grpId="0" animBg="1"/>
      <p:bldP spid="7" grpId="1" animBg="1"/>
      <p:bldP spid="8" grpId="0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/>
          <p:cNvSpPr/>
          <p:nvPr/>
        </p:nvSpPr>
        <p:spPr>
          <a:xfrm>
            <a:off x="1083338" y="121104"/>
            <a:ext cx="5878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Tiết</a:t>
            </a:r>
            <a:r>
              <a:rPr lang="vi-VN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20: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Một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số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thân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mềm</a:t>
            </a:r>
            <a:r>
              <a:rPr lang="en-US" sz="36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36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khác</a:t>
            </a:r>
            <a:endParaRPr lang="vi-VN" sz="36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Hình chữ nhật 2"/>
          <p:cNvSpPr/>
          <p:nvPr/>
        </p:nvSpPr>
        <p:spPr>
          <a:xfrm>
            <a:off x="635425" y="767435"/>
            <a:ext cx="31165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số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đại</a:t>
            </a:r>
            <a:r>
              <a:rPr lang="en-US" sz="3200" b="0" cap="none" spc="0" dirty="0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0" cap="none" spc="0" dirty="0" err="1" smtClean="0">
                <a:ln w="0"/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diện</a:t>
            </a:r>
            <a:endParaRPr lang="vi-VN" sz="3200" b="0" cap="none" spc="0" dirty="0">
              <a:ln w="0"/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Hộp Văn bản 3"/>
          <p:cNvSpPr txBox="1"/>
          <p:nvPr/>
        </p:nvSpPr>
        <p:spPr>
          <a:xfrm>
            <a:off x="1184857" y="1223493"/>
            <a:ext cx="23855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/>
              <a:t>3. </a:t>
            </a:r>
            <a:r>
              <a:rPr lang="en-US" sz="3200" b="1" u="sng" dirty="0" err="1" smtClean="0"/>
              <a:t>Bạch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tuộc</a:t>
            </a:r>
            <a:endParaRPr lang="vi-VN" sz="3200" b="1" u="sng" dirty="0"/>
          </a:p>
        </p:txBody>
      </p:sp>
      <p:pic>
        <p:nvPicPr>
          <p:cNvPr id="2050" name="Picture 2" descr="Kết quả hình ảnh cho bạch tuộ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135" y="1998541"/>
            <a:ext cx="6838681" cy="401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9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</TotalTime>
  <Words>862</Words>
  <Application>Microsoft Office PowerPoint</Application>
  <PresentationFormat>Custom</PresentationFormat>
  <Paragraphs>117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Doanh</dc:creator>
  <cp:lastModifiedBy>HuongTV</cp:lastModifiedBy>
  <cp:revision>22</cp:revision>
  <dcterms:created xsi:type="dcterms:W3CDTF">2017-10-29T01:59:10Z</dcterms:created>
  <dcterms:modified xsi:type="dcterms:W3CDTF">2018-01-26T02:34:11Z</dcterms:modified>
</cp:coreProperties>
</file>