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tags/tag12.xml" ContentType="application/vnd.openxmlformats-officedocument.presentationml.tags+xml"/>
  <Override PartName="/ppt/notesSlides/notesSlide12.xml" ContentType="application/vnd.openxmlformats-officedocument.presentationml.notesSlide+xml"/>
  <Override PartName="/ppt/tags/tag13.xml" ContentType="application/vnd.openxmlformats-officedocument.presentationml.tags+xml"/>
  <Override PartName="/ppt/notesSlides/notesSlide13.xml" ContentType="application/vnd.openxmlformats-officedocument.presentationml.notesSlide+xml"/>
  <Override PartName="/ppt/tags/tag14.xml" ContentType="application/vnd.openxmlformats-officedocument.presentationml.tags+xml"/>
  <Override PartName="/ppt/notesSlides/notesSlide14.xml" ContentType="application/vnd.openxmlformats-officedocument.presentationml.notesSlide+xml"/>
  <Override PartName="/ppt/tags/tag15.xml" ContentType="application/vnd.openxmlformats-officedocument.presentationml.tags+xml"/>
  <Override PartName="/ppt/notesSlides/notesSlide15.xml" ContentType="application/vnd.openxmlformats-officedocument.presentationml.notesSlide+xml"/>
  <Override PartName="/ppt/tags/tag16.xml" ContentType="application/vnd.openxmlformats-officedocument.presentationml.tags+xml"/>
  <Override PartName="/ppt/notesSlides/notesSlide16.xml" ContentType="application/vnd.openxmlformats-officedocument.presentationml.notesSlide+xml"/>
  <Override PartName="/ppt/tags/tag17.xml" ContentType="application/vnd.openxmlformats-officedocument.presentationml.tags+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7" r:id="rId2"/>
    <p:sldId id="257" r:id="rId3"/>
    <p:sldId id="258" r:id="rId4"/>
    <p:sldId id="259" r:id="rId5"/>
    <p:sldId id="261" r:id="rId6"/>
    <p:sldId id="271" r:id="rId7"/>
    <p:sldId id="262" r:id="rId8"/>
    <p:sldId id="263" r:id="rId9"/>
    <p:sldId id="268" r:id="rId10"/>
    <p:sldId id="272" r:id="rId11"/>
    <p:sldId id="264" r:id="rId12"/>
    <p:sldId id="273" r:id="rId13"/>
    <p:sldId id="265" r:id="rId14"/>
    <p:sldId id="274" r:id="rId15"/>
    <p:sldId id="266" r:id="rId16"/>
    <p:sldId id="275" r:id="rId17"/>
    <p:sldId id="267" r:id="rId18"/>
  </p:sldIdLst>
  <p:sldSz cx="9144000" cy="6858000" type="screen4x3"/>
  <p:notesSz cx="6858000" cy="9144000"/>
  <p:custDataLst>
    <p:tags r:id="rId20"/>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3BEE46-AFCE-4C9C-B30A-463EAC7DA6D3}" type="doc">
      <dgm:prSet loTypeId="urn:microsoft.com/office/officeart/2005/8/layout/chevron2" loCatId="list" qsTypeId="urn:microsoft.com/office/officeart/2005/8/quickstyle/3d2" qsCatId="3D" csTypeId="urn:microsoft.com/office/officeart/2005/8/colors/colorful5" csCatId="colorful" phldr="1"/>
      <dgm:spPr/>
      <dgm:t>
        <a:bodyPr/>
        <a:lstStyle/>
        <a:p>
          <a:endParaRPr lang="vi-VN"/>
        </a:p>
      </dgm:t>
    </dgm:pt>
    <dgm:pt modelId="{BADFB822-1408-4767-8D3B-1D88E93C813E}">
      <dgm:prSet phldrT="[Text]"/>
      <dgm:spPr/>
      <dgm:t>
        <a:bodyPr/>
        <a:lstStyle/>
        <a:p>
          <a:r>
            <a:rPr lang="vi-VN" b="1" dirty="0" smtClean="0">
              <a:solidFill>
                <a:schemeClr val="tx1"/>
              </a:solidFill>
              <a:latin typeface="+mj-lt"/>
            </a:rPr>
            <a:t>I</a:t>
          </a:r>
          <a:endParaRPr lang="vi-VN" b="1" dirty="0">
            <a:solidFill>
              <a:schemeClr val="tx1"/>
            </a:solidFill>
            <a:latin typeface="+mj-lt"/>
          </a:endParaRPr>
        </a:p>
      </dgm:t>
    </dgm:pt>
    <dgm:pt modelId="{CB37C382-FFAC-439E-9C7A-3B8EBBE608E6}" type="parTrans" cxnId="{AAE3511F-0CF1-48A7-97B7-6A7CEF0DFB65}">
      <dgm:prSet/>
      <dgm:spPr/>
      <dgm:t>
        <a:bodyPr/>
        <a:lstStyle/>
        <a:p>
          <a:endParaRPr lang="vi-VN"/>
        </a:p>
      </dgm:t>
    </dgm:pt>
    <dgm:pt modelId="{224B5D55-9A11-413A-8B10-A24E656A834D}" type="sibTrans" cxnId="{AAE3511F-0CF1-48A7-97B7-6A7CEF0DFB65}">
      <dgm:prSet/>
      <dgm:spPr/>
      <dgm:t>
        <a:bodyPr/>
        <a:lstStyle/>
        <a:p>
          <a:endParaRPr lang="vi-VN"/>
        </a:p>
      </dgm:t>
    </dgm:pt>
    <dgm:pt modelId="{90886606-CBF6-4428-B885-692928A6AE61}">
      <dgm:prSet phldrT="[Text]"/>
      <dgm:spPr/>
      <dgm:t>
        <a:bodyPr/>
        <a:lstStyle/>
        <a:p>
          <a:r>
            <a:rPr lang="vi-VN" b="1" dirty="0" smtClean="0">
              <a:solidFill>
                <a:schemeClr val="tx1"/>
              </a:solidFill>
              <a:latin typeface="+mj-lt"/>
            </a:rPr>
            <a:t>II</a:t>
          </a:r>
          <a:endParaRPr lang="vi-VN" b="1" dirty="0">
            <a:solidFill>
              <a:schemeClr val="tx1"/>
            </a:solidFill>
            <a:latin typeface="+mj-lt"/>
          </a:endParaRPr>
        </a:p>
      </dgm:t>
    </dgm:pt>
    <dgm:pt modelId="{B150C99E-3B36-4369-8033-47E1B98FB45C}" type="parTrans" cxnId="{298D636A-BDA8-4581-95D0-EBFF47F838CA}">
      <dgm:prSet/>
      <dgm:spPr/>
      <dgm:t>
        <a:bodyPr/>
        <a:lstStyle/>
        <a:p>
          <a:endParaRPr lang="vi-VN"/>
        </a:p>
      </dgm:t>
    </dgm:pt>
    <dgm:pt modelId="{897D8833-6B3F-4B9D-AC61-3A4F2118834B}" type="sibTrans" cxnId="{298D636A-BDA8-4581-95D0-EBFF47F838CA}">
      <dgm:prSet/>
      <dgm:spPr/>
      <dgm:t>
        <a:bodyPr/>
        <a:lstStyle/>
        <a:p>
          <a:endParaRPr lang="vi-VN"/>
        </a:p>
      </dgm:t>
    </dgm:pt>
    <dgm:pt modelId="{A724E1D0-996F-4986-AF9A-AA1BFD7D748A}">
      <dgm:prSet phldrT="[Text]"/>
      <dgm:spPr/>
      <dgm:t>
        <a:bodyPr/>
        <a:lstStyle/>
        <a:p>
          <a:r>
            <a:rPr lang="vi-VN" b="1" dirty="0" smtClean="0">
              <a:solidFill>
                <a:schemeClr val="tx1"/>
              </a:solidFill>
              <a:latin typeface="+mj-lt"/>
            </a:rPr>
            <a:t>III</a:t>
          </a:r>
          <a:endParaRPr lang="vi-VN" b="1" dirty="0">
            <a:solidFill>
              <a:schemeClr val="tx1"/>
            </a:solidFill>
            <a:latin typeface="+mj-lt"/>
          </a:endParaRPr>
        </a:p>
      </dgm:t>
    </dgm:pt>
    <dgm:pt modelId="{AABA282F-2D49-4243-B812-5F3680D23DBE}" type="parTrans" cxnId="{C34FBFD8-B23D-4B9C-99F3-31BC55F073CB}">
      <dgm:prSet/>
      <dgm:spPr/>
      <dgm:t>
        <a:bodyPr/>
        <a:lstStyle/>
        <a:p>
          <a:endParaRPr lang="vi-VN"/>
        </a:p>
      </dgm:t>
    </dgm:pt>
    <dgm:pt modelId="{E9510A13-219B-483C-987C-CB73016477FA}" type="sibTrans" cxnId="{C34FBFD8-B23D-4B9C-99F3-31BC55F073CB}">
      <dgm:prSet/>
      <dgm:spPr/>
      <dgm:t>
        <a:bodyPr/>
        <a:lstStyle/>
        <a:p>
          <a:endParaRPr lang="vi-VN"/>
        </a:p>
      </dgm:t>
    </dgm:pt>
    <dgm:pt modelId="{3C3FA0F0-A5B4-42A2-8F8E-00F5F418E15F}">
      <dgm:prSet phldrT="[Text]"/>
      <dgm:spPr/>
      <dgm:t>
        <a:bodyPr/>
        <a:lstStyle/>
        <a:p>
          <a:r>
            <a:rPr lang="vi-VN" b="1" dirty="0" smtClean="0">
              <a:solidFill>
                <a:srgbClr val="FF0000"/>
              </a:solidFill>
              <a:latin typeface="+mj-lt"/>
            </a:rPr>
            <a:t>ÁP DỤNG</a:t>
          </a:r>
          <a:endParaRPr lang="vi-VN" dirty="0">
            <a:solidFill>
              <a:srgbClr val="FF0000"/>
            </a:solidFill>
            <a:latin typeface="+mj-lt"/>
          </a:endParaRPr>
        </a:p>
      </dgm:t>
    </dgm:pt>
    <dgm:pt modelId="{65440736-49E4-4388-A17E-45578E549F9B}" type="parTrans" cxnId="{4D30D097-C431-4E4A-A81D-43F4D3E28529}">
      <dgm:prSet/>
      <dgm:spPr/>
      <dgm:t>
        <a:bodyPr/>
        <a:lstStyle/>
        <a:p>
          <a:endParaRPr lang="vi-VN"/>
        </a:p>
      </dgm:t>
    </dgm:pt>
    <dgm:pt modelId="{B5D43E90-E226-446F-8953-F0CE701EE13F}" type="sibTrans" cxnId="{4D30D097-C431-4E4A-A81D-43F4D3E28529}">
      <dgm:prSet/>
      <dgm:spPr/>
      <dgm:t>
        <a:bodyPr/>
        <a:lstStyle/>
        <a:p>
          <a:endParaRPr lang="vi-VN"/>
        </a:p>
      </dgm:t>
    </dgm:pt>
    <dgm:pt modelId="{E72FFA8D-9CD9-4D1E-A5F8-6CAC35AF6B6B}">
      <dgm:prSet phldrT="[Text]"/>
      <dgm:spPr/>
      <dgm:t>
        <a:bodyPr/>
        <a:lstStyle/>
        <a:p>
          <a:r>
            <a:rPr lang="vi-VN" b="1" dirty="0" smtClean="0">
              <a:solidFill>
                <a:srgbClr val="FF0000"/>
              </a:solidFill>
              <a:latin typeface="+mj-lt"/>
            </a:rPr>
            <a:t>ĐỊNH LUẬT BẢO TOÀN KHỐI LƯỢNG</a:t>
          </a:r>
          <a:endParaRPr lang="vi-VN" dirty="0">
            <a:solidFill>
              <a:srgbClr val="FF0000"/>
            </a:solidFill>
            <a:latin typeface="+mj-lt"/>
          </a:endParaRPr>
        </a:p>
      </dgm:t>
    </dgm:pt>
    <dgm:pt modelId="{4BDD3876-8730-4C41-8CAF-7BCCAC818708}" type="sibTrans" cxnId="{33915B9F-390D-4F0B-B674-3B6780264363}">
      <dgm:prSet/>
      <dgm:spPr/>
      <dgm:t>
        <a:bodyPr/>
        <a:lstStyle/>
        <a:p>
          <a:endParaRPr lang="vi-VN"/>
        </a:p>
      </dgm:t>
    </dgm:pt>
    <dgm:pt modelId="{394A98FE-797A-4CDE-A0D1-102C76CA9AF9}" type="parTrans" cxnId="{33915B9F-390D-4F0B-B674-3B6780264363}">
      <dgm:prSet/>
      <dgm:spPr/>
      <dgm:t>
        <a:bodyPr/>
        <a:lstStyle/>
        <a:p>
          <a:endParaRPr lang="vi-VN"/>
        </a:p>
      </dgm:t>
    </dgm:pt>
    <dgm:pt modelId="{0F69A040-0719-48B2-8C76-9AA6129E55B1}">
      <dgm:prSet phldrT="[Text]"/>
      <dgm:spPr/>
      <dgm:t>
        <a:bodyPr/>
        <a:lstStyle/>
        <a:p>
          <a:r>
            <a:rPr lang="vi-VN" b="1" dirty="0" smtClean="0">
              <a:latin typeface="+mj-lt"/>
            </a:rPr>
            <a:t> THÍ NGHIỆM</a:t>
          </a:r>
          <a:endParaRPr lang="vi-VN" dirty="0">
            <a:latin typeface="+mj-lt"/>
          </a:endParaRPr>
        </a:p>
      </dgm:t>
    </dgm:pt>
    <dgm:pt modelId="{1432D2C0-26A0-40C7-9365-D940CDB7ED31}" type="sibTrans" cxnId="{6755BEE2-BE44-4E60-9F2A-1386A8B63A52}">
      <dgm:prSet/>
      <dgm:spPr/>
      <dgm:t>
        <a:bodyPr/>
        <a:lstStyle/>
        <a:p>
          <a:endParaRPr lang="vi-VN"/>
        </a:p>
      </dgm:t>
    </dgm:pt>
    <dgm:pt modelId="{F4316A24-AE83-4332-8713-8BD3C799D8E0}" type="parTrans" cxnId="{6755BEE2-BE44-4E60-9F2A-1386A8B63A52}">
      <dgm:prSet/>
      <dgm:spPr/>
      <dgm:t>
        <a:bodyPr/>
        <a:lstStyle/>
        <a:p>
          <a:endParaRPr lang="vi-VN"/>
        </a:p>
      </dgm:t>
    </dgm:pt>
    <dgm:pt modelId="{AB1BF309-5A5C-4D34-BB6C-B7DEE3CCA147}" type="pres">
      <dgm:prSet presAssocID="{E63BEE46-AFCE-4C9C-B30A-463EAC7DA6D3}" presName="linearFlow" presStyleCnt="0">
        <dgm:presLayoutVars>
          <dgm:dir/>
          <dgm:animLvl val="lvl"/>
          <dgm:resizeHandles val="exact"/>
        </dgm:presLayoutVars>
      </dgm:prSet>
      <dgm:spPr/>
      <dgm:t>
        <a:bodyPr/>
        <a:lstStyle/>
        <a:p>
          <a:endParaRPr lang="vi-VN"/>
        </a:p>
      </dgm:t>
    </dgm:pt>
    <dgm:pt modelId="{90B9C5F8-0F17-4769-851E-B2D56C956CB6}" type="pres">
      <dgm:prSet presAssocID="{BADFB822-1408-4767-8D3B-1D88E93C813E}" presName="composite" presStyleCnt="0"/>
      <dgm:spPr/>
    </dgm:pt>
    <dgm:pt modelId="{E5C08D96-F558-4299-A150-50941D49AEA3}" type="pres">
      <dgm:prSet presAssocID="{BADFB822-1408-4767-8D3B-1D88E93C813E}" presName="parentText" presStyleLbl="alignNode1" presStyleIdx="0" presStyleCnt="3">
        <dgm:presLayoutVars>
          <dgm:chMax val="1"/>
          <dgm:bulletEnabled val="1"/>
        </dgm:presLayoutVars>
      </dgm:prSet>
      <dgm:spPr/>
      <dgm:t>
        <a:bodyPr/>
        <a:lstStyle/>
        <a:p>
          <a:endParaRPr lang="vi-VN"/>
        </a:p>
      </dgm:t>
    </dgm:pt>
    <dgm:pt modelId="{A7F258A7-A876-49C4-9B7C-34AF5598A371}" type="pres">
      <dgm:prSet presAssocID="{BADFB822-1408-4767-8D3B-1D88E93C813E}" presName="descendantText" presStyleLbl="alignAcc1" presStyleIdx="0" presStyleCnt="3" custLinFactNeighborX="956">
        <dgm:presLayoutVars>
          <dgm:bulletEnabled val="1"/>
        </dgm:presLayoutVars>
      </dgm:prSet>
      <dgm:spPr/>
      <dgm:t>
        <a:bodyPr/>
        <a:lstStyle/>
        <a:p>
          <a:endParaRPr lang="vi-VN"/>
        </a:p>
      </dgm:t>
    </dgm:pt>
    <dgm:pt modelId="{D7B1F428-84F8-4051-A5E5-A9A62E38FF9E}" type="pres">
      <dgm:prSet presAssocID="{224B5D55-9A11-413A-8B10-A24E656A834D}" presName="sp" presStyleCnt="0"/>
      <dgm:spPr/>
    </dgm:pt>
    <dgm:pt modelId="{0F236B51-EF9F-4B1F-BC9B-927F395A20CC}" type="pres">
      <dgm:prSet presAssocID="{90886606-CBF6-4428-B885-692928A6AE61}" presName="composite" presStyleCnt="0"/>
      <dgm:spPr/>
    </dgm:pt>
    <dgm:pt modelId="{47D0980E-E01B-481A-960A-199C6D5FF066}" type="pres">
      <dgm:prSet presAssocID="{90886606-CBF6-4428-B885-692928A6AE61}" presName="parentText" presStyleLbl="alignNode1" presStyleIdx="1" presStyleCnt="3">
        <dgm:presLayoutVars>
          <dgm:chMax val="1"/>
          <dgm:bulletEnabled val="1"/>
        </dgm:presLayoutVars>
      </dgm:prSet>
      <dgm:spPr/>
      <dgm:t>
        <a:bodyPr/>
        <a:lstStyle/>
        <a:p>
          <a:endParaRPr lang="vi-VN"/>
        </a:p>
      </dgm:t>
    </dgm:pt>
    <dgm:pt modelId="{94D47580-57E3-4011-B5FF-8375041F7502}" type="pres">
      <dgm:prSet presAssocID="{90886606-CBF6-4428-B885-692928A6AE61}" presName="descendantText" presStyleLbl="alignAcc1" presStyleIdx="1" presStyleCnt="3">
        <dgm:presLayoutVars>
          <dgm:bulletEnabled val="1"/>
        </dgm:presLayoutVars>
      </dgm:prSet>
      <dgm:spPr/>
      <dgm:t>
        <a:bodyPr/>
        <a:lstStyle/>
        <a:p>
          <a:endParaRPr lang="vi-VN"/>
        </a:p>
      </dgm:t>
    </dgm:pt>
    <dgm:pt modelId="{11FE1506-2282-4769-A01A-3044D059978E}" type="pres">
      <dgm:prSet presAssocID="{897D8833-6B3F-4B9D-AC61-3A4F2118834B}" presName="sp" presStyleCnt="0"/>
      <dgm:spPr/>
    </dgm:pt>
    <dgm:pt modelId="{8625ADF8-53C7-41EA-8259-4397C75D500C}" type="pres">
      <dgm:prSet presAssocID="{A724E1D0-996F-4986-AF9A-AA1BFD7D748A}" presName="composite" presStyleCnt="0"/>
      <dgm:spPr/>
    </dgm:pt>
    <dgm:pt modelId="{9DF980D1-55A1-4E92-B096-6F217444F197}" type="pres">
      <dgm:prSet presAssocID="{A724E1D0-996F-4986-AF9A-AA1BFD7D748A}" presName="parentText" presStyleLbl="alignNode1" presStyleIdx="2" presStyleCnt="3">
        <dgm:presLayoutVars>
          <dgm:chMax val="1"/>
          <dgm:bulletEnabled val="1"/>
        </dgm:presLayoutVars>
      </dgm:prSet>
      <dgm:spPr/>
      <dgm:t>
        <a:bodyPr/>
        <a:lstStyle/>
        <a:p>
          <a:endParaRPr lang="vi-VN"/>
        </a:p>
      </dgm:t>
    </dgm:pt>
    <dgm:pt modelId="{841543E4-8D13-4E02-B093-E523FE52B867}" type="pres">
      <dgm:prSet presAssocID="{A724E1D0-996F-4986-AF9A-AA1BFD7D748A}" presName="descendantText" presStyleLbl="alignAcc1" presStyleIdx="2" presStyleCnt="3">
        <dgm:presLayoutVars>
          <dgm:bulletEnabled val="1"/>
        </dgm:presLayoutVars>
      </dgm:prSet>
      <dgm:spPr/>
      <dgm:t>
        <a:bodyPr/>
        <a:lstStyle/>
        <a:p>
          <a:endParaRPr lang="vi-VN"/>
        </a:p>
      </dgm:t>
    </dgm:pt>
  </dgm:ptLst>
  <dgm:cxnLst>
    <dgm:cxn modelId="{8312E4E6-4525-4BAA-9B0D-A3AF74C39FC3}" type="presOf" srcId="{A724E1D0-996F-4986-AF9A-AA1BFD7D748A}" destId="{9DF980D1-55A1-4E92-B096-6F217444F197}" srcOrd="0" destOrd="0" presId="urn:microsoft.com/office/officeart/2005/8/layout/chevron2"/>
    <dgm:cxn modelId="{97F44299-29D1-402B-A645-5F04F6AC16CF}" type="presOf" srcId="{90886606-CBF6-4428-B885-692928A6AE61}" destId="{47D0980E-E01B-481A-960A-199C6D5FF066}" srcOrd="0" destOrd="0" presId="urn:microsoft.com/office/officeart/2005/8/layout/chevron2"/>
    <dgm:cxn modelId="{6755BEE2-BE44-4E60-9F2A-1386A8B63A52}" srcId="{BADFB822-1408-4767-8D3B-1D88E93C813E}" destId="{0F69A040-0719-48B2-8C76-9AA6129E55B1}" srcOrd="0" destOrd="0" parTransId="{F4316A24-AE83-4332-8713-8BD3C799D8E0}" sibTransId="{1432D2C0-26A0-40C7-9365-D940CDB7ED31}"/>
    <dgm:cxn modelId="{C34FBFD8-B23D-4B9C-99F3-31BC55F073CB}" srcId="{E63BEE46-AFCE-4C9C-B30A-463EAC7DA6D3}" destId="{A724E1D0-996F-4986-AF9A-AA1BFD7D748A}" srcOrd="2" destOrd="0" parTransId="{AABA282F-2D49-4243-B812-5F3680D23DBE}" sibTransId="{E9510A13-219B-483C-987C-CB73016477FA}"/>
    <dgm:cxn modelId="{B9468C71-989B-41FB-9D2D-8EE7210DCADF}" type="presOf" srcId="{3C3FA0F0-A5B4-42A2-8F8E-00F5F418E15F}" destId="{841543E4-8D13-4E02-B093-E523FE52B867}" srcOrd="0" destOrd="0" presId="urn:microsoft.com/office/officeart/2005/8/layout/chevron2"/>
    <dgm:cxn modelId="{298D636A-BDA8-4581-95D0-EBFF47F838CA}" srcId="{E63BEE46-AFCE-4C9C-B30A-463EAC7DA6D3}" destId="{90886606-CBF6-4428-B885-692928A6AE61}" srcOrd="1" destOrd="0" parTransId="{B150C99E-3B36-4369-8033-47E1B98FB45C}" sibTransId="{897D8833-6B3F-4B9D-AC61-3A4F2118834B}"/>
    <dgm:cxn modelId="{83039AF4-D594-46B0-A888-F53626638E24}" type="presOf" srcId="{E63BEE46-AFCE-4C9C-B30A-463EAC7DA6D3}" destId="{AB1BF309-5A5C-4D34-BB6C-B7DEE3CCA147}" srcOrd="0" destOrd="0" presId="urn:microsoft.com/office/officeart/2005/8/layout/chevron2"/>
    <dgm:cxn modelId="{AAE3511F-0CF1-48A7-97B7-6A7CEF0DFB65}" srcId="{E63BEE46-AFCE-4C9C-B30A-463EAC7DA6D3}" destId="{BADFB822-1408-4767-8D3B-1D88E93C813E}" srcOrd="0" destOrd="0" parTransId="{CB37C382-FFAC-439E-9C7A-3B8EBBE608E6}" sibTransId="{224B5D55-9A11-413A-8B10-A24E656A834D}"/>
    <dgm:cxn modelId="{33915B9F-390D-4F0B-B674-3B6780264363}" srcId="{90886606-CBF6-4428-B885-692928A6AE61}" destId="{E72FFA8D-9CD9-4D1E-A5F8-6CAC35AF6B6B}" srcOrd="0" destOrd="0" parTransId="{394A98FE-797A-4CDE-A0D1-102C76CA9AF9}" sibTransId="{4BDD3876-8730-4C41-8CAF-7BCCAC818708}"/>
    <dgm:cxn modelId="{B489C46C-F95D-4F47-83CB-EFEE1099603E}" type="presOf" srcId="{0F69A040-0719-48B2-8C76-9AA6129E55B1}" destId="{A7F258A7-A876-49C4-9B7C-34AF5598A371}" srcOrd="0" destOrd="0" presId="urn:microsoft.com/office/officeart/2005/8/layout/chevron2"/>
    <dgm:cxn modelId="{D057E0F9-E6DA-4610-907A-8FCDA46A34E0}" type="presOf" srcId="{E72FFA8D-9CD9-4D1E-A5F8-6CAC35AF6B6B}" destId="{94D47580-57E3-4011-B5FF-8375041F7502}" srcOrd="0" destOrd="0" presId="urn:microsoft.com/office/officeart/2005/8/layout/chevron2"/>
    <dgm:cxn modelId="{206A74E7-0662-4AB5-9619-1C18CB053F6F}" type="presOf" srcId="{BADFB822-1408-4767-8D3B-1D88E93C813E}" destId="{E5C08D96-F558-4299-A150-50941D49AEA3}" srcOrd="0" destOrd="0" presId="urn:microsoft.com/office/officeart/2005/8/layout/chevron2"/>
    <dgm:cxn modelId="{4D30D097-C431-4E4A-A81D-43F4D3E28529}" srcId="{A724E1D0-996F-4986-AF9A-AA1BFD7D748A}" destId="{3C3FA0F0-A5B4-42A2-8F8E-00F5F418E15F}" srcOrd="0" destOrd="0" parTransId="{65440736-49E4-4388-A17E-45578E549F9B}" sibTransId="{B5D43E90-E226-446F-8953-F0CE701EE13F}"/>
    <dgm:cxn modelId="{8B375D35-009F-4ED7-9541-6A1056187CFC}" type="presParOf" srcId="{AB1BF309-5A5C-4D34-BB6C-B7DEE3CCA147}" destId="{90B9C5F8-0F17-4769-851E-B2D56C956CB6}" srcOrd="0" destOrd="0" presId="urn:microsoft.com/office/officeart/2005/8/layout/chevron2"/>
    <dgm:cxn modelId="{A51488DD-18D4-4241-B645-C0BE4D9858C5}" type="presParOf" srcId="{90B9C5F8-0F17-4769-851E-B2D56C956CB6}" destId="{E5C08D96-F558-4299-A150-50941D49AEA3}" srcOrd="0" destOrd="0" presId="urn:microsoft.com/office/officeart/2005/8/layout/chevron2"/>
    <dgm:cxn modelId="{A299A10A-D0C8-4903-848F-CB312042C671}" type="presParOf" srcId="{90B9C5F8-0F17-4769-851E-B2D56C956CB6}" destId="{A7F258A7-A876-49C4-9B7C-34AF5598A371}" srcOrd="1" destOrd="0" presId="urn:microsoft.com/office/officeart/2005/8/layout/chevron2"/>
    <dgm:cxn modelId="{48BF3BB6-8455-4417-AB7C-6C71373472B5}" type="presParOf" srcId="{AB1BF309-5A5C-4D34-BB6C-B7DEE3CCA147}" destId="{D7B1F428-84F8-4051-A5E5-A9A62E38FF9E}" srcOrd="1" destOrd="0" presId="urn:microsoft.com/office/officeart/2005/8/layout/chevron2"/>
    <dgm:cxn modelId="{C1D5E8C3-EF37-4A8A-8F87-33FEAD2D76EA}" type="presParOf" srcId="{AB1BF309-5A5C-4D34-BB6C-B7DEE3CCA147}" destId="{0F236B51-EF9F-4B1F-BC9B-927F395A20CC}" srcOrd="2" destOrd="0" presId="urn:microsoft.com/office/officeart/2005/8/layout/chevron2"/>
    <dgm:cxn modelId="{980DE348-50D2-46E1-9AA2-4B868BB0839F}" type="presParOf" srcId="{0F236B51-EF9F-4B1F-BC9B-927F395A20CC}" destId="{47D0980E-E01B-481A-960A-199C6D5FF066}" srcOrd="0" destOrd="0" presId="urn:microsoft.com/office/officeart/2005/8/layout/chevron2"/>
    <dgm:cxn modelId="{6B04B263-5301-4A59-A200-47EC4B08D7E7}" type="presParOf" srcId="{0F236B51-EF9F-4B1F-BC9B-927F395A20CC}" destId="{94D47580-57E3-4011-B5FF-8375041F7502}" srcOrd="1" destOrd="0" presId="urn:microsoft.com/office/officeart/2005/8/layout/chevron2"/>
    <dgm:cxn modelId="{D465D1B8-D2C3-4D50-B663-593E9022FA28}" type="presParOf" srcId="{AB1BF309-5A5C-4D34-BB6C-B7DEE3CCA147}" destId="{11FE1506-2282-4769-A01A-3044D059978E}" srcOrd="3" destOrd="0" presId="urn:microsoft.com/office/officeart/2005/8/layout/chevron2"/>
    <dgm:cxn modelId="{DDBB4575-2AD9-4F51-AEFD-C26A1D73FEB4}" type="presParOf" srcId="{AB1BF309-5A5C-4D34-BB6C-B7DEE3CCA147}" destId="{8625ADF8-53C7-41EA-8259-4397C75D500C}" srcOrd="4" destOrd="0" presId="urn:microsoft.com/office/officeart/2005/8/layout/chevron2"/>
    <dgm:cxn modelId="{4316289E-AE83-4CF1-8D9C-F35424923CE3}" type="presParOf" srcId="{8625ADF8-53C7-41EA-8259-4397C75D500C}" destId="{9DF980D1-55A1-4E92-B096-6F217444F197}" srcOrd="0" destOrd="0" presId="urn:microsoft.com/office/officeart/2005/8/layout/chevron2"/>
    <dgm:cxn modelId="{DE692451-E08D-4465-B774-F198D9534CFA}" type="presParOf" srcId="{8625ADF8-53C7-41EA-8259-4397C75D500C}" destId="{841543E4-8D13-4E02-B093-E523FE52B867}" srcOrd="1" destOrd="0" presId="urn:microsoft.com/office/officeart/2005/8/layout/chevron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C08D96-F558-4299-A150-50941D49AEA3}">
      <dsp:nvSpPr>
        <dsp:cNvPr id="0" name=""/>
        <dsp:cNvSpPr/>
      </dsp:nvSpPr>
      <dsp:spPr>
        <a:xfrm rot="5400000">
          <a:off x="-222646" y="223826"/>
          <a:ext cx="1484312" cy="1039018"/>
        </a:xfrm>
        <a:prstGeom prst="chevron">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vi-VN" sz="3000" b="1" kern="1200" dirty="0" smtClean="0">
              <a:solidFill>
                <a:schemeClr val="tx1"/>
              </a:solidFill>
              <a:latin typeface="+mj-lt"/>
            </a:rPr>
            <a:t>I</a:t>
          </a:r>
          <a:endParaRPr lang="vi-VN" sz="3000" b="1" kern="1200" dirty="0">
            <a:solidFill>
              <a:schemeClr val="tx1"/>
            </a:solidFill>
            <a:latin typeface="+mj-lt"/>
          </a:endParaRPr>
        </a:p>
      </dsp:txBody>
      <dsp:txXfrm rot="-5400000">
        <a:off x="1" y="520688"/>
        <a:ext cx="1039018" cy="445294"/>
      </dsp:txXfrm>
    </dsp:sp>
    <dsp:sp modelId="{A7F258A7-A876-49C4-9B7C-34AF5598A371}">
      <dsp:nvSpPr>
        <dsp:cNvPr id="0" name=""/>
        <dsp:cNvSpPr/>
      </dsp:nvSpPr>
      <dsp:spPr>
        <a:xfrm rot="5400000">
          <a:off x="3085107" y="-2044909"/>
          <a:ext cx="964803" cy="5056981"/>
        </a:xfrm>
        <a:prstGeom prst="round2Same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Char char="••"/>
          </a:pPr>
          <a:r>
            <a:rPr lang="vi-VN" sz="3100" b="1" kern="1200" dirty="0" smtClean="0">
              <a:latin typeface="+mj-lt"/>
            </a:rPr>
            <a:t> THÍ NGHIỆM</a:t>
          </a:r>
          <a:endParaRPr lang="vi-VN" sz="3100" kern="1200" dirty="0">
            <a:latin typeface="+mj-lt"/>
          </a:endParaRPr>
        </a:p>
      </dsp:txBody>
      <dsp:txXfrm rot="-5400000">
        <a:off x="1039018" y="48278"/>
        <a:ext cx="5009883" cy="870607"/>
      </dsp:txXfrm>
    </dsp:sp>
    <dsp:sp modelId="{47D0980E-E01B-481A-960A-199C6D5FF066}">
      <dsp:nvSpPr>
        <dsp:cNvPr id="0" name=""/>
        <dsp:cNvSpPr/>
      </dsp:nvSpPr>
      <dsp:spPr>
        <a:xfrm rot="5400000">
          <a:off x="-222646" y="1512490"/>
          <a:ext cx="1484312" cy="1039018"/>
        </a:xfrm>
        <a:prstGeom prst="chevron">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vi-VN" sz="3000" b="1" kern="1200" dirty="0" smtClean="0">
              <a:solidFill>
                <a:schemeClr val="tx1"/>
              </a:solidFill>
              <a:latin typeface="+mj-lt"/>
            </a:rPr>
            <a:t>II</a:t>
          </a:r>
          <a:endParaRPr lang="vi-VN" sz="3000" b="1" kern="1200" dirty="0">
            <a:solidFill>
              <a:schemeClr val="tx1"/>
            </a:solidFill>
            <a:latin typeface="+mj-lt"/>
          </a:endParaRPr>
        </a:p>
      </dsp:txBody>
      <dsp:txXfrm rot="-5400000">
        <a:off x="1" y="1809352"/>
        <a:ext cx="1039018" cy="445294"/>
      </dsp:txXfrm>
    </dsp:sp>
    <dsp:sp modelId="{94D47580-57E3-4011-B5FF-8375041F7502}">
      <dsp:nvSpPr>
        <dsp:cNvPr id="0" name=""/>
        <dsp:cNvSpPr/>
      </dsp:nvSpPr>
      <dsp:spPr>
        <a:xfrm rot="5400000">
          <a:off x="3085107" y="-756245"/>
          <a:ext cx="964803" cy="5056981"/>
        </a:xfrm>
        <a:prstGeom prst="round2SameRect">
          <a:avLst/>
        </a:prstGeom>
        <a:solidFill>
          <a:schemeClr val="lt1">
            <a:alpha val="90000"/>
            <a:hueOff val="0"/>
            <a:satOff val="0"/>
            <a:lumOff val="0"/>
            <a:alphaOff val="0"/>
          </a:schemeClr>
        </a:solidFill>
        <a:ln w="9525" cap="flat" cmpd="sng" algn="ctr">
          <a:solidFill>
            <a:schemeClr val="accent5">
              <a:hueOff val="-4966938"/>
              <a:satOff val="19906"/>
              <a:lumOff val="4314"/>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Char char="••"/>
          </a:pPr>
          <a:r>
            <a:rPr lang="vi-VN" sz="3100" b="1" kern="1200" dirty="0" smtClean="0">
              <a:solidFill>
                <a:srgbClr val="FF0000"/>
              </a:solidFill>
              <a:latin typeface="+mj-lt"/>
            </a:rPr>
            <a:t>ĐỊNH LUẬT BẢO TOÀN KHỐI LƯỢNG</a:t>
          </a:r>
          <a:endParaRPr lang="vi-VN" sz="3100" kern="1200" dirty="0">
            <a:solidFill>
              <a:srgbClr val="FF0000"/>
            </a:solidFill>
            <a:latin typeface="+mj-lt"/>
          </a:endParaRPr>
        </a:p>
      </dsp:txBody>
      <dsp:txXfrm rot="-5400000">
        <a:off x="1039018" y="1336942"/>
        <a:ext cx="5009883" cy="870607"/>
      </dsp:txXfrm>
    </dsp:sp>
    <dsp:sp modelId="{9DF980D1-55A1-4E92-B096-6F217444F197}">
      <dsp:nvSpPr>
        <dsp:cNvPr id="0" name=""/>
        <dsp:cNvSpPr/>
      </dsp:nvSpPr>
      <dsp:spPr>
        <a:xfrm rot="5400000">
          <a:off x="-222646" y="2801154"/>
          <a:ext cx="1484312" cy="1039018"/>
        </a:xfrm>
        <a:prstGeom prst="chevron">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vi-VN" sz="3000" b="1" kern="1200" dirty="0" smtClean="0">
              <a:solidFill>
                <a:schemeClr val="tx1"/>
              </a:solidFill>
              <a:latin typeface="+mj-lt"/>
            </a:rPr>
            <a:t>III</a:t>
          </a:r>
          <a:endParaRPr lang="vi-VN" sz="3000" b="1" kern="1200" dirty="0">
            <a:solidFill>
              <a:schemeClr val="tx1"/>
            </a:solidFill>
            <a:latin typeface="+mj-lt"/>
          </a:endParaRPr>
        </a:p>
      </dsp:txBody>
      <dsp:txXfrm rot="-5400000">
        <a:off x="1" y="3098016"/>
        <a:ext cx="1039018" cy="445294"/>
      </dsp:txXfrm>
    </dsp:sp>
    <dsp:sp modelId="{841543E4-8D13-4E02-B093-E523FE52B867}">
      <dsp:nvSpPr>
        <dsp:cNvPr id="0" name=""/>
        <dsp:cNvSpPr/>
      </dsp:nvSpPr>
      <dsp:spPr>
        <a:xfrm rot="5400000">
          <a:off x="3085107" y="532418"/>
          <a:ext cx="964803" cy="5056981"/>
        </a:xfrm>
        <a:prstGeom prst="round2SameRect">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Char char="••"/>
          </a:pPr>
          <a:r>
            <a:rPr lang="vi-VN" sz="3100" b="1" kern="1200" dirty="0" smtClean="0">
              <a:solidFill>
                <a:srgbClr val="FF0000"/>
              </a:solidFill>
              <a:latin typeface="+mj-lt"/>
            </a:rPr>
            <a:t>ÁP DỤNG</a:t>
          </a:r>
          <a:endParaRPr lang="vi-VN" sz="3100" kern="1200" dirty="0">
            <a:solidFill>
              <a:srgbClr val="FF0000"/>
            </a:solidFill>
            <a:latin typeface="+mj-lt"/>
          </a:endParaRPr>
        </a:p>
      </dsp:txBody>
      <dsp:txXfrm rot="-5400000">
        <a:off x="1039018" y="2625605"/>
        <a:ext cx="5009883" cy="87060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CCA879-CCCE-4CCB-99D4-906B58A1B89F}" type="datetimeFigureOut">
              <a:rPr lang="vi-VN" smtClean="0"/>
              <a:t>23/01/2018</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5B88EA-C20A-450F-B03E-B837CD6C0B08}" type="slidenum">
              <a:rPr lang="vi-VN" smtClean="0"/>
              <a:t>‹#›</a:t>
            </a:fld>
            <a:endParaRPr lang="vi-VN"/>
          </a:p>
        </p:txBody>
      </p:sp>
    </p:spTree>
    <p:extLst>
      <p:ext uri="{BB962C8B-B14F-4D97-AF65-F5344CB8AC3E}">
        <p14:creationId xmlns:p14="http://schemas.microsoft.com/office/powerpoint/2010/main" val="1422447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eaLnBrk="1" hangingPunct="1"/>
            <a:fld id="{624913C9-28DE-4C66-8FFC-F49C56E87E8A}" type="slidenum">
              <a:rPr lang="en-US" smtClean="0"/>
              <a:pPr eaLnBrk="1" hangingPunct="1"/>
              <a:t>1</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en-US" smtClean="0">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10</a:t>
            </a:fld>
            <a:endParaRPr lang="vi-VN"/>
          </a:p>
        </p:txBody>
      </p:sp>
    </p:spTree>
    <p:extLst>
      <p:ext uri="{BB962C8B-B14F-4D97-AF65-F5344CB8AC3E}">
        <p14:creationId xmlns:p14="http://schemas.microsoft.com/office/powerpoint/2010/main" val="4184162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11</a:t>
            </a:fld>
            <a:endParaRPr lang="vi-VN"/>
          </a:p>
        </p:txBody>
      </p:sp>
    </p:spTree>
    <p:extLst>
      <p:ext uri="{BB962C8B-B14F-4D97-AF65-F5344CB8AC3E}">
        <p14:creationId xmlns:p14="http://schemas.microsoft.com/office/powerpoint/2010/main" val="23068572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12</a:t>
            </a:fld>
            <a:endParaRPr lang="vi-VN"/>
          </a:p>
        </p:txBody>
      </p:sp>
    </p:spTree>
    <p:extLst>
      <p:ext uri="{BB962C8B-B14F-4D97-AF65-F5344CB8AC3E}">
        <p14:creationId xmlns:p14="http://schemas.microsoft.com/office/powerpoint/2010/main" val="5864222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13</a:t>
            </a:fld>
            <a:endParaRPr lang="vi-VN"/>
          </a:p>
        </p:txBody>
      </p:sp>
    </p:spTree>
    <p:extLst>
      <p:ext uri="{BB962C8B-B14F-4D97-AF65-F5344CB8AC3E}">
        <p14:creationId xmlns:p14="http://schemas.microsoft.com/office/powerpoint/2010/main" val="2090902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14</a:t>
            </a:fld>
            <a:endParaRPr lang="vi-VN"/>
          </a:p>
        </p:txBody>
      </p:sp>
    </p:spTree>
    <p:extLst>
      <p:ext uri="{BB962C8B-B14F-4D97-AF65-F5344CB8AC3E}">
        <p14:creationId xmlns:p14="http://schemas.microsoft.com/office/powerpoint/2010/main" val="21957756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15</a:t>
            </a:fld>
            <a:endParaRPr lang="vi-VN"/>
          </a:p>
        </p:txBody>
      </p:sp>
    </p:spTree>
    <p:extLst>
      <p:ext uri="{BB962C8B-B14F-4D97-AF65-F5344CB8AC3E}">
        <p14:creationId xmlns:p14="http://schemas.microsoft.com/office/powerpoint/2010/main" val="25158057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16</a:t>
            </a:fld>
            <a:endParaRPr lang="vi-VN"/>
          </a:p>
        </p:txBody>
      </p:sp>
    </p:spTree>
    <p:extLst>
      <p:ext uri="{BB962C8B-B14F-4D97-AF65-F5344CB8AC3E}">
        <p14:creationId xmlns:p14="http://schemas.microsoft.com/office/powerpoint/2010/main" val="40558046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17</a:t>
            </a:fld>
            <a:endParaRPr lang="vi-VN"/>
          </a:p>
        </p:txBody>
      </p:sp>
    </p:spTree>
    <p:extLst>
      <p:ext uri="{BB962C8B-B14F-4D97-AF65-F5344CB8AC3E}">
        <p14:creationId xmlns:p14="http://schemas.microsoft.com/office/powerpoint/2010/main" val="3469785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2</a:t>
            </a:fld>
            <a:endParaRPr lang="vi-VN"/>
          </a:p>
        </p:txBody>
      </p:sp>
    </p:spTree>
    <p:extLst>
      <p:ext uri="{BB962C8B-B14F-4D97-AF65-F5344CB8AC3E}">
        <p14:creationId xmlns:p14="http://schemas.microsoft.com/office/powerpoint/2010/main" val="2886602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3</a:t>
            </a:fld>
            <a:endParaRPr lang="vi-VN"/>
          </a:p>
        </p:txBody>
      </p:sp>
    </p:spTree>
    <p:extLst>
      <p:ext uri="{BB962C8B-B14F-4D97-AF65-F5344CB8AC3E}">
        <p14:creationId xmlns:p14="http://schemas.microsoft.com/office/powerpoint/2010/main" val="555645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4</a:t>
            </a:fld>
            <a:endParaRPr lang="vi-VN"/>
          </a:p>
        </p:txBody>
      </p:sp>
    </p:spTree>
    <p:extLst>
      <p:ext uri="{BB962C8B-B14F-4D97-AF65-F5344CB8AC3E}">
        <p14:creationId xmlns:p14="http://schemas.microsoft.com/office/powerpoint/2010/main" val="3322422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5</a:t>
            </a:fld>
            <a:endParaRPr lang="vi-VN"/>
          </a:p>
        </p:txBody>
      </p:sp>
    </p:spTree>
    <p:extLst>
      <p:ext uri="{BB962C8B-B14F-4D97-AF65-F5344CB8AC3E}">
        <p14:creationId xmlns:p14="http://schemas.microsoft.com/office/powerpoint/2010/main" val="4209336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6</a:t>
            </a:fld>
            <a:endParaRPr lang="vi-VN"/>
          </a:p>
        </p:txBody>
      </p:sp>
    </p:spTree>
    <p:extLst>
      <p:ext uri="{BB962C8B-B14F-4D97-AF65-F5344CB8AC3E}">
        <p14:creationId xmlns:p14="http://schemas.microsoft.com/office/powerpoint/2010/main" val="1345811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7</a:t>
            </a:fld>
            <a:endParaRPr lang="vi-VN"/>
          </a:p>
        </p:txBody>
      </p:sp>
    </p:spTree>
    <p:extLst>
      <p:ext uri="{BB962C8B-B14F-4D97-AF65-F5344CB8AC3E}">
        <p14:creationId xmlns:p14="http://schemas.microsoft.com/office/powerpoint/2010/main" val="12694723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8</a:t>
            </a:fld>
            <a:endParaRPr lang="vi-VN"/>
          </a:p>
        </p:txBody>
      </p:sp>
    </p:spTree>
    <p:extLst>
      <p:ext uri="{BB962C8B-B14F-4D97-AF65-F5344CB8AC3E}">
        <p14:creationId xmlns:p14="http://schemas.microsoft.com/office/powerpoint/2010/main" val="28813052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5B5B88EA-C20A-450F-B03E-B837CD6C0B08}" type="slidenum">
              <a:rPr lang="vi-VN" smtClean="0"/>
              <a:t>9</a:t>
            </a:fld>
            <a:endParaRPr lang="vi-VN"/>
          </a:p>
        </p:txBody>
      </p:sp>
    </p:spTree>
    <p:extLst>
      <p:ext uri="{BB962C8B-B14F-4D97-AF65-F5344CB8AC3E}">
        <p14:creationId xmlns:p14="http://schemas.microsoft.com/office/powerpoint/2010/main" val="4287009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C166A92F-2395-42D9-89F2-A43078384F7E}" type="datetimeFigureOut">
              <a:rPr lang="vi-VN" smtClean="0"/>
              <a:t>23/01/2018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9F04FE0-0EC0-44EE-B98E-8A622302C917}" type="slidenum">
              <a:rPr lang="vi-VN" smtClean="0"/>
              <a:t>‹#›</a:t>
            </a:fld>
            <a:endParaRPr lang="vi-VN"/>
          </a:p>
        </p:txBody>
      </p:sp>
    </p:spTree>
    <p:extLst>
      <p:ext uri="{BB962C8B-B14F-4D97-AF65-F5344CB8AC3E}">
        <p14:creationId xmlns:p14="http://schemas.microsoft.com/office/powerpoint/2010/main" val="2036633401"/>
      </p:ext>
    </p:extLst>
  </p:cSld>
  <p:clrMapOvr>
    <a:masterClrMapping/>
  </p:clrMapOvr>
  <p:transition spd="slow">
    <p:cove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166A92F-2395-42D9-89F2-A43078384F7E}" type="datetimeFigureOut">
              <a:rPr lang="vi-VN" smtClean="0"/>
              <a:t>23/01/2018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9F04FE0-0EC0-44EE-B98E-8A622302C917}" type="slidenum">
              <a:rPr lang="vi-VN" smtClean="0"/>
              <a:t>‹#›</a:t>
            </a:fld>
            <a:endParaRPr lang="vi-VN"/>
          </a:p>
        </p:txBody>
      </p:sp>
    </p:spTree>
    <p:extLst>
      <p:ext uri="{BB962C8B-B14F-4D97-AF65-F5344CB8AC3E}">
        <p14:creationId xmlns:p14="http://schemas.microsoft.com/office/powerpoint/2010/main" val="1606388255"/>
      </p:ext>
    </p:extLst>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166A92F-2395-42D9-89F2-A43078384F7E}" type="datetimeFigureOut">
              <a:rPr lang="vi-VN" smtClean="0"/>
              <a:t>23/01/2018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9F04FE0-0EC0-44EE-B98E-8A622302C917}" type="slidenum">
              <a:rPr lang="vi-VN" smtClean="0"/>
              <a:t>‹#›</a:t>
            </a:fld>
            <a:endParaRPr lang="vi-VN"/>
          </a:p>
        </p:txBody>
      </p:sp>
    </p:spTree>
    <p:extLst>
      <p:ext uri="{BB962C8B-B14F-4D97-AF65-F5344CB8AC3E}">
        <p14:creationId xmlns:p14="http://schemas.microsoft.com/office/powerpoint/2010/main" val="4149862138"/>
      </p:ext>
    </p:extLst>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166A92F-2395-42D9-89F2-A43078384F7E}" type="datetimeFigureOut">
              <a:rPr lang="vi-VN" smtClean="0"/>
              <a:t>23/01/2018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9F04FE0-0EC0-44EE-B98E-8A622302C917}" type="slidenum">
              <a:rPr lang="vi-VN" smtClean="0"/>
              <a:t>‹#›</a:t>
            </a:fld>
            <a:endParaRPr lang="vi-VN"/>
          </a:p>
        </p:txBody>
      </p:sp>
    </p:spTree>
    <p:extLst>
      <p:ext uri="{BB962C8B-B14F-4D97-AF65-F5344CB8AC3E}">
        <p14:creationId xmlns:p14="http://schemas.microsoft.com/office/powerpoint/2010/main" val="4179225235"/>
      </p:ext>
    </p:extLst>
  </p:cSld>
  <p:clrMapOvr>
    <a:masterClrMapping/>
  </p:clrMapOvr>
  <p:transition spd="slow">
    <p:cove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66A92F-2395-42D9-89F2-A43078384F7E}" type="datetimeFigureOut">
              <a:rPr lang="vi-VN" smtClean="0"/>
              <a:t>23/01/2018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9F04FE0-0EC0-44EE-B98E-8A622302C917}" type="slidenum">
              <a:rPr lang="vi-VN" smtClean="0"/>
              <a:t>‹#›</a:t>
            </a:fld>
            <a:endParaRPr lang="vi-VN"/>
          </a:p>
        </p:txBody>
      </p:sp>
    </p:spTree>
    <p:extLst>
      <p:ext uri="{BB962C8B-B14F-4D97-AF65-F5344CB8AC3E}">
        <p14:creationId xmlns:p14="http://schemas.microsoft.com/office/powerpoint/2010/main" val="1538541755"/>
      </p:ext>
    </p:extLst>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C166A92F-2395-42D9-89F2-A43078384F7E}" type="datetimeFigureOut">
              <a:rPr lang="vi-VN" smtClean="0"/>
              <a:t>23/01/2018</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9F04FE0-0EC0-44EE-B98E-8A622302C917}" type="slidenum">
              <a:rPr lang="vi-VN" smtClean="0"/>
              <a:t>‹#›</a:t>
            </a:fld>
            <a:endParaRPr lang="vi-VN"/>
          </a:p>
        </p:txBody>
      </p:sp>
    </p:spTree>
    <p:extLst>
      <p:ext uri="{BB962C8B-B14F-4D97-AF65-F5344CB8AC3E}">
        <p14:creationId xmlns:p14="http://schemas.microsoft.com/office/powerpoint/2010/main" val="1735487885"/>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C166A92F-2395-42D9-89F2-A43078384F7E}" type="datetimeFigureOut">
              <a:rPr lang="vi-VN" smtClean="0"/>
              <a:t>23/01/2018</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39F04FE0-0EC0-44EE-B98E-8A622302C917}" type="slidenum">
              <a:rPr lang="vi-VN" smtClean="0"/>
              <a:t>‹#›</a:t>
            </a:fld>
            <a:endParaRPr lang="vi-VN"/>
          </a:p>
        </p:txBody>
      </p:sp>
    </p:spTree>
    <p:extLst>
      <p:ext uri="{BB962C8B-B14F-4D97-AF65-F5344CB8AC3E}">
        <p14:creationId xmlns:p14="http://schemas.microsoft.com/office/powerpoint/2010/main" val="499442662"/>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C166A92F-2395-42D9-89F2-A43078384F7E}" type="datetimeFigureOut">
              <a:rPr lang="vi-VN" smtClean="0"/>
              <a:t>23/01/2018</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39F04FE0-0EC0-44EE-B98E-8A622302C917}" type="slidenum">
              <a:rPr lang="vi-VN" smtClean="0"/>
              <a:t>‹#›</a:t>
            </a:fld>
            <a:endParaRPr lang="vi-VN"/>
          </a:p>
        </p:txBody>
      </p:sp>
    </p:spTree>
    <p:extLst>
      <p:ext uri="{BB962C8B-B14F-4D97-AF65-F5344CB8AC3E}">
        <p14:creationId xmlns:p14="http://schemas.microsoft.com/office/powerpoint/2010/main" val="3351320743"/>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66A92F-2395-42D9-89F2-A43078384F7E}" type="datetimeFigureOut">
              <a:rPr lang="vi-VN" smtClean="0"/>
              <a:t>23/01/2018</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39F04FE0-0EC0-44EE-B98E-8A622302C917}" type="slidenum">
              <a:rPr lang="vi-VN" smtClean="0"/>
              <a:t>‹#›</a:t>
            </a:fld>
            <a:endParaRPr lang="vi-VN"/>
          </a:p>
        </p:txBody>
      </p:sp>
    </p:spTree>
    <p:extLst>
      <p:ext uri="{BB962C8B-B14F-4D97-AF65-F5344CB8AC3E}">
        <p14:creationId xmlns:p14="http://schemas.microsoft.com/office/powerpoint/2010/main" val="1748751075"/>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66A92F-2395-42D9-89F2-A43078384F7E}" type="datetimeFigureOut">
              <a:rPr lang="vi-VN" smtClean="0"/>
              <a:t>23/01/2018</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9F04FE0-0EC0-44EE-B98E-8A622302C917}" type="slidenum">
              <a:rPr lang="vi-VN" smtClean="0"/>
              <a:t>‹#›</a:t>
            </a:fld>
            <a:endParaRPr lang="vi-VN"/>
          </a:p>
        </p:txBody>
      </p:sp>
    </p:spTree>
    <p:extLst>
      <p:ext uri="{BB962C8B-B14F-4D97-AF65-F5344CB8AC3E}">
        <p14:creationId xmlns:p14="http://schemas.microsoft.com/office/powerpoint/2010/main" val="3280222466"/>
      </p:ext>
    </p:extLst>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66A92F-2395-42D9-89F2-A43078384F7E}" type="datetimeFigureOut">
              <a:rPr lang="vi-VN" smtClean="0"/>
              <a:t>23/01/2018</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9F04FE0-0EC0-44EE-B98E-8A622302C917}" type="slidenum">
              <a:rPr lang="vi-VN" smtClean="0"/>
              <a:t>‹#›</a:t>
            </a:fld>
            <a:endParaRPr lang="vi-VN"/>
          </a:p>
        </p:txBody>
      </p:sp>
    </p:spTree>
    <p:extLst>
      <p:ext uri="{BB962C8B-B14F-4D97-AF65-F5344CB8AC3E}">
        <p14:creationId xmlns:p14="http://schemas.microsoft.com/office/powerpoint/2010/main" val="2866324597"/>
      </p:ext>
    </p:extLst>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66A92F-2395-42D9-89F2-A43078384F7E}" type="datetimeFigureOut">
              <a:rPr lang="vi-VN" smtClean="0"/>
              <a:t>23/01/2018</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F04FE0-0EC0-44EE-B98E-8A622302C917}" type="slidenum">
              <a:rPr lang="vi-VN" smtClean="0"/>
              <a:t>‹#›</a:t>
            </a:fld>
            <a:endParaRPr lang="vi-VN"/>
          </a:p>
        </p:txBody>
      </p:sp>
    </p:spTree>
    <p:extLst>
      <p:ext uri="{BB962C8B-B14F-4D97-AF65-F5344CB8AC3E}">
        <p14:creationId xmlns:p14="http://schemas.microsoft.com/office/powerpoint/2010/main" val="1170846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cover/>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gif"/><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0.jpg"/><Relationship Id="rId2" Type="http://schemas.openxmlformats.org/officeDocument/2006/relationships/tags" Target="../tags/tag11.xml"/><Relationship Id="rId1" Type="http://schemas.openxmlformats.org/officeDocument/2006/relationships/vmlDrawing" Target="../drawings/vmlDrawing1.vml"/><Relationship Id="rId6" Type="http://schemas.openxmlformats.org/officeDocument/2006/relationships/image" Target="../media/image14.wmf"/><Relationship Id="rId5" Type="http://schemas.openxmlformats.org/officeDocument/2006/relationships/oleObject" Target="../embeddings/oleObject1.bin"/><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slideLayout" Target="../slideLayouts/slideLayout2.xml"/><Relationship Id="rId7" Type="http://schemas.openxmlformats.org/officeDocument/2006/relationships/image" Target="../media/image15.wmf"/><Relationship Id="rId2" Type="http://schemas.openxmlformats.org/officeDocument/2006/relationships/tags" Target="../tags/tag12.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image" Target="../media/image16.jpeg"/><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19.jpg"/><Relationship Id="rId4" Type="http://schemas.openxmlformats.org/officeDocument/2006/relationships/image" Target="../media/image18.jpeg"/></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slideLayout" Target="../slideLayouts/slideLayout2.xml"/><Relationship Id="rId7" Type="http://schemas.openxmlformats.org/officeDocument/2006/relationships/image" Target="../media/image20.wmf"/><Relationship Id="rId2" Type="http://schemas.openxmlformats.org/officeDocument/2006/relationships/tags" Target="../tags/tag14.xml"/><Relationship Id="rId1" Type="http://schemas.openxmlformats.org/officeDocument/2006/relationships/vmlDrawing" Target="../drawings/vmlDrawing3.vml"/><Relationship Id="rId6" Type="http://schemas.openxmlformats.org/officeDocument/2006/relationships/oleObject" Target="../embeddings/oleObject3.bin"/><Relationship Id="rId11" Type="http://schemas.openxmlformats.org/officeDocument/2006/relationships/image" Target="../media/image22.wmf"/><Relationship Id="rId5" Type="http://schemas.openxmlformats.org/officeDocument/2006/relationships/image" Target="../media/image23.jpeg"/><Relationship Id="rId10" Type="http://schemas.openxmlformats.org/officeDocument/2006/relationships/oleObject" Target="../embeddings/oleObject5.bin"/><Relationship Id="rId4" Type="http://schemas.openxmlformats.org/officeDocument/2006/relationships/notesSlide" Target="../notesSlides/notesSlide14.xml"/><Relationship Id="rId9" Type="http://schemas.openxmlformats.org/officeDocument/2006/relationships/image" Target="../media/image21.w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24.PNG"/></Relationships>
</file>

<file path=ppt/slides/_rels/slide16.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slideLayout" Target="../slideLayouts/slideLayout2.xml"/><Relationship Id="rId7" Type="http://schemas.openxmlformats.org/officeDocument/2006/relationships/oleObject" Target="../embeddings/oleObject7.bin"/><Relationship Id="rId2" Type="http://schemas.openxmlformats.org/officeDocument/2006/relationships/tags" Target="../tags/tag16.xml"/><Relationship Id="rId1" Type="http://schemas.openxmlformats.org/officeDocument/2006/relationships/vmlDrawing" Target="../drawings/vmlDrawing4.vml"/><Relationship Id="rId6" Type="http://schemas.openxmlformats.org/officeDocument/2006/relationships/image" Target="../media/image25.wmf"/><Relationship Id="rId5" Type="http://schemas.openxmlformats.org/officeDocument/2006/relationships/oleObject" Target="../embeddings/oleObject6.bin"/><Relationship Id="rId4" Type="http://schemas.openxmlformats.org/officeDocument/2006/relationships/notesSlide" Target="../notesSlides/notesSlide16.xml"/><Relationship Id="rId9" Type="http://schemas.openxmlformats.org/officeDocument/2006/relationships/image" Target="../media/image27.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notesSlide" Target="../notesSlides/notesSlide2.xml"/><Relationship Id="rId7" Type="http://schemas.openxmlformats.org/officeDocument/2006/relationships/diagramQuickStyle" Target="../diagrams/quickStyle1.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4.jp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0.jp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11.JP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9144000" cy="6858000"/>
          </a:xfrm>
          <a:prstGeom prst="rect">
            <a:avLst/>
          </a:prstGeom>
          <a:gradFill rotWithShape="1">
            <a:gsLst>
              <a:gs pos="0">
                <a:srgbClr val="FFFF00"/>
              </a:gs>
              <a:gs pos="100000">
                <a:schemeClr val="hlink"/>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075" name="Picture 3" descr="BD17889_"/>
          <p:cNvPicPr>
            <a:picLocks noChangeAspect="1" noChangeArrowheads="1"/>
          </p:cNvPicPr>
          <p:nvPr/>
        </p:nvPicPr>
        <p:blipFill>
          <a:blip r:embed="rId3">
            <a:lum bright="18000"/>
            <a:extLst>
              <a:ext uri="{28A0092B-C50C-407E-A947-70E740481C1C}">
                <a14:useLocalDpi xmlns:a14="http://schemas.microsoft.com/office/drawing/2010/main" val="0"/>
              </a:ext>
            </a:extLst>
          </a:blip>
          <a:srcRect/>
          <a:stretch>
            <a:fillRect/>
          </a:stretch>
        </p:blipFill>
        <p:spPr bwMode="auto">
          <a:xfrm>
            <a:off x="228600" y="171450"/>
            <a:ext cx="8686800" cy="6457950"/>
          </a:xfrm>
          <a:prstGeom prst="rect">
            <a:avLst/>
          </a:prstGeom>
          <a:gradFill rotWithShape="1">
            <a:gsLst>
              <a:gs pos="0">
                <a:srgbClr val="FFFF00"/>
              </a:gs>
              <a:gs pos="100000">
                <a:schemeClr val="hlink"/>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076" name="Oval 4"/>
          <p:cNvSpPr>
            <a:spLocks noChangeArrowheads="1"/>
          </p:cNvSpPr>
          <p:nvPr/>
        </p:nvSpPr>
        <p:spPr bwMode="auto">
          <a:xfrm>
            <a:off x="96838" y="82550"/>
            <a:ext cx="2209800" cy="2209800"/>
          </a:xfrm>
          <a:prstGeom prst="ellipse">
            <a:avLst/>
          </a:prstGeom>
          <a:solidFill>
            <a:schemeClr val="bg1"/>
          </a:solidFill>
          <a:ln w="9525">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Oval 5"/>
          <p:cNvSpPr>
            <a:spLocks noChangeArrowheads="1"/>
          </p:cNvSpPr>
          <p:nvPr/>
        </p:nvSpPr>
        <p:spPr bwMode="auto">
          <a:xfrm>
            <a:off x="401638" y="346075"/>
            <a:ext cx="1600200" cy="1620838"/>
          </a:xfrm>
          <a:prstGeom prst="ellipse">
            <a:avLst/>
          </a:prstGeom>
          <a:solidFill>
            <a:srgbClr val="FFFF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WordArt 6"/>
          <p:cNvSpPr>
            <a:spLocks noChangeArrowheads="1" noChangeShapeType="1" noTextEdit="1"/>
          </p:cNvSpPr>
          <p:nvPr/>
        </p:nvSpPr>
        <p:spPr bwMode="auto">
          <a:xfrm>
            <a:off x="290513" y="227013"/>
            <a:ext cx="1828800" cy="1931987"/>
          </a:xfrm>
          <a:prstGeom prst="rect">
            <a:avLst/>
          </a:prstGeom>
        </p:spPr>
        <p:txBody>
          <a:bodyPr spcFirstLastPara="1" wrap="none" fromWordArt="1">
            <a:prstTxWarp prst="textArchUp">
              <a:avLst>
                <a:gd name="adj" fmla="val 10800000"/>
              </a:avLst>
            </a:prstTxWarp>
          </a:bodyPr>
          <a:lstStyle/>
          <a:p>
            <a:r>
              <a:rPr lang="en-US" sz="1000" b="1" kern="10">
                <a:ln w="9525">
                  <a:solidFill>
                    <a:srgbClr val="FF0000"/>
                  </a:solidFill>
                  <a:round/>
                  <a:headEnd/>
                  <a:tailEnd/>
                </a:ln>
                <a:solidFill>
                  <a:srgbClr val="FF0000"/>
                </a:solidFill>
                <a:latin typeface=".VnTimeH"/>
              </a:rPr>
              <a:t>Phßng GD - §T Long biªn</a:t>
            </a:r>
          </a:p>
        </p:txBody>
      </p:sp>
      <p:sp>
        <p:nvSpPr>
          <p:cNvPr id="22535" name="WordArt 7"/>
          <p:cNvSpPr>
            <a:spLocks noChangeArrowheads="1" noChangeShapeType="1" noTextEdit="1"/>
          </p:cNvSpPr>
          <p:nvPr/>
        </p:nvSpPr>
        <p:spPr bwMode="auto">
          <a:xfrm>
            <a:off x="211540" y="570707"/>
            <a:ext cx="1865312" cy="1573212"/>
          </a:xfrm>
          <a:prstGeom prst="rect">
            <a:avLst/>
          </a:prstGeom>
          <a:extLst>
            <a:ext uri="{AF507438-7753-43E0-B8FC-AC1667EBCBE1}">
              <a14:hiddenEffects xmlns:a14="http://schemas.microsoft.com/office/drawing/2010/main">
                <a:effectLst/>
              </a14:hiddenEffects>
            </a:ext>
          </a:extLst>
        </p:spPr>
        <p:txBody>
          <a:bodyPr spcFirstLastPara="1" wrap="none" fromWordArt="1">
            <a:prstTxWarp prst="textArchDown">
              <a:avLst>
                <a:gd name="adj" fmla="val 0"/>
              </a:avLst>
            </a:prstTxWarp>
          </a:bodyPr>
          <a:lstStyle/>
          <a:p>
            <a:pPr>
              <a:defRPr/>
            </a:pPr>
            <a:r>
              <a:rPr lang="en-US" sz="1200" b="1" kern="10" dirty="0" err="1">
                <a:ln w="9525">
                  <a:solidFill>
                    <a:srgbClr val="FF0000"/>
                  </a:solidFill>
                  <a:round/>
                  <a:headEnd/>
                  <a:tailEnd/>
                </a:ln>
                <a:solidFill>
                  <a:srgbClr val="FF0000"/>
                </a:solidFill>
                <a:latin typeface=".VnTimeH"/>
              </a:rPr>
              <a:t>Tr­</a:t>
            </a:r>
            <a:r>
              <a:rPr lang="en-US" sz="1200" b="1" kern="10" dirty="0" err="1">
                <a:ln w="9525">
                  <a:solidFill>
                    <a:srgbClr val="FF0000"/>
                  </a:solidFill>
                  <a:round/>
                  <a:headEnd/>
                  <a:tailEnd/>
                </a:ln>
                <a:solidFill>
                  <a:srgbClr val="FF0000"/>
                </a:solidFill>
                <a:latin typeface="Times New Roman" pitchFamily="18" charset="0"/>
                <a:cs typeface="Times New Roman" pitchFamily="18" charset="0"/>
              </a:rPr>
              <a:t>Ư</a:t>
            </a:r>
            <a:r>
              <a:rPr lang="en-US" sz="1200" b="1" kern="10" dirty="0" err="1">
                <a:ln w="9525">
                  <a:solidFill>
                    <a:srgbClr val="FF0000"/>
                  </a:solidFill>
                  <a:round/>
                  <a:headEnd/>
                  <a:tailEnd/>
                </a:ln>
                <a:solidFill>
                  <a:srgbClr val="FF0000"/>
                </a:solidFill>
                <a:latin typeface=".VnTimeH"/>
              </a:rPr>
              <a:t>êng</a:t>
            </a:r>
            <a:r>
              <a:rPr lang="en-US" sz="1200" b="1" kern="10" dirty="0">
                <a:ln w="9525">
                  <a:solidFill>
                    <a:srgbClr val="FF0000"/>
                  </a:solidFill>
                  <a:round/>
                  <a:headEnd/>
                  <a:tailEnd/>
                </a:ln>
                <a:solidFill>
                  <a:srgbClr val="FF0000"/>
                </a:solidFill>
                <a:latin typeface=".VnTimeH"/>
              </a:rPr>
              <a:t> </a:t>
            </a:r>
            <a:r>
              <a:rPr lang="en-US" sz="1200" b="1" kern="10">
                <a:ln w="9525">
                  <a:solidFill>
                    <a:srgbClr val="FF0000"/>
                  </a:solidFill>
                  <a:round/>
                  <a:headEnd/>
                  <a:tailEnd/>
                </a:ln>
                <a:solidFill>
                  <a:srgbClr val="FF0000"/>
                </a:solidFill>
                <a:latin typeface=".VnTimeH"/>
              </a:rPr>
              <a:t>THCS </a:t>
            </a:r>
            <a:r>
              <a:rPr lang="en-US" sz="1200" b="1" kern="10">
                <a:ln w="9525">
                  <a:solidFill>
                    <a:srgbClr val="FF0000"/>
                  </a:solidFill>
                  <a:round/>
                  <a:headEnd/>
                  <a:tailEnd/>
                </a:ln>
                <a:solidFill>
                  <a:srgbClr val="FF0000"/>
                </a:solidFill>
                <a:latin typeface="Times New Roman" pitchFamily="18" charset="0"/>
                <a:cs typeface="Times New Roman" pitchFamily="18" charset="0"/>
              </a:rPr>
              <a:t>BỒ ĐỀ</a:t>
            </a:r>
            <a:endParaRPr lang="en-US" sz="1200" b="1" kern="10" dirty="0">
              <a:ln w="9525">
                <a:solidFill>
                  <a:srgbClr val="FF0000"/>
                </a:solidFill>
                <a:round/>
                <a:headEnd/>
                <a:tailEnd/>
              </a:ln>
              <a:solidFill>
                <a:srgbClr val="FF0000"/>
              </a:solidFill>
              <a:latin typeface="Times New Roman" pitchFamily="18" charset="0"/>
              <a:cs typeface="Times New Roman" pitchFamily="18" charset="0"/>
            </a:endParaRPr>
          </a:p>
        </p:txBody>
      </p:sp>
      <p:sp>
        <p:nvSpPr>
          <p:cNvPr id="3080" name="Rectangle 8"/>
          <p:cNvSpPr>
            <a:spLocks noChangeArrowheads="1"/>
          </p:cNvSpPr>
          <p:nvPr/>
        </p:nvSpPr>
        <p:spPr bwMode="auto">
          <a:xfrm>
            <a:off x="1943100" y="1066800"/>
            <a:ext cx="45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2000">
                <a:solidFill>
                  <a:srgbClr val="FF0000"/>
                </a:solidFill>
                <a:sym typeface="Wingdings 2" pitchFamily="18" charset="2"/>
              </a:rPr>
              <a:t></a:t>
            </a:r>
          </a:p>
        </p:txBody>
      </p:sp>
      <p:sp>
        <p:nvSpPr>
          <p:cNvPr id="3081" name="Rectangle 9"/>
          <p:cNvSpPr>
            <a:spLocks noChangeArrowheads="1"/>
          </p:cNvSpPr>
          <p:nvPr/>
        </p:nvSpPr>
        <p:spPr bwMode="auto">
          <a:xfrm>
            <a:off x="57150" y="1066800"/>
            <a:ext cx="45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2000">
                <a:solidFill>
                  <a:srgbClr val="FF0000"/>
                </a:solidFill>
                <a:sym typeface="Wingdings 2" pitchFamily="18" charset="2"/>
              </a:rPr>
              <a:t></a:t>
            </a:r>
          </a:p>
        </p:txBody>
      </p:sp>
      <p:sp>
        <p:nvSpPr>
          <p:cNvPr id="3082" name="Rectangle 10"/>
          <p:cNvSpPr>
            <a:spLocks noChangeArrowheads="1"/>
          </p:cNvSpPr>
          <p:nvPr/>
        </p:nvSpPr>
        <p:spPr bwMode="auto">
          <a:xfrm>
            <a:off x="381000" y="425450"/>
            <a:ext cx="17526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9600">
                <a:solidFill>
                  <a:srgbClr val="0000FF"/>
                </a:solidFill>
                <a:sym typeface="Wingdings" pitchFamily="2" charset="2"/>
              </a:rPr>
              <a:t></a:t>
            </a:r>
          </a:p>
        </p:txBody>
      </p:sp>
      <p:sp>
        <p:nvSpPr>
          <p:cNvPr id="3083" name="Rectangle 11"/>
          <p:cNvSpPr>
            <a:spLocks noChangeArrowheads="1"/>
          </p:cNvSpPr>
          <p:nvPr/>
        </p:nvSpPr>
        <p:spPr bwMode="auto">
          <a:xfrm>
            <a:off x="782638" y="228600"/>
            <a:ext cx="893762"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5400">
                <a:solidFill>
                  <a:srgbClr val="FF0000"/>
                </a:solidFill>
                <a:sym typeface="Wingdings 2" pitchFamily="18" charset="2"/>
              </a:rPr>
              <a:t></a:t>
            </a:r>
          </a:p>
        </p:txBody>
      </p:sp>
      <p:sp>
        <p:nvSpPr>
          <p:cNvPr id="22540" name="Text Box 12"/>
          <p:cNvSpPr txBox="1">
            <a:spLocks noChangeArrowheads="1"/>
          </p:cNvSpPr>
          <p:nvPr/>
        </p:nvSpPr>
        <p:spPr bwMode="auto">
          <a:xfrm>
            <a:off x="742950" y="838200"/>
            <a:ext cx="914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defRPr/>
            </a:pPr>
            <a:r>
              <a:rPr lang="en-US" sz="2800" b="1">
                <a:solidFill>
                  <a:srgbClr val="FF0000"/>
                </a:solidFill>
                <a:effectLst>
                  <a:outerShdw blurRad="38100" dist="38100" dir="2700000" algn="tl">
                    <a:srgbClr val="000000"/>
                  </a:outerShdw>
                </a:effectLst>
                <a:latin typeface=".VnTimeH" pitchFamily="34" charset="0"/>
              </a:rPr>
              <a:t>G  D</a:t>
            </a:r>
          </a:p>
        </p:txBody>
      </p:sp>
      <p:sp>
        <p:nvSpPr>
          <p:cNvPr id="3085" name="WordArt 13"/>
          <p:cNvSpPr>
            <a:spLocks noChangeArrowheads="1" noChangeShapeType="1" noTextEdit="1"/>
          </p:cNvSpPr>
          <p:nvPr/>
        </p:nvSpPr>
        <p:spPr bwMode="auto">
          <a:xfrm>
            <a:off x="2444896" y="685800"/>
            <a:ext cx="6248400" cy="764240"/>
          </a:xfrm>
          <a:prstGeom prst="rect">
            <a:avLst/>
          </a:prstGeom>
        </p:spPr>
        <p:txBody>
          <a:bodyPr wrap="none" fromWordArt="1">
            <a:prstTxWarp prst="textPlain">
              <a:avLst>
                <a:gd name="adj" fmla="val 50000"/>
              </a:avLst>
            </a:prstTxWarp>
          </a:bodyPr>
          <a:lstStyle/>
          <a:p>
            <a:r>
              <a:rPr lang="en-US" sz="4000" b="1" kern="10">
                <a:ln w="12700">
                  <a:solidFill>
                    <a:srgbClr val="FFCC00"/>
                  </a:solidFill>
                  <a:prstDash val="sysDot"/>
                  <a:round/>
                  <a:headEnd/>
                  <a:tailEnd/>
                </a:ln>
                <a:solidFill>
                  <a:srgbClr val="FF00FF"/>
                </a:solidFill>
                <a:effectLst>
                  <a:outerShdw dist="35921" dir="2700000" sy="50000" kx="2115830" algn="bl" rotWithShape="0">
                    <a:srgbClr val="C0C0C0">
                      <a:alpha val="79999"/>
                    </a:srgbClr>
                  </a:outerShdw>
                </a:effectLst>
                <a:latin typeface=".VnTimeH"/>
              </a:rPr>
              <a:t> ho¸ häc líp 8</a:t>
            </a:r>
          </a:p>
        </p:txBody>
      </p:sp>
      <p:sp>
        <p:nvSpPr>
          <p:cNvPr id="3086" name="Rectangle 14"/>
          <p:cNvSpPr>
            <a:spLocks noChangeArrowheads="1"/>
          </p:cNvSpPr>
          <p:nvPr/>
        </p:nvSpPr>
        <p:spPr bwMode="auto">
          <a:xfrm>
            <a:off x="762000" y="228600"/>
            <a:ext cx="89376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5400">
                <a:solidFill>
                  <a:srgbClr val="FF0000"/>
                </a:solidFill>
                <a:sym typeface="Wingdings 2" pitchFamily="18" charset="2"/>
              </a:rPr>
              <a:t></a:t>
            </a:r>
          </a:p>
        </p:txBody>
      </p:sp>
      <p:sp>
        <p:nvSpPr>
          <p:cNvPr id="3087" name="Rectangle 15"/>
          <p:cNvSpPr>
            <a:spLocks noChangeArrowheads="1"/>
          </p:cNvSpPr>
          <p:nvPr/>
        </p:nvSpPr>
        <p:spPr bwMode="auto">
          <a:xfrm>
            <a:off x="381000" y="457200"/>
            <a:ext cx="17526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9600">
                <a:solidFill>
                  <a:srgbClr val="0000FF"/>
                </a:solidFill>
                <a:sym typeface="Wingdings" pitchFamily="2" charset="2"/>
              </a:rPr>
              <a:t></a:t>
            </a:r>
          </a:p>
        </p:txBody>
      </p:sp>
      <p:sp>
        <p:nvSpPr>
          <p:cNvPr id="3088" name="Rectangle 16"/>
          <p:cNvSpPr>
            <a:spLocks noChangeArrowheads="1"/>
          </p:cNvSpPr>
          <p:nvPr/>
        </p:nvSpPr>
        <p:spPr bwMode="auto">
          <a:xfrm>
            <a:off x="762000" y="260350"/>
            <a:ext cx="89376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5400">
                <a:solidFill>
                  <a:srgbClr val="FF0000"/>
                </a:solidFill>
                <a:sym typeface="Wingdings 2" pitchFamily="18" charset="2"/>
              </a:rPr>
              <a:t></a:t>
            </a:r>
          </a:p>
        </p:txBody>
      </p:sp>
      <p:sp>
        <p:nvSpPr>
          <p:cNvPr id="3089" name="Rectangle 18"/>
          <p:cNvSpPr>
            <a:spLocks noChangeArrowheads="1"/>
          </p:cNvSpPr>
          <p:nvPr/>
        </p:nvSpPr>
        <p:spPr bwMode="auto">
          <a:xfrm>
            <a:off x="381000" y="457200"/>
            <a:ext cx="17526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9600">
                <a:solidFill>
                  <a:srgbClr val="0000FF"/>
                </a:solidFill>
                <a:sym typeface="Wingdings" pitchFamily="2" charset="2"/>
              </a:rPr>
              <a:t></a:t>
            </a:r>
          </a:p>
        </p:txBody>
      </p:sp>
      <p:sp>
        <p:nvSpPr>
          <p:cNvPr id="3090" name="Rectangle 19"/>
          <p:cNvSpPr>
            <a:spLocks noChangeArrowheads="1"/>
          </p:cNvSpPr>
          <p:nvPr/>
        </p:nvSpPr>
        <p:spPr bwMode="auto">
          <a:xfrm>
            <a:off x="776288" y="261938"/>
            <a:ext cx="893762"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5400">
                <a:solidFill>
                  <a:srgbClr val="FF0000"/>
                </a:solidFill>
                <a:sym typeface="Wingdings 2" pitchFamily="18" charset="2"/>
              </a:rPr>
              <a:t></a:t>
            </a:r>
          </a:p>
        </p:txBody>
      </p:sp>
      <p:sp>
        <p:nvSpPr>
          <p:cNvPr id="3091" name="Rectangle 20"/>
          <p:cNvSpPr>
            <a:spLocks noChangeArrowheads="1"/>
          </p:cNvSpPr>
          <p:nvPr/>
        </p:nvSpPr>
        <p:spPr bwMode="auto">
          <a:xfrm>
            <a:off x="381000" y="457200"/>
            <a:ext cx="17526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9600">
                <a:solidFill>
                  <a:srgbClr val="0000FF"/>
                </a:solidFill>
                <a:sym typeface="Wingdings" pitchFamily="2" charset="2"/>
              </a:rPr>
              <a:t></a:t>
            </a:r>
          </a:p>
        </p:txBody>
      </p:sp>
      <p:sp>
        <p:nvSpPr>
          <p:cNvPr id="3092" name="Rectangle 21"/>
          <p:cNvSpPr>
            <a:spLocks noChangeArrowheads="1"/>
          </p:cNvSpPr>
          <p:nvPr/>
        </p:nvSpPr>
        <p:spPr bwMode="auto">
          <a:xfrm>
            <a:off x="762000" y="260350"/>
            <a:ext cx="89376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5400">
                <a:solidFill>
                  <a:srgbClr val="FF0000"/>
                </a:solidFill>
                <a:sym typeface="Wingdings 2" pitchFamily="18" charset="2"/>
              </a:rPr>
              <a:t></a:t>
            </a:r>
          </a:p>
        </p:txBody>
      </p:sp>
      <p:sp>
        <p:nvSpPr>
          <p:cNvPr id="3093" name="Rectangle 22"/>
          <p:cNvSpPr>
            <a:spLocks noChangeArrowheads="1"/>
          </p:cNvSpPr>
          <p:nvPr/>
        </p:nvSpPr>
        <p:spPr bwMode="auto">
          <a:xfrm>
            <a:off x="381000" y="457200"/>
            <a:ext cx="17526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9600">
                <a:solidFill>
                  <a:srgbClr val="0000FF"/>
                </a:solidFill>
                <a:sym typeface="Wingdings" pitchFamily="2" charset="2"/>
              </a:rPr>
              <a:t></a:t>
            </a:r>
          </a:p>
        </p:txBody>
      </p:sp>
      <p:sp>
        <p:nvSpPr>
          <p:cNvPr id="3094" name="Rectangle 23"/>
          <p:cNvSpPr>
            <a:spLocks noChangeArrowheads="1"/>
          </p:cNvSpPr>
          <p:nvPr/>
        </p:nvSpPr>
        <p:spPr bwMode="auto">
          <a:xfrm>
            <a:off x="762000" y="260350"/>
            <a:ext cx="89376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5400">
                <a:solidFill>
                  <a:srgbClr val="FF0000"/>
                </a:solidFill>
                <a:sym typeface="Wingdings 2" pitchFamily="18" charset="2"/>
              </a:rPr>
              <a:t></a:t>
            </a:r>
          </a:p>
        </p:txBody>
      </p:sp>
      <p:sp>
        <p:nvSpPr>
          <p:cNvPr id="3095" name="Rectangle 24"/>
          <p:cNvSpPr>
            <a:spLocks noChangeArrowheads="1"/>
          </p:cNvSpPr>
          <p:nvPr/>
        </p:nvSpPr>
        <p:spPr bwMode="auto">
          <a:xfrm>
            <a:off x="762000" y="260350"/>
            <a:ext cx="89376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5400">
                <a:solidFill>
                  <a:srgbClr val="FF0000"/>
                </a:solidFill>
                <a:sym typeface="Wingdings 2" pitchFamily="18" charset="2"/>
              </a:rPr>
              <a:t></a:t>
            </a:r>
          </a:p>
        </p:txBody>
      </p:sp>
      <p:sp>
        <p:nvSpPr>
          <p:cNvPr id="3096" name="Text Box 25"/>
          <p:cNvSpPr txBox="1">
            <a:spLocks noChangeArrowheads="1"/>
          </p:cNvSpPr>
          <p:nvPr/>
        </p:nvSpPr>
        <p:spPr bwMode="auto">
          <a:xfrm>
            <a:off x="2819400" y="2667000"/>
            <a:ext cx="464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l" eaLnBrk="1" hangingPunct="1">
              <a:spcBef>
                <a:spcPct val="50000"/>
              </a:spcBef>
            </a:pPr>
            <a:endParaRPr lang="en-US"/>
          </a:p>
        </p:txBody>
      </p:sp>
      <p:sp>
        <p:nvSpPr>
          <p:cNvPr id="3097" name="Text Box 26"/>
          <p:cNvSpPr txBox="1">
            <a:spLocks noChangeArrowheads="1"/>
          </p:cNvSpPr>
          <p:nvPr/>
        </p:nvSpPr>
        <p:spPr bwMode="auto">
          <a:xfrm>
            <a:off x="2743200" y="1905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l" eaLnBrk="1" hangingPunct="1">
              <a:spcBef>
                <a:spcPct val="50000"/>
              </a:spcBef>
            </a:pPr>
            <a:endParaRPr lang="en-US"/>
          </a:p>
        </p:txBody>
      </p:sp>
      <p:pic>
        <p:nvPicPr>
          <p:cNvPr id="3098"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8490" y="1730375"/>
            <a:ext cx="6556909"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99" name="Text Box 28"/>
          <p:cNvSpPr txBox="1">
            <a:spLocks noChangeArrowheads="1"/>
          </p:cNvSpPr>
          <p:nvPr/>
        </p:nvSpPr>
        <p:spPr bwMode="auto">
          <a:xfrm>
            <a:off x="1905000" y="4945063"/>
            <a:ext cx="5257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l" eaLnBrk="1" hangingPunct="1">
              <a:spcBef>
                <a:spcPct val="50000"/>
              </a:spcBef>
            </a:pPr>
            <a:endParaRPr lang="en-US"/>
          </a:p>
        </p:txBody>
      </p:sp>
      <p:pic>
        <p:nvPicPr>
          <p:cNvPr id="22557" name="Picture 29" descr="science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5562600"/>
            <a:ext cx="7239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01" name="Text Box 30"/>
          <p:cNvSpPr txBox="1">
            <a:spLocks noChangeArrowheads="1"/>
          </p:cNvSpPr>
          <p:nvPr/>
        </p:nvSpPr>
        <p:spPr bwMode="auto">
          <a:xfrm>
            <a:off x="2362200" y="5029200"/>
            <a:ext cx="6248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l" eaLnBrk="1" hangingPunct="1">
              <a:spcBef>
                <a:spcPct val="50000"/>
              </a:spcBef>
            </a:pPr>
            <a:endParaRPr lang="en-US" sz="2000"/>
          </a:p>
        </p:txBody>
      </p:sp>
      <p:sp>
        <p:nvSpPr>
          <p:cNvPr id="22559" name="Text Box 31"/>
          <p:cNvSpPr txBox="1">
            <a:spLocks noChangeArrowheads="1"/>
          </p:cNvSpPr>
          <p:nvPr/>
        </p:nvSpPr>
        <p:spPr bwMode="auto">
          <a:xfrm>
            <a:off x="2416002" y="5263345"/>
            <a:ext cx="6172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en-US" sz="3200" b="1">
                <a:solidFill>
                  <a:srgbClr val="0000CC"/>
                </a:solidFill>
                <a:latin typeface="Times New Roman" pitchFamily="18" charset="0"/>
                <a:cs typeface="Times New Roman" pitchFamily="18" charset="0"/>
              </a:rPr>
              <a:t>Giáo viên : Lý Thị Như Hoa</a:t>
            </a:r>
          </a:p>
        </p:txBody>
      </p:sp>
      <p:sp>
        <p:nvSpPr>
          <p:cNvPr id="2" name="Rectangle 1"/>
          <p:cNvSpPr/>
          <p:nvPr/>
        </p:nvSpPr>
        <p:spPr>
          <a:xfrm>
            <a:off x="2346097" y="2469633"/>
            <a:ext cx="6705135" cy="954107"/>
          </a:xfrm>
          <a:prstGeom prst="rect">
            <a:avLst/>
          </a:prstGeom>
        </p:spPr>
        <p:txBody>
          <a:bodyPr wrap="square">
            <a:spAutoFit/>
          </a:bodyPr>
          <a:lstStyle/>
          <a:p>
            <a:pPr algn="ctr"/>
            <a:r>
              <a:rPr lang="vi-VN" sz="2800" b="1">
                <a:solidFill>
                  <a:srgbClr val="FFFF00"/>
                </a:solidFill>
                <a:effectLst>
                  <a:outerShdw blurRad="50800" dist="38100" dir="13500000" algn="br" rotWithShape="0">
                    <a:prstClr val="black">
                      <a:alpha val="40000"/>
                    </a:prstClr>
                  </a:outerShdw>
                </a:effectLst>
              </a:rPr>
              <a:t>Bài </a:t>
            </a:r>
            <a:r>
              <a:rPr lang="vi-VN" sz="2800" b="1" smtClean="0">
                <a:solidFill>
                  <a:srgbClr val="FFFF00"/>
                </a:solidFill>
                <a:effectLst>
                  <a:outerShdw blurRad="50800" dist="38100" dir="13500000" algn="br" rotWithShape="0">
                    <a:prstClr val="black">
                      <a:alpha val="40000"/>
                    </a:prstClr>
                  </a:outerShdw>
                </a:effectLst>
              </a:rPr>
              <a:t>15</a:t>
            </a:r>
            <a:endParaRPr lang="en-US" sz="2800" b="1">
              <a:solidFill>
                <a:srgbClr val="FFFF00"/>
              </a:solidFill>
              <a:effectLst>
                <a:outerShdw blurRad="50800" dist="38100" dir="13500000" algn="br" rotWithShape="0">
                  <a:prstClr val="black">
                    <a:alpha val="40000"/>
                  </a:prstClr>
                </a:outerShdw>
              </a:effectLst>
            </a:endParaRPr>
          </a:p>
          <a:p>
            <a:pPr algn="ctr"/>
            <a:r>
              <a:rPr lang="vi-VN" sz="2800" b="1" smtClean="0">
                <a:solidFill>
                  <a:srgbClr val="FFFF00"/>
                </a:solidFill>
                <a:effectLst>
                  <a:outerShdw blurRad="50800" dist="38100" dir="13500000" algn="br" rotWithShape="0">
                    <a:prstClr val="black">
                      <a:alpha val="40000"/>
                    </a:prstClr>
                  </a:outerShdw>
                </a:effectLst>
              </a:rPr>
              <a:t>ĐỊNH LUẬT</a:t>
            </a:r>
            <a:r>
              <a:rPr lang="en-US" sz="2800" b="1" smtClean="0">
                <a:solidFill>
                  <a:srgbClr val="FFFF00"/>
                </a:solidFill>
                <a:effectLst>
                  <a:outerShdw blurRad="50800" dist="38100" dir="13500000" algn="br" rotWithShape="0">
                    <a:prstClr val="black">
                      <a:alpha val="40000"/>
                    </a:prstClr>
                  </a:outerShdw>
                </a:effectLst>
              </a:rPr>
              <a:t> </a:t>
            </a:r>
            <a:r>
              <a:rPr lang="vi-VN" sz="2800" b="1" smtClean="0">
                <a:solidFill>
                  <a:srgbClr val="FFFF00"/>
                </a:solidFill>
                <a:effectLst>
                  <a:outerShdw blurRad="50800" dist="38100" dir="13500000" algn="br" rotWithShape="0">
                    <a:prstClr val="black">
                      <a:alpha val="40000"/>
                    </a:prstClr>
                  </a:outerShdw>
                </a:effectLst>
              </a:rPr>
              <a:t> </a:t>
            </a:r>
            <a:r>
              <a:rPr lang="vi-VN" sz="2800" b="1">
                <a:solidFill>
                  <a:srgbClr val="FFFF00"/>
                </a:solidFill>
                <a:effectLst>
                  <a:outerShdw blurRad="50800" dist="38100" dir="13500000" algn="br" rotWithShape="0">
                    <a:prstClr val="black">
                      <a:alpha val="40000"/>
                    </a:prstClr>
                  </a:outerShdw>
                </a:effectLst>
              </a:rPr>
              <a:t>BẢO </a:t>
            </a:r>
            <a:r>
              <a:rPr lang="vi-VN" sz="2800" b="1">
                <a:solidFill>
                  <a:srgbClr val="FFFF00"/>
                </a:solidFill>
                <a:effectLst>
                  <a:outerShdw blurRad="50800" dist="38100" dir="13500000" algn="br" rotWithShape="0">
                    <a:prstClr val="black">
                      <a:alpha val="40000"/>
                    </a:prstClr>
                  </a:outerShdw>
                </a:effectLst>
              </a:rPr>
              <a:t>TOÀN </a:t>
            </a:r>
            <a:r>
              <a:rPr lang="vi-VN" sz="2800" b="1" smtClean="0">
                <a:solidFill>
                  <a:srgbClr val="FFFF00"/>
                </a:solidFill>
                <a:effectLst>
                  <a:outerShdw blurRad="50800" dist="38100" dir="13500000" algn="br" rotWithShape="0">
                    <a:prstClr val="black">
                      <a:alpha val="40000"/>
                    </a:prstClr>
                  </a:outerShdw>
                </a:effectLst>
              </a:rPr>
              <a:t>KHỐI</a:t>
            </a:r>
            <a:r>
              <a:rPr lang="en-US" sz="2800" b="1" smtClean="0">
                <a:solidFill>
                  <a:srgbClr val="FFFF00"/>
                </a:solidFill>
                <a:effectLst>
                  <a:outerShdw blurRad="50800" dist="38100" dir="13500000" algn="br" rotWithShape="0">
                    <a:prstClr val="black">
                      <a:alpha val="40000"/>
                    </a:prstClr>
                  </a:outerShdw>
                </a:effectLst>
              </a:rPr>
              <a:t> </a:t>
            </a:r>
            <a:r>
              <a:rPr lang="vi-VN" sz="2800" b="1" smtClean="0">
                <a:solidFill>
                  <a:srgbClr val="FFFF00"/>
                </a:solidFill>
                <a:effectLst>
                  <a:outerShdw blurRad="50800" dist="38100" dir="13500000" algn="br" rotWithShape="0">
                    <a:prstClr val="black">
                      <a:alpha val="40000"/>
                    </a:prstClr>
                  </a:outerShdw>
                </a:effectLst>
              </a:rPr>
              <a:t> </a:t>
            </a:r>
            <a:r>
              <a:rPr lang="vi-VN" sz="2800" b="1">
                <a:solidFill>
                  <a:srgbClr val="FFFF00"/>
                </a:solidFill>
                <a:effectLst>
                  <a:outerShdw blurRad="50800" dist="38100" dir="13500000" algn="br" rotWithShape="0">
                    <a:prstClr val="black">
                      <a:alpha val="40000"/>
                    </a:prstClr>
                  </a:outerShdw>
                </a:effectLst>
              </a:rPr>
              <a:t>LƯỢNG</a:t>
            </a:r>
            <a:endParaRPr lang="en-US" sz="2800" b="1">
              <a:solidFill>
                <a:srgbClr val="FFFF00"/>
              </a:solidFill>
            </a:endParaRPr>
          </a:p>
        </p:txBody>
      </p:sp>
    </p:spTree>
    <p:extLst>
      <p:ext uri="{BB962C8B-B14F-4D97-AF65-F5344CB8AC3E}">
        <p14:creationId xmlns:p14="http://schemas.microsoft.com/office/powerpoint/2010/main" val="159216511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22559"/>
                                        </p:tgtEl>
                                        <p:attrNameLst>
                                          <p:attrName>style.visibility</p:attrName>
                                        </p:attrNameLst>
                                      </p:cBhvr>
                                      <p:to>
                                        <p:strVal val="visible"/>
                                      </p:to>
                                    </p:set>
                                    <p:anim calcmode="lin" valueType="num">
                                      <p:cBhvr additive="base">
                                        <p:cTn id="7" dur="5000" fill="hold"/>
                                        <p:tgtEl>
                                          <p:spTgt spid="22559"/>
                                        </p:tgtEl>
                                        <p:attrNameLst>
                                          <p:attrName>ppt_x</p:attrName>
                                        </p:attrNameLst>
                                      </p:cBhvr>
                                      <p:tavLst>
                                        <p:tav tm="0">
                                          <p:val>
                                            <p:strVal val="0-#ppt_w/2"/>
                                          </p:val>
                                        </p:tav>
                                        <p:tav tm="100000">
                                          <p:val>
                                            <p:strVal val="#ppt_x"/>
                                          </p:val>
                                        </p:tav>
                                      </p:tavLst>
                                    </p:anim>
                                    <p:anim calcmode="lin" valueType="num">
                                      <p:cBhvr additive="base">
                                        <p:cTn id="8" dur="5000" fill="hold"/>
                                        <p:tgtEl>
                                          <p:spTgt spid="22559"/>
                                        </p:tgtEl>
                                        <p:attrNameLst>
                                          <p:attrName>ppt_y</p:attrName>
                                        </p:attrNameLst>
                                      </p:cBhvr>
                                      <p:tavLst>
                                        <p:tav tm="0">
                                          <p:val>
                                            <p:strVal val="1+#ppt_h/2"/>
                                          </p:val>
                                        </p:tav>
                                        <p:tav tm="100000">
                                          <p:val>
                                            <p:strVal val="#ppt_y"/>
                                          </p:val>
                                        </p:tav>
                                      </p:tavLst>
                                    </p:anim>
                                  </p:childTnLst>
                                </p:cTn>
                              </p:par>
                              <p:par>
                                <p:cTn id="9" presetID="8" presetClass="entr" presetSubtype="16" fill="hold" nodeType="withEffect">
                                  <p:stCondLst>
                                    <p:cond delay="0"/>
                                  </p:stCondLst>
                                  <p:childTnLst>
                                    <p:set>
                                      <p:cBhvr>
                                        <p:cTn id="10" dur="1" fill="hold">
                                          <p:stCondLst>
                                            <p:cond delay="0"/>
                                          </p:stCondLst>
                                        </p:cTn>
                                        <p:tgtEl>
                                          <p:spTgt spid="22557"/>
                                        </p:tgtEl>
                                        <p:attrNameLst>
                                          <p:attrName>style.visibility</p:attrName>
                                        </p:attrNameLst>
                                      </p:cBhvr>
                                      <p:to>
                                        <p:strVal val="visible"/>
                                      </p:to>
                                    </p:set>
                                    <p:animEffect transition="in" filter="diamond(in)">
                                      <p:cBhvr>
                                        <p:cTn id="11" dur="2000"/>
                                        <p:tgtEl>
                                          <p:spTgt spid="225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5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80728"/>
            <a:ext cx="8003232" cy="1143000"/>
          </a:xfrm>
        </p:spPr>
        <p:txBody>
          <a:bodyPr>
            <a:normAutofit fontScale="90000"/>
          </a:bodyPr>
          <a:lstStyle/>
          <a:p>
            <a:r>
              <a:rPr lang="vi-VN" dirty="0">
                <a:solidFill>
                  <a:srgbClr val="FF0000"/>
                </a:solidFill>
              </a:rPr>
              <a:t>Từ những gợi ý trên các em hãy </a:t>
            </a:r>
            <a:r>
              <a:rPr lang="vi-VN" dirty="0" smtClean="0">
                <a:solidFill>
                  <a:srgbClr val="FF0000"/>
                </a:solidFill>
              </a:rPr>
              <a:t>giải </a:t>
            </a:r>
            <a:r>
              <a:rPr lang="vi-VN" dirty="0">
                <a:solidFill>
                  <a:srgbClr val="FF0000"/>
                </a:solidFill>
              </a:rPr>
              <a:t>thích định luật </a:t>
            </a:r>
            <a:r>
              <a:rPr lang="vi-VN" dirty="0" smtClean="0">
                <a:solidFill>
                  <a:srgbClr val="FF0000"/>
                </a:solidFill>
              </a:rPr>
              <a:t>BTKL?</a:t>
            </a:r>
            <a:endParaRPr lang="vi-VN" dirty="0">
              <a:solidFill>
                <a:srgbClr val="FF0000"/>
              </a:solidFill>
            </a:endParaRPr>
          </a:p>
        </p:txBody>
      </p:sp>
      <p:sp>
        <p:nvSpPr>
          <p:cNvPr id="3" name="Content Placeholder 2"/>
          <p:cNvSpPr>
            <a:spLocks noGrp="1"/>
          </p:cNvSpPr>
          <p:nvPr>
            <p:ph idx="1"/>
          </p:nvPr>
        </p:nvSpPr>
        <p:spPr>
          <a:xfrm>
            <a:off x="323528" y="2492896"/>
            <a:ext cx="8496944" cy="2952328"/>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buNone/>
            </a:pPr>
            <a:r>
              <a:rPr lang="vi-VN" dirty="0" smtClean="0">
                <a:latin typeface="+mj-lt"/>
              </a:rPr>
              <a:t>Do </a:t>
            </a:r>
            <a:r>
              <a:rPr lang="vi-VN" dirty="0">
                <a:latin typeface="+mj-lt"/>
              </a:rPr>
              <a:t>trong phản ứng hóa học diễn ra sự thay đổi của liên kết giữa các nguyên tử. Còn số nguyên tử mỗi nguyên tố giữ nguyên và khối lượng của các nguyên tử không đổi, vì vậy tổng khối lượng các chất được bảo </a:t>
            </a:r>
            <a:r>
              <a:rPr lang="vi-VN" dirty="0" smtClean="0">
                <a:latin typeface="+mj-lt"/>
              </a:rPr>
              <a:t>toàn.</a:t>
            </a:r>
            <a:endParaRPr lang="vi-VN" dirty="0">
              <a:latin typeface="+mj-lt"/>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07318" y="107084"/>
            <a:ext cx="1719263"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0542582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heel(1)">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1)">
                                      <p:cBhvr>
                                        <p:cTn id="1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06"/>
            <a:ext cx="5220072" cy="720080"/>
          </a:xfrm>
        </p:spPr>
        <p:txBody>
          <a:bodyPr>
            <a:noAutofit/>
          </a:bodyPr>
          <a:lstStyle/>
          <a:p>
            <a:r>
              <a:rPr lang="vi-VN" sz="3200" b="1" dirty="0" smtClean="0"/>
              <a:t>III</a:t>
            </a:r>
            <a:r>
              <a:rPr lang="vi-VN" sz="3600" b="1" dirty="0" smtClean="0"/>
              <a:t>. ÁP DỤNG</a:t>
            </a:r>
            <a:endParaRPr lang="vi-VN" sz="3600" b="1" dirty="0"/>
          </a:p>
        </p:txBody>
      </p:sp>
      <p:cxnSp>
        <p:nvCxnSpPr>
          <p:cNvPr id="8" name="Straight Connector 7"/>
          <p:cNvCxnSpPr/>
          <p:nvPr/>
        </p:nvCxnSpPr>
        <p:spPr>
          <a:xfrm>
            <a:off x="4644008" y="764704"/>
            <a:ext cx="72008" cy="60932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0" y="620688"/>
            <a:ext cx="4679504" cy="2246769"/>
          </a:xfrm>
          <a:prstGeom prst="rect">
            <a:avLst/>
          </a:prstGeom>
        </p:spPr>
        <p:txBody>
          <a:bodyPr wrap="square">
            <a:spAutoFit/>
          </a:bodyPr>
          <a:lstStyle/>
          <a:p>
            <a:r>
              <a:rPr lang="vi-VN" sz="2800" dirty="0" smtClean="0">
                <a:solidFill>
                  <a:srgbClr val="FF0000"/>
                </a:solidFill>
                <a:latin typeface="+mj-lt"/>
              </a:rPr>
              <a:t>HS </a:t>
            </a:r>
            <a:r>
              <a:rPr lang="vi-VN" sz="2800" dirty="0">
                <a:solidFill>
                  <a:srgbClr val="FF0000"/>
                </a:solidFill>
                <a:latin typeface="+mj-lt"/>
              </a:rPr>
              <a:t>đọc thông tin SGK phần 3 trang </a:t>
            </a:r>
            <a:r>
              <a:rPr lang="vi-VN" sz="2800" dirty="0" smtClean="0">
                <a:solidFill>
                  <a:srgbClr val="FF0000"/>
                </a:solidFill>
                <a:latin typeface="+mj-lt"/>
              </a:rPr>
              <a:t>54 và TN </a:t>
            </a:r>
            <a:r>
              <a:rPr lang="vi-VN" sz="2800" dirty="0" smtClean="0">
                <a:latin typeface="+mj-lt"/>
              </a:rPr>
              <a:t>Nếu </a:t>
            </a:r>
            <a:r>
              <a:rPr lang="vi-VN" sz="2800" dirty="0">
                <a:latin typeface="+mj-lt"/>
              </a:rPr>
              <a:t>kí hiệu khối lượng của mỗi chất là </a:t>
            </a:r>
            <a:r>
              <a:rPr lang="vi-VN" sz="2800" dirty="0" smtClean="0">
                <a:latin typeface="+mj-lt"/>
              </a:rPr>
              <a:t>m. </a:t>
            </a:r>
            <a:r>
              <a:rPr lang="vi-VN" sz="2800" dirty="0">
                <a:latin typeface="+mj-lt"/>
              </a:rPr>
              <a:t>T</a:t>
            </a:r>
            <a:r>
              <a:rPr lang="vi-VN" sz="2800" dirty="0" smtClean="0">
                <a:latin typeface="+mj-lt"/>
              </a:rPr>
              <a:t>hì </a:t>
            </a:r>
            <a:r>
              <a:rPr lang="vi-VN" sz="2800" dirty="0">
                <a:latin typeface="+mj-lt"/>
              </a:rPr>
              <a:t>nội dung của ĐLBTKL </a:t>
            </a:r>
            <a:r>
              <a:rPr lang="vi-VN" sz="2800" dirty="0" smtClean="0">
                <a:latin typeface="+mj-lt"/>
              </a:rPr>
              <a:t>ở TN 1 được </a:t>
            </a:r>
            <a:r>
              <a:rPr lang="vi-VN" sz="2800" dirty="0">
                <a:latin typeface="+mj-lt"/>
              </a:rPr>
              <a:t>viết như thế nào?</a:t>
            </a:r>
          </a:p>
        </p:txBody>
      </p:sp>
      <p:sp>
        <p:nvSpPr>
          <p:cNvPr id="15" name="Rectangle 14"/>
          <p:cNvSpPr/>
          <p:nvPr/>
        </p:nvSpPr>
        <p:spPr>
          <a:xfrm>
            <a:off x="5076056" y="1268760"/>
            <a:ext cx="4067943" cy="1384995"/>
          </a:xfrm>
          <a:prstGeom prst="rect">
            <a:avLst/>
          </a:prstGeom>
        </p:spPr>
        <p:txBody>
          <a:bodyPr wrap="square">
            <a:spAutoFit/>
          </a:bodyPr>
          <a:lstStyle/>
          <a:p>
            <a:r>
              <a:rPr lang="vi-VN" sz="2800" dirty="0">
                <a:latin typeface="+mj-lt"/>
              </a:rPr>
              <a:t>m</a:t>
            </a:r>
            <a:r>
              <a:rPr lang="vi-VN" sz="2800" baseline="-25000" dirty="0">
                <a:latin typeface="+mj-lt"/>
              </a:rPr>
              <a:t>Bariclorua</a:t>
            </a:r>
            <a:r>
              <a:rPr lang="vi-VN" sz="2800" dirty="0">
                <a:latin typeface="+mj-lt"/>
              </a:rPr>
              <a:t> + m</a:t>
            </a:r>
            <a:r>
              <a:rPr lang="vi-VN" sz="2800" baseline="-25000" dirty="0">
                <a:latin typeface="+mj-lt"/>
              </a:rPr>
              <a:t>Natrisunfat</a:t>
            </a:r>
            <a:r>
              <a:rPr lang="vi-VN" sz="2800" dirty="0">
                <a:latin typeface="+mj-lt"/>
              </a:rPr>
              <a:t> = m</a:t>
            </a:r>
            <a:r>
              <a:rPr lang="vi-VN" sz="2800" baseline="-25000" dirty="0">
                <a:latin typeface="+mj-lt"/>
              </a:rPr>
              <a:t>Barisunfat </a:t>
            </a:r>
            <a:r>
              <a:rPr lang="vi-VN" sz="2800" dirty="0">
                <a:latin typeface="+mj-lt"/>
              </a:rPr>
              <a:t>+ m</a:t>
            </a:r>
            <a:r>
              <a:rPr lang="vi-VN" sz="2800" baseline="-25000" dirty="0">
                <a:latin typeface="+mj-lt"/>
              </a:rPr>
              <a:t>Natriclorua</a:t>
            </a:r>
            <a:endParaRPr lang="vi-VN" sz="2800" dirty="0">
              <a:latin typeface="+mj-lt"/>
            </a:endParaRPr>
          </a:p>
          <a:p>
            <a:r>
              <a:rPr lang="vi-VN" sz="2800" baseline="-25000" dirty="0">
                <a:latin typeface="+mj-lt"/>
              </a:rPr>
              <a:t> </a:t>
            </a:r>
            <a:endParaRPr lang="vi-VN" sz="2800" dirty="0">
              <a:latin typeface="+mj-lt"/>
            </a:endParaRPr>
          </a:p>
        </p:txBody>
      </p:sp>
      <p:sp>
        <p:nvSpPr>
          <p:cNvPr id="16" name="Rectangle 15"/>
          <p:cNvSpPr/>
          <p:nvPr/>
        </p:nvSpPr>
        <p:spPr>
          <a:xfrm>
            <a:off x="0" y="2780928"/>
            <a:ext cx="5004048" cy="1815882"/>
          </a:xfrm>
          <a:prstGeom prst="rect">
            <a:avLst/>
          </a:prstGeom>
        </p:spPr>
        <p:txBody>
          <a:bodyPr wrap="square">
            <a:spAutoFit/>
          </a:bodyPr>
          <a:lstStyle/>
          <a:p>
            <a:r>
              <a:rPr lang="vi-VN" sz="2800" dirty="0" smtClean="0">
                <a:solidFill>
                  <a:srgbClr val="FF0000"/>
                </a:solidFill>
                <a:latin typeface="+mj-lt"/>
              </a:rPr>
              <a:t>Giả sử có hai chất tham gia A,B tạo ra chất C,D.</a:t>
            </a:r>
          </a:p>
          <a:p>
            <a:r>
              <a:rPr lang="vi-VN" sz="2800" dirty="0">
                <a:latin typeface="+mj-lt"/>
              </a:rPr>
              <a:t>-</a:t>
            </a:r>
            <a:r>
              <a:rPr lang="vi-VN" sz="2800" dirty="0" smtClean="0">
                <a:latin typeface="+mj-lt"/>
              </a:rPr>
              <a:t> Biểu thức định luật được viết như thế nào?</a:t>
            </a:r>
            <a:endParaRPr lang="vi-VN" sz="2800" dirty="0">
              <a:latin typeface="+mj-lt"/>
            </a:endParaRPr>
          </a:p>
        </p:txBody>
      </p:sp>
      <p:sp>
        <p:nvSpPr>
          <p:cNvPr id="17" name="Rectangle 16"/>
          <p:cNvSpPr/>
          <p:nvPr/>
        </p:nvSpPr>
        <p:spPr>
          <a:xfrm>
            <a:off x="4716016" y="3212976"/>
            <a:ext cx="3777637" cy="646331"/>
          </a:xfrm>
          <a:prstGeom prst="rect">
            <a:avLst/>
          </a:prstGeom>
        </p:spPr>
        <p:txBody>
          <a:bodyPr wrap="none">
            <a:spAutoFit/>
          </a:bodyPr>
          <a:lstStyle/>
          <a:p>
            <a:r>
              <a:rPr lang="vi-VN" sz="3600" dirty="0">
                <a:latin typeface="+mj-lt"/>
              </a:rPr>
              <a:t>m</a:t>
            </a:r>
            <a:r>
              <a:rPr lang="vi-VN" sz="3600" baseline="-25000" dirty="0">
                <a:latin typeface="+mj-lt"/>
              </a:rPr>
              <a:t>A </a:t>
            </a:r>
            <a:r>
              <a:rPr lang="vi-VN" sz="3600" dirty="0">
                <a:latin typeface="+mj-lt"/>
              </a:rPr>
              <a:t>+m</a:t>
            </a:r>
            <a:r>
              <a:rPr lang="vi-VN" sz="3600" baseline="-25000" dirty="0">
                <a:latin typeface="+mj-lt"/>
              </a:rPr>
              <a:t>B</a:t>
            </a:r>
            <a:r>
              <a:rPr lang="vi-VN" sz="3600" dirty="0">
                <a:latin typeface="+mj-lt"/>
              </a:rPr>
              <a:t> = m</a:t>
            </a:r>
            <a:r>
              <a:rPr lang="vi-VN" sz="3600" baseline="-25000" dirty="0">
                <a:latin typeface="+mj-lt"/>
              </a:rPr>
              <a:t>C</a:t>
            </a:r>
            <a:r>
              <a:rPr lang="vi-VN" sz="3600" dirty="0">
                <a:latin typeface="+mj-lt"/>
              </a:rPr>
              <a:t> + m</a:t>
            </a:r>
            <a:r>
              <a:rPr lang="vi-VN" sz="3600" baseline="-25000" dirty="0">
                <a:latin typeface="+mj-lt"/>
              </a:rPr>
              <a:t>D</a:t>
            </a:r>
            <a:endParaRPr lang="vi-VN" sz="3600" dirty="0">
              <a:latin typeface="+mj-lt"/>
            </a:endParaRPr>
          </a:p>
        </p:txBody>
      </p:sp>
      <p:sp>
        <p:nvSpPr>
          <p:cNvPr id="18" name="Rectangle 17"/>
          <p:cNvSpPr/>
          <p:nvPr/>
        </p:nvSpPr>
        <p:spPr>
          <a:xfrm>
            <a:off x="107504" y="4509120"/>
            <a:ext cx="3923928" cy="954107"/>
          </a:xfrm>
          <a:prstGeom prst="rect">
            <a:avLst/>
          </a:prstGeom>
        </p:spPr>
        <p:txBody>
          <a:bodyPr wrap="square">
            <a:spAutoFit/>
          </a:bodyPr>
          <a:lstStyle/>
          <a:p>
            <a:r>
              <a:rPr lang="vi-VN" sz="2800" dirty="0" smtClean="0">
                <a:latin typeface="+mj-lt"/>
              </a:rPr>
              <a:t>- Hãy </a:t>
            </a:r>
            <a:r>
              <a:rPr lang="vi-VN" sz="2800" dirty="0">
                <a:latin typeface="+mj-lt"/>
              </a:rPr>
              <a:t>viết công thức của phản ứng thí nghiệm trên.</a:t>
            </a:r>
          </a:p>
        </p:txBody>
      </p:sp>
      <p:graphicFrame>
        <p:nvGraphicFramePr>
          <p:cNvPr id="20" name="Object 19"/>
          <p:cNvGraphicFramePr>
            <a:graphicFrameLocks noChangeAspect="1"/>
          </p:cNvGraphicFramePr>
          <p:nvPr>
            <p:extLst>
              <p:ext uri="{D42A27DB-BD31-4B8C-83A1-F6EECF244321}">
                <p14:modId xmlns:p14="http://schemas.microsoft.com/office/powerpoint/2010/main" val="4168279787"/>
              </p:ext>
            </p:extLst>
          </p:nvPr>
        </p:nvGraphicFramePr>
        <p:xfrm>
          <a:off x="4680012" y="4437112"/>
          <a:ext cx="4463988" cy="792088"/>
        </p:xfrm>
        <a:graphic>
          <a:graphicData uri="http://schemas.openxmlformats.org/presentationml/2006/ole">
            <mc:AlternateContent xmlns:mc="http://schemas.openxmlformats.org/markup-compatibility/2006">
              <mc:Choice xmlns:v="urn:schemas-microsoft-com:vml" Requires="v">
                <p:oleObj spid="_x0000_s1057" name="Equation" r:id="rId5" imgW="1828800" imgH="241200" progId="Equation.DSMT4">
                  <p:embed/>
                </p:oleObj>
              </mc:Choice>
              <mc:Fallback>
                <p:oleObj name="Equation" r:id="rId5" imgW="1828800" imgH="241200" progId="Equation.DSMT4">
                  <p:embed/>
                  <p:pic>
                    <p:nvPicPr>
                      <p:cNvPr id="0" name="Object 1"/>
                      <p:cNvPicPr>
                        <a:picLocks noChangeAspect="1" noChangeArrowheads="1"/>
                      </p:cNvPicPr>
                      <p:nvPr/>
                    </p:nvPicPr>
                    <p:blipFill>
                      <a:blip r:embed="rId6"/>
                      <a:srcRect/>
                      <a:stretch>
                        <a:fillRect/>
                      </a:stretch>
                    </p:blipFill>
                    <p:spPr bwMode="auto">
                      <a:xfrm>
                        <a:off x="4680012" y="4437112"/>
                        <a:ext cx="4463988" cy="792088"/>
                      </a:xfrm>
                      <a:prstGeom prst="rect">
                        <a:avLst/>
                      </a:prstGeom>
                      <a:noFill/>
                    </p:spPr>
                  </p:pic>
                </p:oleObj>
              </mc:Fallback>
            </mc:AlternateContent>
          </a:graphicData>
        </a:graphic>
      </p:graphicFrame>
      <p:sp>
        <p:nvSpPr>
          <p:cNvPr id="21"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2" name="Rectangle 21"/>
          <p:cNvSpPr/>
          <p:nvPr/>
        </p:nvSpPr>
        <p:spPr>
          <a:xfrm>
            <a:off x="107504" y="5517232"/>
            <a:ext cx="4572000" cy="1384995"/>
          </a:xfrm>
          <a:prstGeom prst="rect">
            <a:avLst/>
          </a:prstGeom>
        </p:spPr>
        <p:txBody>
          <a:bodyPr>
            <a:spAutoFit/>
          </a:bodyPr>
          <a:lstStyle/>
          <a:p>
            <a:r>
              <a:rPr lang="vi-VN" sz="2800" dirty="0" smtClean="0">
                <a:latin typeface="+mj-lt"/>
              </a:rPr>
              <a:t>- Nếu </a:t>
            </a:r>
            <a:r>
              <a:rPr lang="vi-VN" sz="2800" dirty="0">
                <a:latin typeface="+mj-lt"/>
              </a:rPr>
              <a:t>biết được khối lượng của ba chất ta tính được </a:t>
            </a:r>
            <a:r>
              <a:rPr lang="vi-VN" sz="2800" dirty="0" smtClean="0">
                <a:latin typeface="+mj-lt"/>
              </a:rPr>
              <a:t>khối lượng chất </a:t>
            </a:r>
            <a:r>
              <a:rPr lang="vi-VN" sz="2800" dirty="0">
                <a:latin typeface="+mj-lt"/>
              </a:rPr>
              <a:t>còn lại không?</a:t>
            </a:r>
          </a:p>
        </p:txBody>
      </p:sp>
      <p:sp>
        <p:nvSpPr>
          <p:cNvPr id="23" name="Rectangle 22"/>
          <p:cNvSpPr/>
          <p:nvPr/>
        </p:nvSpPr>
        <p:spPr>
          <a:xfrm>
            <a:off x="4716016" y="5445224"/>
            <a:ext cx="4572000" cy="1384995"/>
          </a:xfrm>
          <a:prstGeom prst="rect">
            <a:avLst/>
          </a:prstGeom>
        </p:spPr>
        <p:txBody>
          <a:bodyPr>
            <a:spAutoFit/>
          </a:bodyPr>
          <a:lstStyle/>
          <a:p>
            <a:r>
              <a:rPr lang="vi-VN" sz="2800" dirty="0">
                <a:latin typeface="+mj-lt"/>
              </a:rPr>
              <a:t>Nếu biết được khối lượng của ba chất ta tính được khối lượng </a:t>
            </a:r>
            <a:r>
              <a:rPr lang="vi-VN" sz="2800" dirty="0" smtClean="0">
                <a:latin typeface="+mj-lt"/>
              </a:rPr>
              <a:t>chất </a:t>
            </a:r>
            <a:r>
              <a:rPr lang="vi-VN" sz="2800" dirty="0">
                <a:latin typeface="+mj-lt"/>
              </a:rPr>
              <a:t>còn lại</a:t>
            </a:r>
          </a:p>
        </p:txBody>
      </p:sp>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83054" y="74706"/>
            <a:ext cx="1021197" cy="1379996"/>
          </a:xfrm>
          <a:prstGeom prst="rect">
            <a:avLst/>
          </a:prstGeom>
        </p:spPr>
      </p:pic>
    </p:spTree>
    <p:custDataLst>
      <p:tags r:id="rId2"/>
    </p:custDataLst>
    <p:extLst>
      <p:ext uri="{BB962C8B-B14F-4D97-AF65-F5344CB8AC3E}">
        <p14:creationId xmlns:p14="http://schemas.microsoft.com/office/powerpoint/2010/main" val="153050833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P spid="16" grpId="0"/>
      <p:bldP spid="17" grpId="0"/>
      <p:bldP spid="18" grpId="0"/>
      <p:bldP spid="22" grpId="0"/>
      <p:bldP spid="2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4662" y="980728"/>
            <a:ext cx="6971794" cy="2088232"/>
          </a:xfrm>
          <a:ln w="28575">
            <a:noFill/>
          </a:ln>
        </p:spPr>
        <p:style>
          <a:lnRef idx="2">
            <a:schemeClr val="dk1"/>
          </a:lnRef>
          <a:fillRef idx="1">
            <a:schemeClr val="lt1"/>
          </a:fillRef>
          <a:effectRef idx="0">
            <a:schemeClr val="dk1"/>
          </a:effectRef>
          <a:fontRef idx="minor">
            <a:schemeClr val="dk1"/>
          </a:fontRef>
        </p:style>
        <p:txBody>
          <a:bodyPr>
            <a:normAutofit fontScale="92500" lnSpcReduction="10000"/>
          </a:bodyPr>
          <a:lstStyle/>
          <a:p>
            <a:r>
              <a:rPr lang="vi-VN" sz="3600" dirty="0">
                <a:latin typeface="+mj-lt"/>
              </a:rPr>
              <a:t>Giả sử có phản ứng giữa A+B tạo ra C+D </a:t>
            </a:r>
            <a:r>
              <a:rPr lang="vi-VN" sz="3600" dirty="0" smtClean="0">
                <a:latin typeface="+mj-lt"/>
              </a:rPr>
              <a:t>.Công </a:t>
            </a:r>
            <a:r>
              <a:rPr lang="vi-VN" sz="3600" dirty="0">
                <a:latin typeface="+mj-lt"/>
              </a:rPr>
              <a:t>thức về khối lượng sẽ được viết như sau:</a:t>
            </a:r>
          </a:p>
          <a:p>
            <a:pPr marL="0" indent="0" algn="ctr">
              <a:buNone/>
            </a:pPr>
            <a:r>
              <a:rPr lang="vi-VN" sz="3600" dirty="0">
                <a:latin typeface="+mj-lt"/>
              </a:rPr>
              <a:t>m</a:t>
            </a:r>
            <a:r>
              <a:rPr lang="vi-VN" sz="3600" baseline="-25000" dirty="0">
                <a:latin typeface="+mj-lt"/>
              </a:rPr>
              <a:t>A</a:t>
            </a:r>
            <a:r>
              <a:rPr lang="vi-VN" sz="3600" dirty="0">
                <a:latin typeface="+mj-lt"/>
              </a:rPr>
              <a:t> + m</a:t>
            </a:r>
            <a:r>
              <a:rPr lang="vi-VN" sz="3600" baseline="-25000" dirty="0">
                <a:latin typeface="+mj-lt"/>
              </a:rPr>
              <a:t>B</a:t>
            </a:r>
            <a:r>
              <a:rPr lang="vi-VN" sz="3600" dirty="0">
                <a:latin typeface="+mj-lt"/>
              </a:rPr>
              <a:t> = m</a:t>
            </a:r>
            <a:r>
              <a:rPr lang="vi-VN" sz="3600" baseline="-25000" dirty="0">
                <a:latin typeface="+mj-lt"/>
              </a:rPr>
              <a:t>C</a:t>
            </a:r>
            <a:r>
              <a:rPr lang="vi-VN" sz="3600" dirty="0">
                <a:latin typeface="+mj-lt"/>
              </a:rPr>
              <a:t> + m</a:t>
            </a:r>
            <a:r>
              <a:rPr lang="vi-VN" sz="3600" baseline="-25000" dirty="0">
                <a:latin typeface="+mj-lt"/>
              </a:rPr>
              <a:t>D</a:t>
            </a:r>
            <a:endParaRPr lang="vi-VN" sz="3600" dirty="0">
              <a:latin typeface="+mj-lt"/>
            </a:endParaRP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52320" y="0"/>
            <a:ext cx="1720600" cy="983200"/>
          </a:xfrm>
          <a:prstGeom prst="rect">
            <a:avLst/>
          </a:prstGeom>
        </p:spPr>
      </p:pic>
      <p:sp>
        <p:nvSpPr>
          <p:cNvPr id="7" name="Rectangle 3"/>
          <p:cNvSpPr>
            <a:spLocks noChangeArrowheads="1"/>
          </p:cNvSpPr>
          <p:nvPr/>
        </p:nvSpPr>
        <p:spPr bwMode="auto">
          <a:xfrm>
            <a:off x="197313" y="3501008"/>
            <a:ext cx="1244251"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2800" b="1" i="0" u="sng"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V</a:t>
            </a:r>
            <a:r>
              <a:rPr kumimoji="0" lang="vi-VN" sz="2800" b="1" i="0" u="sng" strike="noStrike" cap="none" normalizeH="0" baseline="0" dirty="0" smtClean="0">
                <a:ln>
                  <a:noFill/>
                </a:ln>
                <a:solidFill>
                  <a:schemeClr val="tx1"/>
                </a:solidFill>
                <a:effectLst/>
                <a:latin typeface="Arial"/>
                <a:ea typeface="Arial" pitchFamily="34" charset="0"/>
                <a:cs typeface="Times New Roman" pitchFamily="18" charset="0"/>
              </a:rPr>
              <a:t>í</a:t>
            </a:r>
            <a:r>
              <a:rPr kumimoji="0" lang="vi-VN" sz="2800" b="1" i="0" u="sng"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dụ:</a:t>
            </a:r>
            <a:r>
              <a:rPr kumimoji="0" lang="vi-VN" sz="28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vi-VN"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4"/>
          <p:cNvSpPr>
            <a:spLocks noChangeArrowheads="1"/>
          </p:cNvSpPr>
          <p:nvPr/>
        </p:nvSpPr>
        <p:spPr bwMode="auto">
          <a:xfrm>
            <a:off x="179512" y="4293096"/>
            <a:ext cx="8676456" cy="2616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12750" algn="l"/>
                <a:tab pos="495300" algn="l"/>
                <a:tab pos="825500" algn="l"/>
              </a:tabLst>
            </a:pP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Nếu</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biết</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được</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khối</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lượng</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của</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ba</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chất</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ta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t</a:t>
            </a:r>
            <a:r>
              <a:rPr kumimoji="0" lang="en-US" sz="3200" b="0" i="0" u="none" strike="noStrike" cap="none" normalizeH="0" baseline="0" dirty="0" err="1" smtClean="0">
                <a:ln>
                  <a:noFill/>
                </a:ln>
                <a:solidFill>
                  <a:schemeClr val="tx1"/>
                </a:solidFill>
                <a:effectLst/>
                <a:latin typeface="Arial"/>
                <a:ea typeface="Arial" pitchFamily="34" charset="0"/>
                <a:cs typeface="Times New Roman" pitchFamily="18" charset="0"/>
              </a:rPr>
              <a:t>í</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nh</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được</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khối</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lượng</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c</a:t>
            </a:r>
            <a:r>
              <a:rPr kumimoji="0" lang="en-US" sz="3200" b="0" i="0" u="none" strike="noStrike" cap="none" normalizeH="0" baseline="0" dirty="0" err="1" smtClean="0">
                <a:ln>
                  <a:noFill/>
                </a:ln>
                <a:solidFill>
                  <a:schemeClr val="tx1"/>
                </a:solidFill>
                <a:effectLst/>
                <a:latin typeface="Arial"/>
                <a:ea typeface="Arial" pitchFamily="34" charset="0"/>
                <a:cs typeface="Times New Roman" pitchFamily="18" charset="0"/>
              </a:rPr>
              <a:t>á</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c</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chất</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còn</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lại</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vi-VN"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12750" algn="l"/>
                <a:tab pos="495300" algn="l"/>
                <a:tab pos="825500" algn="l"/>
              </a:tabLst>
            </a:pP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 + b = c + x</a:t>
            </a:r>
            <a:endParaRPr kumimoji="0" lang="vi-VN"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12750" algn="l"/>
                <a:tab pos="495300" algn="l"/>
                <a:tab pos="825500" algn="l"/>
              </a:tabLst>
            </a:pP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x= (</a:t>
            </a:r>
            <a:r>
              <a:rPr kumimoji="0" lang="en-US" sz="3200" b="0"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a+b</a:t>
            </a: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c</a:t>
            </a:r>
            <a:endParaRPr kumimoji="0" lang="vi-VN"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12750" algn="l"/>
                <a:tab pos="495300" algn="l"/>
                <a:tab pos="825500" algn="l"/>
              </a:tabLst>
            </a:pPr>
            <a:endParaRPr kumimoji="0" lang="vi-VN" sz="3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9" name="Object 8"/>
          <p:cNvGraphicFramePr>
            <a:graphicFrameLocks noChangeAspect="1"/>
          </p:cNvGraphicFramePr>
          <p:nvPr>
            <p:extLst>
              <p:ext uri="{D42A27DB-BD31-4B8C-83A1-F6EECF244321}">
                <p14:modId xmlns:p14="http://schemas.microsoft.com/office/powerpoint/2010/main" val="958704633"/>
              </p:ext>
            </p:extLst>
          </p:nvPr>
        </p:nvGraphicFramePr>
        <p:xfrm>
          <a:off x="1901825" y="3429000"/>
          <a:ext cx="5827713" cy="742950"/>
        </p:xfrm>
        <a:graphic>
          <a:graphicData uri="http://schemas.openxmlformats.org/presentationml/2006/ole">
            <mc:AlternateContent xmlns:mc="http://schemas.openxmlformats.org/markup-compatibility/2006">
              <mc:Choice xmlns:v="urn:schemas-microsoft-com:vml" Requires="v">
                <p:oleObj spid="_x0000_s2079" name="Equation" r:id="rId6" imgW="1828800" imgH="241200" progId="Equation.DSMT4">
                  <p:embed/>
                </p:oleObj>
              </mc:Choice>
              <mc:Fallback>
                <p:oleObj name="Equation" r:id="rId6" imgW="1828800" imgH="241200" progId="Equation.DSMT4">
                  <p:embed/>
                  <p:pic>
                    <p:nvPicPr>
                      <p:cNvPr id="0" name=""/>
                      <p:cNvPicPr/>
                      <p:nvPr/>
                    </p:nvPicPr>
                    <p:blipFill>
                      <a:blip r:embed="rId7"/>
                      <a:stretch>
                        <a:fillRect/>
                      </a:stretch>
                    </p:blipFill>
                    <p:spPr>
                      <a:xfrm>
                        <a:off x="1901825" y="3429000"/>
                        <a:ext cx="5827713" cy="742950"/>
                      </a:xfrm>
                      <a:prstGeom prst="rect">
                        <a:avLst/>
                      </a:prstGeom>
                    </p:spPr>
                  </p:pic>
                </p:oleObj>
              </mc:Fallback>
            </mc:AlternateContent>
          </a:graphicData>
        </a:graphic>
      </p:graphicFrame>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39552" y="961924"/>
            <a:ext cx="1165110" cy="1165110"/>
          </a:xfrm>
          <a:prstGeom prst="rect">
            <a:avLst/>
          </a:prstGeom>
        </p:spPr>
      </p:pic>
    </p:spTree>
    <p:custDataLst>
      <p:tags r:id="rId2"/>
    </p:custDataLst>
    <p:extLst>
      <p:ext uri="{BB962C8B-B14F-4D97-AF65-F5344CB8AC3E}">
        <p14:creationId xmlns:p14="http://schemas.microsoft.com/office/powerpoint/2010/main" val="394377860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bg/>
                                          </p:spTgt>
                                        </p:tgtEl>
                                        <p:attrNameLst>
                                          <p:attrName>style.visibility</p:attrName>
                                        </p:attrNameLst>
                                      </p:cBhvr>
                                      <p:to>
                                        <p:strVal val="visible"/>
                                      </p:to>
                                    </p:set>
                                    <p:animEffect transition="in" filter="barn(inVertical)">
                                      <p:cBhvr>
                                        <p:cTn id="10" dur="500"/>
                                        <p:tgtEl>
                                          <p:spTgt spid="3">
                                            <p:bg/>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arn(inVertical)">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barn(inVertical)">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par>
                                <p:cTn id="26" presetID="16" presetClass="entr" presetSubtype="21" fill="hold"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arn(inVertical)">
                                      <p:cBhvr>
                                        <p:cTn id="28" dur="500"/>
                                        <p:tgtEl>
                                          <p:spTgt spid="9"/>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arn(inVertical)">
                                      <p:cBhvr>
                                        <p:cTn id="3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56792"/>
            <a:ext cx="8229600" cy="4752528"/>
          </a:xfrm>
        </p:spPr>
        <p:txBody>
          <a:bodyPr>
            <a:normAutofit/>
          </a:bodyPr>
          <a:lstStyle/>
          <a:p>
            <a:r>
              <a:rPr lang="vi-VN" b="1" dirty="0" smtClean="0">
                <a:solidFill>
                  <a:srgbClr val="FFFF00"/>
                </a:solidFill>
                <a:latin typeface="+mj-lt"/>
              </a:rPr>
              <a:t>Bài </a:t>
            </a:r>
            <a:r>
              <a:rPr lang="vi-VN" b="1" dirty="0">
                <a:solidFill>
                  <a:srgbClr val="FFFF00"/>
                </a:solidFill>
                <a:latin typeface="+mj-lt"/>
              </a:rPr>
              <a:t>tập 2 SGK trang 54. </a:t>
            </a:r>
            <a:endParaRPr lang="vi-VN" b="1" dirty="0" smtClean="0">
              <a:solidFill>
                <a:srgbClr val="FFFF00"/>
              </a:solidFill>
              <a:latin typeface="+mj-lt"/>
            </a:endParaRPr>
          </a:p>
          <a:p>
            <a:pPr marL="0" indent="0">
              <a:buNone/>
            </a:pPr>
            <a:r>
              <a:rPr lang="vi-VN" dirty="0" smtClean="0">
                <a:latin typeface="+mj-lt"/>
              </a:rPr>
              <a:t>Trong </a:t>
            </a:r>
            <a:r>
              <a:rPr lang="vi-VN" dirty="0">
                <a:latin typeface="+mj-lt"/>
              </a:rPr>
              <a:t>phản ứng hóa học ở thí nghiệm trên, cho biết khối lượng của natri sufat Na</a:t>
            </a:r>
            <a:r>
              <a:rPr lang="vi-VN" baseline="-25000" dirty="0">
                <a:latin typeface="+mj-lt"/>
              </a:rPr>
              <a:t>2</a:t>
            </a:r>
            <a:r>
              <a:rPr lang="vi-VN" dirty="0">
                <a:latin typeface="+mj-lt"/>
              </a:rPr>
              <a:t>SO</a:t>
            </a:r>
            <a:r>
              <a:rPr lang="vi-VN" baseline="-25000" dirty="0">
                <a:latin typeface="+mj-lt"/>
              </a:rPr>
              <a:t>4</a:t>
            </a:r>
            <a:r>
              <a:rPr lang="vi-VN" dirty="0">
                <a:latin typeface="+mj-lt"/>
              </a:rPr>
              <a:t> là 14,2 g, khối lượng của các sản phẩm bari sunfat BaSO</a:t>
            </a:r>
            <a:r>
              <a:rPr lang="vi-VN" baseline="-25000" dirty="0">
                <a:latin typeface="+mj-lt"/>
              </a:rPr>
              <a:t>4</a:t>
            </a:r>
            <a:r>
              <a:rPr lang="vi-VN" dirty="0">
                <a:latin typeface="+mj-lt"/>
              </a:rPr>
              <a:t> và natri clorua NaCl theo thứ tự là 23,3g và 11,7g. </a:t>
            </a:r>
          </a:p>
          <a:p>
            <a:pPr marL="0" indent="0">
              <a:buNone/>
            </a:pPr>
            <a:r>
              <a:rPr lang="vi-VN" dirty="0">
                <a:latin typeface="+mj-lt"/>
              </a:rPr>
              <a:t>Hãy tính khối lượng của bari clorua BaCl</a:t>
            </a:r>
            <a:r>
              <a:rPr lang="vi-VN" baseline="-25000" dirty="0">
                <a:latin typeface="+mj-lt"/>
              </a:rPr>
              <a:t>2</a:t>
            </a:r>
            <a:r>
              <a:rPr lang="vi-VN" dirty="0">
                <a:latin typeface="+mj-lt"/>
              </a:rPr>
              <a:t> đã phản </a:t>
            </a:r>
            <a:r>
              <a:rPr lang="vi-VN" dirty="0" smtClean="0">
                <a:latin typeface="+mj-lt"/>
              </a:rPr>
              <a:t>ứng</a:t>
            </a:r>
            <a:r>
              <a:rPr lang="vi-VN" dirty="0"/>
              <a:t>?</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77077" y="21744"/>
            <a:ext cx="2368673" cy="958984"/>
          </a:xfrm>
          <a:prstGeom prst="rect">
            <a:avLst/>
          </a:prstGeom>
        </p:spPr>
      </p:pic>
      <p:sp>
        <p:nvSpPr>
          <p:cNvPr id="5" name="Title 4"/>
          <p:cNvSpPr>
            <a:spLocks noGrp="1"/>
          </p:cNvSpPr>
          <p:nvPr>
            <p:ph type="title"/>
          </p:nvPr>
        </p:nvSpPr>
        <p:spPr>
          <a:xfrm>
            <a:off x="1835696" y="274638"/>
            <a:ext cx="5194920" cy="490066"/>
          </a:xfrm>
        </p:spPr>
        <p:txBody>
          <a:bodyPr>
            <a:normAutofit fontScale="90000"/>
          </a:bodyPr>
          <a:lstStyle/>
          <a:p>
            <a:r>
              <a:rPr lang="vi-VN" b="1" dirty="0" smtClean="0"/>
              <a:t>BÀI TẬP ÁP DỤNG</a:t>
            </a:r>
            <a:endParaRPr lang="vi-VN" b="1" dirty="0"/>
          </a:p>
        </p:txBody>
      </p:sp>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9512" y="-1457"/>
            <a:ext cx="1905000" cy="1428750"/>
          </a:xfrm>
          <a:prstGeom prst="rect">
            <a:avLst/>
          </a:prstGeom>
        </p:spPr>
      </p:pic>
    </p:spTree>
    <p:custDataLst>
      <p:tags r:id="rId1"/>
    </p:custDataLst>
    <p:extLst>
      <p:ext uri="{BB962C8B-B14F-4D97-AF65-F5344CB8AC3E}">
        <p14:creationId xmlns:p14="http://schemas.microsoft.com/office/powerpoint/2010/main" val="3207483137"/>
      </p:ext>
    </p:extLst>
  </p:cSld>
  <p:clrMapOvr>
    <a:masterClrMapping/>
  </p:clrMapOvr>
  <p:transition spd="slow">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a:blip r:embed="rId5"/>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75856" y="2348880"/>
            <a:ext cx="4320480" cy="778098"/>
          </a:xfrm>
        </p:spPr>
        <p:txBody>
          <a:bodyPr>
            <a:normAutofit/>
          </a:bodyPr>
          <a:lstStyle/>
          <a:p>
            <a:r>
              <a:rPr lang="en-US" sz="3200" b="1" u="sng" dirty="0" err="1">
                <a:solidFill>
                  <a:srgbClr val="FF0000"/>
                </a:solidFill>
                <a:latin typeface="Times New Roman" pitchFamily="18" charset="0"/>
                <a:cs typeface="Times New Roman" pitchFamily="18" charset="0"/>
              </a:rPr>
              <a:t>Giải</a:t>
            </a:r>
            <a:r>
              <a:rPr lang="en-US" sz="3200" b="1" u="sng" dirty="0">
                <a:solidFill>
                  <a:srgbClr val="FF0000"/>
                </a:solidFill>
                <a:latin typeface="Times New Roman" pitchFamily="18" charset="0"/>
                <a:cs typeface="Times New Roman" pitchFamily="18" charset="0"/>
              </a:rPr>
              <a:t>:</a:t>
            </a:r>
            <a:endParaRPr lang="vi-VN" sz="3200" b="1" u="sng" dirty="0">
              <a:solidFill>
                <a:srgbClr val="FF0000"/>
              </a:solidFill>
            </a:endParaRPr>
          </a:p>
        </p:txBody>
      </p:sp>
      <p:sp>
        <p:nvSpPr>
          <p:cNvPr id="3" name="Content Placeholder 2"/>
          <p:cNvSpPr>
            <a:spLocks noGrp="1"/>
          </p:cNvSpPr>
          <p:nvPr>
            <p:ph idx="1"/>
          </p:nvPr>
        </p:nvSpPr>
        <p:spPr>
          <a:xfrm>
            <a:off x="467544" y="692696"/>
            <a:ext cx="8229600" cy="5328592"/>
          </a:xfrm>
        </p:spPr>
        <p:txBody>
          <a:bodyPr>
            <a:normAutofit fontScale="92500" lnSpcReduction="10000"/>
          </a:bodyPr>
          <a:lstStyle/>
          <a:p>
            <a:pPr marL="0" indent="0">
              <a:buNone/>
            </a:pPr>
            <a:r>
              <a:rPr lang="en-US" sz="4000" smtClean="0">
                <a:latin typeface="Times New Roman" pitchFamily="18" charset="0"/>
                <a:cs typeface="Times New Roman" pitchFamily="18" charset="0"/>
              </a:rPr>
              <a:t>m</a:t>
            </a:r>
            <a:r>
              <a:rPr lang="en-US" sz="4000" baseline="-25000" smtClean="0">
                <a:latin typeface="Times New Roman" pitchFamily="18" charset="0"/>
                <a:cs typeface="Times New Roman" pitchFamily="18" charset="0"/>
              </a:rPr>
              <a:t>Na2SO4</a:t>
            </a:r>
            <a:r>
              <a:rPr lang="en-US" sz="4000" smtClean="0">
                <a:latin typeface="Times New Roman" pitchFamily="18" charset="0"/>
                <a:cs typeface="Times New Roman" pitchFamily="18" charset="0"/>
              </a:rPr>
              <a:t> =14,2g</a:t>
            </a:r>
          </a:p>
          <a:p>
            <a:pPr marL="0" indent="0">
              <a:buNone/>
            </a:pPr>
            <a:r>
              <a:rPr lang="en-US" sz="4000" smtClean="0">
                <a:latin typeface="Times New Roman" pitchFamily="18" charset="0"/>
                <a:cs typeface="Times New Roman" pitchFamily="18" charset="0"/>
              </a:rPr>
              <a:t>m</a:t>
            </a:r>
            <a:r>
              <a:rPr lang="en-US" sz="4000" baseline="-25000" smtClean="0">
                <a:latin typeface="Times New Roman" pitchFamily="18" charset="0"/>
                <a:cs typeface="Times New Roman" pitchFamily="18" charset="0"/>
              </a:rPr>
              <a:t>NaCl</a:t>
            </a:r>
            <a:r>
              <a:rPr lang="en-US" sz="4000" smtClean="0">
                <a:latin typeface="Times New Roman" pitchFamily="18" charset="0"/>
                <a:cs typeface="Times New Roman" pitchFamily="18" charset="0"/>
              </a:rPr>
              <a:t> = 23,3g</a:t>
            </a:r>
          </a:p>
          <a:p>
            <a:pPr marL="0" indent="0">
              <a:buNone/>
            </a:pPr>
            <a:r>
              <a:rPr lang="en-US" sz="4000" smtClean="0">
                <a:latin typeface="Times New Roman" pitchFamily="18" charset="0"/>
                <a:cs typeface="Times New Roman" pitchFamily="18" charset="0"/>
              </a:rPr>
              <a:t>m</a:t>
            </a:r>
            <a:r>
              <a:rPr lang="en-US" sz="4000" baseline="-25000" smtClean="0">
                <a:latin typeface="Times New Roman" pitchFamily="18" charset="0"/>
                <a:cs typeface="Times New Roman" pitchFamily="18" charset="0"/>
              </a:rPr>
              <a:t>BaSO4</a:t>
            </a:r>
            <a:r>
              <a:rPr lang="en-US" sz="4000" smtClean="0">
                <a:latin typeface="Times New Roman" pitchFamily="18" charset="0"/>
                <a:cs typeface="Times New Roman" pitchFamily="18" charset="0"/>
              </a:rPr>
              <a:t> = 11,7g</a:t>
            </a:r>
          </a:p>
          <a:p>
            <a:pPr marL="0" indent="0">
              <a:buNone/>
            </a:pPr>
            <a:r>
              <a:rPr lang="en-US" sz="4000" smtClean="0">
                <a:latin typeface="Times New Roman" pitchFamily="18" charset="0"/>
                <a:cs typeface="Times New Roman" pitchFamily="18" charset="0"/>
              </a:rPr>
              <a:t> </a:t>
            </a:r>
          </a:p>
          <a:p>
            <a:pPr marL="0" indent="0">
              <a:buNone/>
            </a:pPr>
            <a:r>
              <a:rPr lang="vi-VN" smtClean="0">
                <a:latin typeface="Times New Roman" pitchFamily="18" charset="0"/>
                <a:cs typeface="Times New Roman" pitchFamily="18" charset="0"/>
              </a:rPr>
              <a:t>Áp </a:t>
            </a:r>
            <a:r>
              <a:rPr lang="vi-VN" dirty="0" smtClean="0">
                <a:latin typeface="Times New Roman" pitchFamily="18" charset="0"/>
                <a:cs typeface="Times New Roman" pitchFamily="18" charset="0"/>
              </a:rPr>
              <a:t>dụng </a:t>
            </a:r>
            <a:r>
              <a:rPr lang="vi-VN" smtClean="0">
                <a:latin typeface="Times New Roman" pitchFamily="18" charset="0"/>
                <a:cs typeface="Times New Roman" pitchFamily="18" charset="0"/>
              </a:rPr>
              <a:t>ĐLBTKL:</a:t>
            </a:r>
          </a:p>
          <a:p>
            <a:pPr marL="0" indent="0" algn="ctr">
              <a:buNone/>
            </a:pPr>
            <a:endParaRPr lang="vi-VN" smtClean="0">
              <a:latin typeface="Times New Roman" pitchFamily="18" charset="0"/>
              <a:cs typeface="Times New Roman" pitchFamily="18" charset="0"/>
            </a:endParaRPr>
          </a:p>
          <a:p>
            <a:pPr marL="0" indent="0">
              <a:buNone/>
            </a:pPr>
            <a:endParaRPr lang="en-US" smtClean="0">
              <a:latin typeface="Times New Roman" pitchFamily="18" charset="0"/>
              <a:cs typeface="Times New Roman" pitchFamily="18" charset="0"/>
            </a:endParaRPr>
          </a:p>
          <a:p>
            <a:pPr marL="0" indent="0">
              <a:buNone/>
            </a:pPr>
            <a:endParaRPr lang="en-US">
              <a:latin typeface="Times New Roman" pitchFamily="18" charset="0"/>
              <a:cs typeface="Times New Roman" pitchFamily="18" charset="0"/>
            </a:endParaRPr>
          </a:p>
          <a:p>
            <a:pPr marL="0" indent="0">
              <a:buNone/>
            </a:pPr>
            <a:r>
              <a:rPr lang="en-US" smtClean="0">
                <a:latin typeface="Times New Roman" pitchFamily="18" charset="0"/>
                <a:cs typeface="Times New Roman" pitchFamily="18" charset="0"/>
              </a:rPr>
              <a:t>                      </a:t>
            </a:r>
          </a:p>
          <a:p>
            <a:pPr marL="0" indent="0">
              <a:buNone/>
            </a:pPr>
            <a:endParaRPr lang="vi-VN" dirty="0" smtClean="0">
              <a:latin typeface="Times New Roman" pitchFamily="18" charset="0"/>
              <a:cs typeface="Times New Roman"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78418155"/>
              </p:ext>
            </p:extLst>
          </p:nvPr>
        </p:nvGraphicFramePr>
        <p:xfrm>
          <a:off x="611560" y="3717032"/>
          <a:ext cx="7992888" cy="935608"/>
        </p:xfrm>
        <a:graphic>
          <a:graphicData uri="http://schemas.openxmlformats.org/presentationml/2006/ole">
            <mc:AlternateContent xmlns:mc="http://schemas.openxmlformats.org/markup-compatibility/2006">
              <mc:Choice xmlns:v="urn:schemas-microsoft-com:vml" Requires="v">
                <p:oleObj spid="_x0000_s3165" name="Equation" r:id="rId6" imgW="2031840" imgH="241200" progId="Equation.DSMT4">
                  <p:embed/>
                </p:oleObj>
              </mc:Choice>
              <mc:Fallback>
                <p:oleObj name="Equation" r:id="rId6" imgW="2031840" imgH="241200" progId="Equation.DSMT4">
                  <p:embed/>
                  <p:pic>
                    <p:nvPicPr>
                      <p:cNvPr id="0" name=""/>
                      <p:cNvPicPr/>
                      <p:nvPr/>
                    </p:nvPicPr>
                    <p:blipFill>
                      <a:blip r:embed="rId7"/>
                      <a:stretch>
                        <a:fillRect/>
                      </a:stretch>
                    </p:blipFill>
                    <p:spPr>
                      <a:xfrm>
                        <a:off x="611560" y="3717032"/>
                        <a:ext cx="7992888" cy="935608"/>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996457160"/>
              </p:ext>
            </p:extLst>
          </p:nvPr>
        </p:nvGraphicFramePr>
        <p:xfrm>
          <a:off x="683568" y="4581128"/>
          <a:ext cx="8064896" cy="838200"/>
        </p:xfrm>
        <a:graphic>
          <a:graphicData uri="http://schemas.openxmlformats.org/presentationml/2006/ole">
            <mc:AlternateContent xmlns:mc="http://schemas.openxmlformats.org/markup-compatibility/2006">
              <mc:Choice xmlns:v="urn:schemas-microsoft-com:vml" Requires="v">
                <p:oleObj spid="_x0000_s3166" name="Equation" r:id="rId8" imgW="2031840" imgH="241200" progId="Equation.DSMT4">
                  <p:embed/>
                </p:oleObj>
              </mc:Choice>
              <mc:Fallback>
                <p:oleObj name="Equation" r:id="rId8" imgW="2031840" imgH="241200" progId="Equation.DSMT4">
                  <p:embed/>
                  <p:pic>
                    <p:nvPicPr>
                      <p:cNvPr id="0" name=""/>
                      <p:cNvPicPr/>
                      <p:nvPr/>
                    </p:nvPicPr>
                    <p:blipFill>
                      <a:blip r:embed="rId9"/>
                      <a:stretch>
                        <a:fillRect/>
                      </a:stretch>
                    </p:blipFill>
                    <p:spPr>
                      <a:xfrm>
                        <a:off x="683568" y="4581128"/>
                        <a:ext cx="8064896" cy="8382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97270707"/>
              </p:ext>
            </p:extLst>
          </p:nvPr>
        </p:nvGraphicFramePr>
        <p:xfrm>
          <a:off x="971600" y="5373216"/>
          <a:ext cx="7629872" cy="720080"/>
        </p:xfrm>
        <a:graphic>
          <a:graphicData uri="http://schemas.openxmlformats.org/presentationml/2006/ole">
            <mc:AlternateContent xmlns:mc="http://schemas.openxmlformats.org/markup-compatibility/2006">
              <mc:Choice xmlns:v="urn:schemas-microsoft-com:vml" Requires="v">
                <p:oleObj spid="_x0000_s3167" name="Equation" r:id="rId10" imgW="2361960" imgH="241200" progId="Equation.DSMT4">
                  <p:embed/>
                </p:oleObj>
              </mc:Choice>
              <mc:Fallback>
                <p:oleObj name="Equation" r:id="rId10" imgW="2361960" imgH="241200" progId="Equation.DSMT4">
                  <p:embed/>
                  <p:pic>
                    <p:nvPicPr>
                      <p:cNvPr id="0" name="Object 5"/>
                      <p:cNvPicPr>
                        <a:picLocks noChangeAspect="1" noChangeArrowheads="1"/>
                      </p:cNvPicPr>
                      <p:nvPr/>
                    </p:nvPicPr>
                    <p:blipFill>
                      <a:blip r:embed="rId11"/>
                      <a:srcRect/>
                      <a:stretch>
                        <a:fillRect/>
                      </a:stretch>
                    </p:blipFill>
                    <p:spPr bwMode="auto">
                      <a:xfrm>
                        <a:off x="971600" y="5373216"/>
                        <a:ext cx="7629872" cy="720080"/>
                      </a:xfrm>
                      <a:prstGeom prst="rect">
                        <a:avLst/>
                      </a:prstGeom>
                      <a:noFill/>
                      <a:ln>
                        <a:noFill/>
                      </a:ln>
                      <a:extLst/>
                    </p:spPr>
                  </p:pic>
                </p:oleObj>
              </mc:Fallback>
            </mc:AlternateContent>
          </a:graphicData>
        </a:graphic>
      </p:graphicFrame>
    </p:spTree>
    <p:custDataLst>
      <p:tags r:id="rId2"/>
    </p:custDataLst>
    <p:extLst>
      <p:ext uri="{BB962C8B-B14F-4D97-AF65-F5344CB8AC3E}">
        <p14:creationId xmlns:p14="http://schemas.microsoft.com/office/powerpoint/2010/main" val="2343049086"/>
      </p:ext>
    </p:extLst>
  </p:cSld>
  <p:clrMapOvr>
    <a:masterClrMapping/>
  </p:clrMapOvr>
  <p:transition spd="slow">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pattFill prst="narVert">
          <a:fgClr>
            <a:schemeClr val="accent3">
              <a:lumMod val="20000"/>
              <a:lumOff val="80000"/>
            </a:schemeClr>
          </a:fgClr>
          <a:bgClr>
            <a:schemeClr val="accent3"/>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vi-VN" b="1" dirty="0" smtClean="0"/>
              <a:t> CỦNG CỐ</a:t>
            </a:r>
            <a:endParaRPr lang="vi-VN" b="1" dirty="0"/>
          </a:p>
        </p:txBody>
      </p:sp>
      <p:sp>
        <p:nvSpPr>
          <p:cNvPr id="3" name="Content Placeholder 2"/>
          <p:cNvSpPr>
            <a:spLocks noGrp="1"/>
          </p:cNvSpPr>
          <p:nvPr>
            <p:ph idx="1"/>
          </p:nvPr>
        </p:nvSpPr>
        <p:spPr>
          <a:xfrm>
            <a:off x="251520" y="980728"/>
            <a:ext cx="8712968" cy="3456384"/>
          </a:xfrm>
        </p:spPr>
        <p:txBody>
          <a:bodyPr>
            <a:normAutofit fontScale="92500" lnSpcReduction="10000"/>
          </a:bodyPr>
          <a:lstStyle/>
          <a:p>
            <a:pPr marL="0" indent="0" algn="just">
              <a:buNone/>
            </a:pPr>
            <a:r>
              <a:rPr lang="vi-VN" i="1" dirty="0" smtClean="0">
                <a:solidFill>
                  <a:srgbClr val="FF0000"/>
                </a:solidFill>
                <a:latin typeface="+mj-lt"/>
              </a:rPr>
              <a:t>Các em hãy </a:t>
            </a:r>
            <a:r>
              <a:rPr lang="vi-VN" i="1" dirty="0">
                <a:solidFill>
                  <a:srgbClr val="FF0000"/>
                </a:solidFill>
                <a:latin typeface="+mj-lt"/>
              </a:rPr>
              <a:t>nhắc lại </a:t>
            </a:r>
            <a:r>
              <a:rPr lang="vi-VN" b="1" i="1" dirty="0">
                <a:solidFill>
                  <a:srgbClr val="FF0000"/>
                </a:solidFill>
                <a:latin typeface="+mj-lt"/>
              </a:rPr>
              <a:t>nội dung </a:t>
            </a:r>
            <a:r>
              <a:rPr lang="vi-VN" i="1" dirty="0">
                <a:solidFill>
                  <a:srgbClr val="FF0000"/>
                </a:solidFill>
                <a:latin typeface="+mj-lt"/>
              </a:rPr>
              <a:t>và </a:t>
            </a:r>
            <a:r>
              <a:rPr lang="vi-VN" b="1" i="1" dirty="0">
                <a:solidFill>
                  <a:srgbClr val="FF0000"/>
                </a:solidFill>
                <a:latin typeface="+mj-lt"/>
              </a:rPr>
              <a:t>công thức </a:t>
            </a:r>
            <a:r>
              <a:rPr lang="vi-VN" i="1" dirty="0">
                <a:solidFill>
                  <a:srgbClr val="FF0000"/>
                </a:solidFill>
                <a:latin typeface="+mj-lt"/>
              </a:rPr>
              <a:t>của </a:t>
            </a:r>
            <a:r>
              <a:rPr lang="vi-VN" b="1" i="1" dirty="0">
                <a:solidFill>
                  <a:srgbClr val="FF0000"/>
                </a:solidFill>
                <a:latin typeface="+mj-lt"/>
              </a:rPr>
              <a:t>ĐLBTKL</a:t>
            </a:r>
            <a:r>
              <a:rPr lang="vi-VN" i="1" dirty="0">
                <a:solidFill>
                  <a:srgbClr val="FF0000"/>
                </a:solidFill>
                <a:latin typeface="+mj-lt"/>
              </a:rPr>
              <a:t>?</a:t>
            </a:r>
            <a:endParaRPr lang="vi-VN" dirty="0">
              <a:solidFill>
                <a:srgbClr val="FF0000"/>
              </a:solidFill>
              <a:latin typeface="+mj-lt"/>
            </a:endParaRPr>
          </a:p>
          <a:p>
            <a:pPr algn="ctr"/>
            <a:r>
              <a:rPr lang="vi-VN" dirty="0">
                <a:latin typeface="+mj-lt"/>
              </a:rPr>
              <a:t> Trong một phản ứng hóa học, tổng khối lượng của các sản phẩm bằng tổng khối lượng của các chất tham gia phản ứng.</a:t>
            </a:r>
          </a:p>
          <a:p>
            <a:pPr marL="0" indent="0" algn="ctr">
              <a:buNone/>
            </a:pPr>
            <a:r>
              <a:rPr lang="vi-VN" dirty="0">
                <a:latin typeface="+mj-lt"/>
              </a:rPr>
              <a:t>A + B           C + D</a:t>
            </a:r>
          </a:p>
          <a:p>
            <a:pPr marL="0" indent="0" algn="ctr">
              <a:buNone/>
            </a:pPr>
            <a:r>
              <a:rPr lang="vi-VN" dirty="0">
                <a:latin typeface="+mj-lt"/>
              </a:rPr>
              <a:t>m</a:t>
            </a:r>
            <a:r>
              <a:rPr lang="vi-VN" baseline="-25000" dirty="0">
                <a:latin typeface="+mj-lt"/>
              </a:rPr>
              <a:t>A</a:t>
            </a:r>
            <a:r>
              <a:rPr lang="vi-VN" dirty="0">
                <a:latin typeface="+mj-lt"/>
              </a:rPr>
              <a:t> + m</a:t>
            </a:r>
            <a:r>
              <a:rPr lang="vi-VN" baseline="-25000" dirty="0">
                <a:latin typeface="+mj-lt"/>
              </a:rPr>
              <a:t>B</a:t>
            </a:r>
            <a:r>
              <a:rPr lang="vi-VN" dirty="0">
                <a:latin typeface="+mj-lt"/>
              </a:rPr>
              <a:t> = m</a:t>
            </a:r>
            <a:r>
              <a:rPr lang="vi-VN" baseline="-25000" dirty="0">
                <a:latin typeface="+mj-lt"/>
              </a:rPr>
              <a:t>C</a:t>
            </a:r>
            <a:r>
              <a:rPr lang="vi-VN" dirty="0">
                <a:latin typeface="+mj-lt"/>
              </a:rPr>
              <a:t> + m</a:t>
            </a:r>
            <a:r>
              <a:rPr lang="vi-VN" baseline="-25000" dirty="0">
                <a:latin typeface="+mj-lt"/>
              </a:rPr>
              <a:t>D</a:t>
            </a:r>
            <a:endParaRPr lang="vi-VN" dirty="0">
              <a:latin typeface="+mj-lt"/>
            </a:endParaRPr>
          </a:p>
          <a:p>
            <a:pPr marL="0" indent="0" algn="ctr">
              <a:buNone/>
            </a:pPr>
            <a:endParaRPr lang="vi-VN" dirty="0">
              <a:latin typeface="+mj-lt"/>
            </a:endParaRPr>
          </a:p>
        </p:txBody>
      </p:sp>
      <p:cxnSp>
        <p:nvCxnSpPr>
          <p:cNvPr id="6" name="Straight Arrow Connector 5"/>
          <p:cNvCxnSpPr/>
          <p:nvPr/>
        </p:nvCxnSpPr>
        <p:spPr>
          <a:xfrm>
            <a:off x="4211960" y="3501008"/>
            <a:ext cx="792088"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512" y="3645024"/>
            <a:ext cx="8712968" cy="2448272"/>
          </a:xfrm>
          <a:prstGeom prst="rect">
            <a:avLst/>
          </a:prstGeom>
        </p:spPr>
      </p:pic>
      <p:sp>
        <p:nvSpPr>
          <p:cNvPr id="9" name="TextBox 8"/>
          <p:cNvSpPr txBox="1"/>
          <p:nvPr/>
        </p:nvSpPr>
        <p:spPr>
          <a:xfrm>
            <a:off x="2424905" y="6423719"/>
            <a:ext cx="4163319" cy="461665"/>
          </a:xfrm>
          <a:prstGeom prst="rect">
            <a:avLst/>
          </a:prstGeom>
          <a:noFill/>
        </p:spPr>
        <p:txBody>
          <a:bodyPr wrap="none" rtlCol="0">
            <a:spAutoFit/>
          </a:bodyPr>
          <a:lstStyle/>
          <a:p>
            <a:r>
              <a:rPr lang="vi-VN" sz="2400" b="1" dirty="0" smtClean="0">
                <a:latin typeface="+mj-lt"/>
              </a:rPr>
              <a:t>KHỐI LƯỢNG KHÔNG ĐỔI</a:t>
            </a:r>
            <a:endParaRPr lang="vi-VN" sz="2400" b="1" dirty="0">
              <a:latin typeface="+mj-lt"/>
            </a:endParaRPr>
          </a:p>
        </p:txBody>
      </p:sp>
      <p:sp>
        <p:nvSpPr>
          <p:cNvPr id="12" name="Right Brace 11"/>
          <p:cNvSpPr/>
          <p:nvPr/>
        </p:nvSpPr>
        <p:spPr>
          <a:xfrm rot="5400000">
            <a:off x="4247964" y="4617131"/>
            <a:ext cx="576064" cy="3240360"/>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vi-VN"/>
          </a:p>
        </p:txBody>
      </p:sp>
      <p:sp>
        <p:nvSpPr>
          <p:cNvPr id="4" name="Rectangle 3"/>
          <p:cNvSpPr/>
          <p:nvPr/>
        </p:nvSpPr>
        <p:spPr>
          <a:xfrm>
            <a:off x="2195736" y="4437112"/>
            <a:ext cx="720080" cy="28803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vi-VN"/>
          </a:p>
        </p:txBody>
      </p:sp>
      <p:sp>
        <p:nvSpPr>
          <p:cNvPr id="10" name="Rectangle 9"/>
          <p:cNvSpPr/>
          <p:nvPr/>
        </p:nvSpPr>
        <p:spPr>
          <a:xfrm>
            <a:off x="6444208" y="4221088"/>
            <a:ext cx="720080" cy="28803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vi-VN"/>
          </a:p>
        </p:txBody>
      </p:sp>
    </p:spTree>
    <p:custDataLst>
      <p:tags r:id="rId1"/>
    </p:custDataLst>
    <p:extLst>
      <p:ext uri="{BB962C8B-B14F-4D97-AF65-F5344CB8AC3E}">
        <p14:creationId xmlns:p14="http://schemas.microsoft.com/office/powerpoint/2010/main" val="1882611243"/>
      </p:ext>
    </p:extLst>
  </p:cSld>
  <p:clrMapOvr>
    <a:masterClrMapping/>
  </p:clrMapOvr>
  <p:transition spd="slow">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06090"/>
          </a:xfrm>
        </p:spPr>
        <p:txBody>
          <a:bodyPr>
            <a:normAutofit fontScale="90000"/>
          </a:bodyPr>
          <a:lstStyle/>
          <a:p>
            <a:r>
              <a:rPr lang="vi-VN" b="1" i="1" dirty="0" smtClean="0"/>
              <a:t>BÀI TẬP 15.1 (SBT/20</a:t>
            </a:r>
            <a:r>
              <a:rPr lang="vi-VN" b="1" i="1" dirty="0"/>
              <a:t>)</a:t>
            </a:r>
            <a:endParaRPr lang="vi-VN" b="1" dirty="0"/>
          </a:p>
        </p:txBody>
      </p:sp>
      <p:sp>
        <p:nvSpPr>
          <p:cNvPr id="3" name="Content Placeholder 2"/>
          <p:cNvSpPr>
            <a:spLocks noGrp="1"/>
          </p:cNvSpPr>
          <p:nvPr>
            <p:ph idx="1"/>
          </p:nvPr>
        </p:nvSpPr>
        <p:spPr>
          <a:xfrm>
            <a:off x="215008" y="908720"/>
            <a:ext cx="8928992" cy="3701008"/>
          </a:xfrm>
        </p:spPr>
        <p:txBody>
          <a:bodyPr/>
          <a:lstStyle/>
          <a:p>
            <a:pPr marL="0" indent="0">
              <a:buNone/>
            </a:pPr>
            <a:r>
              <a:rPr lang="vi-VN" b="1" smtClean="0">
                <a:latin typeface="+mj-lt"/>
              </a:rPr>
              <a:t>a</a:t>
            </a:r>
            <a:r>
              <a:rPr lang="vi-VN" b="1" dirty="0">
                <a:latin typeface="+mj-lt"/>
              </a:rPr>
              <a:t>)</a:t>
            </a:r>
            <a:r>
              <a:rPr lang="vi-VN" dirty="0">
                <a:latin typeface="+mj-lt"/>
              </a:rPr>
              <a:t> Viết công thức về khối lượng cho </a:t>
            </a:r>
            <a:r>
              <a:rPr lang="vi-VN" dirty="0" smtClean="0">
                <a:latin typeface="+mj-lt"/>
              </a:rPr>
              <a:t>phản </a:t>
            </a:r>
            <a:r>
              <a:rPr lang="vi-VN" dirty="0">
                <a:latin typeface="+mj-lt"/>
              </a:rPr>
              <a:t>ứng giữa kim loại </a:t>
            </a:r>
            <a:r>
              <a:rPr lang="vi-VN" b="1" dirty="0">
                <a:latin typeface="+mj-lt"/>
              </a:rPr>
              <a:t>kẽm </a:t>
            </a:r>
            <a:r>
              <a:rPr lang="vi-VN" dirty="0">
                <a:latin typeface="+mj-lt"/>
              </a:rPr>
              <a:t>và </a:t>
            </a:r>
            <a:r>
              <a:rPr lang="vi-VN" b="1" dirty="0">
                <a:latin typeface="+mj-lt"/>
              </a:rPr>
              <a:t>axit C</a:t>
            </a:r>
            <a:r>
              <a:rPr lang="vi-VN" b="1" dirty="0" smtClean="0">
                <a:latin typeface="+mj-lt"/>
              </a:rPr>
              <a:t>lohiđric </a:t>
            </a:r>
            <a:r>
              <a:rPr lang="vi-VN" dirty="0">
                <a:latin typeface="+mj-lt"/>
              </a:rPr>
              <a:t>HCl tạo ra chất </a:t>
            </a:r>
            <a:r>
              <a:rPr lang="vi-VN" b="1" dirty="0">
                <a:latin typeface="+mj-lt"/>
              </a:rPr>
              <a:t>kẽm clorua </a:t>
            </a:r>
            <a:r>
              <a:rPr lang="vi-VN" dirty="0">
                <a:latin typeface="+mj-lt"/>
              </a:rPr>
              <a:t>ZnCl</a:t>
            </a:r>
            <a:r>
              <a:rPr lang="vi-VN" baseline="-25000" dirty="0">
                <a:latin typeface="+mj-lt"/>
              </a:rPr>
              <a:t>2</a:t>
            </a:r>
            <a:r>
              <a:rPr lang="vi-VN" dirty="0">
                <a:latin typeface="+mj-lt"/>
              </a:rPr>
              <a:t> và </a:t>
            </a:r>
            <a:r>
              <a:rPr lang="vi-VN" b="1" dirty="0">
                <a:latin typeface="+mj-lt"/>
              </a:rPr>
              <a:t>khí </a:t>
            </a:r>
            <a:r>
              <a:rPr lang="vi-VN" b="1" dirty="0" smtClean="0">
                <a:latin typeface="+mj-lt"/>
              </a:rPr>
              <a:t>Hiđro</a:t>
            </a:r>
            <a:r>
              <a:rPr lang="vi-VN" dirty="0">
                <a:latin typeface="+mj-lt"/>
              </a:rPr>
              <a:t>.</a:t>
            </a:r>
          </a:p>
          <a:p>
            <a:pPr marL="0" indent="0">
              <a:buNone/>
            </a:pPr>
            <a:r>
              <a:rPr lang="vi-VN" b="1" smtClean="0">
                <a:latin typeface="+mj-lt"/>
              </a:rPr>
              <a:t>b</a:t>
            </a:r>
            <a:r>
              <a:rPr lang="vi-VN" b="1" dirty="0">
                <a:latin typeface="+mj-lt"/>
              </a:rPr>
              <a:t>)</a:t>
            </a:r>
            <a:r>
              <a:rPr lang="vi-VN" dirty="0">
                <a:latin typeface="+mj-lt"/>
              </a:rPr>
              <a:t> Cho biết khối lượng của </a:t>
            </a:r>
            <a:r>
              <a:rPr lang="vi-VN" b="1" dirty="0">
                <a:latin typeface="+mj-lt"/>
              </a:rPr>
              <a:t>kẽm</a:t>
            </a:r>
            <a:r>
              <a:rPr lang="vi-VN" dirty="0">
                <a:latin typeface="+mj-lt"/>
              </a:rPr>
              <a:t> và </a:t>
            </a:r>
            <a:r>
              <a:rPr lang="vi-VN" b="1" dirty="0">
                <a:latin typeface="+mj-lt"/>
              </a:rPr>
              <a:t>axit C</a:t>
            </a:r>
            <a:r>
              <a:rPr lang="vi-VN" b="1" dirty="0" smtClean="0">
                <a:latin typeface="+mj-lt"/>
              </a:rPr>
              <a:t>lohidric</a:t>
            </a:r>
            <a:r>
              <a:rPr lang="vi-VN" dirty="0" smtClean="0">
                <a:latin typeface="+mj-lt"/>
              </a:rPr>
              <a:t> </a:t>
            </a:r>
            <a:r>
              <a:rPr lang="vi-VN" dirty="0">
                <a:latin typeface="+mj-lt"/>
              </a:rPr>
              <a:t>đã phản ứng là </a:t>
            </a:r>
            <a:r>
              <a:rPr lang="vi-VN" b="1" dirty="0">
                <a:latin typeface="+mj-lt"/>
              </a:rPr>
              <a:t>6,5 g và 7,3 g</a:t>
            </a:r>
            <a:r>
              <a:rPr lang="vi-VN" dirty="0">
                <a:latin typeface="+mj-lt"/>
              </a:rPr>
              <a:t>, khối lượng của chất </a:t>
            </a:r>
            <a:r>
              <a:rPr lang="vi-VN" b="1" dirty="0">
                <a:latin typeface="+mj-lt"/>
              </a:rPr>
              <a:t>kẽm </a:t>
            </a:r>
            <a:r>
              <a:rPr lang="vi-VN" b="1" dirty="0" smtClean="0">
                <a:latin typeface="+mj-lt"/>
              </a:rPr>
              <a:t>Clorua </a:t>
            </a:r>
            <a:r>
              <a:rPr lang="vi-VN" dirty="0">
                <a:latin typeface="+mj-lt"/>
              </a:rPr>
              <a:t>là </a:t>
            </a:r>
            <a:r>
              <a:rPr lang="vi-VN" b="1" dirty="0">
                <a:latin typeface="+mj-lt"/>
              </a:rPr>
              <a:t>13,6 g.</a:t>
            </a:r>
          </a:p>
          <a:p>
            <a:pPr marL="0" indent="0">
              <a:buNone/>
            </a:pPr>
            <a:r>
              <a:rPr lang="vi-VN" b="1" smtClean="0">
                <a:latin typeface="+mj-lt"/>
              </a:rPr>
              <a:t>Hãy </a:t>
            </a:r>
            <a:r>
              <a:rPr lang="vi-VN" b="1" dirty="0">
                <a:latin typeface="+mj-lt"/>
              </a:rPr>
              <a:t>tính khối lượng của khí hiđro bay lên</a:t>
            </a:r>
            <a:r>
              <a:rPr lang="vi-VN" b="1" dirty="0" smtClean="0">
                <a:latin typeface="+mj-lt"/>
              </a:rPr>
              <a:t>.</a:t>
            </a:r>
            <a:endParaRPr lang="vi-VN" b="1" dirty="0">
              <a:latin typeface="+mj-lt"/>
            </a:endParaRPr>
          </a:p>
        </p:txBody>
      </p:sp>
      <p:sp>
        <p:nvSpPr>
          <p:cNvPr id="4" name="TextBox 3"/>
          <p:cNvSpPr txBox="1"/>
          <p:nvPr/>
        </p:nvSpPr>
        <p:spPr>
          <a:xfrm>
            <a:off x="3268692" y="4543960"/>
            <a:ext cx="1159292" cy="1477328"/>
          </a:xfrm>
          <a:prstGeom prst="rect">
            <a:avLst/>
          </a:prstGeom>
          <a:noFill/>
        </p:spPr>
        <p:txBody>
          <a:bodyPr wrap="none" rtlCol="0">
            <a:spAutoFit/>
          </a:bodyPr>
          <a:lstStyle/>
          <a:p>
            <a:r>
              <a:rPr lang="en-US" sz="3600" b="1" i="1" u="sng" dirty="0" err="1">
                <a:latin typeface="Times New Roman" pitchFamily="18" charset="0"/>
                <a:cs typeface="Times New Roman" pitchFamily="18" charset="0"/>
              </a:rPr>
              <a:t>Giải</a:t>
            </a:r>
            <a:r>
              <a:rPr lang="en-US" sz="3600" b="1" i="1" u="sng" dirty="0">
                <a:latin typeface="Times New Roman" pitchFamily="18" charset="0"/>
                <a:cs typeface="Times New Roman" pitchFamily="18" charset="0"/>
              </a:rPr>
              <a:t>:</a:t>
            </a:r>
            <a:endParaRPr lang="vi-VN" sz="3600" dirty="0">
              <a:latin typeface="Times New Roman" pitchFamily="18" charset="0"/>
              <a:cs typeface="Times New Roman" pitchFamily="18" charset="0"/>
            </a:endParaRPr>
          </a:p>
          <a:p>
            <a:pPr lvl="0"/>
            <a:r>
              <a:rPr lang="vi-VN" dirty="0"/>
              <a:t> </a:t>
            </a:r>
          </a:p>
          <a:p>
            <a:pPr lvl="0"/>
            <a:r>
              <a:rPr lang="en-US" dirty="0"/>
              <a:t> </a:t>
            </a:r>
            <a:endParaRPr lang="vi-VN" dirty="0"/>
          </a:p>
          <a:p>
            <a:endParaRPr lang="vi-VN" dirty="0"/>
          </a:p>
        </p:txBody>
      </p:sp>
      <p:graphicFrame>
        <p:nvGraphicFramePr>
          <p:cNvPr id="5" name="Object 4"/>
          <p:cNvGraphicFramePr>
            <a:graphicFrameLocks noChangeAspect="1"/>
          </p:cNvGraphicFramePr>
          <p:nvPr>
            <p:extLst>
              <p:ext uri="{D42A27DB-BD31-4B8C-83A1-F6EECF244321}">
                <p14:modId xmlns:p14="http://schemas.microsoft.com/office/powerpoint/2010/main" val="1376439352"/>
              </p:ext>
            </p:extLst>
          </p:nvPr>
        </p:nvGraphicFramePr>
        <p:xfrm>
          <a:off x="1551246" y="5028658"/>
          <a:ext cx="5757058" cy="704598"/>
        </p:xfrm>
        <a:graphic>
          <a:graphicData uri="http://schemas.openxmlformats.org/presentationml/2006/ole">
            <mc:AlternateContent xmlns:mc="http://schemas.openxmlformats.org/markup-compatibility/2006">
              <mc:Choice xmlns:v="urn:schemas-microsoft-com:vml" Requires="v">
                <p:oleObj spid="_x0000_s5171" name="Equation" r:id="rId5" imgW="1638000" imgH="241200" progId="Equation.DSMT4">
                  <p:embed/>
                </p:oleObj>
              </mc:Choice>
              <mc:Fallback>
                <p:oleObj name="Equation" r:id="rId5" imgW="1638000" imgH="241200" progId="Equation.DSMT4">
                  <p:embed/>
                  <p:pic>
                    <p:nvPicPr>
                      <p:cNvPr id="0" name=""/>
                      <p:cNvPicPr/>
                      <p:nvPr/>
                    </p:nvPicPr>
                    <p:blipFill>
                      <a:blip r:embed="rId6"/>
                      <a:stretch>
                        <a:fillRect/>
                      </a:stretch>
                    </p:blipFill>
                    <p:spPr>
                      <a:xfrm>
                        <a:off x="1551246" y="5028658"/>
                        <a:ext cx="5757058" cy="704598"/>
                      </a:xfrm>
                      <a:prstGeom prst="rect">
                        <a:avLst/>
                      </a:prstGeom>
                    </p:spPr>
                  </p:pic>
                </p:oleObj>
              </mc:Fallback>
            </mc:AlternateContent>
          </a:graphicData>
        </a:graphic>
      </p:graphicFrame>
      <p:sp>
        <p:nvSpPr>
          <p:cNvPr id="6" name="TextBox 5"/>
          <p:cNvSpPr txBox="1"/>
          <p:nvPr/>
        </p:nvSpPr>
        <p:spPr>
          <a:xfrm>
            <a:off x="971600" y="5733256"/>
            <a:ext cx="6092187" cy="1077218"/>
          </a:xfrm>
          <a:prstGeom prst="rect">
            <a:avLst/>
          </a:prstGeom>
          <a:noFill/>
        </p:spPr>
        <p:txBody>
          <a:bodyPr wrap="square" rtlCol="0">
            <a:spAutoFit/>
          </a:bodyPr>
          <a:lstStyle/>
          <a:p>
            <a:r>
              <a:rPr lang="vi-VN" sz="3200" b="1" dirty="0" smtClean="0">
                <a:latin typeface="+mj-lt"/>
              </a:rPr>
              <a:t>b.           </a:t>
            </a:r>
            <a:r>
              <a:rPr lang="vi-VN" sz="3200" dirty="0" smtClean="0">
                <a:latin typeface="+mj-lt"/>
              </a:rPr>
              <a:t>= (6,5 +7,3 ) - 13,6</a:t>
            </a:r>
          </a:p>
          <a:p>
            <a:r>
              <a:rPr lang="vi-VN" sz="3200" dirty="0">
                <a:latin typeface="+mj-lt"/>
              </a:rPr>
              <a:t> </a:t>
            </a:r>
            <a:r>
              <a:rPr lang="vi-VN" sz="3200" dirty="0" smtClean="0">
                <a:latin typeface="+mj-lt"/>
              </a:rPr>
              <a:t>              = 0,2 (g)</a:t>
            </a:r>
            <a:endParaRPr lang="vi-VN" sz="3200" dirty="0">
              <a:latin typeface="+mj-lt"/>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2101802339"/>
              </p:ext>
            </p:extLst>
          </p:nvPr>
        </p:nvGraphicFramePr>
        <p:xfrm>
          <a:off x="1453993" y="5606438"/>
          <a:ext cx="1000948" cy="864455"/>
        </p:xfrm>
        <a:graphic>
          <a:graphicData uri="http://schemas.openxmlformats.org/presentationml/2006/ole">
            <mc:AlternateContent xmlns:mc="http://schemas.openxmlformats.org/markup-compatibility/2006">
              <mc:Choice xmlns:v="urn:schemas-microsoft-com:vml" Requires="v">
                <p:oleObj spid="_x0000_s5172" name="Equation" r:id="rId7" imgW="279360" imgH="241200" progId="Equation.DSMT4">
                  <p:embed/>
                </p:oleObj>
              </mc:Choice>
              <mc:Fallback>
                <p:oleObj name="Equation" r:id="rId7" imgW="279360" imgH="241200" progId="Equation.DSMT4">
                  <p:embed/>
                  <p:pic>
                    <p:nvPicPr>
                      <p:cNvPr id="0" name=""/>
                      <p:cNvPicPr/>
                      <p:nvPr/>
                    </p:nvPicPr>
                    <p:blipFill>
                      <a:blip r:embed="rId8"/>
                      <a:stretch>
                        <a:fillRect/>
                      </a:stretch>
                    </p:blipFill>
                    <p:spPr>
                      <a:xfrm>
                        <a:off x="1453993" y="5606438"/>
                        <a:ext cx="1000948" cy="864455"/>
                      </a:xfrm>
                      <a:prstGeom prst="rect">
                        <a:avLst/>
                      </a:prstGeom>
                    </p:spPr>
                  </p:pic>
                </p:oleObj>
              </mc:Fallback>
            </mc:AlternateContent>
          </a:graphicData>
        </a:graphic>
      </p:graphicFrame>
      <p:sp>
        <p:nvSpPr>
          <p:cNvPr id="8" name="TextBox 7"/>
          <p:cNvSpPr txBox="1"/>
          <p:nvPr/>
        </p:nvSpPr>
        <p:spPr>
          <a:xfrm>
            <a:off x="971600" y="5013176"/>
            <a:ext cx="492443" cy="584775"/>
          </a:xfrm>
          <a:prstGeom prst="rect">
            <a:avLst/>
          </a:prstGeom>
          <a:noFill/>
        </p:spPr>
        <p:txBody>
          <a:bodyPr wrap="none" rtlCol="0">
            <a:spAutoFit/>
          </a:bodyPr>
          <a:lstStyle/>
          <a:p>
            <a:r>
              <a:rPr lang="vi-VN" sz="3200" b="1" dirty="0" smtClean="0">
                <a:latin typeface="+mj-lt"/>
              </a:rPr>
              <a:t>a.</a:t>
            </a:r>
            <a:endParaRPr lang="vi-VN" sz="3200" b="1" dirty="0">
              <a:latin typeface="+mj-lt"/>
            </a:endParaRPr>
          </a:p>
        </p:txBody>
      </p:sp>
      <p:pic>
        <p:nvPicPr>
          <p:cNvPr id="9" name="Picture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322418" y="0"/>
            <a:ext cx="1821582" cy="1040904"/>
          </a:xfrm>
          <a:prstGeom prst="rect">
            <a:avLst/>
          </a:prstGeom>
        </p:spPr>
      </p:pic>
    </p:spTree>
    <p:custDataLst>
      <p:tags r:id="rId2"/>
    </p:custDataLst>
    <p:extLst>
      <p:ext uri="{BB962C8B-B14F-4D97-AF65-F5344CB8AC3E}">
        <p14:creationId xmlns:p14="http://schemas.microsoft.com/office/powerpoint/2010/main" val="228347078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par>
                                <p:cTn id="26" presetID="10" presetClass="entr" presetSubtype="0" fill="hold" nodeType="with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500"/>
                                        <p:tgtEl>
                                          <p:spTgt spid="7"/>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580" y="260648"/>
            <a:ext cx="7776864" cy="936104"/>
          </a:xfrm>
        </p:spPr>
        <p:txBody>
          <a:bodyPr>
            <a:normAutofit/>
          </a:bodyPr>
          <a:lstStyle/>
          <a:p>
            <a:r>
              <a:rPr lang="vi-VN" sz="3200" b="1" dirty="0" smtClean="0">
                <a:solidFill>
                  <a:srgbClr val="FF0000"/>
                </a:solidFill>
              </a:rPr>
              <a:t>HƯỚNG DẪN VỀ NHÀ</a:t>
            </a:r>
            <a:endParaRPr lang="vi-VN" sz="3200" b="1" dirty="0">
              <a:solidFill>
                <a:srgbClr val="FF0000"/>
              </a:solidFill>
            </a:endParaRPr>
          </a:p>
        </p:txBody>
      </p:sp>
      <p:sp>
        <p:nvSpPr>
          <p:cNvPr id="5" name="TextBox 4"/>
          <p:cNvSpPr txBox="1"/>
          <p:nvPr/>
        </p:nvSpPr>
        <p:spPr>
          <a:xfrm>
            <a:off x="323528" y="1772816"/>
            <a:ext cx="8712968" cy="2062103"/>
          </a:xfrm>
          <a:prstGeom prst="rect">
            <a:avLst/>
          </a:prstGeom>
          <a:noFill/>
        </p:spPr>
        <p:txBody>
          <a:bodyPr wrap="square" rtlCol="0">
            <a:spAutoFit/>
          </a:bodyPr>
          <a:lstStyle/>
          <a:p>
            <a:r>
              <a:rPr lang="vi-VN" sz="3200" u="sng" dirty="0" smtClean="0">
                <a:latin typeface="+mj-lt"/>
              </a:rPr>
              <a:t>- Học bài « </a:t>
            </a:r>
            <a:r>
              <a:rPr lang="vi-VN" sz="3200" b="1" u="sng" dirty="0" smtClean="0">
                <a:latin typeface="+mj-lt"/>
              </a:rPr>
              <a:t>ĐLBTKL</a:t>
            </a:r>
            <a:r>
              <a:rPr lang="vi-VN" sz="3200" u="sng" dirty="0" smtClean="0">
                <a:latin typeface="+mj-lt"/>
              </a:rPr>
              <a:t>» và </a:t>
            </a:r>
            <a:r>
              <a:rPr lang="vi-VN" sz="3200" u="sng" dirty="0">
                <a:latin typeface="+mj-lt"/>
              </a:rPr>
              <a:t>làm </a:t>
            </a:r>
            <a:r>
              <a:rPr lang="vi-VN" sz="3200" u="sng" dirty="0" smtClean="0">
                <a:latin typeface="+mj-lt"/>
              </a:rPr>
              <a:t>bài </a:t>
            </a:r>
            <a:r>
              <a:rPr lang="vi-VN" sz="3200" u="sng" dirty="0">
                <a:latin typeface="+mj-lt"/>
              </a:rPr>
              <a:t>tập </a:t>
            </a:r>
            <a:r>
              <a:rPr lang="vi-VN" sz="3200" u="sng" dirty="0" smtClean="0">
                <a:latin typeface="+mj-lt"/>
              </a:rPr>
              <a:t>1, 3 SGK/54</a:t>
            </a:r>
          </a:p>
          <a:p>
            <a:endParaRPr lang="vi-VN" sz="3200" u="sng" dirty="0">
              <a:latin typeface="+mj-lt"/>
            </a:endParaRPr>
          </a:p>
          <a:p>
            <a:r>
              <a:rPr lang="vi-VN" sz="3200" u="sng" dirty="0">
                <a:latin typeface="+mj-lt"/>
              </a:rPr>
              <a:t>- Xem trước bài </a:t>
            </a:r>
            <a:r>
              <a:rPr lang="vi-VN" sz="2800" u="sng" dirty="0" smtClean="0">
                <a:latin typeface="+mj-lt"/>
              </a:rPr>
              <a:t>“</a:t>
            </a:r>
            <a:r>
              <a:rPr lang="vi-VN" sz="2800" b="1" u="sng" dirty="0" smtClean="0">
                <a:latin typeface="+mj-lt"/>
              </a:rPr>
              <a:t>PHƯƠNG TRÌNH HÓA HỌC</a:t>
            </a:r>
            <a:r>
              <a:rPr lang="vi-VN" sz="2800" u="sng" dirty="0" smtClean="0">
                <a:latin typeface="+mj-lt"/>
              </a:rPr>
              <a:t>”</a:t>
            </a:r>
            <a:endParaRPr lang="vi-VN" sz="2800" u="sng" dirty="0">
              <a:latin typeface="+mj-lt"/>
            </a:endParaRPr>
          </a:p>
          <a:p>
            <a:endParaRPr lang="vi-VN" sz="3200" dirty="0">
              <a:latin typeface="+mj-lt"/>
            </a:endParaRPr>
          </a:p>
        </p:txBody>
      </p:sp>
    </p:spTree>
    <p:custDataLst>
      <p:tags r:id="rId1"/>
    </p:custDataLst>
    <p:extLst>
      <p:ext uri="{BB962C8B-B14F-4D97-AF65-F5344CB8AC3E}">
        <p14:creationId xmlns:p14="http://schemas.microsoft.com/office/powerpoint/2010/main" val="3561248270"/>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r>
              <a:rPr lang="vi-VN" sz="5400" b="1" dirty="0" smtClean="0">
                <a:solidFill>
                  <a:schemeClr val="bg1"/>
                </a:solidFill>
              </a:rPr>
              <a:t>NỘI DUNG</a:t>
            </a:r>
            <a:endParaRPr lang="vi-VN" sz="5400" b="1" dirty="0">
              <a:solidFill>
                <a:schemeClr val="bg1"/>
              </a:solidFill>
            </a:endParaRPr>
          </a:p>
        </p:txBody>
      </p:sp>
      <p:graphicFrame>
        <p:nvGraphicFramePr>
          <p:cNvPr id="5" name="Diagram 4"/>
          <p:cNvGraphicFramePr/>
          <p:nvPr>
            <p:extLst>
              <p:ext uri="{D42A27DB-BD31-4B8C-83A1-F6EECF244321}">
                <p14:modId xmlns:p14="http://schemas.microsoft.com/office/powerpoint/2010/main" val="2405285327"/>
              </p:ext>
            </p:extLst>
          </p:nvPr>
        </p:nvGraphicFramePr>
        <p:xfrm>
          <a:off x="2267744" y="1268760"/>
          <a:ext cx="6096000" cy="4064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ustDataLst>
      <p:tags r:id="rId1"/>
    </p:custDataLst>
    <p:extLst>
      <p:ext uri="{BB962C8B-B14F-4D97-AF65-F5344CB8AC3E}">
        <p14:creationId xmlns:p14="http://schemas.microsoft.com/office/powerpoint/2010/main" val="117362590"/>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92088"/>
          </a:xfrm>
        </p:spPr>
        <p:txBody>
          <a:bodyPr>
            <a:normAutofit/>
          </a:bodyPr>
          <a:lstStyle/>
          <a:p>
            <a:pPr algn="l"/>
            <a:r>
              <a:rPr lang="vi-VN" sz="3200" b="1" dirty="0"/>
              <a:t>I</a:t>
            </a:r>
            <a:r>
              <a:rPr lang="vi-VN" sz="3200" b="1" dirty="0" smtClean="0"/>
              <a:t>. THÍ </a:t>
            </a:r>
            <a:r>
              <a:rPr lang="vi-VN" sz="3200" b="1" smtClean="0"/>
              <a:t>NGHIỆM:</a:t>
            </a:r>
            <a:endParaRPr lang="vi-VN" sz="3200" dirty="0"/>
          </a:p>
        </p:txBody>
      </p:sp>
      <p:sp>
        <p:nvSpPr>
          <p:cNvPr id="6" name="Rounded Rectangle 5"/>
          <p:cNvSpPr/>
          <p:nvPr/>
        </p:nvSpPr>
        <p:spPr>
          <a:xfrm>
            <a:off x="2339752" y="2348879"/>
            <a:ext cx="6336704" cy="289316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vi-VN" sz="3600" b="1" i="1" dirty="0" smtClean="0">
                <a:solidFill>
                  <a:srgbClr val="FF0000"/>
                </a:solidFill>
                <a:latin typeface="+mj-lt"/>
              </a:rPr>
              <a:t>Quan sát video thí nghiệm cho BaCl</a:t>
            </a:r>
            <a:r>
              <a:rPr lang="vi-VN" sz="3600" b="1" i="1" baseline="-25000" dirty="0" smtClean="0">
                <a:solidFill>
                  <a:srgbClr val="FF0000"/>
                </a:solidFill>
                <a:latin typeface="+mj-lt"/>
              </a:rPr>
              <a:t>2</a:t>
            </a:r>
            <a:r>
              <a:rPr lang="vi-VN" sz="3600" b="1" i="1" dirty="0" smtClean="0">
                <a:solidFill>
                  <a:srgbClr val="FF0000"/>
                </a:solidFill>
                <a:latin typeface="+mj-lt"/>
              </a:rPr>
              <a:t> tác dụng với Na</a:t>
            </a:r>
            <a:r>
              <a:rPr lang="vi-VN" sz="3600" b="1" i="1" baseline="-25000" dirty="0" smtClean="0">
                <a:solidFill>
                  <a:srgbClr val="FF0000"/>
                </a:solidFill>
                <a:latin typeface="+mj-lt"/>
              </a:rPr>
              <a:t>2</a:t>
            </a:r>
            <a:r>
              <a:rPr lang="vi-VN" sz="3600" b="1" i="1" dirty="0" smtClean="0">
                <a:solidFill>
                  <a:srgbClr val="FF0000"/>
                </a:solidFill>
                <a:latin typeface="+mj-lt"/>
              </a:rPr>
              <a:t>SO</a:t>
            </a:r>
            <a:r>
              <a:rPr lang="vi-VN" sz="3600" b="1" i="1" baseline="-25000" dirty="0" smtClean="0">
                <a:solidFill>
                  <a:srgbClr val="FF0000"/>
                </a:solidFill>
                <a:latin typeface="+mj-lt"/>
              </a:rPr>
              <a:t>4</a:t>
            </a:r>
            <a:r>
              <a:rPr lang="vi-VN" sz="3600" b="1" i="1" dirty="0" smtClean="0">
                <a:solidFill>
                  <a:srgbClr val="FF0000"/>
                </a:solidFill>
                <a:latin typeface="+mj-lt"/>
              </a:rPr>
              <a:t> Và nhận xét theo gợi ý:</a:t>
            </a:r>
            <a:endParaRPr lang="vi-VN" sz="3600" b="1" dirty="0" smtClean="0">
              <a:latin typeface="+mj-lt"/>
            </a:endParaRPr>
          </a:p>
        </p:txBody>
      </p:sp>
    </p:spTree>
    <p:custDataLst>
      <p:tags r:id="rId1"/>
    </p:custDataLst>
    <p:extLst>
      <p:ext uri="{BB962C8B-B14F-4D97-AF65-F5344CB8AC3E}">
        <p14:creationId xmlns:p14="http://schemas.microsoft.com/office/powerpoint/2010/main" val="1078394680"/>
      </p:ext>
    </p:extLst>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51520" y="54389"/>
            <a:ext cx="6264696" cy="1224136"/>
            <a:chOff x="251520" y="54389"/>
            <a:chExt cx="6264696" cy="1224136"/>
          </a:xfrm>
        </p:grpSpPr>
        <p:sp>
          <p:nvSpPr>
            <p:cNvPr id="6" name="Oval 5">
              <a:hlinkClick r:id="rId4" action="ppaction://hlinksldjump"/>
            </p:cNvPr>
            <p:cNvSpPr/>
            <p:nvPr/>
          </p:nvSpPr>
          <p:spPr>
            <a:xfrm>
              <a:off x="251520" y="54389"/>
              <a:ext cx="1224136" cy="1224136"/>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vi-VN" sz="5400" b="1" dirty="0" smtClean="0">
                  <a:latin typeface="+mj-lt"/>
                </a:rPr>
                <a:t>1</a:t>
              </a:r>
              <a:endParaRPr lang="vi-VN" sz="5400" b="1" dirty="0">
                <a:latin typeface="+mj-lt"/>
              </a:endParaRPr>
            </a:p>
          </p:txBody>
        </p:sp>
        <p:sp>
          <p:nvSpPr>
            <p:cNvPr id="7" name="TextBox 6"/>
            <p:cNvSpPr txBox="1"/>
            <p:nvPr/>
          </p:nvSpPr>
          <p:spPr>
            <a:xfrm>
              <a:off x="1584176" y="189404"/>
              <a:ext cx="4932040" cy="954107"/>
            </a:xfrm>
            <a:prstGeom prst="rect">
              <a:avLst/>
            </a:prstGeom>
            <a:noFill/>
          </p:spPr>
          <p:txBody>
            <a:bodyPr wrap="square" rtlCol="0">
              <a:spAutoFit/>
            </a:bodyPr>
            <a:lstStyle/>
            <a:p>
              <a:r>
                <a:rPr lang="vi-VN" sz="2800" b="1" dirty="0">
                  <a:latin typeface="+mj-lt"/>
                </a:rPr>
                <a:t>Dựa vào dấu hiệu gì để biết có phản ứng xảy ra?</a:t>
              </a:r>
            </a:p>
          </p:txBody>
        </p:sp>
      </p:grpSp>
      <p:grpSp>
        <p:nvGrpSpPr>
          <p:cNvPr id="3" name="Group 2"/>
          <p:cNvGrpSpPr/>
          <p:nvPr/>
        </p:nvGrpSpPr>
        <p:grpSpPr>
          <a:xfrm>
            <a:off x="251520" y="2244365"/>
            <a:ext cx="6768066" cy="1274646"/>
            <a:chOff x="251520" y="2244365"/>
            <a:chExt cx="6768066" cy="1274646"/>
          </a:xfrm>
        </p:grpSpPr>
        <p:sp>
          <p:nvSpPr>
            <p:cNvPr id="16" name="Oval 15"/>
            <p:cNvSpPr/>
            <p:nvPr/>
          </p:nvSpPr>
          <p:spPr>
            <a:xfrm>
              <a:off x="251520" y="2244365"/>
              <a:ext cx="1224136" cy="1224136"/>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vi-VN" sz="5400" b="1" dirty="0">
                  <a:latin typeface="+mj-lt"/>
                </a:rPr>
                <a:t>2</a:t>
              </a:r>
            </a:p>
          </p:txBody>
        </p:sp>
        <p:sp>
          <p:nvSpPr>
            <p:cNvPr id="17" name="TextBox 16"/>
            <p:cNvSpPr txBox="1"/>
            <p:nvPr/>
          </p:nvSpPr>
          <p:spPr>
            <a:xfrm>
              <a:off x="1619672" y="2564904"/>
              <a:ext cx="5399914" cy="954107"/>
            </a:xfrm>
            <a:prstGeom prst="rect">
              <a:avLst/>
            </a:prstGeom>
            <a:noFill/>
          </p:spPr>
          <p:txBody>
            <a:bodyPr wrap="square" rtlCol="0">
              <a:spAutoFit/>
            </a:bodyPr>
            <a:lstStyle/>
            <a:p>
              <a:r>
                <a:rPr lang="vi-VN" sz="2800" b="1" dirty="0">
                  <a:latin typeface="+mj-lt"/>
                </a:rPr>
                <a:t>Trước và sau phản ứng số chỉ trên màn hiển thị có thay đổi không</a:t>
              </a:r>
              <a:r>
                <a:rPr lang="vi-VN" sz="2800" b="1" dirty="0" smtClean="0">
                  <a:latin typeface="+mj-lt"/>
                </a:rPr>
                <a:t>?</a:t>
              </a:r>
              <a:endParaRPr lang="vi-VN" sz="2800" b="1" dirty="0">
                <a:latin typeface="+mj-lt"/>
              </a:endParaRPr>
            </a:p>
          </p:txBody>
        </p:sp>
      </p:grpSp>
      <p:grpSp>
        <p:nvGrpSpPr>
          <p:cNvPr id="5" name="Group 4"/>
          <p:cNvGrpSpPr/>
          <p:nvPr/>
        </p:nvGrpSpPr>
        <p:grpSpPr>
          <a:xfrm>
            <a:off x="251520" y="4713249"/>
            <a:ext cx="8065270" cy="1308039"/>
            <a:chOff x="251520" y="4713249"/>
            <a:chExt cx="8065270" cy="1308039"/>
          </a:xfrm>
        </p:grpSpPr>
        <p:sp>
          <p:nvSpPr>
            <p:cNvPr id="18" name="Oval 17"/>
            <p:cNvSpPr/>
            <p:nvPr/>
          </p:nvSpPr>
          <p:spPr>
            <a:xfrm>
              <a:off x="251520" y="4713249"/>
              <a:ext cx="1224136" cy="1224136"/>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vi-VN" sz="5400" b="1" dirty="0">
                  <a:latin typeface="+mj-lt"/>
                </a:rPr>
                <a:t>3</a:t>
              </a:r>
            </a:p>
          </p:txBody>
        </p:sp>
        <p:sp>
          <p:nvSpPr>
            <p:cNvPr id="19" name="TextBox 18"/>
            <p:cNvSpPr txBox="1"/>
            <p:nvPr/>
          </p:nvSpPr>
          <p:spPr>
            <a:xfrm>
              <a:off x="1475656" y="5067181"/>
              <a:ext cx="6841134" cy="954107"/>
            </a:xfrm>
            <a:prstGeom prst="rect">
              <a:avLst/>
            </a:prstGeom>
            <a:noFill/>
          </p:spPr>
          <p:txBody>
            <a:bodyPr wrap="square" rtlCol="0">
              <a:spAutoFit/>
            </a:bodyPr>
            <a:lstStyle/>
            <a:p>
              <a:r>
                <a:rPr lang="vi-VN" sz="2800" b="1" dirty="0">
                  <a:latin typeface="+mj-lt"/>
                </a:rPr>
                <a:t>Vậy ta rút ra được kết luận gì?</a:t>
              </a:r>
            </a:p>
            <a:p>
              <a:endParaRPr lang="vi-VN" sz="2800" dirty="0">
                <a:latin typeface="+mj-lt"/>
              </a:endParaRPr>
            </a:p>
          </p:txBody>
        </p:sp>
      </p:grpSp>
      <p:grpSp>
        <p:nvGrpSpPr>
          <p:cNvPr id="12" name="Group 11"/>
          <p:cNvGrpSpPr/>
          <p:nvPr/>
        </p:nvGrpSpPr>
        <p:grpSpPr>
          <a:xfrm>
            <a:off x="1187624" y="1143511"/>
            <a:ext cx="6991958" cy="1323439"/>
            <a:chOff x="1187624" y="764704"/>
            <a:chExt cx="6991958" cy="1750672"/>
          </a:xfrm>
        </p:grpSpPr>
        <p:sp>
          <p:nvSpPr>
            <p:cNvPr id="13" name="TextBox 12"/>
            <p:cNvSpPr txBox="1"/>
            <p:nvPr/>
          </p:nvSpPr>
          <p:spPr>
            <a:xfrm>
              <a:off x="1187624" y="764704"/>
              <a:ext cx="5527027" cy="1750672"/>
            </a:xfrm>
            <a:prstGeom prst="rect">
              <a:avLst/>
            </a:prstGeom>
            <a:noFill/>
          </p:spPr>
          <p:txBody>
            <a:bodyPr wrap="square" rtlCol="0">
              <a:spAutoFit/>
            </a:bodyPr>
            <a:lstStyle/>
            <a:p>
              <a:r>
                <a:rPr lang="vi-VN" sz="2800" b="1" dirty="0">
                  <a:solidFill>
                    <a:srgbClr val="0070C0"/>
                  </a:solidFill>
                  <a:latin typeface="+mj-lt"/>
                </a:rPr>
                <a:t>Có chất mới màu trắng không tan xuất hiện.</a:t>
              </a:r>
            </a:p>
            <a:p>
              <a:endParaRPr lang="vi-VN" sz="2400" dirty="0">
                <a:latin typeface="+mj-lt"/>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79482" y="764704"/>
              <a:ext cx="1200100" cy="1552237"/>
            </a:xfrm>
            <a:prstGeom prst="rect">
              <a:avLst/>
            </a:prstGeom>
          </p:spPr>
        </p:pic>
      </p:grpSp>
      <p:grpSp>
        <p:nvGrpSpPr>
          <p:cNvPr id="15" name="Group 14"/>
          <p:cNvGrpSpPr/>
          <p:nvPr/>
        </p:nvGrpSpPr>
        <p:grpSpPr>
          <a:xfrm>
            <a:off x="1170998" y="3717070"/>
            <a:ext cx="7073410" cy="1384995"/>
            <a:chOff x="1187624" y="2780928"/>
            <a:chExt cx="7073410" cy="1866035"/>
          </a:xfrm>
        </p:grpSpPr>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60934" y="2780928"/>
              <a:ext cx="1200100" cy="1552237"/>
            </a:xfrm>
            <a:prstGeom prst="rect">
              <a:avLst/>
            </a:prstGeom>
          </p:spPr>
        </p:pic>
        <p:sp>
          <p:nvSpPr>
            <p:cNvPr id="21" name="TextBox 20"/>
            <p:cNvSpPr txBox="1"/>
            <p:nvPr/>
          </p:nvSpPr>
          <p:spPr>
            <a:xfrm>
              <a:off x="1187624" y="2780928"/>
              <a:ext cx="5527027" cy="1866035"/>
            </a:xfrm>
            <a:prstGeom prst="rect">
              <a:avLst/>
            </a:prstGeom>
            <a:noFill/>
          </p:spPr>
          <p:txBody>
            <a:bodyPr wrap="square" rtlCol="0">
              <a:spAutoFit/>
            </a:bodyPr>
            <a:lstStyle/>
            <a:p>
              <a:r>
                <a:rPr lang="vi-VN" sz="2800" b="1" dirty="0">
                  <a:solidFill>
                    <a:srgbClr val="0070C0"/>
                  </a:solidFill>
                  <a:latin typeface="+mj-lt"/>
                </a:rPr>
                <a:t>Số chỉ trên màn hiển thị không thay đổi</a:t>
              </a:r>
            </a:p>
            <a:p>
              <a:endParaRPr lang="vi-VN" sz="2800" b="1" dirty="0">
                <a:latin typeface="+mj-lt"/>
              </a:endParaRPr>
            </a:p>
          </p:txBody>
        </p:sp>
      </p:grpSp>
      <p:grpSp>
        <p:nvGrpSpPr>
          <p:cNvPr id="22" name="Group 21"/>
          <p:cNvGrpSpPr/>
          <p:nvPr/>
        </p:nvGrpSpPr>
        <p:grpSpPr>
          <a:xfrm>
            <a:off x="1301149" y="5666184"/>
            <a:ext cx="7159283" cy="1075184"/>
            <a:chOff x="1205105" y="4901099"/>
            <a:chExt cx="7159283" cy="1552237"/>
          </a:xfrm>
        </p:grpSpPr>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64288" y="4901099"/>
              <a:ext cx="1200100" cy="1552237"/>
            </a:xfrm>
            <a:prstGeom prst="rect">
              <a:avLst/>
            </a:prstGeom>
          </p:spPr>
        </p:pic>
        <p:sp>
          <p:nvSpPr>
            <p:cNvPr id="24" name="TextBox 23"/>
            <p:cNvSpPr txBox="1"/>
            <p:nvPr/>
          </p:nvSpPr>
          <p:spPr>
            <a:xfrm>
              <a:off x="1205105" y="4901099"/>
              <a:ext cx="5527027" cy="1377439"/>
            </a:xfrm>
            <a:prstGeom prst="rect">
              <a:avLst/>
            </a:prstGeom>
            <a:noFill/>
          </p:spPr>
          <p:txBody>
            <a:bodyPr wrap="square" rtlCol="0">
              <a:spAutoFit/>
            </a:bodyPr>
            <a:lstStyle/>
            <a:p>
              <a:r>
                <a:rPr lang="vi-VN" sz="2800" b="1" dirty="0">
                  <a:solidFill>
                    <a:srgbClr val="0070C0"/>
                  </a:solidFill>
                  <a:latin typeface="+mj-lt"/>
                </a:rPr>
                <a:t>Trước và sau phản ứng khối lượng các chất không thay đổi.</a:t>
              </a:r>
            </a:p>
          </p:txBody>
        </p:sp>
      </p:grpSp>
    </p:spTree>
    <p:custDataLst>
      <p:tags r:id="rId1"/>
    </p:custDataLst>
    <p:extLst>
      <p:ext uri="{BB962C8B-B14F-4D97-AF65-F5344CB8AC3E}">
        <p14:creationId xmlns:p14="http://schemas.microsoft.com/office/powerpoint/2010/main" val="3553094945"/>
      </p:ext>
    </p:extLst>
  </p:cSld>
  <p:clrMapOvr>
    <a:masterClrMapping/>
  </p:clrMapOvr>
  <p:transition spd="slow">
    <p:cover/>
  </p:transition>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childTnLst>
              </p:cTn>
              <p:nextCondLst>
                <p:cond evt="onClick" delay="0">
                  <p:tgtEl>
                    <p:spTgt spid="2"/>
                  </p:tgtEl>
                </p:cond>
              </p:nextCondLst>
            </p:seq>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arn(inVertical)">
                                      <p:cBhvr>
                                        <p:cTn id="13" dur="500"/>
                                        <p:tgtEl>
                                          <p:spTgt spid="15"/>
                                        </p:tgtEl>
                                      </p:cBhvr>
                                    </p:animEffect>
                                  </p:childTnLst>
                                </p:cTn>
                              </p:par>
                            </p:childTnLst>
                          </p:cTn>
                        </p:par>
                      </p:childTnLst>
                    </p:cTn>
                  </p:par>
                </p:childTnLst>
              </p:cTn>
              <p:nextCondLst>
                <p:cond evt="onClick" delay="0">
                  <p:tgtEl>
                    <p:spTgt spid="3"/>
                  </p:tgtEl>
                </p:cond>
              </p:nextCondLst>
            </p:seq>
            <p:seq concurrent="1" nextAc="seek">
              <p:cTn id="14" restart="whenNotActive" fill="hold" evtFilter="cancelBubble" nodeType="interactiveSeq">
                <p:stCondLst>
                  <p:cond evt="onClick" delay="0">
                    <p:tgtEl>
                      <p:spTgt spid="5"/>
                    </p:tgtEl>
                  </p:cond>
                </p:stCondLst>
                <p:endSync evt="end" delay="0">
                  <p:rtn val="all"/>
                </p:endSync>
                <p:childTnLst>
                  <p:par>
                    <p:cTn id="15" fill="hold">
                      <p:stCondLst>
                        <p:cond delay="0"/>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barn(inVertical)">
                                      <p:cBhvr>
                                        <p:cTn id="19" dur="500"/>
                                        <p:tgtEl>
                                          <p:spTgt spid="22"/>
                                        </p:tgtEl>
                                      </p:cBhvr>
                                    </p:animEffect>
                                  </p:childTnLst>
                                </p:cTn>
                              </p:par>
                            </p:childTnLst>
                          </p:cTn>
                        </p:par>
                      </p:childTnLst>
                    </p:cTn>
                  </p:par>
                </p:childTnLst>
              </p:cTn>
              <p:nextCondLst>
                <p:cond evt="onClick" delay="0">
                  <p:tgtEl>
                    <p:spTgt spid="5"/>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8611"/>
            <a:ext cx="5760640" cy="1143000"/>
          </a:xfrm>
          <a:ln>
            <a:noFill/>
          </a:ln>
        </p:spPr>
        <p:style>
          <a:lnRef idx="2">
            <a:schemeClr val="dk1"/>
          </a:lnRef>
          <a:fillRef idx="1">
            <a:schemeClr val="lt1"/>
          </a:fillRef>
          <a:effectRef idx="0">
            <a:schemeClr val="dk1"/>
          </a:effectRef>
          <a:fontRef idx="minor">
            <a:schemeClr val="dk1"/>
          </a:fontRef>
        </p:style>
        <p:txBody>
          <a:bodyPr>
            <a:normAutofit fontScale="90000"/>
          </a:bodyPr>
          <a:lstStyle/>
          <a:p>
            <a:r>
              <a:rPr lang="vi-VN" dirty="0" smtClean="0"/>
              <a:t>Phương trình phản ứng</a:t>
            </a:r>
            <a:endParaRPr lang="vi-VN" dirty="0"/>
          </a:p>
        </p:txBody>
      </p:sp>
      <p:sp>
        <p:nvSpPr>
          <p:cNvPr id="3" name="Content Placeholder 2"/>
          <p:cNvSpPr>
            <a:spLocks noGrp="1"/>
          </p:cNvSpPr>
          <p:nvPr>
            <p:ph idx="1"/>
          </p:nvPr>
        </p:nvSpPr>
        <p:spPr>
          <a:xfrm>
            <a:off x="35496" y="2276873"/>
            <a:ext cx="9117110" cy="1944215"/>
          </a:xfrm>
          <a:solidFill>
            <a:schemeClr val="bg1"/>
          </a:solidFill>
          <a:ln w="38100"/>
        </p:spPr>
        <p:style>
          <a:lnRef idx="1">
            <a:schemeClr val="accent6"/>
          </a:lnRef>
          <a:fillRef idx="2">
            <a:schemeClr val="accent6"/>
          </a:fillRef>
          <a:effectRef idx="1">
            <a:schemeClr val="accent6"/>
          </a:effectRef>
          <a:fontRef idx="minor">
            <a:schemeClr val="dk1"/>
          </a:fontRef>
        </p:style>
        <p:txBody>
          <a:bodyPr>
            <a:normAutofit/>
          </a:bodyPr>
          <a:lstStyle/>
          <a:p>
            <a:pPr marL="0" indent="0">
              <a:buNone/>
            </a:pPr>
            <a:endParaRPr lang="vi-VN" sz="2800" dirty="0" smtClean="0"/>
          </a:p>
          <a:p>
            <a:pPr marL="0" indent="0">
              <a:buNone/>
            </a:pPr>
            <a:r>
              <a:rPr lang="vi-VN" sz="2800" dirty="0" smtClean="0"/>
              <a:t>Natri </a:t>
            </a:r>
            <a:r>
              <a:rPr lang="vi-VN" sz="2800" dirty="0"/>
              <a:t>sunfat + </a:t>
            </a:r>
            <a:r>
              <a:rPr lang="vi-VN" sz="2800" dirty="0" smtClean="0"/>
              <a:t>Bari clorua          Bari </a:t>
            </a:r>
            <a:r>
              <a:rPr lang="vi-VN" sz="2800" dirty="0"/>
              <a:t>sunfat + Natri </a:t>
            </a:r>
            <a:r>
              <a:rPr lang="vi-VN" sz="2800" dirty="0" smtClean="0"/>
              <a:t>clorua</a:t>
            </a:r>
          </a:p>
          <a:p>
            <a:pPr marL="0" indent="0">
              <a:buNone/>
            </a:pPr>
            <a:r>
              <a:rPr lang="vi-VN" sz="2800" dirty="0" smtClean="0"/>
              <a:t>Na</a:t>
            </a:r>
            <a:r>
              <a:rPr lang="vi-VN" sz="2800" baseline="-25000" dirty="0" smtClean="0"/>
              <a:t>2</a:t>
            </a:r>
            <a:r>
              <a:rPr lang="vi-VN" sz="2800" dirty="0" smtClean="0"/>
              <a:t>SO</a:t>
            </a:r>
            <a:r>
              <a:rPr lang="vi-VN" sz="2800" baseline="-25000" dirty="0" smtClean="0"/>
              <a:t>4</a:t>
            </a:r>
            <a:r>
              <a:rPr lang="vi-VN" sz="2400" dirty="0" smtClean="0"/>
              <a:t>		</a:t>
            </a:r>
            <a:r>
              <a:rPr lang="vi-VN" sz="2800" dirty="0" smtClean="0"/>
              <a:t>BaCl</a:t>
            </a:r>
            <a:r>
              <a:rPr lang="vi-VN" sz="2800" baseline="-25000" dirty="0" smtClean="0"/>
              <a:t>2		</a:t>
            </a:r>
            <a:r>
              <a:rPr lang="vi-VN" sz="2800" dirty="0" smtClean="0"/>
              <a:t>       BaSO</a:t>
            </a:r>
            <a:r>
              <a:rPr lang="vi-VN" sz="2800" baseline="-25000" dirty="0" smtClean="0"/>
              <a:t>4		</a:t>
            </a:r>
            <a:r>
              <a:rPr lang="vi-VN" sz="2800" dirty="0"/>
              <a:t>NaCl</a:t>
            </a:r>
          </a:p>
          <a:p>
            <a:pPr marL="0" indent="0">
              <a:buNone/>
            </a:pPr>
            <a:endParaRPr lang="vi-VN" sz="2800" dirty="0"/>
          </a:p>
          <a:p>
            <a:pPr marL="0" indent="0">
              <a:buNone/>
            </a:pPr>
            <a:endParaRPr lang="vi-VN" sz="2800" dirty="0"/>
          </a:p>
        </p:txBody>
      </p:sp>
      <p:cxnSp>
        <p:nvCxnSpPr>
          <p:cNvPr id="6" name="Straight Arrow Connector 5"/>
          <p:cNvCxnSpPr/>
          <p:nvPr/>
        </p:nvCxnSpPr>
        <p:spPr>
          <a:xfrm>
            <a:off x="4067944" y="3068960"/>
            <a:ext cx="72008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08304" y="268611"/>
            <a:ext cx="1648593" cy="1075290"/>
          </a:xfrm>
          <a:prstGeom prst="rect">
            <a:avLst/>
          </a:prstGeom>
        </p:spPr>
      </p:pic>
    </p:spTree>
    <p:custDataLst>
      <p:tags r:id="rId1"/>
    </p:custDataLst>
    <p:extLst>
      <p:ext uri="{BB962C8B-B14F-4D97-AF65-F5344CB8AC3E}">
        <p14:creationId xmlns:p14="http://schemas.microsoft.com/office/powerpoint/2010/main" val="52441295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0" y="5012"/>
            <a:ext cx="1009849" cy="1364661"/>
          </a:xfrm>
        </p:spPr>
      </p:pic>
      <p:sp>
        <p:nvSpPr>
          <p:cNvPr id="5" name="TextBox 4"/>
          <p:cNvSpPr txBox="1"/>
          <p:nvPr/>
        </p:nvSpPr>
        <p:spPr>
          <a:xfrm>
            <a:off x="-36512" y="1195592"/>
            <a:ext cx="4680519" cy="954107"/>
          </a:xfrm>
          <a:prstGeom prst="rect">
            <a:avLst/>
          </a:prstGeom>
          <a:noFill/>
        </p:spPr>
        <p:txBody>
          <a:bodyPr wrap="square" rtlCol="0">
            <a:spAutoFit/>
          </a:bodyPr>
          <a:lstStyle/>
          <a:p>
            <a:r>
              <a:rPr lang="vi-VN" sz="2800" dirty="0" smtClean="0">
                <a:latin typeface="+mj-lt"/>
              </a:rPr>
              <a:t>Trước và sau thí nghiệm số chỉ trên màn hiển thị như thế nào?</a:t>
            </a:r>
            <a:endParaRPr lang="vi-VN" sz="2800" dirty="0">
              <a:latin typeface="+mj-lt"/>
            </a:endParaRPr>
          </a:p>
        </p:txBody>
      </p:sp>
      <p:cxnSp>
        <p:nvCxnSpPr>
          <p:cNvPr id="7" name="Straight Connector 6"/>
          <p:cNvCxnSpPr/>
          <p:nvPr/>
        </p:nvCxnSpPr>
        <p:spPr>
          <a:xfrm>
            <a:off x="4644008" y="0"/>
            <a:ext cx="0" cy="5100866"/>
          </a:xfrm>
          <a:prstGeom prst="line">
            <a:avLst/>
          </a:prstGeom>
          <a:ln w="57150">
            <a:solidFill>
              <a:srgbClr val="FF0000"/>
            </a:solidFill>
          </a:ln>
        </p:spPr>
        <p:style>
          <a:lnRef idx="3">
            <a:schemeClr val="accent2"/>
          </a:lnRef>
          <a:fillRef idx="0">
            <a:schemeClr val="accent2"/>
          </a:fillRef>
          <a:effectRef idx="2">
            <a:schemeClr val="accent2"/>
          </a:effectRef>
          <a:fontRef idx="minor">
            <a:schemeClr val="tx1"/>
          </a:fontRef>
        </p:style>
      </p:cxnSp>
      <p:sp>
        <p:nvSpPr>
          <p:cNvPr id="8" name="TextBox 7"/>
          <p:cNvSpPr txBox="1"/>
          <p:nvPr/>
        </p:nvSpPr>
        <p:spPr>
          <a:xfrm>
            <a:off x="4644008" y="980728"/>
            <a:ext cx="4824536" cy="954107"/>
          </a:xfrm>
          <a:prstGeom prst="rect">
            <a:avLst/>
          </a:prstGeom>
          <a:noFill/>
        </p:spPr>
        <p:txBody>
          <a:bodyPr wrap="square" rtlCol="0">
            <a:spAutoFit/>
          </a:bodyPr>
          <a:lstStyle/>
          <a:p>
            <a:r>
              <a:rPr lang="vi-VN" sz="2800" dirty="0" smtClean="0">
                <a:solidFill>
                  <a:schemeClr val="accent6">
                    <a:lumMod val="75000"/>
                  </a:schemeClr>
                </a:solidFill>
                <a:latin typeface="+mj-lt"/>
              </a:rPr>
              <a:t>Trước và sau thí nghiệm số chỉ trên màn hiển thị không đổi.</a:t>
            </a:r>
            <a:endParaRPr lang="vi-VN" sz="2800" dirty="0">
              <a:solidFill>
                <a:schemeClr val="accent6">
                  <a:lumMod val="75000"/>
                </a:schemeClr>
              </a:solidFill>
              <a:latin typeface="+mj-lt"/>
            </a:endParaRPr>
          </a:p>
        </p:txBody>
      </p:sp>
      <p:sp>
        <p:nvSpPr>
          <p:cNvPr id="9" name="TextBox 8"/>
          <p:cNvSpPr txBox="1"/>
          <p:nvPr/>
        </p:nvSpPr>
        <p:spPr>
          <a:xfrm>
            <a:off x="4644008" y="2348880"/>
            <a:ext cx="4536504" cy="523220"/>
          </a:xfrm>
          <a:prstGeom prst="rect">
            <a:avLst/>
          </a:prstGeom>
          <a:noFill/>
        </p:spPr>
        <p:txBody>
          <a:bodyPr wrap="square" rtlCol="0">
            <a:spAutoFit/>
          </a:bodyPr>
          <a:lstStyle/>
          <a:p>
            <a:r>
              <a:rPr lang="vi-VN" sz="2800" dirty="0">
                <a:solidFill>
                  <a:schemeClr val="accent6">
                    <a:lumMod val="75000"/>
                  </a:schemeClr>
                </a:solidFill>
                <a:latin typeface="+mj-lt"/>
              </a:rPr>
              <a:t>Suy ra khối lượng không đổi.</a:t>
            </a:r>
          </a:p>
        </p:txBody>
      </p:sp>
      <p:sp>
        <p:nvSpPr>
          <p:cNvPr id="10" name="TextBox 9"/>
          <p:cNvSpPr txBox="1"/>
          <p:nvPr/>
        </p:nvSpPr>
        <p:spPr>
          <a:xfrm>
            <a:off x="4644008" y="3284984"/>
            <a:ext cx="4536504" cy="1384995"/>
          </a:xfrm>
          <a:prstGeom prst="rect">
            <a:avLst/>
          </a:prstGeom>
          <a:noFill/>
        </p:spPr>
        <p:txBody>
          <a:bodyPr wrap="square" rtlCol="0">
            <a:spAutoFit/>
          </a:bodyPr>
          <a:lstStyle/>
          <a:p>
            <a:r>
              <a:rPr lang="vi-VN" sz="2800" dirty="0">
                <a:solidFill>
                  <a:schemeClr val="accent6">
                    <a:lumMod val="75000"/>
                  </a:schemeClr>
                </a:solidFill>
                <a:latin typeface="+mj-lt"/>
              </a:rPr>
              <a:t>Khi phản ứng hóa học xảy ra tổng khối lượng các chất </a:t>
            </a:r>
            <a:r>
              <a:rPr lang="vi-VN" sz="2800" dirty="0" smtClean="0">
                <a:solidFill>
                  <a:schemeClr val="accent6">
                    <a:lumMod val="75000"/>
                  </a:schemeClr>
                </a:solidFill>
                <a:latin typeface="+mj-lt"/>
              </a:rPr>
              <a:t>không đổi</a:t>
            </a:r>
            <a:endParaRPr lang="vi-VN" sz="2800" dirty="0">
              <a:solidFill>
                <a:schemeClr val="accent6">
                  <a:lumMod val="75000"/>
                </a:schemeClr>
              </a:solidFill>
              <a:latin typeface="+mj-lt"/>
            </a:endParaRPr>
          </a:p>
        </p:txBody>
      </p:sp>
      <p:sp>
        <p:nvSpPr>
          <p:cNvPr id="11" name="TextBox 10"/>
          <p:cNvSpPr txBox="1"/>
          <p:nvPr/>
        </p:nvSpPr>
        <p:spPr>
          <a:xfrm>
            <a:off x="179512" y="2564904"/>
            <a:ext cx="4680519" cy="523220"/>
          </a:xfrm>
          <a:prstGeom prst="rect">
            <a:avLst/>
          </a:prstGeom>
          <a:noFill/>
        </p:spPr>
        <p:txBody>
          <a:bodyPr wrap="square" rtlCol="0">
            <a:spAutoFit/>
          </a:bodyPr>
          <a:lstStyle/>
          <a:p>
            <a:r>
              <a:rPr lang="vi-VN" sz="2800" dirty="0">
                <a:latin typeface="+mj-lt"/>
              </a:rPr>
              <a:t>Có thể suy ra điều gì?</a:t>
            </a:r>
          </a:p>
        </p:txBody>
      </p:sp>
      <p:sp>
        <p:nvSpPr>
          <p:cNvPr id="12" name="TextBox 11"/>
          <p:cNvSpPr txBox="1"/>
          <p:nvPr/>
        </p:nvSpPr>
        <p:spPr>
          <a:xfrm>
            <a:off x="179513" y="3284984"/>
            <a:ext cx="4680519" cy="1815882"/>
          </a:xfrm>
          <a:prstGeom prst="rect">
            <a:avLst/>
          </a:prstGeom>
          <a:noFill/>
        </p:spPr>
        <p:txBody>
          <a:bodyPr wrap="square" rtlCol="0">
            <a:spAutoFit/>
          </a:bodyPr>
          <a:lstStyle/>
          <a:p>
            <a:r>
              <a:rPr lang="vi-VN" sz="2800" dirty="0">
                <a:latin typeface="+mj-lt"/>
              </a:rPr>
              <a:t>Khi phản ứng hóa học xảy ra tổng khối lượng các chất như thế nào?</a:t>
            </a:r>
          </a:p>
          <a:p>
            <a:endParaRPr lang="vi-VN" sz="2800" dirty="0">
              <a:latin typeface="+mj-lt"/>
            </a:endParaRPr>
          </a:p>
        </p:txBody>
      </p:sp>
      <p:sp>
        <p:nvSpPr>
          <p:cNvPr id="16" name="TextBox 15"/>
          <p:cNvSpPr txBox="1"/>
          <p:nvPr/>
        </p:nvSpPr>
        <p:spPr>
          <a:xfrm>
            <a:off x="72008" y="5100866"/>
            <a:ext cx="9071992" cy="1138773"/>
          </a:xfrm>
          <a:prstGeom prst="rect">
            <a:avLst/>
          </a:prstGeom>
          <a:solidFill>
            <a:schemeClr val="tx2">
              <a:lumMod val="20000"/>
              <a:lumOff val="80000"/>
            </a:schemeClr>
          </a:solidFill>
        </p:spPr>
        <p:txBody>
          <a:bodyPr wrap="square" rtlCol="0">
            <a:spAutoFit/>
          </a:bodyPr>
          <a:lstStyle/>
          <a:p>
            <a:r>
              <a:rPr lang="vi-VN" sz="3600" b="1" dirty="0" smtClean="0">
                <a:latin typeface="+mj-lt"/>
                <a:sym typeface="Wingdings"/>
              </a:rPr>
              <a:t> </a:t>
            </a:r>
            <a:r>
              <a:rPr lang="vi-VN" sz="3200" dirty="0">
                <a:latin typeface="+mj-lt"/>
              </a:rPr>
              <a:t>Chính vì khối lượng không đổi nên khối lượng các chất trước và sau phản ứng được bảo toàn.</a:t>
            </a:r>
            <a:endParaRPr lang="vi-VN" sz="3200" b="1" dirty="0">
              <a:latin typeface="+mj-lt"/>
            </a:endParaRPr>
          </a:p>
        </p:txBody>
      </p:sp>
    </p:spTree>
    <p:custDataLst>
      <p:tags r:id="rId1"/>
    </p:custDataLst>
    <p:extLst>
      <p:ext uri="{BB962C8B-B14F-4D97-AF65-F5344CB8AC3E}">
        <p14:creationId xmlns:p14="http://schemas.microsoft.com/office/powerpoint/2010/main" val="185401971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circle(in)">
                                      <p:cBhvr>
                                        <p:cTn id="36"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0" grpId="0"/>
      <p:bldP spid="11" grpId="0"/>
      <p:bldP spid="12" grpId="0"/>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32656"/>
            <a:ext cx="8352928" cy="1143000"/>
          </a:xfrm>
        </p:spPr>
        <p:txBody>
          <a:bodyPr>
            <a:noAutofit/>
          </a:bodyPr>
          <a:lstStyle/>
          <a:p>
            <a:r>
              <a:rPr lang="vi-VN" sz="3200" b="1" dirty="0" smtClean="0"/>
              <a:t>II. ĐỊNH LUẬT BẢO TOÀN KHỐI LƯỢNG:</a:t>
            </a:r>
            <a:r>
              <a:rPr lang="vi-VN" sz="3200" dirty="0" smtClean="0"/>
              <a:t/>
            </a:r>
            <a:br>
              <a:rPr lang="vi-VN" sz="3200" dirty="0" smtClean="0"/>
            </a:br>
            <a:endParaRPr lang="vi-VN" sz="3200" dirty="0"/>
          </a:p>
        </p:txBody>
      </p:sp>
      <p:sp>
        <p:nvSpPr>
          <p:cNvPr id="3" name="Content Placeholder 2"/>
          <p:cNvSpPr>
            <a:spLocks noGrp="1"/>
          </p:cNvSpPr>
          <p:nvPr>
            <p:ph idx="1"/>
          </p:nvPr>
        </p:nvSpPr>
        <p:spPr>
          <a:xfrm>
            <a:off x="179512" y="2708920"/>
            <a:ext cx="8809139" cy="3456384"/>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a:buNone/>
            </a:pPr>
            <a:r>
              <a:rPr lang="vi-VN" dirty="0">
                <a:solidFill>
                  <a:srgbClr val="0070C0"/>
                </a:solidFill>
              </a:rPr>
              <a:t>Trong một phản ứng hóa học, tổng khối lượng của các sản phẩm bằng tổng khối lượng của các chất tham gia phản ứng.</a:t>
            </a:r>
          </a:p>
          <a:p>
            <a:pPr marL="0" indent="0" algn="ctr">
              <a:buNone/>
            </a:pPr>
            <a:r>
              <a:rPr lang="vi-VN" dirty="0" smtClean="0">
                <a:solidFill>
                  <a:srgbClr val="0070C0"/>
                </a:solidFill>
              </a:rPr>
              <a:t>	A </a:t>
            </a:r>
            <a:r>
              <a:rPr lang="vi-VN" dirty="0">
                <a:solidFill>
                  <a:srgbClr val="0070C0"/>
                </a:solidFill>
              </a:rPr>
              <a:t>+ B           C + </a:t>
            </a:r>
            <a:r>
              <a:rPr lang="vi-VN" dirty="0" smtClean="0">
                <a:solidFill>
                  <a:srgbClr val="0070C0"/>
                </a:solidFill>
              </a:rPr>
              <a:t>D</a:t>
            </a:r>
            <a:r>
              <a:rPr lang="vi-VN" dirty="0">
                <a:solidFill>
                  <a:srgbClr val="0070C0"/>
                </a:solidFill>
              </a:rPr>
              <a:t> </a:t>
            </a:r>
          </a:p>
          <a:p>
            <a:pPr marL="0" indent="0" algn="ctr">
              <a:buNone/>
            </a:pPr>
            <a:r>
              <a:rPr lang="vi-VN" dirty="0">
                <a:solidFill>
                  <a:srgbClr val="0070C0"/>
                </a:solidFill>
              </a:rPr>
              <a:t>	</a:t>
            </a:r>
            <a:r>
              <a:rPr lang="vi-VN" dirty="0" smtClean="0">
                <a:solidFill>
                  <a:srgbClr val="0070C0"/>
                </a:solidFill>
              </a:rPr>
              <a:t>m</a:t>
            </a:r>
            <a:r>
              <a:rPr lang="vi-VN" baseline="-25000" dirty="0" smtClean="0">
                <a:solidFill>
                  <a:srgbClr val="0070C0"/>
                </a:solidFill>
              </a:rPr>
              <a:t>A</a:t>
            </a:r>
            <a:r>
              <a:rPr lang="vi-VN" dirty="0" smtClean="0">
                <a:solidFill>
                  <a:srgbClr val="0070C0"/>
                </a:solidFill>
              </a:rPr>
              <a:t> </a:t>
            </a:r>
            <a:r>
              <a:rPr lang="vi-VN" dirty="0">
                <a:solidFill>
                  <a:srgbClr val="0070C0"/>
                </a:solidFill>
              </a:rPr>
              <a:t>+ m</a:t>
            </a:r>
            <a:r>
              <a:rPr lang="vi-VN" baseline="-25000" dirty="0">
                <a:solidFill>
                  <a:srgbClr val="0070C0"/>
                </a:solidFill>
              </a:rPr>
              <a:t>B</a:t>
            </a:r>
            <a:r>
              <a:rPr lang="vi-VN" dirty="0">
                <a:solidFill>
                  <a:srgbClr val="0070C0"/>
                </a:solidFill>
              </a:rPr>
              <a:t> = m</a:t>
            </a:r>
            <a:r>
              <a:rPr lang="vi-VN" baseline="-25000" dirty="0">
                <a:solidFill>
                  <a:srgbClr val="0070C0"/>
                </a:solidFill>
              </a:rPr>
              <a:t>C</a:t>
            </a:r>
            <a:r>
              <a:rPr lang="vi-VN" dirty="0">
                <a:solidFill>
                  <a:srgbClr val="0070C0"/>
                </a:solidFill>
              </a:rPr>
              <a:t> + m</a:t>
            </a:r>
            <a:r>
              <a:rPr lang="vi-VN" baseline="-25000" dirty="0">
                <a:solidFill>
                  <a:srgbClr val="0070C0"/>
                </a:solidFill>
              </a:rPr>
              <a:t>D</a:t>
            </a:r>
            <a:endParaRPr lang="vi-VN" dirty="0">
              <a:solidFill>
                <a:srgbClr val="0070C0"/>
              </a:solidFill>
            </a:endParaRPr>
          </a:p>
        </p:txBody>
      </p:sp>
      <p:cxnSp>
        <p:nvCxnSpPr>
          <p:cNvPr id="5" name="Straight Arrow Connector 4"/>
          <p:cNvCxnSpPr/>
          <p:nvPr/>
        </p:nvCxnSpPr>
        <p:spPr>
          <a:xfrm>
            <a:off x="4584081" y="4606881"/>
            <a:ext cx="79208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186608" y="1196752"/>
            <a:ext cx="8809139" cy="1077218"/>
          </a:xfrm>
          <a:prstGeom prst="rect">
            <a:avLst/>
          </a:prstGeom>
          <a:noFill/>
        </p:spPr>
        <p:txBody>
          <a:bodyPr wrap="square" rtlCol="0">
            <a:spAutoFit/>
          </a:bodyPr>
          <a:lstStyle/>
          <a:p>
            <a:r>
              <a:rPr lang="vi-VN" sz="3200" dirty="0">
                <a:solidFill>
                  <a:srgbClr val="FF0000"/>
                </a:solidFill>
                <a:latin typeface="+mj-lt"/>
              </a:rPr>
              <a:t>Từ thí nghiệm trên </a:t>
            </a:r>
            <a:r>
              <a:rPr lang="vi-VN" sz="3200">
                <a:solidFill>
                  <a:srgbClr val="FF0000"/>
                </a:solidFill>
                <a:latin typeface="+mj-lt"/>
              </a:rPr>
              <a:t>các </a:t>
            </a:r>
            <a:r>
              <a:rPr lang="vi-VN" sz="3200" smtClean="0">
                <a:solidFill>
                  <a:srgbClr val="FF0000"/>
                </a:solidFill>
                <a:latin typeface="+mj-lt"/>
              </a:rPr>
              <a:t>e</a:t>
            </a:r>
            <a:r>
              <a:rPr lang="en-US" sz="3200" smtClean="0">
                <a:solidFill>
                  <a:srgbClr val="FF0000"/>
                </a:solidFill>
                <a:latin typeface="+mj-lt"/>
              </a:rPr>
              <a:t>m</a:t>
            </a:r>
            <a:r>
              <a:rPr lang="vi-VN" sz="3200" smtClean="0">
                <a:solidFill>
                  <a:srgbClr val="FF0000"/>
                </a:solidFill>
                <a:latin typeface="+mj-lt"/>
              </a:rPr>
              <a:t> </a:t>
            </a:r>
            <a:r>
              <a:rPr lang="vi-VN" sz="3200" dirty="0">
                <a:solidFill>
                  <a:srgbClr val="FF0000"/>
                </a:solidFill>
                <a:latin typeface="+mj-lt"/>
              </a:rPr>
              <a:t>hãy rút ra nội dung của </a:t>
            </a:r>
            <a:r>
              <a:rPr lang="vi-VN" sz="3200" dirty="0" smtClean="0">
                <a:solidFill>
                  <a:srgbClr val="FF0000"/>
                </a:solidFill>
                <a:latin typeface="+mj-lt"/>
              </a:rPr>
              <a:t>ĐLBTKL?</a:t>
            </a:r>
            <a:endParaRPr lang="vi-VN" sz="3200" dirty="0">
              <a:solidFill>
                <a:srgbClr val="FF0000"/>
              </a:solidFill>
              <a:latin typeface="+mj-lt"/>
            </a:endParaRPr>
          </a:p>
        </p:txBody>
      </p:sp>
    </p:spTree>
    <p:custDataLst>
      <p:tags r:id="rId1"/>
    </p:custDataLst>
    <p:extLst>
      <p:ext uri="{BB962C8B-B14F-4D97-AF65-F5344CB8AC3E}">
        <p14:creationId xmlns:p14="http://schemas.microsoft.com/office/powerpoint/2010/main" val="286593869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heel(1)">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1)">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heel(1)">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wheel(1)">
                                      <p:cBhvr>
                                        <p:cTn id="2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016" y="260648"/>
            <a:ext cx="8892480" cy="1396751"/>
          </a:xfrm>
        </p:spPr>
        <p:txBody>
          <a:bodyPr>
            <a:noAutofit/>
          </a:bodyPr>
          <a:lstStyle/>
          <a:p>
            <a:pPr marL="0" indent="0">
              <a:buNone/>
            </a:pPr>
            <a:r>
              <a:rPr lang="vi-VN" dirty="0" smtClean="0">
                <a:latin typeface="+mj-lt"/>
              </a:rPr>
              <a:t>	Định </a:t>
            </a:r>
            <a:r>
              <a:rPr lang="vi-VN" dirty="0">
                <a:latin typeface="+mj-lt"/>
              </a:rPr>
              <a:t>luật bảo toàn khối lượng do hai nhà khoa học Lômônôxôp người Nga và Lavoandie người Pháp tìm ra.</a:t>
            </a:r>
          </a:p>
          <a:p>
            <a:pPr marL="0" indent="0">
              <a:buNone/>
            </a:pPr>
            <a:endParaRPr lang="vi-VN" dirty="0">
              <a:latin typeface="+mj-lt"/>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5536" y="1844824"/>
            <a:ext cx="8424936" cy="4680520"/>
          </a:xfrm>
          <a:prstGeom prst="rect">
            <a:avLst/>
          </a:prstGeom>
        </p:spPr>
      </p:pic>
    </p:spTree>
    <p:custDataLst>
      <p:tags r:id="rId1"/>
    </p:custDataLst>
    <p:extLst>
      <p:ext uri="{BB962C8B-B14F-4D97-AF65-F5344CB8AC3E}">
        <p14:creationId xmlns:p14="http://schemas.microsoft.com/office/powerpoint/2010/main" val="1769969566"/>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044" y="-23587"/>
            <a:ext cx="1102572" cy="1146098"/>
          </a:xfrm>
          <a:prstGeom prst="rect">
            <a:avLst/>
          </a:prstGeom>
        </p:spPr>
      </p:pic>
      <p:cxnSp>
        <p:nvCxnSpPr>
          <p:cNvPr id="7" name="Straight Connector 6"/>
          <p:cNvCxnSpPr/>
          <p:nvPr/>
        </p:nvCxnSpPr>
        <p:spPr>
          <a:xfrm>
            <a:off x="3923928" y="984747"/>
            <a:ext cx="0" cy="587325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47664" y="30640"/>
            <a:ext cx="5616624" cy="954107"/>
          </a:xfrm>
          <a:prstGeom prst="rect">
            <a:avLst/>
          </a:prstGeom>
          <a:noFill/>
        </p:spPr>
        <p:txBody>
          <a:bodyPr wrap="square" rtlCol="0">
            <a:spAutoFit/>
          </a:bodyPr>
          <a:lstStyle/>
          <a:p>
            <a:r>
              <a:rPr lang="vi-VN" sz="2800" b="1" dirty="0">
                <a:solidFill>
                  <a:srgbClr val="FF0000"/>
                </a:solidFill>
                <a:latin typeface="+mj-lt"/>
              </a:rPr>
              <a:t>HS xem SGK trang 48, hình 2.5 và cho biết:</a:t>
            </a:r>
          </a:p>
        </p:txBody>
      </p:sp>
      <p:sp>
        <p:nvSpPr>
          <p:cNvPr id="9" name="TextBox 8"/>
          <p:cNvSpPr txBox="1"/>
          <p:nvPr/>
        </p:nvSpPr>
        <p:spPr>
          <a:xfrm>
            <a:off x="251520" y="1052736"/>
            <a:ext cx="4104456" cy="954107"/>
          </a:xfrm>
          <a:prstGeom prst="rect">
            <a:avLst/>
          </a:prstGeom>
          <a:noFill/>
        </p:spPr>
        <p:txBody>
          <a:bodyPr wrap="square" rtlCol="0">
            <a:spAutoFit/>
          </a:bodyPr>
          <a:lstStyle/>
          <a:p>
            <a:r>
              <a:rPr lang="vi-VN" sz="2800" dirty="0" smtClean="0">
                <a:solidFill>
                  <a:srgbClr val="FF0000"/>
                </a:solidFill>
                <a:latin typeface="+mj-lt"/>
              </a:rPr>
              <a:t>- Bản </a:t>
            </a:r>
            <a:r>
              <a:rPr lang="vi-VN" sz="2800" dirty="0">
                <a:solidFill>
                  <a:srgbClr val="FF0000"/>
                </a:solidFill>
                <a:latin typeface="+mj-lt"/>
              </a:rPr>
              <a:t>chất của phản ứng hóa học là gì?</a:t>
            </a:r>
          </a:p>
        </p:txBody>
      </p:sp>
      <p:sp>
        <p:nvSpPr>
          <p:cNvPr id="11" name="TextBox 10"/>
          <p:cNvSpPr txBox="1"/>
          <p:nvPr/>
        </p:nvSpPr>
        <p:spPr>
          <a:xfrm>
            <a:off x="251520" y="4420269"/>
            <a:ext cx="4104456" cy="1384995"/>
          </a:xfrm>
          <a:prstGeom prst="rect">
            <a:avLst/>
          </a:prstGeom>
          <a:noFill/>
        </p:spPr>
        <p:txBody>
          <a:bodyPr wrap="square" rtlCol="0">
            <a:spAutoFit/>
          </a:bodyPr>
          <a:lstStyle/>
          <a:p>
            <a:r>
              <a:rPr lang="vi-VN" sz="2800" dirty="0" smtClean="0">
                <a:solidFill>
                  <a:srgbClr val="FF0000"/>
                </a:solidFill>
                <a:latin typeface="+mj-lt"/>
              </a:rPr>
              <a:t>-</a:t>
            </a:r>
            <a:r>
              <a:rPr lang="vi-VN" sz="2800" dirty="0">
                <a:solidFill>
                  <a:srgbClr val="FF0000"/>
                </a:solidFill>
                <a:latin typeface="+mj-lt"/>
              </a:rPr>
              <a:t> Khối lượng của mỗi nguyên tử có thay đổi không? </a:t>
            </a:r>
          </a:p>
        </p:txBody>
      </p:sp>
      <p:sp>
        <p:nvSpPr>
          <p:cNvPr id="12" name="TextBox 11"/>
          <p:cNvSpPr txBox="1"/>
          <p:nvPr/>
        </p:nvSpPr>
        <p:spPr>
          <a:xfrm>
            <a:off x="251520" y="2620069"/>
            <a:ext cx="4104456" cy="1384995"/>
          </a:xfrm>
          <a:prstGeom prst="rect">
            <a:avLst/>
          </a:prstGeom>
          <a:noFill/>
        </p:spPr>
        <p:txBody>
          <a:bodyPr wrap="square" rtlCol="0">
            <a:spAutoFit/>
          </a:bodyPr>
          <a:lstStyle/>
          <a:p>
            <a:r>
              <a:rPr lang="vi-VN" sz="2800" dirty="0" smtClean="0">
                <a:solidFill>
                  <a:srgbClr val="FF0000"/>
                </a:solidFill>
                <a:latin typeface="+mj-lt"/>
              </a:rPr>
              <a:t>- Các </a:t>
            </a:r>
            <a:r>
              <a:rPr lang="vi-VN" sz="2800" dirty="0">
                <a:solidFill>
                  <a:srgbClr val="FF0000"/>
                </a:solidFill>
                <a:latin typeface="+mj-lt"/>
              </a:rPr>
              <a:t>nguyên tử của mỗi nguyên tố có thay đổi không?</a:t>
            </a:r>
          </a:p>
        </p:txBody>
      </p:sp>
      <p:sp>
        <p:nvSpPr>
          <p:cNvPr id="16" name="TextBox 15"/>
          <p:cNvSpPr txBox="1"/>
          <p:nvPr/>
        </p:nvSpPr>
        <p:spPr>
          <a:xfrm>
            <a:off x="4088466" y="1052736"/>
            <a:ext cx="5055534" cy="1815882"/>
          </a:xfrm>
          <a:prstGeom prst="rect">
            <a:avLst/>
          </a:prstGeom>
          <a:noFill/>
        </p:spPr>
        <p:txBody>
          <a:bodyPr wrap="square" rtlCol="0">
            <a:spAutoFit/>
          </a:bodyPr>
          <a:lstStyle/>
          <a:p>
            <a:r>
              <a:rPr lang="vi-VN" sz="2800" dirty="0" smtClean="0">
                <a:latin typeface="+mj-lt"/>
              </a:rPr>
              <a:t>- Phản </a:t>
            </a:r>
            <a:r>
              <a:rPr lang="vi-VN" sz="2800" dirty="0">
                <a:latin typeface="+mj-lt"/>
              </a:rPr>
              <a:t>ứng hóa học là quá trình biến đổi từ chất này thành chất khác.</a:t>
            </a:r>
          </a:p>
          <a:p>
            <a:endParaRPr lang="vi-VN" sz="2800" dirty="0">
              <a:latin typeface="+mj-lt"/>
            </a:endParaRPr>
          </a:p>
        </p:txBody>
      </p:sp>
      <p:sp>
        <p:nvSpPr>
          <p:cNvPr id="17" name="TextBox 16"/>
          <p:cNvSpPr txBox="1"/>
          <p:nvPr/>
        </p:nvSpPr>
        <p:spPr>
          <a:xfrm>
            <a:off x="4014298" y="2546050"/>
            <a:ext cx="5129702" cy="2246769"/>
          </a:xfrm>
          <a:prstGeom prst="rect">
            <a:avLst/>
          </a:prstGeom>
          <a:noFill/>
        </p:spPr>
        <p:txBody>
          <a:bodyPr wrap="square" rtlCol="0">
            <a:spAutoFit/>
          </a:bodyPr>
          <a:lstStyle/>
          <a:p>
            <a:r>
              <a:rPr lang="vi-VN" sz="2800" dirty="0" smtClean="0">
                <a:latin typeface="+mj-lt"/>
              </a:rPr>
              <a:t>- </a:t>
            </a:r>
            <a:r>
              <a:rPr lang="vi-VN" sz="2800" dirty="0">
                <a:latin typeface="+mj-lt"/>
              </a:rPr>
              <a:t>Trong phản ứng hóa học chỉ có liên kết giữa các nguyên tử thay đổi. Các nguyên tử không thay đổi.</a:t>
            </a:r>
          </a:p>
          <a:p>
            <a:endParaRPr lang="vi-VN" sz="2800" dirty="0">
              <a:latin typeface="+mj-lt"/>
            </a:endParaRPr>
          </a:p>
        </p:txBody>
      </p:sp>
      <p:sp>
        <p:nvSpPr>
          <p:cNvPr id="18" name="TextBox 17"/>
          <p:cNvSpPr txBox="1"/>
          <p:nvPr/>
        </p:nvSpPr>
        <p:spPr>
          <a:xfrm>
            <a:off x="4067944" y="4492277"/>
            <a:ext cx="4464496" cy="1384995"/>
          </a:xfrm>
          <a:prstGeom prst="rect">
            <a:avLst/>
          </a:prstGeom>
          <a:noFill/>
        </p:spPr>
        <p:txBody>
          <a:bodyPr wrap="square" rtlCol="0">
            <a:spAutoFit/>
          </a:bodyPr>
          <a:lstStyle/>
          <a:p>
            <a:r>
              <a:rPr lang="vi-VN" sz="2800" dirty="0" smtClean="0">
                <a:latin typeface="+mj-lt"/>
              </a:rPr>
              <a:t>- </a:t>
            </a:r>
            <a:r>
              <a:rPr lang="vi-VN" sz="2800" dirty="0">
                <a:latin typeface="+mj-lt"/>
              </a:rPr>
              <a:t>Khối lượng của mỗi nguyên tử không đổi.</a:t>
            </a:r>
          </a:p>
          <a:p>
            <a:endParaRPr lang="vi-VN" sz="2800" dirty="0">
              <a:latin typeface="+mj-lt"/>
            </a:endParaRPr>
          </a:p>
        </p:txBody>
      </p:sp>
    </p:spTree>
    <p:custDataLst>
      <p:tags r:id="rId1"/>
    </p:custDataLst>
    <p:extLst>
      <p:ext uri="{BB962C8B-B14F-4D97-AF65-F5344CB8AC3E}">
        <p14:creationId xmlns:p14="http://schemas.microsoft.com/office/powerpoint/2010/main" val="165455735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6" grpId="0"/>
      <p:bldP spid="17" grpId="0"/>
      <p:bldP spid="18"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UUID" val="{F371AA32-3123-4A1B-919C-12F7AB7BCB75}"/>
  <p:tag name="ISPRING_RESOURCE_FOLDER" val="D:\giáo án hóa học THCS\giáo án điện tử ĐLBTKL\"/>
  <p:tag name="ISPRING_PRESENTATION_PATH" val="D:\giáo án hóa học THCS\giáo án điện tử ĐLBTKL.pptx"/>
  <p:tag name="ISPRING_PROJECT_FOLDER_UPDATED" val="1"/>
  <p:tag name="ISPRING_PRESENTATION_INFO_2" val="&lt;?xml version=&quot;1.0&quot; encoding=&quot;UTF-8&quot; standalone=&quot;no&quot; ?&gt;&#10;&lt;presentation2&gt;&#10;&#10;  &lt;slides&gt;&#10;    &lt;slide id=&quot;{A203CF59-2D8F-41CC-97D8-3061B6ABD6E8}&quot; pptId=&quot;270&quot;/&gt;&#10;    &lt;slide id=&quot;{E0E2A7D1-A81D-446D-9C67-5E73F4992320}&quot; pptId=&quot;256&quot;/&gt;&#10;    &lt;slide id=&quot;{E7944A33-D496-4CDA-BBD7-25D8616638C7}&quot; pptId=&quot;257&quot;/&gt;&#10;    &lt;slide id=&quot;{88E1F9A4-479A-42DB-9936-939FC98CECCE}&quot; pptId=&quot;258&quot;/&gt;&#10;    &lt;slide id=&quot;{FCA37B3A-3118-4CFB-8C8B-271C61508F30}&quot; pptId=&quot;276&quot;/&gt;&#10;    &lt;slide id=&quot;{3CC2F911-BCD8-4EF4-982C-87E4E1DB3970}&quot; pptId=&quot;259&quot;/&gt;&#10;    &lt;slide id=&quot;{A2E80B7D-E3F6-43F3-A687-623A239392EB}&quot; pptId=&quot;261&quot;/&gt;&#10;    &lt;slide id=&quot;{C641CDC1-F999-4303-A4CB-9DCD4F69DA04}&quot; pptId=&quot;271&quot;/&gt;&#10;    &lt;slide id=&quot;{7E18896F-B3EE-462E-82DD-70B742AE7A08}&quot; pptId=&quot;262&quot;/&gt;&#10;    &lt;slide id=&quot;{FC3FB589-78B4-4207-AA32-F38B324F6A97}&quot; pptId=&quot;263&quot;/&gt;&#10;    &lt;slide id=&quot;{A282F172-008A-4207-9DCB-0A2CD48AADCE}&quot; pptId=&quot;268&quot;/&gt;&#10;    &lt;slide id=&quot;{19B10F80-280B-47FB-A3DE-8625260601C3}&quot; pptId=&quot;272&quot;/&gt;&#10;    &lt;slide id=&quot;{C5BF2967-D0DE-4C70-9299-1FAFA105543D}&quot; pptId=&quot;264&quot;/&gt;&#10;    &lt;slide id=&quot;{AEE92978-B03D-456B-B2DF-3549A9636394}&quot; pptId=&quot;273&quot;/&gt;&#10;    &lt;slide id=&quot;{14DA0DC2-57B6-4CD4-98E1-31FD9DF1D318}&quot; pptId=&quot;265&quot;/&gt;&#10;    &lt;slide id=&quot;{39927BA5-A923-4EB3-9866-4FF892B63CF7}&quot; pptId=&quot;274&quot;/&gt;&#10;    &lt;slide id=&quot;{2FE6BF1E-C659-4C0E-8E99-F5CF23ED6443}&quot; pptId=&quot;266&quot;/&gt;&#10;    &lt;slide id=&quot;{38D0DE3E-7A4B-4A5B-B7A4-5ED2A4DE6D83}&quot; pptId=&quot;275&quot;/&gt;&#10;    &lt;slide id=&quot;{330C9686-1407-4F20-8AB1-C76ED71E78DF}&quot; pptId=&quot;267&quot;/&gt;&#10;    &lt;slide id=&quot;{B9687E89-802D-4EE9-9CD3-4DE9F15D299C}&quot; pptId=&quot;269&quot;/&gt;&#10;  &lt;/slides&gt;&#10;&#10;  &lt;narration&gt;&#10;    &lt;audioTracks/&gt;&#10;    &lt;videoTracks&gt;&#10;      &lt;videoTrack muted=&quot;false&quot; name=&quot;Video 1&quot; resource=&quot;3ad6112b&quot; slideId=&quot;{A203CF59-2D8F-41CC-97D8-3061B6ABD6E8}&quot; startTime=&quot;0&quot; volume=&quot;1&quot;&gt;&#10;        &lt;video format=&quot;yuvj420p&quot; frameRate=&quot;30&quot; height=&quot;240&quot; pixelAspectRatio=&quot;1&quot; width=&quot;320&quot;/&gt;&#10;        &lt;audio channels=&quot;1&quot; format=&quot;s16&quot; sampleRate=&quot;44100&quot;/&gt;&#10;      &lt;/videoTrack&gt;&#10;    &lt;/videoTracks&gt;&#10;  &lt;/narration&gt;&#10;&#10;&lt;/presentation2&gt;&#10;"/>
  <p:tag name="ISPRING_SCREEN_RECS_UPDATED" val="D:\giáo án hóa học THCS\giáo án điện tử ĐLBTKL\"/>
</p:tagLst>
</file>

<file path=ppt/tags/tag10.xml><?xml version="1.0" encoding="utf-8"?>
<p:tagLst xmlns:a="http://schemas.openxmlformats.org/drawingml/2006/main" xmlns:r="http://schemas.openxmlformats.org/officeDocument/2006/relationships" xmlns:p="http://schemas.openxmlformats.org/presentationml/2006/main">
  <p:tag name="ISPRING_SLIDE_ID_2" val="{19B10F80-280B-47FB-A3DE-8625260601C3}"/>
  <p:tag name="GENSWF_ADVANCE_TIME" val="5"/>
  <p:tag name="TIMING" val="|0.001|0.5|2"/>
  <p:tag name="ISPRING_CUSTOM_TIMING_USED" val="1"/>
</p:tagLst>
</file>

<file path=ppt/tags/tag11.xml><?xml version="1.0" encoding="utf-8"?>
<p:tagLst xmlns:a="http://schemas.openxmlformats.org/drawingml/2006/main" xmlns:r="http://schemas.openxmlformats.org/officeDocument/2006/relationships" xmlns:p="http://schemas.openxmlformats.org/presentationml/2006/main">
  <p:tag name="ISPRING_SLIDE_ID_2" val="{C5BF2967-D0DE-4C70-9299-1FAFA105543D}"/>
  <p:tag name="GENSWF_ADVANCE_TIME" val="5"/>
  <p:tag name="TIMING" val="|0.001|0.001|0.001|0.001|0.001|0.001|0.001|0.001"/>
  <p:tag name="ISPRING_CUSTOM_TIMING_USED" val="1"/>
</p:tagLst>
</file>

<file path=ppt/tags/tag12.xml><?xml version="1.0" encoding="utf-8"?>
<p:tagLst xmlns:a="http://schemas.openxmlformats.org/drawingml/2006/main" xmlns:r="http://schemas.openxmlformats.org/officeDocument/2006/relationships" xmlns:p="http://schemas.openxmlformats.org/presentationml/2006/main">
  <p:tag name="ISPRING_SLIDE_ID_2" val="{AEE92978-B03D-456B-B2DF-3549A9636394}"/>
  <p:tag name="GENSWF_ADVANCE_TIME" val="5"/>
  <p:tag name="TIMING" val="|0.001|0.5|0.5|0.5"/>
  <p:tag name="ISPRING_CUSTOM_TIMING_USED" val="1"/>
</p:tagLst>
</file>

<file path=ppt/tags/tag13.xml><?xml version="1.0" encoding="utf-8"?>
<p:tagLst xmlns:a="http://schemas.openxmlformats.org/drawingml/2006/main" xmlns:r="http://schemas.openxmlformats.org/officeDocument/2006/relationships" xmlns:p="http://schemas.openxmlformats.org/presentationml/2006/main">
  <p:tag name="ISPRING_SLIDE_ID_2" val="{14DA0DC2-57B6-4CD4-98E1-31FD9DF1D318}"/>
  <p:tag name="GENSWF_ADVANCE_TIME" val="5"/>
  <p:tag name="ISPRING_CUSTOM_TIMING_USED" val="1"/>
</p:tagLst>
</file>

<file path=ppt/tags/tag14.xml><?xml version="1.0" encoding="utf-8"?>
<p:tagLst xmlns:a="http://schemas.openxmlformats.org/drawingml/2006/main" xmlns:r="http://schemas.openxmlformats.org/officeDocument/2006/relationships" xmlns:p="http://schemas.openxmlformats.org/presentationml/2006/main">
  <p:tag name="ISPRING_SLIDE_ID_2" val="{39927BA5-A923-4EB3-9866-4FF892B63CF7}"/>
  <p:tag name="GENSWF_ADVANCE_TIME" val="5"/>
  <p:tag name="ISPRING_CUSTOM_TIMING_USED" val="1"/>
</p:tagLst>
</file>

<file path=ppt/tags/tag15.xml><?xml version="1.0" encoding="utf-8"?>
<p:tagLst xmlns:a="http://schemas.openxmlformats.org/drawingml/2006/main" xmlns:r="http://schemas.openxmlformats.org/officeDocument/2006/relationships" xmlns:p="http://schemas.openxmlformats.org/presentationml/2006/main">
  <p:tag name="ISPRING_SLIDE_ID_2" val="{2FE6BF1E-C659-4C0E-8E99-F5CF23ED6443}"/>
  <p:tag name="GENSWF_ADVANCE_TIME" val="5"/>
  <p:tag name="ISPRING_CUSTOM_TIMING_USED" val="1"/>
</p:tagLst>
</file>

<file path=ppt/tags/tag16.xml><?xml version="1.0" encoding="utf-8"?>
<p:tagLst xmlns:a="http://schemas.openxmlformats.org/drawingml/2006/main" xmlns:r="http://schemas.openxmlformats.org/officeDocument/2006/relationships" xmlns:p="http://schemas.openxmlformats.org/presentationml/2006/main">
  <p:tag name="ISPRING_SLIDE_ID_2" val="{38D0DE3E-7A4B-4A5B-B7A4-5ED2A4DE6D83}"/>
  <p:tag name="GENSWF_ADVANCE_TIME" val="5"/>
  <p:tag name="TIMING" val="|0.001|0.5|0.5|0.5"/>
  <p:tag name="ISPRING_CUSTOM_TIMING_USED" val="1"/>
</p:tagLst>
</file>

<file path=ppt/tags/tag17.xml><?xml version="1.0" encoding="utf-8"?>
<p:tagLst xmlns:a="http://schemas.openxmlformats.org/drawingml/2006/main" xmlns:r="http://schemas.openxmlformats.org/officeDocument/2006/relationships" xmlns:p="http://schemas.openxmlformats.org/presentationml/2006/main">
  <p:tag name="ISPRING_SLIDE_ID_2" val="{330C9686-1407-4F20-8AB1-C76ED71E78DF}"/>
  <p:tag name="GENSWF_ADVANCE_TIME" val="5"/>
  <p:tag name="ISPRING_CUSTOM_TIMING_USED" val="1"/>
</p:tagLst>
</file>

<file path=ppt/tags/tag2.xml><?xml version="1.0" encoding="utf-8"?>
<p:tagLst xmlns:a="http://schemas.openxmlformats.org/drawingml/2006/main" xmlns:r="http://schemas.openxmlformats.org/officeDocument/2006/relationships" xmlns:p="http://schemas.openxmlformats.org/presentationml/2006/main">
  <p:tag name="ISPRING_SLIDE_ID_2" val="{E7944A33-D496-4CDA-BBD7-25D8616638C7}"/>
  <p:tag name="GENSWF_ADVANCE_TIME" val="5"/>
  <p:tag name="ISPRING_CUSTOM_TIMING_USED" val="1"/>
</p:tagLst>
</file>

<file path=ppt/tags/tag3.xml><?xml version="1.0" encoding="utf-8"?>
<p:tagLst xmlns:a="http://schemas.openxmlformats.org/drawingml/2006/main" xmlns:r="http://schemas.openxmlformats.org/officeDocument/2006/relationships" xmlns:p="http://schemas.openxmlformats.org/presentationml/2006/main">
  <p:tag name="ISPRING_SLIDE_ID_2" val="{88E1F9A4-479A-42DB-9936-939FC98CECCE}"/>
  <p:tag name="GENSWF_ADVANCE_TIME" val="5"/>
  <p:tag name="ISPRING_CUSTOM_TIMING_USED" val="1"/>
</p:tagLst>
</file>

<file path=ppt/tags/tag4.xml><?xml version="1.0" encoding="utf-8"?>
<p:tagLst xmlns:a="http://schemas.openxmlformats.org/drawingml/2006/main" xmlns:r="http://schemas.openxmlformats.org/officeDocument/2006/relationships" xmlns:p="http://schemas.openxmlformats.org/presentationml/2006/main">
  <p:tag name="ISPRING_SLIDE_ID_2" val="{3CC2F911-BCD8-4EF4-982C-87E4E1DB3970}"/>
  <p:tag name="GENSWF_ADVANCE_TIME" val="5"/>
  <p:tag name="ISPRING_CUSTOM_TIMING_USED" val="1"/>
</p:tagLst>
</file>

<file path=ppt/tags/tag5.xml><?xml version="1.0" encoding="utf-8"?>
<p:tagLst xmlns:a="http://schemas.openxmlformats.org/drawingml/2006/main" xmlns:r="http://schemas.openxmlformats.org/officeDocument/2006/relationships" xmlns:p="http://schemas.openxmlformats.org/presentationml/2006/main">
  <p:tag name="ISPRING_SLIDE_ID_2" val="{A2E80B7D-E3F6-43F3-A687-623A239392EB}"/>
  <p:tag name="GENSWF_ADVANCE_TIME" val="5"/>
  <p:tag name="TIMING" val="|0.001|0.5|0.5"/>
  <p:tag name="ISPRING_CUSTOM_TIMING_USED" val="1"/>
</p:tagLst>
</file>

<file path=ppt/tags/tag6.xml><?xml version="1.0" encoding="utf-8"?>
<p:tagLst xmlns:a="http://schemas.openxmlformats.org/drawingml/2006/main" xmlns:r="http://schemas.openxmlformats.org/officeDocument/2006/relationships" xmlns:p="http://schemas.openxmlformats.org/presentationml/2006/main">
  <p:tag name="ISPRING_SLIDE_ID_2" val="{C641CDC1-F999-4303-A4CB-9DCD4F69DA04}"/>
  <p:tag name="GENSWF_ADVANCE_TIME" val="5"/>
  <p:tag name="TIMING" val="|0.001|0.001|0.5|0.5|0.5|0.5|0.5"/>
  <p:tag name="ISPRING_CUSTOM_TIMING_USED" val="1"/>
</p:tagLst>
</file>

<file path=ppt/tags/tag7.xml><?xml version="1.0" encoding="utf-8"?>
<p:tagLst xmlns:a="http://schemas.openxmlformats.org/drawingml/2006/main" xmlns:r="http://schemas.openxmlformats.org/officeDocument/2006/relationships" xmlns:p="http://schemas.openxmlformats.org/presentationml/2006/main">
  <p:tag name="ISPRING_SLIDE_ID_2" val="{7E18896F-B3EE-462E-82DD-70B742AE7A08}"/>
  <p:tag name="GENSWF_ADVANCE_TIME" val="8.501"/>
  <p:tag name="TIMING" val="|0.001|0.5|2|2|2"/>
  <p:tag name="ISPRING_CUSTOM_TIMING_USED" val="1"/>
</p:tagLst>
</file>

<file path=ppt/tags/tag8.xml><?xml version="1.0" encoding="utf-8"?>
<p:tagLst xmlns:a="http://schemas.openxmlformats.org/drawingml/2006/main" xmlns:r="http://schemas.openxmlformats.org/officeDocument/2006/relationships" xmlns:p="http://schemas.openxmlformats.org/presentationml/2006/main">
  <p:tag name="ISPRING_SLIDE_ID_2" val="{FC3FB589-78B4-4207-AA32-F38B324F6A97}"/>
  <p:tag name="GENSWF_ADVANCE_TIME" val="5"/>
  <p:tag name="ISPRING_CUSTOM_TIMING_USED" val="1"/>
</p:tagLst>
</file>

<file path=ppt/tags/tag9.xml><?xml version="1.0" encoding="utf-8"?>
<p:tagLst xmlns:a="http://schemas.openxmlformats.org/drawingml/2006/main" xmlns:r="http://schemas.openxmlformats.org/officeDocument/2006/relationships" xmlns:p="http://schemas.openxmlformats.org/presentationml/2006/main">
  <p:tag name="ISPRING_SLIDE_ID_2" val="{A282F172-008A-4207-9DCB-0A2CD48AADCE}"/>
  <p:tag name="GENSWF_ADVANCE_TIME" val="5"/>
  <p:tag name="TIMING" val="|0.001|0.5|0.5|0.5|0.5|0.5"/>
  <p:tag name="ISPRING_CUSTOM_TIMING_US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707</TotalTime>
  <Words>957</Words>
  <Application>Microsoft Office PowerPoint</Application>
  <PresentationFormat>On-screen Show (4:3)</PresentationFormat>
  <Paragraphs>132</Paragraphs>
  <Slides>17</Slides>
  <Notes>17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Equation</vt:lpstr>
      <vt:lpstr>PowerPoint Presentation</vt:lpstr>
      <vt:lpstr>NỘI DUNG</vt:lpstr>
      <vt:lpstr>I. THÍ NGHIỆM:</vt:lpstr>
      <vt:lpstr>PowerPoint Presentation</vt:lpstr>
      <vt:lpstr>Phương trình phản ứng</vt:lpstr>
      <vt:lpstr>PowerPoint Presentation</vt:lpstr>
      <vt:lpstr>II. ĐỊNH LUẬT BẢO TOÀN KHỐI LƯỢNG: </vt:lpstr>
      <vt:lpstr>PowerPoint Presentation</vt:lpstr>
      <vt:lpstr>PowerPoint Presentation</vt:lpstr>
      <vt:lpstr>Từ những gợi ý trên các em hãy giải thích định luật BTKL?</vt:lpstr>
      <vt:lpstr>III. ÁP DỤNG</vt:lpstr>
      <vt:lpstr>PowerPoint Presentation</vt:lpstr>
      <vt:lpstr>BÀI TẬP ÁP DỤNG</vt:lpstr>
      <vt:lpstr>Giải:</vt:lpstr>
      <vt:lpstr> CỦNG CỐ</vt:lpstr>
      <vt:lpstr>BÀI TẬP 15.1 (SBT/20)</vt:lpstr>
      <vt:lpstr>HƯỚNG DẪN VỀ NHÀ</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15: ĐỊNH LUẬT BẢO TOÀN KHỐI LƯỢNG</dc:title>
  <dc:creator>PC-DELL</dc:creator>
  <cp:lastModifiedBy>Windows User</cp:lastModifiedBy>
  <cp:revision>56</cp:revision>
  <dcterms:created xsi:type="dcterms:W3CDTF">2017-09-24T11:00:23Z</dcterms:created>
  <dcterms:modified xsi:type="dcterms:W3CDTF">2018-01-23T09:28:34Z</dcterms:modified>
</cp:coreProperties>
</file>