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2" r:id="rId4"/>
    <p:sldId id="273" r:id="rId5"/>
    <p:sldId id="260" r:id="rId6"/>
    <p:sldId id="261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0000"/>
    <a:srgbClr val="FFCC66"/>
    <a:srgbClr val="FF9966"/>
    <a:srgbClr val="CCFF99"/>
    <a:srgbClr val="FFCCCC"/>
    <a:srgbClr val="FF99CC"/>
    <a:srgbClr val="FF99FF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37" autoAdjust="0"/>
  </p:normalViewPr>
  <p:slideViewPr>
    <p:cSldViewPr>
      <p:cViewPr>
        <p:scale>
          <a:sx n="38" d="100"/>
          <a:sy n="38" d="100"/>
        </p:scale>
        <p:origin x="-2502" y="-1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C6A-3E45-4947-B271-8BA725612558}" type="datetimeFigureOut">
              <a:rPr lang="vi-VN" smtClean="0"/>
              <a:pPr/>
              <a:t>23/01/2018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8770-A10C-42D7-B467-BE78FD803E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58322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C6A-3E45-4947-B271-8BA725612558}" type="datetimeFigureOut">
              <a:rPr lang="vi-VN" smtClean="0"/>
              <a:pPr/>
              <a:t>23/01/2018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8770-A10C-42D7-B467-BE78FD803E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98064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C6A-3E45-4947-B271-8BA725612558}" type="datetimeFigureOut">
              <a:rPr lang="vi-VN" smtClean="0"/>
              <a:pPr/>
              <a:t>23/01/2018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8770-A10C-42D7-B467-BE78FD803E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29764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C6A-3E45-4947-B271-8BA725612558}" type="datetimeFigureOut">
              <a:rPr lang="vi-VN" smtClean="0"/>
              <a:pPr/>
              <a:t>23/01/2018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8770-A10C-42D7-B467-BE78FD803E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55863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C6A-3E45-4947-B271-8BA725612558}" type="datetimeFigureOut">
              <a:rPr lang="vi-VN" smtClean="0"/>
              <a:pPr/>
              <a:t>23/01/2018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8770-A10C-42D7-B467-BE78FD803E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16706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C6A-3E45-4947-B271-8BA725612558}" type="datetimeFigureOut">
              <a:rPr lang="vi-VN" smtClean="0"/>
              <a:pPr/>
              <a:t>23/01/2018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8770-A10C-42D7-B467-BE78FD803E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1546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C6A-3E45-4947-B271-8BA725612558}" type="datetimeFigureOut">
              <a:rPr lang="vi-VN" smtClean="0"/>
              <a:pPr/>
              <a:t>23/01/2018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8770-A10C-42D7-B467-BE78FD803E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12072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C6A-3E45-4947-B271-8BA725612558}" type="datetimeFigureOut">
              <a:rPr lang="vi-VN" smtClean="0"/>
              <a:pPr/>
              <a:t>23/01/2018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8770-A10C-42D7-B467-BE78FD803E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65159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C6A-3E45-4947-B271-8BA725612558}" type="datetimeFigureOut">
              <a:rPr lang="vi-VN" smtClean="0"/>
              <a:pPr/>
              <a:t>23/01/2018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8770-A10C-42D7-B467-BE78FD803E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10965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C6A-3E45-4947-B271-8BA725612558}" type="datetimeFigureOut">
              <a:rPr lang="vi-VN" smtClean="0"/>
              <a:pPr/>
              <a:t>23/01/2018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8770-A10C-42D7-B467-BE78FD803E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5663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C6A-3E45-4947-B271-8BA725612558}" type="datetimeFigureOut">
              <a:rPr lang="vi-VN" smtClean="0"/>
              <a:pPr/>
              <a:t>23/01/2018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8770-A10C-42D7-B467-BE78FD803E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11028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8EC6A-3E45-4947-B271-8BA725612558}" type="datetimeFigureOut">
              <a:rPr lang="vi-VN" smtClean="0"/>
              <a:pPr/>
              <a:t>23/01/2018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8770-A10C-42D7-B467-BE78FD803E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82025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ai%20lieu%20nam%20hoc%202013-2014\Anh%208%20-%20thi%20diem\Giao%20an%20dien%20tu%20Anh%208%20-%20TD\Bai%20Nghe%20Tieng%20Anh%208%20Thi%20Diem\Tap%201\18%20Track%2018.mp3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ai%20lieu%20nam%20hoc%202013-2014\Anh%208%20-%20thi%20diem\Giao%20an%20dien%20tu%20Anh%208%20-%20TD\Bai%20Nghe%20Tieng%20Anh%208%20Thi%20Diem\Tap%201\18%20Track%2018.mp3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ai%20lieu%20nam%20hoc%202013-2014\Anh%208%20-%20thi%20diem\Giao%20an%20dien%20tu%20Anh%208%20-%20TD\Bai%20Nghe%20Tieng%20Anh%208%20Thi%20Diem\Tap%201\20%20Track%2020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9631224720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Picture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14363"/>
            <a:ext cx="75438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723900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Arial" pitchFamily="34" charset="0"/>
              </a:rPr>
              <a:t>English </a:t>
            </a: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8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UNIT 6.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PEOPLES OF VIET NAM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PERIOD 16: A CLOSER LOOK 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81200" y="3733800"/>
            <a:ext cx="4953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42830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5" y="1053000"/>
            <a:ext cx="8586930" cy="475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5006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globaltoday.com/uploads/2/0/4/6/20465496/6945724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sterstoursvn.com/FileManager/Tour/Textile%20tour%20full%20day/vietnam-museum-of-ethnology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rayedtable.com/wp-content/uploads/2012/02/strayedtable-6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36949"/>
            <a:ext cx="4572000" cy="33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anoifreewalkingtours.com/wp-content/uploads/2013/02/Vietnam-Museum-of-Ethnology4-300x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901" y="76200"/>
            <a:ext cx="45230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83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00174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391160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 Traditional </a:t>
            </a:r>
            <a:r>
              <a:rPr lang="en-US" sz="1800" dirty="0" smtClean="0"/>
              <a:t>(a)</a:t>
            </a:r>
            <a:r>
              <a:rPr lang="en-US" dirty="0" smtClean="0"/>
              <a:t>: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Ceremony </a:t>
            </a:r>
            <a:r>
              <a:rPr lang="en-US" sz="1800" dirty="0" smtClean="0"/>
              <a:t>(n)</a:t>
            </a:r>
            <a:r>
              <a:rPr lang="en-US" dirty="0" smtClean="0"/>
              <a:t>:</a:t>
            </a:r>
            <a:r>
              <a:rPr lang="en-US" dirty="0" err="1" smtClean="0"/>
              <a:t>nghi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-Water wheel </a:t>
            </a:r>
            <a:r>
              <a:rPr lang="en-US" sz="1800" dirty="0" smtClean="0"/>
              <a:t>(n)</a:t>
            </a:r>
            <a:r>
              <a:rPr lang="en-US" dirty="0" smtClean="0"/>
              <a:t>:</a:t>
            </a:r>
            <a:r>
              <a:rPr lang="en-US" dirty="0" err="1" smtClean="0"/>
              <a:t>cối</a:t>
            </a:r>
            <a:r>
              <a:rPr lang="en-US" dirty="0" smtClean="0"/>
              <a:t> </a:t>
            </a:r>
            <a:r>
              <a:rPr lang="en-US" dirty="0" err="1" smtClean="0"/>
              <a:t>xay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Shawl (n):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quàng</a:t>
            </a:r>
            <a:endParaRPr lang="vi-VN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19400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Image result for lễ khai giả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1" y="2743200"/>
            <a:ext cx="4191000" cy="3018357"/>
          </a:xfrm>
          <a:prstGeom prst="rect">
            <a:avLst/>
          </a:prstGeom>
          <a:noFill/>
        </p:spPr>
      </p:pic>
      <p:pic>
        <p:nvPicPr>
          <p:cNvPr id="9220" name="Picture 4" descr="Image result for shaw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819400"/>
            <a:ext cx="3502025" cy="350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3048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i="1" dirty="0" smtClean="0">
                <a:solidFill>
                  <a:srgbClr val="CC3300"/>
                </a:solidFill>
              </a:rPr>
              <a:t>Work in pairs. Discuss what the word is for each picture. The first and the last letters of each word are given. </a:t>
            </a:r>
            <a:endParaRPr lang="vi-VN" sz="2600" b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9200"/>
            <a:ext cx="3657600" cy="169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00600"/>
            <a:ext cx="373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Description: Kết quả hình ảnh cho hinh anh coi xay nuo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276600"/>
            <a:ext cx="373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Tai lieu nam hoc 2013-2014\Anh 8 - thi diem\Giao an dien tu Anh 8 - TD\Unit 1\bák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800601"/>
            <a:ext cx="3733800" cy="1600200"/>
          </a:xfrm>
          <a:prstGeom prst="rect">
            <a:avLst/>
          </a:prstGeom>
          <a:noFill/>
        </p:spPr>
      </p:pic>
      <p:pic>
        <p:nvPicPr>
          <p:cNvPr id="6" name="Picture 3" descr="E:\Tai lieu nam hoc 2013-2014\Anh 8 - thi diem\Giao an dien tu Anh 8 - TD\Unit 1\pago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219200"/>
            <a:ext cx="3581400" cy="184785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4936" y="281940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600" b="1" dirty="0" smtClean="0">
                <a:solidFill>
                  <a:schemeClr val="tx1"/>
                </a:solidFill>
              </a:rPr>
              <a:t>1. </a:t>
            </a:r>
            <a:r>
              <a:rPr lang="en-US" sz="2600" b="1" dirty="0" smtClean="0">
                <a:solidFill>
                  <a:schemeClr val="tx1"/>
                </a:solidFill>
              </a:rPr>
              <a:t>c---------------y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19936" y="441960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4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w---------------l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5968752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5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s---------------l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136" y="441960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3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t---------------e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19936" y="297180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2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p---------------a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15000" y="640080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6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b---------------t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36" y="281940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1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ceremony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15000" y="297180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2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pagoda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200" y="441960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3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temple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19936" y="441960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4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waterwheel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1136" y="594360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5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shawl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15000" y="640080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6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basket</a:t>
            </a:r>
            <a:endParaRPr lang="vi-VN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276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6201" y="863025"/>
            <a:ext cx="990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 Match the adjectives in A with their opposites in B 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0080" y="129540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600" b="1" dirty="0" smtClean="0">
                <a:solidFill>
                  <a:schemeClr val="tx1"/>
                </a:solidFill>
              </a:rPr>
              <a:t>1. </a:t>
            </a:r>
            <a:r>
              <a:rPr lang="en-US" sz="2600" b="1" dirty="0" smtClean="0">
                <a:solidFill>
                  <a:schemeClr val="tx1"/>
                </a:solidFill>
              </a:rPr>
              <a:t>major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0080" y="2159496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600" b="1" dirty="0" smtClean="0">
                <a:solidFill>
                  <a:schemeClr val="tx1"/>
                </a:solidFill>
              </a:rPr>
              <a:t>2. </a:t>
            </a:r>
            <a:r>
              <a:rPr lang="en-US" sz="2600" b="1" dirty="0" smtClean="0">
                <a:solidFill>
                  <a:schemeClr val="tx1"/>
                </a:solidFill>
              </a:rPr>
              <a:t>simple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0080" y="3023592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600" b="1" dirty="0" smtClean="0">
                <a:solidFill>
                  <a:schemeClr val="tx1"/>
                </a:solidFill>
              </a:rPr>
              <a:t>3. </a:t>
            </a:r>
            <a:r>
              <a:rPr lang="en-US" sz="2600" b="1" dirty="0" smtClean="0">
                <a:solidFill>
                  <a:schemeClr val="tx1"/>
                </a:solidFill>
              </a:rPr>
              <a:t>modern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0080" y="3887688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600" b="1" dirty="0">
                <a:solidFill>
                  <a:schemeClr val="tx1"/>
                </a:solidFill>
              </a:rPr>
              <a:t>4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spoken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0080" y="4751784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600" b="1" dirty="0">
                <a:solidFill>
                  <a:schemeClr val="tx1"/>
                </a:solidFill>
              </a:rPr>
              <a:t>5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rich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6936" y="541020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600" b="1" dirty="0">
                <a:solidFill>
                  <a:schemeClr val="tx1"/>
                </a:solidFill>
              </a:rPr>
              <a:t>6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developed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6936" y="6274296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600" b="1" dirty="0" smtClean="0">
                <a:solidFill>
                  <a:schemeClr val="tx1"/>
                </a:solidFill>
              </a:rPr>
              <a:t>7. </a:t>
            </a:r>
            <a:r>
              <a:rPr lang="en-US" sz="2600" b="1" dirty="0" smtClean="0">
                <a:solidFill>
                  <a:schemeClr val="tx1"/>
                </a:solidFill>
              </a:rPr>
              <a:t>important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25480" y="1294656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a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written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25480" y="2158752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b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insignificant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825480" y="3022848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c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complicated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825480" y="3886944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d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minor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25480" y="4751040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e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basic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72336" y="5409456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f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poor</a:t>
            </a:r>
            <a:endParaRPr lang="vi-VN" sz="26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72336" y="6273552"/>
            <a:ext cx="3043064" cy="4320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g</a:t>
            </a:r>
            <a:r>
              <a:rPr lang="vi-VN" sz="2600" b="1" dirty="0" smtClean="0">
                <a:solidFill>
                  <a:schemeClr val="tx1"/>
                </a:solidFill>
              </a:rPr>
              <a:t>. </a:t>
            </a:r>
            <a:r>
              <a:rPr lang="en-US" sz="2600" b="1" dirty="0" smtClean="0">
                <a:solidFill>
                  <a:schemeClr val="tx1"/>
                </a:solidFill>
              </a:rPr>
              <a:t>traditional</a:t>
            </a:r>
            <a:endParaRPr lang="vi-VN" sz="26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3570176" y="1817575"/>
            <a:ext cx="2502768" cy="19392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  <a:endCxn id="20" idx="1"/>
          </p:cNvCxnSpPr>
          <p:nvPr/>
        </p:nvCxnSpPr>
        <p:spPr>
          <a:xfrm flipV="1">
            <a:off x="3810000" y="2374776"/>
            <a:ext cx="2015480" cy="41155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3"/>
            <a:endCxn id="24" idx="1"/>
          </p:cNvCxnSpPr>
          <p:nvPr/>
        </p:nvCxnSpPr>
        <p:spPr>
          <a:xfrm>
            <a:off x="3763144" y="4967808"/>
            <a:ext cx="2109192" cy="6576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  <a:endCxn id="19" idx="1"/>
          </p:cNvCxnSpPr>
          <p:nvPr/>
        </p:nvCxnSpPr>
        <p:spPr>
          <a:xfrm flipV="1">
            <a:off x="3763144" y="1510680"/>
            <a:ext cx="2062336" cy="2593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1" idx="1"/>
          </p:cNvCxnSpPr>
          <p:nvPr/>
        </p:nvCxnSpPr>
        <p:spPr>
          <a:xfrm>
            <a:off x="3810000" y="2438400"/>
            <a:ext cx="2015480" cy="8004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5" idx="1"/>
          </p:cNvCxnSpPr>
          <p:nvPr/>
        </p:nvCxnSpPr>
        <p:spPr>
          <a:xfrm rot="16200000" flipH="1">
            <a:off x="3196580" y="3813820"/>
            <a:ext cx="3212976" cy="21385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3" idx="1"/>
          </p:cNvCxnSpPr>
          <p:nvPr/>
        </p:nvCxnSpPr>
        <p:spPr>
          <a:xfrm flipV="1">
            <a:off x="3810000" y="4967064"/>
            <a:ext cx="2015480" cy="6717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1520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b="1" i="1" dirty="0" smtClean="0">
                <a:solidFill>
                  <a:srgbClr val="FF0000"/>
                </a:solidFill>
              </a:rPr>
              <a:t>Use some words from 1 to complete the sentences</a:t>
            </a:r>
            <a:endParaRPr lang="vi-VN" sz="3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85800"/>
            <a:ext cx="8991600" cy="581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600" b="1" dirty="0" smtClean="0"/>
              <a:t>Many ethnic groups have their own languages. And some even have ………………………………languages.</a:t>
            </a:r>
            <a:r>
              <a:rPr lang="en-US" sz="2800" dirty="0" smtClean="0"/>
              <a:t> </a:t>
            </a:r>
            <a:endParaRPr lang="en-US" sz="2600" b="1" dirty="0" smtClean="0"/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600" b="1" dirty="0" smtClean="0"/>
              <a:t>People in some far-away mountainous regions still keep their …………………….. way of life.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600" b="1" dirty="0" smtClean="0"/>
              <a:t>Gathering and hunting still play a(n) …………………….. role in the economy of the </a:t>
            </a:r>
            <a:r>
              <a:rPr lang="en-US" sz="2600" b="1" dirty="0" err="1" smtClean="0"/>
              <a:t>Laha</a:t>
            </a:r>
            <a:r>
              <a:rPr lang="en-US" sz="2600" b="1" dirty="0" smtClean="0"/>
              <a:t>.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600" b="1" dirty="0" smtClean="0"/>
              <a:t>Ethnic peoples in the mountains have a …………………….way of farming. They use …………………….. tools to do the farm work.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600" b="1" dirty="0" smtClean="0"/>
              <a:t>The </a:t>
            </a:r>
            <a:r>
              <a:rPr lang="en-US" sz="2600" b="1" dirty="0" err="1" smtClean="0"/>
              <a:t>Muong</a:t>
            </a:r>
            <a:r>
              <a:rPr lang="en-US" sz="2600" b="1" dirty="0" smtClean="0"/>
              <a:t> in </a:t>
            </a:r>
            <a:r>
              <a:rPr lang="en-US" sz="2600" b="1" dirty="0" err="1" smtClean="0"/>
              <a:t>Hoa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Binh</a:t>
            </a:r>
            <a:r>
              <a:rPr lang="en-US" sz="2600" b="1" dirty="0" smtClean="0"/>
              <a:t> and </a:t>
            </a:r>
            <a:r>
              <a:rPr lang="en-US" sz="2600" b="1" dirty="0" err="1" smtClean="0"/>
              <a:t>Thanh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Hoa</a:t>
            </a:r>
            <a:r>
              <a:rPr lang="en-US" sz="2600" b="1" dirty="0" smtClean="0"/>
              <a:t> are well-known for their …………………….. folk literature and their traditional songs.</a:t>
            </a:r>
            <a:endParaRPr lang="vi-VN" sz="2600" b="1" dirty="0"/>
          </a:p>
        </p:txBody>
      </p:sp>
      <p:sp>
        <p:nvSpPr>
          <p:cNvPr id="8" name="Rectangle 7"/>
          <p:cNvSpPr/>
          <p:nvPr/>
        </p:nvSpPr>
        <p:spPr>
          <a:xfrm>
            <a:off x="2971800" y="1198602"/>
            <a:ext cx="4157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990000"/>
                </a:solidFill>
              </a:rPr>
              <a:t>written</a:t>
            </a:r>
            <a:endParaRPr lang="vi-VN" sz="3000" b="1" dirty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65402"/>
            <a:ext cx="4157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990000"/>
                </a:solidFill>
              </a:rPr>
              <a:t>traditional</a:t>
            </a:r>
            <a:endParaRPr lang="vi-VN" sz="3000" b="1" dirty="0">
              <a:solidFill>
                <a:srgbClr val="99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4736" y="2798802"/>
            <a:ext cx="4157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990000"/>
                </a:solidFill>
              </a:rPr>
              <a:t>important</a:t>
            </a:r>
            <a:endParaRPr lang="vi-VN" sz="3000" b="1" dirty="0">
              <a:solidFill>
                <a:srgbClr val="99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34336" y="3758625"/>
            <a:ext cx="4157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990000"/>
                </a:solidFill>
              </a:rPr>
              <a:t>simple</a:t>
            </a:r>
            <a:endParaRPr lang="vi-VN" sz="3000" b="1" dirty="0">
              <a:solidFill>
                <a:srgbClr val="99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6136" y="5334000"/>
            <a:ext cx="4157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990000"/>
                </a:solidFill>
              </a:rPr>
              <a:t>rich</a:t>
            </a:r>
            <a:endParaRPr lang="vi-VN" sz="3000" b="1" dirty="0">
              <a:solidFill>
                <a:srgbClr val="99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4936" y="4292025"/>
            <a:ext cx="4157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990000"/>
                </a:solidFill>
              </a:rPr>
              <a:t>basic</a:t>
            </a:r>
            <a:endParaRPr lang="vi-VN" sz="30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072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3418" y="476672"/>
            <a:ext cx="5117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pronunciation</a:t>
            </a:r>
            <a:endParaRPr lang="en-US" sz="5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13716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latin typeface="Arial" pitchFamily="34" charset="0"/>
                <a:cs typeface="Arial" pitchFamily="34" charset="0"/>
              </a:rPr>
              <a:t>Clusters: /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sk</a:t>
            </a:r>
            <a:r>
              <a:rPr lang="vi-VN" sz="3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/sp/ </a:t>
            </a:r>
            <a:r>
              <a:rPr lang="vi-VN" sz="3000" b="1" dirty="0" smtClean="0">
                <a:latin typeface="Arial" pitchFamily="34" charset="0"/>
                <a:cs typeface="Arial" pitchFamily="34" charset="0"/>
              </a:rPr>
              <a:t>and /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vi-VN" sz="3000" b="1" dirty="0" smtClean="0">
                <a:latin typeface="Arial" pitchFamily="34" charset="0"/>
                <a:cs typeface="Arial" pitchFamily="34" charset="0"/>
              </a:rPr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9812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vi-VN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Listen and repeat the 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following </a:t>
            </a:r>
            <a:r>
              <a:rPr lang="vi-VN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words.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6196422"/>
              </p:ext>
            </p:extLst>
          </p:nvPr>
        </p:nvGraphicFramePr>
        <p:xfrm>
          <a:off x="914400" y="2780928"/>
          <a:ext cx="68580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0"/>
                <a:gridCol w="254000"/>
              </a:tblGrid>
              <a:tr h="2248272">
                <a:tc>
                  <a:txBody>
                    <a:bodyPr/>
                    <a:lstStyle/>
                    <a:p>
                      <a:r>
                        <a:rPr lang="en-US" sz="3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skateboard      stamp      speech        </a:t>
                      </a:r>
                    </a:p>
                    <a:p>
                      <a:r>
                        <a:rPr lang="en-US" sz="3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              first          station</a:t>
                      </a:r>
                    </a:p>
                    <a:p>
                      <a:r>
                        <a:rPr lang="en-US" sz="3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Instead             crisp         school     </a:t>
                      </a:r>
                    </a:p>
                    <a:p>
                      <a:r>
                        <a:rPr lang="en-US" sz="3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basket               space       task</a:t>
                      </a:r>
                    </a:p>
                    <a:p>
                      <a:endParaRPr lang="vi-VN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pic>
        <p:nvPicPr>
          <p:cNvPr id="14" name="18 Track 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01000" y="6858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0014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" y="1295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vi-VN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Listen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again </a:t>
            </a:r>
            <a:r>
              <a:rPr lang="vi-VN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put them in the right column according to their sounds</a:t>
            </a:r>
            <a:endParaRPr lang="vi-VN" sz="3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2233735"/>
              </p:ext>
            </p:extLst>
          </p:nvPr>
        </p:nvGraphicFramePr>
        <p:xfrm>
          <a:off x="457200" y="2438402"/>
          <a:ext cx="7543800" cy="312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355"/>
                <a:gridCol w="2487849"/>
                <a:gridCol w="2407596"/>
              </a:tblGrid>
              <a:tr h="80880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en-US" sz="2600" b="1" dirty="0" err="1" smtClean="0">
                          <a:solidFill>
                            <a:srgbClr val="0070C0"/>
                          </a:solidFill>
                        </a:rPr>
                        <a:t>sk</a:t>
                      </a:r>
                      <a:r>
                        <a:rPr lang="en-US" sz="2600" b="1" dirty="0" smtClean="0">
                          <a:solidFill>
                            <a:srgbClr val="0070C0"/>
                          </a:solidFill>
                        </a:rPr>
                        <a:t>/</a:t>
                      </a:r>
                      <a:endParaRPr lang="vi-VN" sz="2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/sp/</a:t>
                      </a:r>
                      <a:endParaRPr lang="vi-VN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6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vi-VN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578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76425" algn="l"/>
                        </a:tabLst>
                      </a:pPr>
                      <a:r>
                        <a:rPr lang="en-US" sz="2600" b="1" dirty="0">
                          <a:latin typeface="Times New Roman"/>
                          <a:ea typeface="Times New Roman"/>
                          <a:cs typeface="Arial Unicode MS"/>
                        </a:rPr>
                        <a:t>skateboard</a:t>
                      </a: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76425" algn="l"/>
                        </a:tabLst>
                      </a:pPr>
                      <a:r>
                        <a:rPr lang="en-US" sz="2600" b="1">
                          <a:latin typeface="Times New Roman"/>
                          <a:ea typeface="Times New Roman"/>
                          <a:cs typeface="Arial Unicode MS"/>
                        </a:rPr>
                        <a:t>Speech</a:t>
                      </a: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76425" algn="l"/>
                        </a:tabLst>
                      </a:pPr>
                      <a:r>
                        <a:rPr lang="en-US" sz="2600" b="1">
                          <a:latin typeface="Times New Roman"/>
                          <a:ea typeface="Times New Roman"/>
                          <a:cs typeface="Arial Unicode MS"/>
                        </a:rPr>
                        <a:t>Stamp</a:t>
                      </a: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578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76425" algn="l"/>
                        </a:tabLst>
                      </a:pPr>
                      <a:r>
                        <a:rPr lang="en-US" sz="2600" b="1">
                          <a:latin typeface="Times New Roman"/>
                          <a:ea typeface="Times New Roman"/>
                          <a:cs typeface="Arial Unicode MS"/>
                        </a:rPr>
                        <a:t>School</a:t>
                      </a: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76425" algn="l"/>
                        </a:tabLst>
                      </a:pPr>
                      <a:r>
                        <a:rPr lang="en-US" sz="2600" b="1">
                          <a:latin typeface="Times New Roman"/>
                          <a:ea typeface="Times New Roman"/>
                          <a:cs typeface="Arial Unicode MS"/>
                        </a:rPr>
                        <a:t>Display</a:t>
                      </a: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76425" algn="l"/>
                        </a:tabLst>
                      </a:pPr>
                      <a:r>
                        <a:rPr lang="en-US" sz="2600" b="1">
                          <a:latin typeface="Times New Roman"/>
                          <a:ea typeface="Times New Roman"/>
                          <a:cs typeface="Arial Unicode MS"/>
                        </a:rPr>
                        <a:t>First</a:t>
                      </a: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578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76425" algn="l"/>
                        </a:tabLst>
                      </a:pPr>
                      <a:r>
                        <a:rPr lang="en-US" sz="2600" b="1">
                          <a:latin typeface="Times New Roman"/>
                          <a:ea typeface="Times New Roman"/>
                          <a:cs typeface="Arial Unicode MS"/>
                        </a:rPr>
                        <a:t>Basket</a:t>
                      </a: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76425" algn="l"/>
                        </a:tabLst>
                      </a:pPr>
                      <a:r>
                        <a:rPr lang="en-US" sz="2600" b="1">
                          <a:latin typeface="Times New Roman"/>
                          <a:ea typeface="Times New Roman"/>
                          <a:cs typeface="Arial Unicode MS"/>
                        </a:rPr>
                        <a:t>Crisp</a:t>
                      </a: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76425" algn="l"/>
                        </a:tabLst>
                      </a:pPr>
                      <a:r>
                        <a:rPr lang="en-US" sz="2600" b="1">
                          <a:latin typeface="Times New Roman"/>
                          <a:ea typeface="Times New Roman"/>
                          <a:cs typeface="Arial Unicode MS"/>
                        </a:rPr>
                        <a:t>Station</a:t>
                      </a: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578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76425" algn="l"/>
                        </a:tabLst>
                      </a:pPr>
                      <a:r>
                        <a:rPr lang="en-US" sz="2600" b="1" dirty="0">
                          <a:latin typeface="Times New Roman"/>
                          <a:ea typeface="Times New Roman"/>
                          <a:cs typeface="Arial Unicode MS"/>
                        </a:rPr>
                        <a:t>task</a:t>
                      </a: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76425" algn="l"/>
                        </a:tabLst>
                      </a:pPr>
                      <a:r>
                        <a:rPr lang="en-US" sz="2600" b="1" dirty="0">
                          <a:latin typeface="Times New Roman"/>
                          <a:ea typeface="Times New Roman"/>
                          <a:cs typeface="Arial Unicode MS"/>
                        </a:rPr>
                        <a:t>Space</a:t>
                      </a: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76425" algn="l"/>
                        </a:tabLst>
                      </a:pPr>
                      <a:r>
                        <a:rPr lang="en-US" sz="2600" b="1" dirty="0">
                          <a:latin typeface="Times New Roman"/>
                          <a:ea typeface="Times New Roman"/>
                          <a:cs typeface="Arial Unicode MS"/>
                        </a:rPr>
                        <a:t>Instead</a:t>
                      </a: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pic>
        <p:nvPicPr>
          <p:cNvPr id="7" name="18 Track 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7200" y="3810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0014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7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6200" y="291405"/>
            <a:ext cx="1082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rgbClr val="C00000"/>
                </a:solidFill>
              </a:rPr>
              <a:t>6. Listen and read the following sentences. Then underline</a:t>
            </a:r>
          </a:p>
          <a:p>
            <a:r>
              <a:rPr lang="en-US" sz="2900" b="1" dirty="0" smtClean="0">
                <a:solidFill>
                  <a:srgbClr val="C00000"/>
                </a:solidFill>
              </a:rPr>
              <a:t> the words with the sounds /</a:t>
            </a:r>
            <a:r>
              <a:rPr lang="en-US" sz="2900" b="1" dirty="0" err="1" smtClean="0">
                <a:solidFill>
                  <a:srgbClr val="C00000"/>
                </a:solidFill>
              </a:rPr>
              <a:t>sk</a:t>
            </a:r>
            <a:r>
              <a:rPr lang="en-US" sz="2900" b="1" dirty="0" smtClean="0">
                <a:solidFill>
                  <a:srgbClr val="C00000"/>
                </a:solidFill>
              </a:rPr>
              <a:t>/, /sp/, or/</a:t>
            </a:r>
            <a:r>
              <a:rPr lang="en-US" sz="2900" b="1" dirty="0" err="1" smtClean="0">
                <a:solidFill>
                  <a:srgbClr val="C00000"/>
                </a:solidFill>
              </a:rPr>
              <a:t>st</a:t>
            </a:r>
            <a:r>
              <a:rPr lang="en-US" sz="2900" b="1" dirty="0" smtClean="0">
                <a:solidFill>
                  <a:srgbClr val="C00000"/>
                </a:solidFill>
              </a:rPr>
              <a:t>/.</a:t>
            </a:r>
            <a:endParaRPr lang="en-US" sz="2900" dirty="0" smtClean="0">
              <a:solidFill>
                <a:srgbClr val="C00000"/>
              </a:solidFill>
            </a:endParaRPr>
          </a:p>
          <a:p>
            <a:endParaRPr lang="vi-VN" sz="29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1268760"/>
            <a:ext cx="10134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1. The Hmong people I met in Sa Pa speak English very well.</a:t>
            </a:r>
          </a:p>
          <a:p>
            <a:r>
              <a:rPr lang="en-US" sz="3000" dirty="0" smtClean="0"/>
              <a:t>2. You should go out to play instead of staying here.</a:t>
            </a:r>
          </a:p>
          <a:p>
            <a:r>
              <a:rPr lang="en-US" sz="3000" dirty="0" smtClean="0"/>
              <a:t>3. The local </a:t>
            </a:r>
            <a:r>
              <a:rPr lang="en-US" sz="3000" dirty="0" err="1" smtClean="0"/>
              <a:t>speciality</a:t>
            </a:r>
            <a:r>
              <a:rPr lang="en-US" sz="3000" dirty="0" smtClean="0"/>
              <a:t> is not very spicy.</a:t>
            </a:r>
          </a:p>
          <a:p>
            <a:r>
              <a:rPr lang="en-US" sz="3000" dirty="0" smtClean="0"/>
              <a:t>4. Many ethnic minority students are studying at boarding schools.</a:t>
            </a:r>
          </a:p>
          <a:p>
            <a:r>
              <a:rPr lang="en-US" sz="3000" dirty="0" smtClean="0"/>
              <a:t>5. Most children in far-away villages can get schooling.</a:t>
            </a:r>
            <a:endParaRPr lang="en-US" sz="30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562600" y="1752600"/>
            <a:ext cx="9144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2209800"/>
            <a:ext cx="990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67400" y="3122612"/>
            <a:ext cx="12192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0" y="4037012"/>
            <a:ext cx="1371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3579812"/>
            <a:ext cx="12192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3124200"/>
            <a:ext cx="12192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05000" y="2665412"/>
            <a:ext cx="1371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19600" y="2209800"/>
            <a:ext cx="1066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20 Track 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43800" y="41148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00141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22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10311&quot;&gt;&lt;/object&gt;&lt;object type=&quot;2&quot; unique_id=&quot;10312&quot;&gt;&lt;object type=&quot;3&quot; unique_id=&quot;10313&quot;&gt;&lt;property id=&quot;20148&quot; value=&quot;5&quot;/&gt;&lt;property id=&quot;20300&quot; value=&quot;Slide 1&quot;/&gt;&lt;property id=&quot;20307&quot; value=&quot;269&quot;/&gt;&lt;/object&gt;&lt;object type=&quot;3&quot; unique_id=&quot;10314&quot;&gt;&lt;property id=&quot;20148&quot; value=&quot;5&quot;/&gt;&lt;property id=&quot;20300&quot; value=&quot;Slide 2&quot;/&gt;&lt;property id=&quot;20307&quot; value=&quot;270&quot;/&gt;&lt;/object&gt;&lt;object type=&quot;3&quot; unique_id=&quot;10316&quot;&gt;&lt;property id=&quot;20148&quot; value=&quot;5&quot;/&gt;&lt;property id=&quot;20300&quot; value=&quot;Slide 3&quot;/&gt;&lt;property id=&quot;20307&quot; value=&quot;272&quot;/&gt;&lt;/object&gt;&lt;object type=&quot;3&quot; unique_id=&quot;10317&quot;&gt;&lt;property id=&quot;20148&quot; value=&quot;5&quot;/&gt;&lt;property id=&quot;20300&quot; value=&quot;Slide 4&quot;/&gt;&lt;property id=&quot;20307&quot; value=&quot;273&quot;/&gt;&lt;/object&gt;&lt;object type=&quot;3&quot; unique_id=&quot;10318&quot;&gt;&lt;property id=&quot;20148&quot; value=&quot;5&quot;/&gt;&lt;property id=&quot;20300&quot; value=&quot;Slide 5&quot;/&gt;&lt;property id=&quot;20307&quot; value=&quot;260&quot;/&gt;&lt;/object&gt;&lt;object type=&quot;3&quot; unique_id=&quot;10319&quot;&gt;&lt;property id=&quot;20148&quot; value=&quot;5&quot;/&gt;&lt;property id=&quot;20300&quot; value=&quot;Slide 6&quot;/&gt;&lt;property id=&quot;20307&quot; value=&quot;261&quot;/&gt;&lt;/object&gt;&lt;object type=&quot;3&quot; unique_id=&quot;10320&quot;&gt;&lt;property id=&quot;20148&quot; value=&quot;5&quot;/&gt;&lt;property id=&quot;20300&quot; value=&quot;Slide 7&quot;/&gt;&lt;property id=&quot;20307&quot; value=&quot;265&quot;/&gt;&lt;/object&gt;&lt;object type=&quot;3&quot; unique_id=&quot;10321&quot;&gt;&lt;property id=&quot;20148&quot; value=&quot;5&quot;/&gt;&lt;property id=&quot;20300&quot; value=&quot;Slide 8&quot;/&gt;&lt;property id=&quot;20307&quot; value=&quot;266&quot;/&gt;&lt;/object&gt;&lt;object type=&quot;3&quot; unique_id=&quot;10322&quot;&gt;&lt;property id=&quot;20148&quot; value=&quot;5&quot;/&gt;&lt;property id=&quot;20300&quot; value=&quot;Slide 9&quot;/&gt;&lt;property id=&quot;20307&quot; value=&quot;267&quot;/&gt;&lt;/object&gt;&lt;object type=&quot;3&quot; unique_id=&quot;10323&quot;&gt;&lt;property id=&quot;20148&quot; value=&quot;5&quot;/&gt;&lt;property id=&quot;20300&quot; value=&quot;Slide 10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431</Words>
  <Application>Microsoft Office PowerPoint</Application>
  <PresentationFormat>On-screen Show (4:3)</PresentationFormat>
  <Paragraphs>78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34</cp:revision>
  <dcterms:created xsi:type="dcterms:W3CDTF">2016-09-05T14:51:36Z</dcterms:created>
  <dcterms:modified xsi:type="dcterms:W3CDTF">2018-01-23T08:07:57Z</dcterms:modified>
</cp:coreProperties>
</file>