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58" r:id="rId3"/>
    <p:sldId id="259" r:id="rId4"/>
    <p:sldId id="277" r:id="rId5"/>
    <p:sldId id="278" r:id="rId6"/>
    <p:sldId id="261" r:id="rId7"/>
    <p:sldId id="282" r:id="rId8"/>
    <p:sldId id="283" r:id="rId9"/>
    <p:sldId id="279" r:id="rId10"/>
    <p:sldId id="263" r:id="rId11"/>
    <p:sldId id="264" r:id="rId12"/>
    <p:sldId id="272" r:id="rId13"/>
    <p:sldId id="274" r:id="rId14"/>
    <p:sldId id="269" r:id="rId15"/>
    <p:sldId id="276" r:id="rId16"/>
    <p:sldId id="271" r:id="rId17"/>
    <p:sldId id="275"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5478C2-AFE2-41B4-88DE-7E7CE612DA5A}"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73FAC-3AD6-4A98-90D7-CC7E55E606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CFFFE2-CDEA-4070-8316-75E38C6DA9A8}"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CFFFE2-CDEA-4070-8316-75E38C6DA9A8}"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18214-13E1-4BE2-852C-D4B94D2F9EE8}"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270210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18214-13E1-4BE2-852C-D4B94D2F9EE8}"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60242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18214-13E1-4BE2-852C-D4B94D2F9EE8}"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415075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18214-13E1-4BE2-852C-D4B94D2F9EE8}"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106657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18214-13E1-4BE2-852C-D4B94D2F9EE8}"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372861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18214-13E1-4BE2-852C-D4B94D2F9EE8}"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75856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18214-13E1-4BE2-852C-D4B94D2F9EE8}"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317479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18214-13E1-4BE2-852C-D4B94D2F9EE8}"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181794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18214-13E1-4BE2-852C-D4B94D2F9EE8}"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30806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18214-13E1-4BE2-852C-D4B94D2F9EE8}"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8168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18214-13E1-4BE2-852C-D4B94D2F9EE8}"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100620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18214-13E1-4BE2-852C-D4B94D2F9EE8}" type="datetimeFigureOut">
              <a:rPr lang="en-US" smtClean="0"/>
              <a:pPr/>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B1C10-47D9-47A3-98F5-5DEC11958EE7}" type="slidenum">
              <a:rPr lang="en-US" smtClean="0"/>
              <a:pPr/>
              <a:t>‹#›</a:t>
            </a:fld>
            <a:endParaRPr lang="en-US"/>
          </a:p>
        </p:txBody>
      </p:sp>
    </p:spTree>
    <p:extLst>
      <p:ext uri="{BB962C8B-B14F-4D97-AF65-F5344CB8AC3E}">
        <p14:creationId xmlns="" xmlns:p14="http://schemas.microsoft.com/office/powerpoint/2010/main" val="248491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Administrator\Desktop\images (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325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ésultat de recherche d'images pour &quot;ban do lai chau&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04800"/>
            <a:ext cx="2362201" cy="2381250"/>
          </a:xfrm>
          <a:prstGeom prst="rect">
            <a:avLst/>
          </a:prstGeom>
          <a:solidFill>
            <a:srgbClr val="FF0000"/>
          </a:solidFill>
          <a:ln cmpd="dbl">
            <a:solidFill>
              <a:srgbClr val="FF0000">
                <a:alpha val="0"/>
              </a:srgbClr>
            </a:solidFill>
          </a:ln>
        </p:spPr>
      </p:pic>
      <p:pic>
        <p:nvPicPr>
          <p:cNvPr id="3" name="Picture 8" descr="Résultat de recherche d'images pour &quot;ban do Son la&quo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9044" y="339915"/>
            <a:ext cx="2286000" cy="2381392"/>
          </a:xfrm>
          <a:prstGeom prst="rect">
            <a:avLst/>
          </a:prstGeom>
          <a:solidFill>
            <a:srgbClr val="FF0000"/>
          </a:solidFill>
          <a:ln cmpd="dbl">
            <a:solidFill>
              <a:srgbClr val="FF0000">
                <a:alpha val="0"/>
              </a:srgbClr>
            </a:solidFill>
          </a:ln>
        </p:spPr>
      </p:pic>
      <p:pic>
        <p:nvPicPr>
          <p:cNvPr id="5122" name="Picture 2" descr="Résultat de recherche d'images pour &quot;ban do hoa binh&quo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53200" y="339914"/>
            <a:ext cx="2371725" cy="2346135"/>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Résultat de recherche d'images pour &quot;ban do yen bai&quo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53200" y="3733800"/>
            <a:ext cx="2371725" cy="2238376"/>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Résultat de recherche d'images pour &quot;ban do thanh hoa&quo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5275" y="3733800"/>
            <a:ext cx="2371725" cy="2238376"/>
          </a:xfrm>
          <a:prstGeom prst="rect">
            <a:avLst/>
          </a:prstGeom>
          <a:noFill/>
          <a:extLst>
            <a:ext uri="{909E8E84-426E-40DD-AFC4-6F175D3DCCD1}">
              <a14:hiddenFill xmlns="" xmlns:a14="http://schemas.microsoft.com/office/drawing/2010/main">
                <a:solidFill>
                  <a:srgbClr val="FFFFFF"/>
                </a:solidFill>
              </a14:hiddenFill>
            </a:ext>
          </a:extLst>
        </p:spPr>
      </p:pic>
      <p:pic>
        <p:nvPicPr>
          <p:cNvPr id="5128" name="Picture 8" descr="Résultat de recherche d'images pour &quot;ban do nghe an&quot;"/>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449045" y="3733800"/>
            <a:ext cx="2286000" cy="2238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242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 de recherche d'images pour &quot;chu cua nguoi thai&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999" y="849576"/>
            <a:ext cx="2141801" cy="150012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D:\Users\Administrator\Desktop\images (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7335" y="2984846"/>
            <a:ext cx="2133600" cy="145381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D:\Users\Administrator\Desktop\tải xuốn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39097" y="2971961"/>
            <a:ext cx="2057400" cy="147722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D:\Users\Administrator\Desktop\tải xuống (1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273" y="3020211"/>
            <a:ext cx="2097528" cy="141844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9" descr="D:\Users\Administrator\Desktop\images (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396313" y="3020211"/>
            <a:ext cx="2052856" cy="1418447"/>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D:\Users\Administrator\Desktop\images (7).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396312" y="849576"/>
            <a:ext cx="2052856" cy="150012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D:\Users\Administrator\Desktop\tải xuống (9).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77335" y="849576"/>
            <a:ext cx="2133600" cy="150012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D:\Users\Administrator\Desktop\tải xuống (12).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24312" y="849576"/>
            <a:ext cx="2072185" cy="150012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D:\Users\Administrator\Desktop\images (4).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12273" y="5046159"/>
            <a:ext cx="2097527" cy="133467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D:\Users\Administrator\Desktop\tải xuống (2).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624312" y="5046159"/>
            <a:ext cx="2072185" cy="1334678"/>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5" descr="D:\Users\Administrator\Desktop\tải xuống (4).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877336" y="5022751"/>
            <a:ext cx="2133600" cy="1358086"/>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6" descr="D:\Users\Administrator\Desktop\tải xuống (5).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396313" y="5046159"/>
            <a:ext cx="2052855" cy="133467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971800" y="171736"/>
            <a:ext cx="3429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BodoniH" pitchFamily="34" charset="0"/>
              </a:rPr>
              <a:t>Main features</a:t>
            </a:r>
            <a:endParaRPr lang="en-US" sz="2400" dirty="0">
              <a:latin typeface=".VnBodoniH" pitchFamily="34" charset="0"/>
            </a:endParaRPr>
          </a:p>
        </p:txBody>
      </p:sp>
      <p:sp>
        <p:nvSpPr>
          <p:cNvPr id="4" name="Rectangle 3"/>
          <p:cNvSpPr/>
          <p:nvPr/>
        </p:nvSpPr>
        <p:spPr>
          <a:xfrm>
            <a:off x="129757" y="2449772"/>
            <a:ext cx="2061501"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VnTime" pitchFamily="34" charset="0"/>
              </a:rPr>
              <a:t>Language</a:t>
            </a:r>
            <a:endParaRPr lang="en-US" sz="2000" b="1" dirty="0">
              <a:latin typeface=".VnTime" pitchFamily="34" charset="0"/>
            </a:endParaRPr>
          </a:p>
        </p:txBody>
      </p:sp>
      <p:sp>
        <p:nvSpPr>
          <p:cNvPr id="22" name="Rectangle 21"/>
          <p:cNvSpPr/>
          <p:nvPr/>
        </p:nvSpPr>
        <p:spPr>
          <a:xfrm>
            <a:off x="2387667" y="2445221"/>
            <a:ext cx="2061501"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VnTime" pitchFamily="34" charset="0"/>
              </a:rPr>
              <a:t>Housing</a:t>
            </a:r>
            <a:endParaRPr lang="en-US" sz="2000" b="1" dirty="0">
              <a:latin typeface=".VnTime" pitchFamily="34" charset="0"/>
            </a:endParaRPr>
          </a:p>
        </p:txBody>
      </p:sp>
      <p:sp>
        <p:nvSpPr>
          <p:cNvPr id="23" name="Rectangle 22"/>
          <p:cNvSpPr/>
          <p:nvPr/>
        </p:nvSpPr>
        <p:spPr>
          <a:xfrm>
            <a:off x="5510276" y="2436124"/>
            <a:ext cx="2520292" cy="3002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VnTime" pitchFamily="34" charset="0"/>
              </a:rPr>
              <a:t>Special food</a:t>
            </a:r>
            <a:endParaRPr lang="en-US" sz="2000" b="1" dirty="0">
              <a:latin typeface=".VnTime" pitchFamily="34" charset="0"/>
            </a:endParaRPr>
          </a:p>
        </p:txBody>
      </p:sp>
      <p:sp>
        <p:nvSpPr>
          <p:cNvPr id="24" name="Rectangle 23"/>
          <p:cNvSpPr/>
          <p:nvPr/>
        </p:nvSpPr>
        <p:spPr>
          <a:xfrm>
            <a:off x="3052983" y="4531069"/>
            <a:ext cx="2952025"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VnTime" pitchFamily="34" charset="0"/>
              </a:rPr>
              <a:t>Production activities</a:t>
            </a:r>
            <a:endParaRPr lang="en-US" sz="2000" b="1" dirty="0">
              <a:latin typeface=".VnTime" pitchFamily="34" charset="0"/>
            </a:endParaRPr>
          </a:p>
        </p:txBody>
      </p:sp>
      <p:sp>
        <p:nvSpPr>
          <p:cNvPr id="26" name="Rectangle 25"/>
          <p:cNvSpPr/>
          <p:nvPr/>
        </p:nvSpPr>
        <p:spPr>
          <a:xfrm>
            <a:off x="3050706" y="6435429"/>
            <a:ext cx="2952025"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VnTime" pitchFamily="34" charset="0"/>
              </a:rPr>
              <a:t>Festivals and ceremonies</a:t>
            </a:r>
            <a:endParaRPr lang="en-US" sz="2000" b="1" dirty="0">
              <a:latin typeface=".VnTime" pitchFamily="34" charset="0"/>
            </a:endParaRPr>
          </a:p>
        </p:txBody>
      </p:sp>
    </p:spTree>
    <p:extLst>
      <p:ext uri="{BB962C8B-B14F-4D97-AF65-F5344CB8AC3E}">
        <p14:creationId xmlns="" xmlns:p14="http://schemas.microsoft.com/office/powerpoint/2010/main" val="171956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2707822499"/>
              </p:ext>
            </p:extLst>
          </p:nvPr>
        </p:nvGraphicFramePr>
        <p:xfrm>
          <a:off x="144440" y="1019040"/>
          <a:ext cx="8839200" cy="5516880"/>
        </p:xfrm>
        <a:graphic>
          <a:graphicData uri="http://schemas.openxmlformats.org/drawingml/2006/table">
            <a:tbl>
              <a:tblPr firstRow="1" bandRow="1">
                <a:tableStyleId>{F5AB1C69-6EDB-4FF4-983F-18BD219EF322}</a:tableStyleId>
              </a:tblPr>
              <a:tblGrid>
                <a:gridCol w="2514600"/>
                <a:gridCol w="6324600"/>
              </a:tblGrid>
              <a:tr h="142240">
                <a:tc>
                  <a:txBody>
                    <a:bodyPr/>
                    <a:lstStyle/>
                    <a:p>
                      <a:pPr algn="ctr"/>
                      <a:r>
                        <a:rPr lang="en-US" sz="2000" dirty="0" smtClean="0">
                          <a:latin typeface=".VnMysticalH" pitchFamily="34" charset="0"/>
                        </a:rPr>
                        <a:t>features</a:t>
                      </a:r>
                      <a:endParaRPr lang="en-US" sz="2000" dirty="0">
                        <a:latin typeface=".VnMysticalH" pitchFamily="34" charset="0"/>
                      </a:endParaRPr>
                    </a:p>
                  </a:txBody>
                  <a:tcPr/>
                </a:tc>
                <a:tc>
                  <a:txBody>
                    <a:bodyPr/>
                    <a:lstStyle/>
                    <a:p>
                      <a:pPr algn="ctr"/>
                      <a:r>
                        <a:rPr lang="en-US" sz="2000" dirty="0" smtClean="0">
                          <a:latin typeface=".VnMysticalH" pitchFamily="34" charset="0"/>
                        </a:rPr>
                        <a:t>information</a:t>
                      </a:r>
                      <a:endParaRPr lang="en-US" sz="2000" dirty="0">
                        <a:latin typeface=".VnMysticalH" pitchFamily="34" charset="0"/>
                      </a:endParaRPr>
                    </a:p>
                  </a:txBody>
                  <a:tcPr/>
                </a:tc>
              </a:tr>
              <a:tr h="370840">
                <a:tc>
                  <a:txBody>
                    <a:bodyPr/>
                    <a:lstStyle/>
                    <a:p>
                      <a:pPr>
                        <a:lnSpc>
                          <a:spcPct val="150000"/>
                        </a:lnSpc>
                      </a:pPr>
                      <a:r>
                        <a:rPr lang="en-US" sz="2400" dirty="0" smtClean="0">
                          <a:latin typeface=".VnTime" pitchFamily="34" charset="0"/>
                        </a:rPr>
                        <a:t>1. Population</a:t>
                      </a:r>
                      <a:endParaRPr lang="en-US" sz="2400" dirty="0">
                        <a:latin typeface=".VnTime" pitchFamily="34" charset="0"/>
                      </a:endParaRPr>
                    </a:p>
                  </a:txBody>
                  <a:tcPr/>
                </a:tc>
                <a:tc>
                  <a:txBody>
                    <a:bodyPr/>
                    <a:lstStyle/>
                    <a:p>
                      <a:pPr>
                        <a:lnSpc>
                          <a:spcPct val="150000"/>
                        </a:lnSpc>
                      </a:pPr>
                      <a:endParaRPr lang="en-US" sz="2400">
                        <a:latin typeface=".VnTime" pitchFamily="34" charset="0"/>
                      </a:endParaRPr>
                    </a:p>
                  </a:txBody>
                  <a:tcPr/>
                </a:tc>
              </a:tr>
              <a:tr h="370840">
                <a:tc>
                  <a:txBody>
                    <a:bodyPr/>
                    <a:lstStyle/>
                    <a:p>
                      <a:pPr>
                        <a:lnSpc>
                          <a:spcPct val="150000"/>
                        </a:lnSpc>
                      </a:pPr>
                      <a:r>
                        <a:rPr lang="en-US" sz="2400" dirty="0" smtClean="0">
                          <a:latin typeface=".VnTime" pitchFamily="34" charset="0"/>
                        </a:rPr>
                        <a:t>2. Regions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3. Language</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4. Housing</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5. Main jobs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6. Main products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7. Costumes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8. Festivals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bl>
          </a:graphicData>
        </a:graphic>
      </p:graphicFrame>
      <p:sp>
        <p:nvSpPr>
          <p:cNvPr id="4" name="Rectangle 3"/>
          <p:cNvSpPr/>
          <p:nvPr/>
        </p:nvSpPr>
        <p:spPr>
          <a:xfrm>
            <a:off x="1318152" y="337784"/>
            <a:ext cx="6705600" cy="457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VnTimeH" pitchFamily="34" charset="0"/>
              </a:rPr>
              <a:t>What do you know about the Thai?</a:t>
            </a:r>
            <a:endParaRPr lang="en-US" sz="2000" b="1" dirty="0">
              <a:solidFill>
                <a:schemeClr val="bg1"/>
              </a:solidFill>
              <a:latin typeface=".VnTimeH" pitchFamily="34" charset="0"/>
            </a:endParaRPr>
          </a:p>
        </p:txBody>
      </p:sp>
      <p:sp>
        <p:nvSpPr>
          <p:cNvPr id="2" name="Rectangle 1"/>
          <p:cNvSpPr/>
          <p:nvPr/>
        </p:nvSpPr>
        <p:spPr>
          <a:xfrm>
            <a:off x="2819400" y="1502392"/>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VnTime" pitchFamily="34" charset="0"/>
              </a:rPr>
              <a:t>1,500,000</a:t>
            </a:r>
            <a:endParaRPr lang="en-US" sz="2400" dirty="0">
              <a:latin typeface=".VnTime" pitchFamily="34" charset="0"/>
            </a:endParaRPr>
          </a:p>
        </p:txBody>
      </p:sp>
      <p:sp>
        <p:nvSpPr>
          <p:cNvPr id="5" name="Rectangle 4"/>
          <p:cNvSpPr/>
          <p:nvPr/>
        </p:nvSpPr>
        <p:spPr>
          <a:xfrm>
            <a:off x="2833048" y="2160896"/>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VnTime" pitchFamily="34" charset="0"/>
              </a:rPr>
              <a:t>Lai </a:t>
            </a:r>
            <a:r>
              <a:rPr lang="en-US" sz="2400" dirty="0" err="1" smtClean="0">
                <a:latin typeface=".VnTime" pitchFamily="34" charset="0"/>
              </a:rPr>
              <a:t>Chau</a:t>
            </a:r>
            <a:r>
              <a:rPr lang="en-US" sz="2400" dirty="0" smtClean="0">
                <a:latin typeface=".VnTime" pitchFamily="34" charset="0"/>
              </a:rPr>
              <a:t>, Son La, Yen </a:t>
            </a:r>
            <a:r>
              <a:rPr lang="en-US" sz="2400" dirty="0" err="1" smtClean="0">
                <a:latin typeface=".VnTime" pitchFamily="34" charset="0"/>
              </a:rPr>
              <a:t>Bai</a:t>
            </a:r>
            <a:r>
              <a:rPr lang="en-US" sz="2400" dirty="0" smtClean="0">
                <a:latin typeface=".VnTime" pitchFamily="34" charset="0"/>
              </a:rPr>
              <a:t>, </a:t>
            </a:r>
            <a:r>
              <a:rPr lang="en-US" sz="2400" dirty="0" err="1" smtClean="0">
                <a:latin typeface=".VnTime" pitchFamily="34" charset="0"/>
              </a:rPr>
              <a:t>Nghe</a:t>
            </a:r>
            <a:r>
              <a:rPr lang="en-US" sz="2400" dirty="0" smtClean="0">
                <a:latin typeface=".VnTime" pitchFamily="34" charset="0"/>
              </a:rPr>
              <a:t> An…</a:t>
            </a:r>
            <a:endParaRPr lang="en-US" sz="2400" dirty="0">
              <a:latin typeface=".VnTime" pitchFamily="34" charset="0"/>
            </a:endParaRPr>
          </a:p>
        </p:txBody>
      </p:sp>
      <p:sp>
        <p:nvSpPr>
          <p:cNvPr id="6" name="Rectangle 5"/>
          <p:cNvSpPr/>
          <p:nvPr/>
        </p:nvSpPr>
        <p:spPr>
          <a:xfrm>
            <a:off x="2830760" y="2810302"/>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latin typeface=".VnTime" pitchFamily="34" charset="0"/>
              </a:rPr>
              <a:t>Tay</a:t>
            </a:r>
            <a:r>
              <a:rPr lang="en-US" sz="2400" dirty="0" smtClean="0">
                <a:latin typeface=".VnTime" pitchFamily="34" charset="0"/>
              </a:rPr>
              <a:t>-Thai </a:t>
            </a:r>
            <a:r>
              <a:rPr lang="en-US" sz="2400" dirty="0">
                <a:latin typeface=".VnTime" pitchFamily="34" charset="0"/>
              </a:rPr>
              <a:t>group</a:t>
            </a:r>
          </a:p>
        </p:txBody>
      </p:sp>
      <p:sp>
        <p:nvSpPr>
          <p:cNvPr id="7" name="Rectangle 6"/>
          <p:cNvSpPr/>
          <p:nvPr/>
        </p:nvSpPr>
        <p:spPr>
          <a:xfrm>
            <a:off x="2822812" y="3442648"/>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Stilt houses</a:t>
            </a:r>
          </a:p>
        </p:txBody>
      </p:sp>
      <p:sp>
        <p:nvSpPr>
          <p:cNvPr id="8" name="Rectangle 7"/>
          <p:cNvSpPr/>
          <p:nvPr/>
        </p:nvSpPr>
        <p:spPr>
          <a:xfrm>
            <a:off x="2826230" y="4079544"/>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Farming, cattle raising, cloth weaving</a:t>
            </a:r>
          </a:p>
        </p:txBody>
      </p:sp>
      <p:sp>
        <p:nvSpPr>
          <p:cNvPr id="9" name="Rectangle 8"/>
          <p:cNvSpPr/>
          <p:nvPr/>
        </p:nvSpPr>
        <p:spPr>
          <a:xfrm>
            <a:off x="2806889" y="4724400"/>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Bamboo items, cloth</a:t>
            </a:r>
          </a:p>
        </p:txBody>
      </p:sp>
      <p:sp>
        <p:nvSpPr>
          <p:cNvPr id="10" name="Rectangle 9"/>
          <p:cNvSpPr/>
          <p:nvPr/>
        </p:nvSpPr>
        <p:spPr>
          <a:xfrm>
            <a:off x="2820537" y="5361296"/>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Short blouse, long skirt, </a:t>
            </a:r>
            <a:r>
              <a:rPr lang="en-US" sz="2400" dirty="0" smtClean="0">
                <a:latin typeface=".VnTime" pitchFamily="34" charset="0"/>
              </a:rPr>
              <a:t>ornaments</a:t>
            </a:r>
            <a:endParaRPr lang="en-US" sz="2400" dirty="0">
              <a:latin typeface=".VnTime" pitchFamily="34" charset="0"/>
            </a:endParaRPr>
          </a:p>
        </p:txBody>
      </p:sp>
      <p:sp>
        <p:nvSpPr>
          <p:cNvPr id="11" name="Rectangle 10"/>
          <p:cNvSpPr/>
          <p:nvPr/>
        </p:nvSpPr>
        <p:spPr>
          <a:xfrm>
            <a:off x="2822812" y="5984544"/>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Festivals </a:t>
            </a:r>
            <a:r>
              <a:rPr lang="en-US" sz="2400" dirty="0" smtClean="0">
                <a:latin typeface=".VnTime" pitchFamily="34" charset="0"/>
              </a:rPr>
              <a:t>with </a:t>
            </a:r>
            <a:r>
              <a:rPr lang="en-US" sz="2400" dirty="0">
                <a:latin typeface=".VnTime" pitchFamily="34" charset="0"/>
              </a:rPr>
              <a:t>traditional games</a:t>
            </a:r>
          </a:p>
        </p:txBody>
      </p:sp>
    </p:spTree>
    <p:extLst>
      <p:ext uri="{BB962C8B-B14F-4D97-AF65-F5344CB8AC3E}">
        <p14:creationId xmlns="" xmlns:p14="http://schemas.microsoft.com/office/powerpoint/2010/main" val="31512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istrator\Desktop\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49700" y="1367627"/>
            <a:ext cx="4832219" cy="3619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D:\Users\Administrator\Desktop\tải xuố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6760" y="1355117"/>
            <a:ext cx="4798802" cy="364400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D:\Users\Administrator\Desktop\tải xuống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81047" y="1386962"/>
            <a:ext cx="4832219" cy="3619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D:\Users\Administrator\Desktop\tải xuống (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66760" y="1367627"/>
            <a:ext cx="4798803" cy="3619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276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1304"/>
            <a:ext cx="8077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B050"/>
                </a:solidFill>
                <a:latin typeface=".VnTime" pitchFamily="34" charset="0"/>
              </a:rPr>
              <a:t>Read the text then complete these sentences </a:t>
            </a:r>
          </a:p>
          <a:p>
            <a:pPr algn="ctr"/>
            <a:r>
              <a:rPr lang="en-US" sz="2800" dirty="0" smtClean="0">
                <a:solidFill>
                  <a:srgbClr val="00B050"/>
                </a:solidFill>
                <a:latin typeface=".VnTime" pitchFamily="34" charset="0"/>
              </a:rPr>
              <a:t>with no more than ONE word</a:t>
            </a:r>
            <a:endParaRPr lang="en-US" sz="2800" dirty="0">
              <a:solidFill>
                <a:srgbClr val="00B050"/>
              </a:solidFill>
              <a:latin typeface=".VnTime" pitchFamily="34" charset="0"/>
            </a:endParaRPr>
          </a:p>
        </p:txBody>
      </p:sp>
      <p:sp>
        <p:nvSpPr>
          <p:cNvPr id="3" name="TextBox 2"/>
          <p:cNvSpPr txBox="1"/>
          <p:nvPr/>
        </p:nvSpPr>
        <p:spPr>
          <a:xfrm>
            <a:off x="304800" y="1143000"/>
            <a:ext cx="8610600" cy="5078313"/>
          </a:xfrm>
          <a:prstGeom prst="rect">
            <a:avLst/>
          </a:prstGeom>
          <a:noFill/>
        </p:spPr>
        <p:txBody>
          <a:bodyPr wrap="square" rtlCol="0">
            <a:spAutoFit/>
          </a:bodyPr>
          <a:lstStyle/>
          <a:p>
            <a:pPr>
              <a:lnSpc>
                <a:spcPct val="150000"/>
              </a:lnSpc>
            </a:pPr>
            <a:r>
              <a:rPr lang="en-US" sz="2400" dirty="0" smtClean="0">
                <a:latin typeface=".VnTime" pitchFamily="34" charset="0"/>
              </a:rPr>
              <a:t>0. The Thai_______________ belongs to the </a:t>
            </a:r>
            <a:r>
              <a:rPr lang="en-US" sz="2400" dirty="0" err="1" smtClean="0">
                <a:latin typeface=".VnTime" pitchFamily="34" charset="0"/>
              </a:rPr>
              <a:t>Tay</a:t>
            </a:r>
            <a:r>
              <a:rPr lang="en-US" sz="2400" dirty="0" smtClean="0">
                <a:latin typeface=".VnTime" pitchFamily="34" charset="0"/>
              </a:rPr>
              <a:t>-Thai group</a:t>
            </a:r>
          </a:p>
          <a:p>
            <a:pPr>
              <a:lnSpc>
                <a:spcPct val="150000"/>
              </a:lnSpc>
            </a:pPr>
            <a:r>
              <a:rPr lang="en-US" sz="2400" dirty="0" smtClean="0">
                <a:latin typeface=".VnTime" pitchFamily="34" charset="0"/>
              </a:rPr>
              <a:t>1. They get water for their fields from________________</a:t>
            </a:r>
          </a:p>
          <a:p>
            <a:pPr>
              <a:lnSpc>
                <a:spcPct val="150000"/>
              </a:lnSpc>
            </a:pPr>
            <a:r>
              <a:rPr lang="en-US" sz="2400" dirty="0" smtClean="0">
                <a:latin typeface=".VnTime" pitchFamily="34" charset="0"/>
              </a:rPr>
              <a:t>2. The Thai earn their living from_______________ rice, raising    </a:t>
            </a:r>
          </a:p>
          <a:p>
            <a:pPr>
              <a:lnSpc>
                <a:spcPct val="150000"/>
              </a:lnSpc>
            </a:pPr>
            <a:r>
              <a:rPr lang="en-US" sz="2400" dirty="0">
                <a:latin typeface=".VnTime" pitchFamily="34" charset="0"/>
              </a:rPr>
              <a:t> </a:t>
            </a:r>
            <a:r>
              <a:rPr lang="en-US" sz="2400" dirty="0" smtClean="0">
                <a:latin typeface=".VnTime" pitchFamily="34" charset="0"/>
              </a:rPr>
              <a:t>   cattle, weaving cloth or making items from_______________</a:t>
            </a:r>
          </a:p>
          <a:p>
            <a:pPr>
              <a:lnSpc>
                <a:spcPct val="150000"/>
              </a:lnSpc>
            </a:pPr>
            <a:r>
              <a:rPr lang="en-US" sz="2400" dirty="0" smtClean="0">
                <a:latin typeface=".VnTime" pitchFamily="34" charset="0"/>
              </a:rPr>
              <a:t>3. The Thai live in _________________ with 40 to 50 houses each</a:t>
            </a:r>
          </a:p>
          <a:p>
            <a:pPr>
              <a:lnSpc>
                <a:spcPct val="150000"/>
              </a:lnSpc>
            </a:pPr>
            <a:r>
              <a:rPr lang="en-US" sz="2400" dirty="0" smtClean="0">
                <a:latin typeface=".VnTime" pitchFamily="34" charset="0"/>
              </a:rPr>
              <a:t>4. Their________________ consists of a short blouse, a long skirt </a:t>
            </a:r>
          </a:p>
          <a:p>
            <a:pPr>
              <a:lnSpc>
                <a:spcPct val="150000"/>
              </a:lnSpc>
            </a:pPr>
            <a:r>
              <a:rPr lang="en-US" sz="2400" dirty="0">
                <a:latin typeface=".VnTime" pitchFamily="34" charset="0"/>
              </a:rPr>
              <a:t> </a:t>
            </a:r>
            <a:r>
              <a:rPr lang="en-US" sz="2400" dirty="0" smtClean="0">
                <a:latin typeface=".VnTime" pitchFamily="34" charset="0"/>
              </a:rPr>
              <a:t>   and ornaments</a:t>
            </a:r>
          </a:p>
          <a:p>
            <a:pPr>
              <a:lnSpc>
                <a:spcPct val="150000"/>
              </a:lnSpc>
            </a:pPr>
            <a:r>
              <a:rPr lang="en-US" sz="2400" dirty="0" smtClean="0">
                <a:latin typeface=".VnTime" pitchFamily="34" charset="0"/>
              </a:rPr>
              <a:t>5. “</a:t>
            </a:r>
            <a:r>
              <a:rPr lang="en-US" sz="2400" dirty="0" err="1" smtClean="0">
                <a:latin typeface=".VnTime" pitchFamily="34" charset="0"/>
              </a:rPr>
              <a:t>Xoe</a:t>
            </a:r>
            <a:r>
              <a:rPr lang="en-US" sz="2400" dirty="0" smtClean="0">
                <a:latin typeface=".VnTime" pitchFamily="34" charset="0"/>
              </a:rPr>
              <a:t>” is the traditional______________ of the Thai</a:t>
            </a:r>
          </a:p>
          <a:p>
            <a:pPr>
              <a:lnSpc>
                <a:spcPct val="150000"/>
              </a:lnSpc>
            </a:pPr>
            <a:r>
              <a:rPr lang="en-US" sz="2400" dirty="0" smtClean="0">
                <a:latin typeface=".VnTime" pitchFamily="34" charset="0"/>
              </a:rPr>
              <a:t>6. The Thai worship their________________</a:t>
            </a:r>
            <a:endParaRPr lang="en-US" sz="2400" dirty="0">
              <a:latin typeface=".VnTime" pitchFamily="34" charset="0"/>
            </a:endParaRPr>
          </a:p>
        </p:txBody>
      </p:sp>
      <p:sp>
        <p:nvSpPr>
          <p:cNvPr id="4" name="Rectangle 3"/>
          <p:cNvSpPr/>
          <p:nvPr/>
        </p:nvSpPr>
        <p:spPr>
          <a:xfrm>
            <a:off x="1981200" y="1170296"/>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language</a:t>
            </a:r>
            <a:endParaRPr lang="en-US" sz="2400" dirty="0">
              <a:latin typeface=".VnTime" pitchFamily="34" charset="0"/>
            </a:endParaRPr>
          </a:p>
        </p:txBody>
      </p:sp>
      <p:sp>
        <p:nvSpPr>
          <p:cNvPr id="5" name="Rectangle 4"/>
          <p:cNvSpPr/>
          <p:nvPr/>
        </p:nvSpPr>
        <p:spPr>
          <a:xfrm>
            <a:off x="5181600" y="1696871"/>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canals</a:t>
            </a:r>
            <a:endParaRPr lang="en-US" sz="2400" dirty="0">
              <a:latin typeface=".VnTime" pitchFamily="34" charset="0"/>
            </a:endParaRPr>
          </a:p>
        </p:txBody>
      </p:sp>
      <p:sp>
        <p:nvSpPr>
          <p:cNvPr id="6" name="Rectangle 5"/>
          <p:cNvSpPr/>
          <p:nvPr/>
        </p:nvSpPr>
        <p:spPr>
          <a:xfrm>
            <a:off x="4657298" y="2258704"/>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growing</a:t>
            </a:r>
            <a:endParaRPr lang="en-US" sz="2400" dirty="0">
              <a:latin typeface=".VnTime" pitchFamily="34" charset="0"/>
            </a:endParaRPr>
          </a:p>
        </p:txBody>
      </p:sp>
      <p:sp>
        <p:nvSpPr>
          <p:cNvPr id="7" name="Rectangle 6"/>
          <p:cNvSpPr/>
          <p:nvPr/>
        </p:nvSpPr>
        <p:spPr>
          <a:xfrm>
            <a:off x="6074392" y="2805752"/>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bamboo</a:t>
            </a:r>
            <a:endParaRPr lang="en-US" sz="2400" dirty="0">
              <a:latin typeface=".VnTime" pitchFamily="34" charset="0"/>
            </a:endParaRPr>
          </a:p>
        </p:txBody>
      </p:sp>
      <p:sp>
        <p:nvSpPr>
          <p:cNvPr id="8" name="Rectangle 7"/>
          <p:cNvSpPr/>
          <p:nvPr/>
        </p:nvSpPr>
        <p:spPr>
          <a:xfrm>
            <a:off x="3029236" y="3344372"/>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villages</a:t>
            </a:r>
            <a:endParaRPr lang="en-US" sz="2400" dirty="0">
              <a:latin typeface=".VnTime" pitchFamily="34" charset="0"/>
            </a:endParaRPr>
          </a:p>
        </p:txBody>
      </p:sp>
      <p:sp>
        <p:nvSpPr>
          <p:cNvPr id="9" name="Rectangle 8"/>
          <p:cNvSpPr/>
          <p:nvPr/>
        </p:nvSpPr>
        <p:spPr>
          <a:xfrm>
            <a:off x="1610432" y="3894160"/>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costume</a:t>
            </a:r>
            <a:endParaRPr lang="en-US" sz="2400" dirty="0">
              <a:latin typeface=".VnTime" pitchFamily="34" charset="0"/>
            </a:endParaRPr>
          </a:p>
        </p:txBody>
      </p:sp>
      <p:sp>
        <p:nvSpPr>
          <p:cNvPr id="10" name="Rectangle 9"/>
          <p:cNvSpPr/>
          <p:nvPr/>
        </p:nvSpPr>
        <p:spPr>
          <a:xfrm>
            <a:off x="3603008" y="5001904"/>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dance</a:t>
            </a:r>
            <a:endParaRPr lang="en-US" sz="2400" dirty="0">
              <a:latin typeface=".VnTime" pitchFamily="34" charset="0"/>
            </a:endParaRPr>
          </a:p>
        </p:txBody>
      </p:sp>
      <p:sp>
        <p:nvSpPr>
          <p:cNvPr id="11" name="Rectangle 10"/>
          <p:cNvSpPr/>
          <p:nvPr/>
        </p:nvSpPr>
        <p:spPr>
          <a:xfrm>
            <a:off x="3725269" y="5548952"/>
            <a:ext cx="19050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Time" pitchFamily="34" charset="0"/>
              </a:rPr>
              <a:t>ancestors</a:t>
            </a:r>
            <a:endParaRPr lang="en-US" sz="2400" dirty="0">
              <a:latin typeface=".VnTime" pitchFamily="34" charset="0"/>
            </a:endParaRPr>
          </a:p>
        </p:txBody>
      </p:sp>
    </p:spTree>
    <p:extLst>
      <p:ext uri="{BB962C8B-B14F-4D97-AF65-F5344CB8AC3E}">
        <p14:creationId xmlns="" xmlns:p14="http://schemas.microsoft.com/office/powerpoint/2010/main" val="10087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3242296968"/>
              </p:ext>
            </p:extLst>
          </p:nvPr>
        </p:nvGraphicFramePr>
        <p:xfrm>
          <a:off x="144440" y="1019040"/>
          <a:ext cx="8839200" cy="5516880"/>
        </p:xfrm>
        <a:graphic>
          <a:graphicData uri="http://schemas.openxmlformats.org/drawingml/2006/table">
            <a:tbl>
              <a:tblPr firstRow="1" bandRow="1">
                <a:tableStyleId>{F5AB1C69-6EDB-4FF4-983F-18BD219EF322}</a:tableStyleId>
              </a:tblPr>
              <a:tblGrid>
                <a:gridCol w="2514600"/>
                <a:gridCol w="6324600"/>
              </a:tblGrid>
              <a:tr h="142240">
                <a:tc>
                  <a:txBody>
                    <a:bodyPr/>
                    <a:lstStyle/>
                    <a:p>
                      <a:pPr algn="ctr"/>
                      <a:r>
                        <a:rPr lang="en-US" sz="2000" dirty="0" smtClean="0">
                          <a:latin typeface=".VnMysticalH" pitchFamily="34" charset="0"/>
                        </a:rPr>
                        <a:t>features</a:t>
                      </a:r>
                      <a:endParaRPr lang="en-US" sz="2000" dirty="0">
                        <a:latin typeface=".VnMysticalH" pitchFamily="34" charset="0"/>
                      </a:endParaRPr>
                    </a:p>
                  </a:txBody>
                  <a:tcPr/>
                </a:tc>
                <a:tc>
                  <a:txBody>
                    <a:bodyPr/>
                    <a:lstStyle/>
                    <a:p>
                      <a:pPr algn="ctr"/>
                      <a:r>
                        <a:rPr lang="en-US" sz="2000" dirty="0" smtClean="0">
                          <a:latin typeface=".VnMysticalH" pitchFamily="34" charset="0"/>
                        </a:rPr>
                        <a:t>information</a:t>
                      </a:r>
                      <a:endParaRPr lang="en-US" sz="2000" dirty="0">
                        <a:latin typeface=".VnMysticalH" pitchFamily="34" charset="0"/>
                      </a:endParaRPr>
                    </a:p>
                  </a:txBody>
                  <a:tcPr/>
                </a:tc>
              </a:tr>
              <a:tr h="370840">
                <a:tc>
                  <a:txBody>
                    <a:bodyPr/>
                    <a:lstStyle/>
                    <a:p>
                      <a:pPr>
                        <a:lnSpc>
                          <a:spcPct val="150000"/>
                        </a:lnSpc>
                      </a:pPr>
                      <a:r>
                        <a:rPr lang="en-US" sz="2400" dirty="0" smtClean="0">
                          <a:latin typeface=".VnTime" pitchFamily="34" charset="0"/>
                        </a:rPr>
                        <a:t>1. Population</a:t>
                      </a:r>
                      <a:endParaRPr lang="en-US" sz="2400" dirty="0">
                        <a:latin typeface=".VnTime" pitchFamily="34" charset="0"/>
                      </a:endParaRPr>
                    </a:p>
                  </a:txBody>
                  <a:tcPr/>
                </a:tc>
                <a:tc>
                  <a:txBody>
                    <a:bodyPr/>
                    <a:lstStyle/>
                    <a:p>
                      <a:pPr>
                        <a:lnSpc>
                          <a:spcPct val="150000"/>
                        </a:lnSpc>
                      </a:pPr>
                      <a:endParaRPr lang="en-US" sz="2400">
                        <a:latin typeface=".VnTime" pitchFamily="34" charset="0"/>
                      </a:endParaRPr>
                    </a:p>
                  </a:txBody>
                  <a:tcPr/>
                </a:tc>
              </a:tr>
              <a:tr h="370840">
                <a:tc>
                  <a:txBody>
                    <a:bodyPr/>
                    <a:lstStyle/>
                    <a:p>
                      <a:pPr>
                        <a:lnSpc>
                          <a:spcPct val="150000"/>
                        </a:lnSpc>
                      </a:pPr>
                      <a:r>
                        <a:rPr lang="en-US" sz="2400" dirty="0" smtClean="0">
                          <a:latin typeface=".VnTime" pitchFamily="34" charset="0"/>
                        </a:rPr>
                        <a:t>2. Regions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3. Language</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4. Housing</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5. Main jobs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6. Main products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7. Costumes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r h="370840">
                <a:tc>
                  <a:txBody>
                    <a:bodyPr/>
                    <a:lstStyle/>
                    <a:p>
                      <a:pPr>
                        <a:lnSpc>
                          <a:spcPct val="150000"/>
                        </a:lnSpc>
                      </a:pPr>
                      <a:r>
                        <a:rPr lang="en-US" sz="2400" dirty="0" smtClean="0">
                          <a:latin typeface=".VnTime" pitchFamily="34" charset="0"/>
                        </a:rPr>
                        <a:t>8. Festivals</a:t>
                      </a:r>
                      <a:endParaRPr lang="en-US" sz="2400" dirty="0">
                        <a:latin typeface=".VnTime" pitchFamily="34" charset="0"/>
                      </a:endParaRPr>
                    </a:p>
                  </a:txBody>
                  <a:tcPr/>
                </a:tc>
                <a:tc>
                  <a:txBody>
                    <a:bodyPr/>
                    <a:lstStyle/>
                    <a:p>
                      <a:pPr>
                        <a:lnSpc>
                          <a:spcPct val="150000"/>
                        </a:lnSpc>
                      </a:pPr>
                      <a:endParaRPr lang="en-US" sz="2400" dirty="0">
                        <a:latin typeface=".VnTime" pitchFamily="34" charset="0"/>
                      </a:endParaRPr>
                    </a:p>
                  </a:txBody>
                  <a:tcPr/>
                </a:tc>
              </a:tr>
            </a:tbl>
          </a:graphicData>
        </a:graphic>
      </p:graphicFrame>
      <p:sp>
        <p:nvSpPr>
          <p:cNvPr id="4" name="Rectangle 3"/>
          <p:cNvSpPr/>
          <p:nvPr/>
        </p:nvSpPr>
        <p:spPr>
          <a:xfrm>
            <a:off x="1318152" y="337784"/>
            <a:ext cx="6705600" cy="457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VnTimeH" pitchFamily="34" charset="0"/>
              </a:rPr>
              <a:t>Make a summary about the Thai?</a:t>
            </a:r>
            <a:endParaRPr lang="en-US" sz="2000" b="1" dirty="0">
              <a:solidFill>
                <a:schemeClr val="bg1"/>
              </a:solidFill>
              <a:latin typeface=".VnTimeH" pitchFamily="34" charset="0"/>
            </a:endParaRPr>
          </a:p>
        </p:txBody>
      </p:sp>
      <p:sp>
        <p:nvSpPr>
          <p:cNvPr id="2" name="Rectangle 1"/>
          <p:cNvSpPr/>
          <p:nvPr/>
        </p:nvSpPr>
        <p:spPr>
          <a:xfrm>
            <a:off x="2819400" y="1502392"/>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VnTime" pitchFamily="34" charset="0"/>
              </a:rPr>
              <a:t>1,500,000</a:t>
            </a:r>
            <a:endParaRPr lang="en-US" sz="2400" dirty="0">
              <a:latin typeface=".VnTime" pitchFamily="34" charset="0"/>
            </a:endParaRPr>
          </a:p>
        </p:txBody>
      </p:sp>
      <p:sp>
        <p:nvSpPr>
          <p:cNvPr id="5" name="Rectangle 4"/>
          <p:cNvSpPr/>
          <p:nvPr/>
        </p:nvSpPr>
        <p:spPr>
          <a:xfrm>
            <a:off x="2833048" y="2160896"/>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VnTime" pitchFamily="34" charset="0"/>
              </a:rPr>
              <a:t>Lai </a:t>
            </a:r>
            <a:r>
              <a:rPr lang="en-US" sz="2400" dirty="0" err="1" smtClean="0">
                <a:latin typeface=".VnTime" pitchFamily="34" charset="0"/>
              </a:rPr>
              <a:t>Chau</a:t>
            </a:r>
            <a:r>
              <a:rPr lang="en-US" sz="2400" dirty="0" smtClean="0">
                <a:latin typeface=".VnTime" pitchFamily="34" charset="0"/>
              </a:rPr>
              <a:t>, Son La, Yen </a:t>
            </a:r>
            <a:r>
              <a:rPr lang="en-US" sz="2400" dirty="0" err="1" smtClean="0">
                <a:latin typeface=".VnTime" pitchFamily="34" charset="0"/>
              </a:rPr>
              <a:t>Bai</a:t>
            </a:r>
            <a:r>
              <a:rPr lang="en-US" sz="2400" dirty="0" smtClean="0">
                <a:latin typeface=".VnTime" pitchFamily="34" charset="0"/>
              </a:rPr>
              <a:t>, </a:t>
            </a:r>
            <a:r>
              <a:rPr lang="en-US" sz="2400" dirty="0" err="1" smtClean="0">
                <a:latin typeface=".VnTime" pitchFamily="34" charset="0"/>
              </a:rPr>
              <a:t>Nghe</a:t>
            </a:r>
            <a:r>
              <a:rPr lang="en-US" sz="2400" dirty="0" smtClean="0">
                <a:latin typeface=".VnTime" pitchFamily="34" charset="0"/>
              </a:rPr>
              <a:t> An…</a:t>
            </a:r>
            <a:endParaRPr lang="en-US" sz="2400" dirty="0">
              <a:latin typeface=".VnTime" pitchFamily="34" charset="0"/>
            </a:endParaRPr>
          </a:p>
        </p:txBody>
      </p:sp>
      <p:sp>
        <p:nvSpPr>
          <p:cNvPr id="6" name="Rectangle 5"/>
          <p:cNvSpPr/>
          <p:nvPr/>
        </p:nvSpPr>
        <p:spPr>
          <a:xfrm>
            <a:off x="2830760" y="2810302"/>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latin typeface=".VnTime" pitchFamily="34" charset="0"/>
              </a:rPr>
              <a:t>Tay</a:t>
            </a:r>
            <a:r>
              <a:rPr lang="en-US" sz="2400" dirty="0" smtClean="0">
                <a:latin typeface=".VnTime" pitchFamily="34" charset="0"/>
              </a:rPr>
              <a:t>-Thai </a:t>
            </a:r>
            <a:r>
              <a:rPr lang="en-US" sz="2400" dirty="0">
                <a:latin typeface=".VnTime" pitchFamily="34" charset="0"/>
              </a:rPr>
              <a:t>group</a:t>
            </a:r>
          </a:p>
        </p:txBody>
      </p:sp>
      <p:sp>
        <p:nvSpPr>
          <p:cNvPr id="7" name="Rectangle 6"/>
          <p:cNvSpPr/>
          <p:nvPr/>
        </p:nvSpPr>
        <p:spPr>
          <a:xfrm>
            <a:off x="2822812" y="3442648"/>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Stilt houses</a:t>
            </a:r>
          </a:p>
        </p:txBody>
      </p:sp>
      <p:sp>
        <p:nvSpPr>
          <p:cNvPr id="8" name="Rectangle 7"/>
          <p:cNvSpPr/>
          <p:nvPr/>
        </p:nvSpPr>
        <p:spPr>
          <a:xfrm>
            <a:off x="2826230" y="4079544"/>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Farming, cattle raising, cloth weaving</a:t>
            </a:r>
          </a:p>
        </p:txBody>
      </p:sp>
      <p:sp>
        <p:nvSpPr>
          <p:cNvPr id="9" name="Rectangle 8"/>
          <p:cNvSpPr/>
          <p:nvPr/>
        </p:nvSpPr>
        <p:spPr>
          <a:xfrm>
            <a:off x="2806889" y="4724400"/>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Bamboo items, cloth</a:t>
            </a:r>
          </a:p>
        </p:txBody>
      </p:sp>
      <p:sp>
        <p:nvSpPr>
          <p:cNvPr id="10" name="Rectangle 9"/>
          <p:cNvSpPr/>
          <p:nvPr/>
        </p:nvSpPr>
        <p:spPr>
          <a:xfrm>
            <a:off x="2820537" y="5361296"/>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Short blouse, long skirt, </a:t>
            </a:r>
            <a:r>
              <a:rPr lang="en-US" sz="2400" dirty="0" smtClean="0">
                <a:latin typeface=".VnTime" pitchFamily="34" charset="0"/>
              </a:rPr>
              <a:t>ornaments</a:t>
            </a:r>
            <a:endParaRPr lang="en-US" sz="2400" dirty="0">
              <a:latin typeface=".VnTime" pitchFamily="34" charset="0"/>
            </a:endParaRPr>
          </a:p>
        </p:txBody>
      </p:sp>
      <p:sp>
        <p:nvSpPr>
          <p:cNvPr id="11" name="Rectangle 10"/>
          <p:cNvSpPr/>
          <p:nvPr/>
        </p:nvSpPr>
        <p:spPr>
          <a:xfrm>
            <a:off x="2822812" y="5984544"/>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VnTime" pitchFamily="34" charset="0"/>
              </a:rPr>
              <a:t>Festivals </a:t>
            </a:r>
            <a:r>
              <a:rPr lang="en-US" sz="2400" dirty="0" smtClean="0">
                <a:latin typeface=".VnTime" pitchFamily="34" charset="0"/>
              </a:rPr>
              <a:t>with </a:t>
            </a:r>
            <a:r>
              <a:rPr lang="en-US" sz="2400" dirty="0">
                <a:latin typeface=".VnTime" pitchFamily="34" charset="0"/>
              </a:rPr>
              <a:t>traditional games</a:t>
            </a:r>
          </a:p>
        </p:txBody>
      </p:sp>
    </p:spTree>
    <p:extLst>
      <p:ext uri="{BB962C8B-B14F-4D97-AF65-F5344CB8AC3E}">
        <p14:creationId xmlns="" xmlns:p14="http://schemas.microsoft.com/office/powerpoint/2010/main" val="1742652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524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VnMysticalH" pitchFamily="34" charset="0"/>
              </a:rPr>
              <a:t>II- speaking</a:t>
            </a:r>
            <a:endParaRPr lang="en-US" sz="3200" dirty="0">
              <a:latin typeface=".VnMysticalH" pitchFamily="34" charset="0"/>
            </a:endParaRPr>
          </a:p>
        </p:txBody>
      </p:sp>
      <p:grpSp>
        <p:nvGrpSpPr>
          <p:cNvPr id="12" name="Group 11"/>
          <p:cNvGrpSpPr/>
          <p:nvPr/>
        </p:nvGrpSpPr>
        <p:grpSpPr>
          <a:xfrm>
            <a:off x="70512" y="951928"/>
            <a:ext cx="9073488" cy="5525072"/>
            <a:chOff x="70512" y="951928"/>
            <a:chExt cx="9073488" cy="5525072"/>
          </a:xfrm>
        </p:grpSpPr>
        <p:pic>
          <p:nvPicPr>
            <p:cNvPr id="3" name="Picture 2"/>
            <p:cNvPicPr>
              <a:picLocks noChangeAspect="1"/>
            </p:cNvPicPr>
            <p:nvPr/>
          </p:nvPicPr>
          <p:blipFill>
            <a:blip r:embed="rId2" cstate="print"/>
            <a:srcRect/>
            <a:stretch>
              <a:fillRect/>
            </a:stretch>
          </p:blipFill>
          <p:spPr bwMode="auto">
            <a:xfrm>
              <a:off x="362072" y="951928"/>
              <a:ext cx="4057528" cy="2671880"/>
            </a:xfrm>
            <a:prstGeom prst="rect">
              <a:avLst/>
            </a:prstGeom>
            <a:noFill/>
            <a:ln w="9525">
              <a:solidFill>
                <a:schemeClr val="tx1"/>
              </a:solidFill>
              <a:miter lim="800000"/>
              <a:headEnd/>
              <a:tailEnd/>
            </a:ln>
          </p:spPr>
        </p:pic>
        <p:sp>
          <p:nvSpPr>
            <p:cNvPr id="5" name="TextBox 4"/>
            <p:cNvSpPr txBox="1"/>
            <p:nvPr/>
          </p:nvSpPr>
          <p:spPr>
            <a:xfrm>
              <a:off x="70512" y="4201155"/>
              <a:ext cx="4724400" cy="1754326"/>
            </a:xfrm>
            <a:prstGeom prst="rect">
              <a:avLst/>
            </a:prstGeom>
            <a:noFill/>
          </p:spPr>
          <p:txBody>
            <a:bodyPr wrap="square" rtlCol="0">
              <a:spAutoFit/>
            </a:bodyPr>
            <a:lstStyle/>
            <a:p>
              <a:pPr marL="285750" indent="-285750">
                <a:buFont typeface="Arial" charset="0"/>
                <a:buChar char="•"/>
              </a:pPr>
              <a:r>
                <a:rPr lang="en-US" dirty="0" smtClean="0">
                  <a:latin typeface=".VnTime" pitchFamily="34" charset="0"/>
                </a:rPr>
                <a:t>Population: 74,500</a:t>
              </a:r>
            </a:p>
            <a:p>
              <a:pPr marL="285750" indent="-285750">
                <a:buFont typeface="Arial" charset="0"/>
                <a:buChar char="•"/>
              </a:pPr>
              <a:r>
                <a:rPr lang="en-US" dirty="0" smtClean="0">
                  <a:latin typeface=".VnTime" pitchFamily="34" charset="0"/>
                </a:rPr>
                <a:t>Regions: </a:t>
              </a:r>
              <a:r>
                <a:rPr lang="en-US" dirty="0" err="1" smtClean="0">
                  <a:latin typeface=".VnTime" pitchFamily="34" charset="0"/>
                </a:rPr>
                <a:t>Quang</a:t>
              </a:r>
              <a:r>
                <a:rPr lang="en-US" dirty="0" smtClean="0">
                  <a:latin typeface=".VnTime" pitchFamily="34" charset="0"/>
                </a:rPr>
                <a:t> </a:t>
              </a:r>
              <a:r>
                <a:rPr lang="en-US" dirty="0" err="1" smtClean="0">
                  <a:latin typeface=".VnTime" pitchFamily="34" charset="0"/>
                </a:rPr>
                <a:t>Binh</a:t>
              </a:r>
              <a:r>
                <a:rPr lang="en-US" dirty="0" smtClean="0">
                  <a:latin typeface=".VnTime" pitchFamily="34" charset="0"/>
                </a:rPr>
                <a:t>, </a:t>
              </a:r>
              <a:r>
                <a:rPr lang="en-US" dirty="0" err="1" smtClean="0">
                  <a:latin typeface=".VnTime" pitchFamily="34" charset="0"/>
                </a:rPr>
                <a:t>Quang</a:t>
              </a:r>
              <a:r>
                <a:rPr lang="en-US" dirty="0" smtClean="0">
                  <a:latin typeface=".VnTime" pitchFamily="34" charset="0"/>
                </a:rPr>
                <a:t> Tri, Hue</a:t>
              </a:r>
            </a:p>
            <a:p>
              <a:pPr marL="285750" indent="-285750">
                <a:buFont typeface="Arial" charset="0"/>
                <a:buChar char="•"/>
              </a:pPr>
              <a:r>
                <a:rPr lang="en-US" dirty="0" smtClean="0">
                  <a:latin typeface=".VnTime" pitchFamily="34" charset="0"/>
                </a:rPr>
                <a:t>Language: Mon- Khmer group</a:t>
              </a:r>
            </a:p>
            <a:p>
              <a:pPr marL="285750" indent="-285750">
                <a:buFont typeface="Arial" charset="0"/>
                <a:buChar char="•"/>
              </a:pPr>
              <a:r>
                <a:rPr lang="en-US" dirty="0" smtClean="0">
                  <a:latin typeface=".VnTime" pitchFamily="34" charset="0"/>
                </a:rPr>
                <a:t>Productions: growing rice on terraced fields, </a:t>
              </a:r>
            </a:p>
            <a:p>
              <a:r>
                <a:rPr lang="en-US" dirty="0">
                  <a:latin typeface=".VnTime" pitchFamily="34" charset="0"/>
                </a:rPr>
                <a:t> </a:t>
              </a:r>
              <a:r>
                <a:rPr lang="en-US" dirty="0" smtClean="0">
                  <a:latin typeface=".VnTime" pitchFamily="34" charset="0"/>
                </a:rPr>
                <a:t>                         raising cattle and poultry</a:t>
              </a:r>
            </a:p>
            <a:p>
              <a:pPr marL="285750" indent="-285750">
                <a:buFont typeface="Arial" charset="0"/>
                <a:buChar char="•"/>
              </a:pPr>
              <a:r>
                <a:rPr lang="en-US" dirty="0" smtClean="0">
                  <a:latin typeface=".VnTime" pitchFamily="34" charset="0"/>
                </a:rPr>
                <a:t>Festivals: Festival before sowing seeds</a:t>
              </a:r>
              <a:endParaRPr lang="en-US" dirty="0">
                <a:latin typeface=".VnTime" pitchFamily="34" charset="0"/>
              </a:endParaRPr>
            </a:p>
          </p:txBody>
        </p:sp>
        <p:pic>
          <p:nvPicPr>
            <p:cNvPr id="1026" name="Picture 2" descr="D:\Users\Administrator\Desktop\tải xuố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43474" y="962164"/>
              <a:ext cx="3819525" cy="266164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667536" y="4217075"/>
              <a:ext cx="4476464" cy="2031325"/>
            </a:xfrm>
            <a:prstGeom prst="rect">
              <a:avLst/>
            </a:prstGeom>
            <a:noFill/>
          </p:spPr>
          <p:txBody>
            <a:bodyPr wrap="square" rtlCol="0">
              <a:spAutoFit/>
            </a:bodyPr>
            <a:lstStyle/>
            <a:p>
              <a:pPr marL="285750" indent="-285750">
                <a:buFont typeface="Arial" charset="0"/>
                <a:buChar char="•"/>
              </a:pPr>
              <a:r>
                <a:rPr lang="en-US" dirty="0" smtClean="0">
                  <a:latin typeface=".VnTime" pitchFamily="34" charset="0"/>
                </a:rPr>
                <a:t>Population: 1,260,000</a:t>
              </a:r>
            </a:p>
            <a:p>
              <a:pPr marL="285750" indent="-285750">
                <a:buFont typeface="Arial" charset="0"/>
                <a:buChar char="•"/>
              </a:pPr>
              <a:r>
                <a:rPr lang="en-US" dirty="0" smtClean="0">
                  <a:latin typeface=".VnTime" pitchFamily="34" charset="0"/>
                </a:rPr>
                <a:t>Regions: Mekong Delta</a:t>
              </a:r>
            </a:p>
            <a:p>
              <a:pPr marL="285750" indent="-285750">
                <a:buFont typeface="Arial" charset="0"/>
                <a:buChar char="•"/>
              </a:pPr>
              <a:r>
                <a:rPr lang="en-US" dirty="0" smtClean="0">
                  <a:latin typeface=".VnTime" pitchFamily="34" charset="0"/>
                </a:rPr>
                <a:t>Language: Mon- Khmer group</a:t>
              </a:r>
            </a:p>
            <a:p>
              <a:pPr marL="285750" indent="-285750">
                <a:buFont typeface="Arial" charset="0"/>
                <a:buChar char="•"/>
              </a:pPr>
              <a:r>
                <a:rPr lang="en-US" dirty="0" smtClean="0">
                  <a:latin typeface=".VnTime" pitchFamily="34" charset="0"/>
                </a:rPr>
                <a:t>Productions: growing rice, making sugar, </a:t>
              </a:r>
            </a:p>
            <a:p>
              <a:r>
                <a:rPr lang="en-US" dirty="0">
                  <a:latin typeface=".VnTime" pitchFamily="34" charset="0"/>
                </a:rPr>
                <a:t> </a:t>
              </a:r>
              <a:r>
                <a:rPr lang="en-US" dirty="0" smtClean="0">
                  <a:latin typeface=".VnTime" pitchFamily="34" charset="0"/>
                </a:rPr>
                <a:t>                         raising cattle</a:t>
              </a:r>
            </a:p>
            <a:p>
              <a:pPr marL="285750" indent="-285750">
                <a:buFont typeface="Arial" charset="0"/>
                <a:buChar char="•"/>
              </a:pPr>
              <a:r>
                <a:rPr lang="en-US" dirty="0" smtClean="0">
                  <a:latin typeface=".VnTime" pitchFamily="34" charset="0"/>
                </a:rPr>
                <a:t>Festivals: </a:t>
              </a:r>
              <a:r>
                <a:rPr lang="en-US" dirty="0" err="1" smtClean="0">
                  <a:latin typeface=".VnTime" pitchFamily="34" charset="0"/>
                </a:rPr>
                <a:t>Chaul</a:t>
              </a:r>
              <a:r>
                <a:rPr lang="en-US" dirty="0" smtClean="0">
                  <a:latin typeface=".VnTime" pitchFamily="34" charset="0"/>
                </a:rPr>
                <a:t> </a:t>
              </a:r>
              <a:r>
                <a:rPr lang="en-US" dirty="0" err="1" smtClean="0">
                  <a:latin typeface=".VnTime" pitchFamily="34" charset="0"/>
                </a:rPr>
                <a:t>Chnam</a:t>
              </a:r>
              <a:r>
                <a:rPr lang="en-US" dirty="0" smtClean="0">
                  <a:latin typeface=".VnTime" pitchFamily="34" charset="0"/>
                </a:rPr>
                <a:t> </a:t>
              </a:r>
              <a:r>
                <a:rPr lang="en-US" dirty="0" err="1" smtClean="0">
                  <a:latin typeface=".VnTime" pitchFamily="34" charset="0"/>
                </a:rPr>
                <a:t>Thmay</a:t>
              </a:r>
              <a:endParaRPr lang="en-US" dirty="0" smtClean="0">
                <a:latin typeface=".VnTime" pitchFamily="34" charset="0"/>
              </a:endParaRPr>
            </a:p>
            <a:p>
              <a:r>
                <a:rPr lang="en-US" dirty="0" smtClean="0">
                  <a:latin typeface=".VnTime" pitchFamily="34" charset="0"/>
                </a:rPr>
                <a:t>                     Greeting the Moon</a:t>
              </a:r>
              <a:endParaRPr lang="en-US" dirty="0">
                <a:latin typeface=".VnTime" pitchFamily="34" charset="0"/>
              </a:endParaRPr>
            </a:p>
          </p:txBody>
        </p:sp>
        <p:sp>
          <p:nvSpPr>
            <p:cNvPr id="6" name="Rectangle 5"/>
            <p:cNvSpPr/>
            <p:nvPr/>
          </p:nvSpPr>
          <p:spPr>
            <a:xfrm>
              <a:off x="1143000" y="3733800"/>
              <a:ext cx="2438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VnMysticalH" pitchFamily="34" charset="0"/>
                </a:rPr>
                <a:t>The </a:t>
              </a:r>
              <a:r>
                <a:rPr lang="en-US" sz="2000" b="1" dirty="0" err="1" smtClean="0">
                  <a:latin typeface=".VnMysticalH" pitchFamily="34" charset="0"/>
                </a:rPr>
                <a:t>bru</a:t>
              </a:r>
              <a:r>
                <a:rPr lang="en-US" sz="2000" b="1" dirty="0" smtClean="0">
                  <a:latin typeface=".VnMysticalH" pitchFamily="34" charset="0"/>
                </a:rPr>
                <a:t>-van </a:t>
              </a:r>
              <a:r>
                <a:rPr lang="en-US" sz="2000" b="1" dirty="0" err="1" smtClean="0">
                  <a:latin typeface=".VnMysticalH" pitchFamily="34" charset="0"/>
                </a:rPr>
                <a:t>kieu</a:t>
              </a:r>
              <a:endParaRPr lang="en-US" sz="2000" b="1" dirty="0">
                <a:latin typeface=".VnMysticalH" pitchFamily="34" charset="0"/>
              </a:endParaRPr>
            </a:p>
          </p:txBody>
        </p:sp>
        <p:sp>
          <p:nvSpPr>
            <p:cNvPr id="10" name="Rectangle 9"/>
            <p:cNvSpPr/>
            <p:nvPr/>
          </p:nvSpPr>
          <p:spPr>
            <a:xfrm>
              <a:off x="5701352" y="3695700"/>
              <a:ext cx="2438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VnMysticalH" pitchFamily="34" charset="0"/>
                </a:rPr>
                <a:t>The  Khmer</a:t>
              </a:r>
              <a:endParaRPr lang="en-US" sz="2000" b="1" dirty="0">
                <a:latin typeface=".VnMysticalH" pitchFamily="34" charset="0"/>
              </a:endParaRPr>
            </a:p>
          </p:txBody>
        </p:sp>
        <p:cxnSp>
          <p:nvCxnSpPr>
            <p:cNvPr id="11" name="Straight Connector 10"/>
            <p:cNvCxnSpPr/>
            <p:nvPr/>
          </p:nvCxnSpPr>
          <p:spPr>
            <a:xfrm>
              <a:off x="4667536" y="962164"/>
              <a:ext cx="0" cy="551483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022619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khung15"/>
          <p:cNvPicPr>
            <a:picLocks noChangeAspect="1" noChangeArrowheads="1"/>
          </p:cNvPicPr>
          <p:nvPr/>
        </p:nvPicPr>
        <p:blipFill>
          <a:blip r:embed="rId2" cstate="print">
            <a:lum contrast="6000"/>
            <a:extLst>
              <a:ext uri="{28A0092B-C50C-407E-A947-70E740481C1C}">
                <a14:useLocalDpi xmlns="" xmlns:a14="http://schemas.microsoft.com/office/drawing/2010/main" val="0"/>
              </a:ext>
            </a:extLst>
          </a:blip>
          <a:srcRect/>
          <a:stretch>
            <a:fillRect/>
          </a:stretch>
        </p:blipFill>
        <p:spPr bwMode="auto">
          <a:xfrm>
            <a:off x="0" y="0"/>
            <a:ext cx="9525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a:xfrm>
            <a:off x="533400" y="762000"/>
            <a:ext cx="8229600" cy="1143000"/>
          </a:xfrm>
        </p:spPr>
        <p:txBody>
          <a:bodyPr/>
          <a:lstStyle/>
          <a:p>
            <a:pPr eaLnBrk="1" hangingPunct="1"/>
            <a:r>
              <a:rPr lang="en-US" sz="5400" smtClean="0">
                <a:solidFill>
                  <a:srgbClr val="FF0000"/>
                </a:solidFill>
              </a:rPr>
              <a:t>HOMEWORK</a:t>
            </a:r>
          </a:p>
        </p:txBody>
      </p:sp>
      <p:sp>
        <p:nvSpPr>
          <p:cNvPr id="46084" name="Rectangle 4"/>
          <p:cNvSpPr>
            <a:spLocks noGrp="1" noChangeArrowheads="1"/>
          </p:cNvSpPr>
          <p:nvPr>
            <p:ph idx="1"/>
          </p:nvPr>
        </p:nvSpPr>
        <p:spPr>
          <a:xfrm>
            <a:off x="1828800" y="2133600"/>
            <a:ext cx="6858000" cy="1752600"/>
          </a:xfrm>
        </p:spPr>
        <p:txBody>
          <a:bodyPr/>
          <a:lstStyle/>
          <a:p>
            <a:pPr eaLnBrk="1" hangingPunct="1">
              <a:lnSpc>
                <a:spcPct val="80000"/>
              </a:lnSpc>
            </a:pPr>
            <a:r>
              <a:rPr lang="en-US" sz="2800" b="1" dirty="0" smtClean="0">
                <a:solidFill>
                  <a:srgbClr val="0000FF"/>
                </a:solidFill>
              </a:rPr>
              <a:t>Learn new words by heart.</a:t>
            </a:r>
          </a:p>
          <a:p>
            <a:pPr eaLnBrk="1" hangingPunct="1">
              <a:lnSpc>
                <a:spcPct val="80000"/>
              </a:lnSpc>
            </a:pPr>
            <a:r>
              <a:rPr lang="en-US" sz="2800" b="1" dirty="0" smtClean="0">
                <a:solidFill>
                  <a:srgbClr val="0000FF"/>
                </a:solidFill>
              </a:rPr>
              <a:t>Write a passage (100-120 words) about a people you know</a:t>
            </a:r>
          </a:p>
          <a:p>
            <a:pPr eaLnBrk="1" hangingPunct="1">
              <a:lnSpc>
                <a:spcPct val="80000"/>
              </a:lnSpc>
              <a:buFontTx/>
              <a:buNone/>
            </a:pPr>
            <a:endParaRPr lang="en-US" sz="2800" b="1" dirty="0" smtClean="0">
              <a:solidFill>
                <a:srgbClr val="0000FF"/>
              </a:solidFill>
            </a:endParaRPr>
          </a:p>
        </p:txBody>
      </p:sp>
    </p:spTree>
    <p:extLst>
      <p:ext uri="{BB962C8B-B14F-4D97-AF65-F5344CB8AC3E}">
        <p14:creationId xmlns="" xmlns:p14="http://schemas.microsoft.com/office/powerpoint/2010/main" val="2272453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trips(downRight)">
                                      <p:cBhvr>
                                        <p:cTn id="7" dur="500"/>
                                        <p:tgtEl>
                                          <p:spTgt spid="46083"/>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6084">
                                            <p:txEl>
                                              <p:pRg st="0" end="0"/>
                                            </p:txEl>
                                          </p:spTgt>
                                        </p:tgtEl>
                                        <p:attrNameLst>
                                          <p:attrName>style.visibility</p:attrName>
                                        </p:attrNameLst>
                                      </p:cBhvr>
                                      <p:to>
                                        <p:strVal val="visible"/>
                                      </p:to>
                                    </p:set>
                                    <p:animEffect transition="in" filter="strips(downRight)">
                                      <p:cBhvr>
                                        <p:cTn id="11" dur="500"/>
                                        <p:tgtEl>
                                          <p:spTgt spid="46084">
                                            <p:txEl>
                                              <p:pRg st="0" end="0"/>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46084">
                                            <p:txEl>
                                              <p:pRg st="1" end="1"/>
                                            </p:txEl>
                                          </p:spTgt>
                                        </p:tgtEl>
                                        <p:attrNameLst>
                                          <p:attrName>style.visibility</p:attrName>
                                        </p:attrNameLst>
                                      </p:cBhvr>
                                      <p:to>
                                        <p:strVal val="visible"/>
                                      </p:to>
                                    </p:set>
                                    <p:animEffect transition="in" filter="strips(downRight)">
                                      <p:cBhvr>
                                        <p:cTn id="15" dur="500"/>
                                        <p:tgtEl>
                                          <p:spTgt spid="460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124053001"/>
              </p:ext>
            </p:extLst>
          </p:nvPr>
        </p:nvGraphicFramePr>
        <p:xfrm>
          <a:off x="228600" y="990600"/>
          <a:ext cx="8763000" cy="5486400"/>
        </p:xfrm>
        <a:graphic>
          <a:graphicData uri="http://schemas.openxmlformats.org/drawingml/2006/table">
            <a:tbl>
              <a:tblPr firstRow="1" bandRow="1">
                <a:tableStyleId>{5C22544A-7EE6-4342-B048-85BDC9FD1C3A}</a:tableStyleId>
              </a:tblPr>
              <a:tblGrid>
                <a:gridCol w="7543800"/>
                <a:gridCol w="609600"/>
                <a:gridCol w="609600"/>
              </a:tblGrid>
              <a:tr h="370840">
                <a:tc>
                  <a:txBody>
                    <a:bodyPr/>
                    <a:lstStyle/>
                    <a:p>
                      <a:pPr algn="ctr"/>
                      <a:r>
                        <a:rPr lang="en-US" sz="2400" dirty="0" smtClean="0">
                          <a:latin typeface=".VnMysticalH" pitchFamily="34" charset="0"/>
                        </a:rPr>
                        <a:t>questions</a:t>
                      </a:r>
                      <a:endParaRPr lang="en-US" sz="2400" dirty="0">
                        <a:latin typeface=".VnMysticalH" pitchFamily="34" charset="0"/>
                      </a:endParaRPr>
                    </a:p>
                  </a:txBody>
                  <a:tcPr/>
                </a:tc>
                <a:tc>
                  <a:txBody>
                    <a:bodyPr/>
                    <a:lstStyle/>
                    <a:p>
                      <a:pPr marL="0" algn="ctr" defTabSz="914400" rtl="0" eaLnBrk="1" latinLnBrk="0" hangingPunct="1"/>
                      <a:r>
                        <a:rPr lang="en-US" sz="2400" b="1" kern="1200" dirty="0" smtClean="0">
                          <a:solidFill>
                            <a:schemeClr val="lt1"/>
                          </a:solidFill>
                          <a:latin typeface=".VnMysticalH" pitchFamily="34" charset="0"/>
                          <a:ea typeface="+mn-ea"/>
                          <a:cs typeface="+mn-cs"/>
                        </a:rPr>
                        <a:t>T</a:t>
                      </a:r>
                      <a:endParaRPr lang="en-US" sz="2400" b="1" kern="1200" dirty="0">
                        <a:solidFill>
                          <a:schemeClr val="lt1"/>
                        </a:solidFill>
                        <a:latin typeface=".VnMysticalH" pitchFamily="34" charset="0"/>
                        <a:ea typeface="+mn-ea"/>
                        <a:cs typeface="+mn-cs"/>
                      </a:endParaRPr>
                    </a:p>
                  </a:txBody>
                  <a:tcPr/>
                </a:tc>
                <a:tc>
                  <a:txBody>
                    <a:bodyPr/>
                    <a:lstStyle/>
                    <a:p>
                      <a:pPr marL="0" algn="ctr" defTabSz="914400" rtl="0" eaLnBrk="1" latinLnBrk="0" hangingPunct="1"/>
                      <a:r>
                        <a:rPr lang="en-US" sz="2400" b="1" kern="1200" dirty="0" smtClean="0">
                          <a:solidFill>
                            <a:schemeClr val="lt1"/>
                          </a:solidFill>
                          <a:latin typeface=".VnMysticalH" pitchFamily="34" charset="0"/>
                          <a:ea typeface="+mn-ea"/>
                          <a:cs typeface="+mn-cs"/>
                        </a:rPr>
                        <a:t>F</a:t>
                      </a:r>
                      <a:endParaRPr lang="en-US" sz="2400" b="1" kern="1200" dirty="0">
                        <a:solidFill>
                          <a:schemeClr val="lt1"/>
                        </a:solidFill>
                        <a:latin typeface=".VnMysticalH" pitchFamily="34" charset="0"/>
                        <a:ea typeface="+mn-ea"/>
                        <a:cs typeface="+mn-cs"/>
                      </a:endParaRPr>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dirty="0"/>
                    </a:p>
                  </a:txBody>
                  <a:tcPr/>
                </a:tc>
              </a:tr>
              <a:tr h="370840">
                <a:tc>
                  <a:txBody>
                    <a:bodyPr/>
                    <a:lstStyle/>
                    <a:p>
                      <a:pPr>
                        <a:lnSpc>
                          <a:spcPct val="150000"/>
                        </a:lnSpc>
                      </a:pPr>
                      <a:endParaRPr lang="en-US" dirty="0"/>
                    </a:p>
                  </a:txBody>
                  <a:tcPr/>
                </a:tc>
                <a:tc>
                  <a:txBody>
                    <a:bodyPr/>
                    <a:lstStyle/>
                    <a:p>
                      <a:pPr>
                        <a:lnSpc>
                          <a:spcPct val="150000"/>
                        </a:lnSpc>
                      </a:pPr>
                      <a:endParaRPr lang="en-US" dirty="0"/>
                    </a:p>
                  </a:txBody>
                  <a:tcPr/>
                </a:tc>
                <a:tc>
                  <a:txBody>
                    <a:bodyPr/>
                    <a:lstStyle/>
                    <a:p>
                      <a:pPr>
                        <a:lnSpc>
                          <a:spcPct val="150000"/>
                        </a:lnSpc>
                      </a:pPr>
                      <a:endParaRPr lang="en-US"/>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dirty="0"/>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dirty="0"/>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a:p>
                  </a:txBody>
                  <a:tcPr/>
                </a:tc>
              </a:tr>
              <a:tr h="370840">
                <a:tc>
                  <a:txBody>
                    <a:bodyPr/>
                    <a:lstStyle/>
                    <a:p>
                      <a:pPr>
                        <a:lnSpc>
                          <a:spcPct val="150000"/>
                        </a:lnSpc>
                      </a:pPr>
                      <a:endParaRPr lang="en-US" dirty="0"/>
                    </a:p>
                  </a:txBody>
                  <a:tcPr/>
                </a:tc>
                <a:tc>
                  <a:txBody>
                    <a:bodyPr/>
                    <a:lstStyle/>
                    <a:p>
                      <a:pPr>
                        <a:lnSpc>
                          <a:spcPct val="150000"/>
                        </a:lnSpc>
                      </a:pPr>
                      <a:endParaRPr lang="en-US"/>
                    </a:p>
                  </a:txBody>
                  <a:tcPr/>
                </a:tc>
                <a:tc>
                  <a:txBody>
                    <a:bodyPr/>
                    <a:lstStyle/>
                    <a:p>
                      <a:pPr>
                        <a:lnSpc>
                          <a:spcPct val="150000"/>
                        </a:lnSpc>
                      </a:pPr>
                      <a:endParaRPr lang="en-US"/>
                    </a:p>
                  </a:txBody>
                  <a:tcPr/>
                </a:tc>
              </a:tr>
              <a:tr h="370840">
                <a:tc>
                  <a:txBody>
                    <a:bodyPr/>
                    <a:lstStyle/>
                    <a:p>
                      <a:pPr>
                        <a:lnSpc>
                          <a:spcPct val="150000"/>
                        </a:lnSpc>
                      </a:pPr>
                      <a:endParaRPr lang="en-US" dirty="0"/>
                    </a:p>
                  </a:txBody>
                  <a:tcPr/>
                </a:tc>
                <a:tc>
                  <a:txBody>
                    <a:bodyPr/>
                    <a:lstStyle/>
                    <a:p>
                      <a:pPr>
                        <a:lnSpc>
                          <a:spcPct val="150000"/>
                        </a:lnSpc>
                      </a:pPr>
                      <a:endParaRPr lang="en-US" dirty="0"/>
                    </a:p>
                  </a:txBody>
                  <a:tcPr/>
                </a:tc>
                <a:tc>
                  <a:txBody>
                    <a:bodyPr/>
                    <a:lstStyle/>
                    <a:p>
                      <a:pPr>
                        <a:lnSpc>
                          <a:spcPct val="150000"/>
                        </a:lnSpc>
                      </a:pPr>
                      <a:endParaRPr lang="en-US" dirty="0"/>
                    </a:p>
                  </a:txBody>
                  <a:tcPr/>
                </a:tc>
              </a:tr>
            </a:tbl>
          </a:graphicData>
        </a:graphic>
      </p:graphicFrame>
      <p:sp>
        <p:nvSpPr>
          <p:cNvPr id="3" name="Rectangle 2"/>
          <p:cNvSpPr/>
          <p:nvPr/>
        </p:nvSpPr>
        <p:spPr>
          <a:xfrm>
            <a:off x="258168" y="1543336"/>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1. There are more than 54 groups in Viet Nam</a:t>
            </a:r>
            <a:endParaRPr lang="en-US" sz="2400" dirty="0">
              <a:solidFill>
                <a:srgbClr val="00B050"/>
              </a:solidFill>
              <a:latin typeface=".VnTime" pitchFamily="34" charset="0"/>
            </a:endParaRPr>
          </a:p>
        </p:txBody>
      </p:sp>
      <p:sp>
        <p:nvSpPr>
          <p:cNvPr id="4" name="Rectangle 3"/>
          <p:cNvSpPr/>
          <p:nvPr/>
        </p:nvSpPr>
        <p:spPr>
          <a:xfrm>
            <a:off x="271816" y="2036922"/>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2. The </a:t>
            </a:r>
            <a:r>
              <a:rPr lang="en-US" sz="2400" dirty="0" err="1" smtClean="0">
                <a:solidFill>
                  <a:srgbClr val="00B050"/>
                </a:solidFill>
                <a:latin typeface=".VnTime" pitchFamily="34" charset="0"/>
              </a:rPr>
              <a:t>H’mong</a:t>
            </a:r>
            <a:r>
              <a:rPr lang="en-US" sz="2400" dirty="0" smtClean="0">
                <a:solidFill>
                  <a:srgbClr val="00B050"/>
                </a:solidFill>
                <a:latin typeface=".VnTime" pitchFamily="34" charset="0"/>
              </a:rPr>
              <a:t> don’t live in the Red river delta</a:t>
            </a:r>
            <a:endParaRPr lang="en-US" sz="2400" dirty="0">
              <a:solidFill>
                <a:srgbClr val="00B050"/>
              </a:solidFill>
              <a:latin typeface=".VnTime" pitchFamily="34" charset="0"/>
            </a:endParaRPr>
          </a:p>
        </p:txBody>
      </p:sp>
      <p:sp>
        <p:nvSpPr>
          <p:cNvPr id="5" name="Rectangle 4"/>
          <p:cNvSpPr/>
          <p:nvPr/>
        </p:nvSpPr>
        <p:spPr>
          <a:xfrm>
            <a:off x="268405" y="2545296"/>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3. Most ethnic group live mainly on hunting</a:t>
            </a:r>
            <a:endParaRPr lang="en-US" sz="2400" dirty="0">
              <a:solidFill>
                <a:srgbClr val="00B050"/>
              </a:solidFill>
              <a:latin typeface=".VnTime" pitchFamily="34" charset="0"/>
            </a:endParaRPr>
          </a:p>
        </p:txBody>
      </p:sp>
      <p:sp>
        <p:nvSpPr>
          <p:cNvPr id="6" name="Rectangle 5"/>
          <p:cNvSpPr/>
          <p:nvPr/>
        </p:nvSpPr>
        <p:spPr>
          <a:xfrm>
            <a:off x="279778" y="3551832"/>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5. The Viet live all over the country</a:t>
            </a:r>
            <a:endParaRPr lang="en-US" sz="2400" dirty="0">
              <a:solidFill>
                <a:srgbClr val="00B050"/>
              </a:solidFill>
              <a:latin typeface=".VnTime" pitchFamily="34" charset="0"/>
            </a:endParaRPr>
          </a:p>
        </p:txBody>
      </p:sp>
      <p:sp>
        <p:nvSpPr>
          <p:cNvPr id="7" name="Rectangle 6"/>
          <p:cNvSpPr/>
          <p:nvPr/>
        </p:nvSpPr>
        <p:spPr>
          <a:xfrm>
            <a:off x="282053" y="3042312"/>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4. The musical of the </a:t>
            </a:r>
            <a:r>
              <a:rPr lang="en-US" sz="2400" dirty="0" err="1" smtClean="0">
                <a:solidFill>
                  <a:srgbClr val="00B050"/>
                </a:solidFill>
                <a:latin typeface=".VnTime" pitchFamily="34" charset="0"/>
              </a:rPr>
              <a:t>Tay</a:t>
            </a:r>
            <a:r>
              <a:rPr lang="en-US" sz="2400" dirty="0" smtClean="0">
                <a:solidFill>
                  <a:srgbClr val="00B050"/>
                </a:solidFill>
                <a:latin typeface=".VnTime" pitchFamily="34" charset="0"/>
              </a:rPr>
              <a:t> is flute</a:t>
            </a:r>
            <a:endParaRPr lang="en-US" sz="2400" dirty="0">
              <a:solidFill>
                <a:srgbClr val="00B050"/>
              </a:solidFill>
              <a:latin typeface=".VnTime" pitchFamily="34" charset="0"/>
            </a:endParaRPr>
          </a:p>
        </p:txBody>
      </p:sp>
      <p:sp>
        <p:nvSpPr>
          <p:cNvPr id="8" name="Rectangle 7"/>
          <p:cNvSpPr/>
          <p:nvPr/>
        </p:nvSpPr>
        <p:spPr>
          <a:xfrm>
            <a:off x="282053" y="4057936"/>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6. All the groups have the same languages</a:t>
            </a:r>
            <a:endParaRPr lang="en-US" sz="2400" dirty="0">
              <a:solidFill>
                <a:srgbClr val="00B050"/>
              </a:solidFill>
              <a:latin typeface=".VnTime" pitchFamily="34" charset="0"/>
            </a:endParaRPr>
          </a:p>
        </p:txBody>
      </p:sp>
      <p:sp>
        <p:nvSpPr>
          <p:cNvPr id="9" name="Rectangle 8"/>
          <p:cNvSpPr/>
          <p:nvPr/>
        </p:nvSpPr>
        <p:spPr>
          <a:xfrm>
            <a:off x="282053" y="4550392"/>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7. The </a:t>
            </a:r>
            <a:r>
              <a:rPr lang="en-US" sz="2400" dirty="0" err="1" smtClean="0">
                <a:solidFill>
                  <a:srgbClr val="00B050"/>
                </a:solidFill>
                <a:latin typeface=".VnTime" pitchFamily="34" charset="0"/>
              </a:rPr>
              <a:t>Tay</a:t>
            </a:r>
            <a:r>
              <a:rPr lang="en-US" sz="2400" dirty="0" smtClean="0">
                <a:solidFill>
                  <a:srgbClr val="00B050"/>
                </a:solidFill>
                <a:latin typeface=".VnTime" pitchFamily="34" charset="0"/>
              </a:rPr>
              <a:t> live in a stilt house</a:t>
            </a:r>
            <a:endParaRPr lang="en-US" sz="2400" dirty="0">
              <a:solidFill>
                <a:srgbClr val="00B050"/>
              </a:solidFill>
              <a:latin typeface=".VnTime" pitchFamily="34" charset="0"/>
            </a:endParaRPr>
          </a:p>
        </p:txBody>
      </p:sp>
      <p:sp>
        <p:nvSpPr>
          <p:cNvPr id="10" name="Rectangle 9"/>
          <p:cNvSpPr/>
          <p:nvPr/>
        </p:nvSpPr>
        <p:spPr>
          <a:xfrm>
            <a:off x="285464" y="5054224"/>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8. The </a:t>
            </a:r>
            <a:r>
              <a:rPr lang="en-US" sz="2400" dirty="0" err="1" smtClean="0">
                <a:solidFill>
                  <a:srgbClr val="00B050"/>
                </a:solidFill>
                <a:latin typeface=".VnTime" pitchFamily="34" charset="0"/>
              </a:rPr>
              <a:t>Odu</a:t>
            </a:r>
            <a:r>
              <a:rPr lang="en-US" sz="2400" dirty="0" smtClean="0">
                <a:solidFill>
                  <a:srgbClr val="00B050"/>
                </a:solidFill>
                <a:latin typeface=".VnTime" pitchFamily="34" charset="0"/>
              </a:rPr>
              <a:t> has the smallest population</a:t>
            </a:r>
            <a:endParaRPr lang="en-US" sz="2400" dirty="0">
              <a:solidFill>
                <a:srgbClr val="00B050"/>
              </a:solidFill>
              <a:latin typeface=".VnTime" pitchFamily="34" charset="0"/>
            </a:endParaRPr>
          </a:p>
        </p:txBody>
      </p:sp>
      <p:sp>
        <p:nvSpPr>
          <p:cNvPr id="11" name="Rectangle 10"/>
          <p:cNvSpPr/>
          <p:nvPr/>
        </p:nvSpPr>
        <p:spPr>
          <a:xfrm>
            <a:off x="293426" y="6060744"/>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10. The Viet work on terraced fields</a:t>
            </a:r>
            <a:endParaRPr lang="en-US" sz="2400" dirty="0">
              <a:solidFill>
                <a:srgbClr val="00B050"/>
              </a:solidFill>
              <a:latin typeface=".VnTime" pitchFamily="34" charset="0"/>
            </a:endParaRPr>
          </a:p>
        </p:txBody>
      </p:sp>
      <p:sp>
        <p:nvSpPr>
          <p:cNvPr id="12" name="Rectangle 11"/>
          <p:cNvSpPr/>
          <p:nvPr/>
        </p:nvSpPr>
        <p:spPr>
          <a:xfrm>
            <a:off x="278640" y="5554640"/>
            <a:ext cx="7162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VnTime" pitchFamily="34" charset="0"/>
              </a:rPr>
              <a:t>9. The Cham live mainly in southern provinces</a:t>
            </a:r>
            <a:endParaRPr lang="en-US" sz="2400" dirty="0">
              <a:solidFill>
                <a:srgbClr val="00B050"/>
              </a:solidFill>
              <a:latin typeface=".VnTime" pitchFamily="34" charset="0"/>
            </a:endParaRPr>
          </a:p>
        </p:txBody>
      </p:sp>
      <p:sp>
        <p:nvSpPr>
          <p:cNvPr id="13" name="Oval 12"/>
          <p:cNvSpPr/>
          <p:nvPr/>
        </p:nvSpPr>
        <p:spPr>
          <a:xfrm>
            <a:off x="7848600" y="1972665"/>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t</a:t>
            </a:r>
            <a:endParaRPr lang="en-US" dirty="0">
              <a:latin typeface=".VnBodoniH" pitchFamily="34" charset="0"/>
            </a:endParaRPr>
          </a:p>
        </p:txBody>
      </p:sp>
      <p:sp>
        <p:nvSpPr>
          <p:cNvPr id="14" name="Oval 13"/>
          <p:cNvSpPr/>
          <p:nvPr/>
        </p:nvSpPr>
        <p:spPr>
          <a:xfrm>
            <a:off x="8452512" y="1456890"/>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F</a:t>
            </a:r>
            <a:endParaRPr lang="en-US" dirty="0">
              <a:latin typeface=".VnBodoniH" pitchFamily="34" charset="0"/>
            </a:endParaRPr>
          </a:p>
        </p:txBody>
      </p:sp>
      <p:sp>
        <p:nvSpPr>
          <p:cNvPr id="16" name="Oval 15"/>
          <p:cNvSpPr/>
          <p:nvPr/>
        </p:nvSpPr>
        <p:spPr>
          <a:xfrm>
            <a:off x="7839501" y="450205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t</a:t>
            </a:r>
            <a:endParaRPr lang="en-US" dirty="0">
              <a:latin typeface=".VnBodoniH" pitchFamily="34" charset="0"/>
            </a:endParaRPr>
          </a:p>
        </p:txBody>
      </p:sp>
      <p:sp>
        <p:nvSpPr>
          <p:cNvPr id="17" name="Oval 16"/>
          <p:cNvSpPr/>
          <p:nvPr/>
        </p:nvSpPr>
        <p:spPr>
          <a:xfrm>
            <a:off x="7828127" y="347106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t</a:t>
            </a:r>
            <a:endParaRPr lang="en-US" dirty="0">
              <a:latin typeface=".VnBodoniH" pitchFamily="34" charset="0"/>
            </a:endParaRPr>
          </a:p>
        </p:txBody>
      </p:sp>
      <p:sp>
        <p:nvSpPr>
          <p:cNvPr id="18" name="Oval 17"/>
          <p:cNvSpPr/>
          <p:nvPr/>
        </p:nvSpPr>
        <p:spPr>
          <a:xfrm>
            <a:off x="7848600" y="5001904"/>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t</a:t>
            </a:r>
            <a:endParaRPr lang="en-US" dirty="0">
              <a:latin typeface=".VnBodoniH" pitchFamily="34" charset="0"/>
            </a:endParaRPr>
          </a:p>
        </p:txBody>
      </p:sp>
      <p:sp>
        <p:nvSpPr>
          <p:cNvPr id="20" name="Oval 19"/>
          <p:cNvSpPr/>
          <p:nvPr/>
        </p:nvSpPr>
        <p:spPr>
          <a:xfrm>
            <a:off x="8466160" y="2477057"/>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F</a:t>
            </a:r>
            <a:endParaRPr lang="en-US" dirty="0">
              <a:latin typeface=".VnBodoniH" pitchFamily="34" charset="0"/>
            </a:endParaRPr>
          </a:p>
        </p:txBody>
      </p:sp>
      <p:sp>
        <p:nvSpPr>
          <p:cNvPr id="21" name="Oval 20"/>
          <p:cNvSpPr/>
          <p:nvPr/>
        </p:nvSpPr>
        <p:spPr>
          <a:xfrm>
            <a:off x="8449098" y="2985448"/>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F</a:t>
            </a:r>
            <a:endParaRPr lang="en-US" dirty="0">
              <a:latin typeface=".VnBodoniH" pitchFamily="34" charset="0"/>
            </a:endParaRPr>
          </a:p>
        </p:txBody>
      </p:sp>
      <p:sp>
        <p:nvSpPr>
          <p:cNvPr id="22" name="Oval 21"/>
          <p:cNvSpPr/>
          <p:nvPr/>
        </p:nvSpPr>
        <p:spPr>
          <a:xfrm>
            <a:off x="8452512" y="3997656"/>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F</a:t>
            </a:r>
            <a:endParaRPr lang="en-US" dirty="0">
              <a:latin typeface=".VnBodoniH" pitchFamily="34" charset="0"/>
            </a:endParaRPr>
          </a:p>
        </p:txBody>
      </p:sp>
      <p:sp>
        <p:nvSpPr>
          <p:cNvPr id="23" name="Oval 22"/>
          <p:cNvSpPr/>
          <p:nvPr/>
        </p:nvSpPr>
        <p:spPr>
          <a:xfrm>
            <a:off x="8459334" y="5994770"/>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F</a:t>
            </a:r>
            <a:endParaRPr lang="en-US" dirty="0">
              <a:latin typeface=".VnBodoniH" pitchFamily="34" charset="0"/>
            </a:endParaRPr>
          </a:p>
        </p:txBody>
      </p:sp>
      <p:sp>
        <p:nvSpPr>
          <p:cNvPr id="24" name="Oval 23"/>
          <p:cNvSpPr/>
          <p:nvPr/>
        </p:nvSpPr>
        <p:spPr>
          <a:xfrm>
            <a:off x="8452512" y="5494360"/>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VnBodoniH" pitchFamily="34" charset="0"/>
              </a:rPr>
              <a:t>F</a:t>
            </a:r>
            <a:endParaRPr lang="en-US" dirty="0">
              <a:latin typeface=".VnBodoniH" pitchFamily="34" charset="0"/>
            </a:endParaRPr>
          </a:p>
        </p:txBody>
      </p:sp>
      <p:sp>
        <p:nvSpPr>
          <p:cNvPr id="19" name="Oval 18"/>
          <p:cNvSpPr/>
          <p:nvPr/>
        </p:nvSpPr>
        <p:spPr>
          <a:xfrm>
            <a:off x="3124200" y="76200"/>
            <a:ext cx="3200400" cy="762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VnBodoniH" pitchFamily="34" charset="0"/>
              </a:rPr>
              <a:t>chatting</a:t>
            </a:r>
            <a:endParaRPr lang="en-US" sz="2400" dirty="0">
              <a:latin typeface=".VnBodoniH" pitchFamily="34" charset="0"/>
            </a:endParaRPr>
          </a:p>
        </p:txBody>
      </p:sp>
      <p:sp>
        <p:nvSpPr>
          <p:cNvPr id="15" name="Oval 14"/>
          <p:cNvSpPr/>
          <p:nvPr/>
        </p:nvSpPr>
        <p:spPr>
          <a:xfrm>
            <a:off x="285464" y="76200"/>
            <a:ext cx="628936"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VnBodoniH" pitchFamily="34" charset="0"/>
              </a:rPr>
              <a:t>1</a:t>
            </a:r>
            <a:endParaRPr lang="en-US" sz="2800" dirty="0">
              <a:latin typeface=".VnBodoniH" pitchFamily="34" charset="0"/>
            </a:endParaRPr>
          </a:p>
        </p:txBody>
      </p:sp>
      <p:sp>
        <p:nvSpPr>
          <p:cNvPr id="25" name="Left Arrow 24">
            <a:hlinkClick r:id="rId2" action="ppaction://hlinksldjump"/>
          </p:cNvPr>
          <p:cNvSpPr/>
          <p:nvPr/>
        </p:nvSpPr>
        <p:spPr>
          <a:xfrm>
            <a:off x="8285327" y="76200"/>
            <a:ext cx="620971"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0882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istrator\Desktop\images (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28600" y="1541945"/>
            <a:ext cx="8534400" cy="2862322"/>
          </a:xfrm>
          <a:prstGeom prst="rect">
            <a:avLst/>
          </a:prstGeom>
          <a:noFill/>
        </p:spPr>
        <p:txBody>
          <a:bodyPr wrap="square" lIns="91440" tIns="45720" rIns="91440" bIns="45720">
            <a:spAutoFit/>
          </a:bodyPr>
          <a:lstStyle/>
          <a:p>
            <a:pPr algn="ctr"/>
            <a:r>
              <a:rPr lang="en-US" sz="6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UNIT 3</a:t>
            </a:r>
          </a:p>
          <a:p>
            <a:pPr algn="ctr"/>
            <a:r>
              <a:rPr lang="en-US"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PEOPLES IN VIET NAM</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5: Skill 1</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 xmlns:p14="http://schemas.microsoft.com/office/powerpoint/2010/main" val="56416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457200"/>
            <a:ext cx="8229600" cy="762000"/>
          </a:xfrm>
        </p:spPr>
        <p:txBody>
          <a:bodyPr/>
          <a:lstStyle/>
          <a:p>
            <a:pPr algn="l"/>
            <a:r>
              <a:rPr lang="en-US" b="1" dirty="0" smtClean="0">
                <a:solidFill>
                  <a:srgbClr val="D82906"/>
                </a:solidFill>
              </a:rPr>
              <a:t> * Vocabulary: </a:t>
            </a:r>
            <a:endParaRPr lang="en-US" b="1" u="sng" dirty="0" smtClean="0">
              <a:solidFill>
                <a:srgbClr val="D82906"/>
              </a:solidFill>
            </a:endParaRPr>
          </a:p>
        </p:txBody>
      </p:sp>
      <p:sp>
        <p:nvSpPr>
          <p:cNvPr id="16388" name="Text Box 4"/>
          <p:cNvSpPr txBox="1">
            <a:spLocks noChangeArrowheads="1"/>
          </p:cNvSpPr>
          <p:nvPr/>
        </p:nvSpPr>
        <p:spPr bwMode="auto">
          <a:xfrm>
            <a:off x="0" y="1427202"/>
            <a:ext cx="8077200" cy="584775"/>
          </a:xfrm>
          <a:prstGeom prst="rect">
            <a:avLst/>
          </a:prstGeom>
          <a:noFill/>
          <a:ln w="9525">
            <a:noFill/>
            <a:miter lim="800000"/>
            <a:headEnd/>
            <a:tailEnd/>
          </a:ln>
          <a:effectLst/>
        </p:spPr>
        <p:txBody>
          <a:bodyPr>
            <a:spAutoFit/>
          </a:bodyPr>
          <a:lstStyle/>
          <a:p>
            <a:pPr marL="342900" indent="-342900">
              <a:spcBef>
                <a:spcPct val="50000"/>
              </a:spcBef>
            </a:pPr>
            <a:r>
              <a:rPr lang="en-US" sz="3000" b="1" dirty="0" smtClean="0"/>
              <a:t>- Poultry </a:t>
            </a:r>
            <a:r>
              <a:rPr lang="en-US" sz="3200" dirty="0" smtClean="0"/>
              <a:t>/'</a:t>
            </a:r>
            <a:r>
              <a:rPr lang="en-US" sz="3200" dirty="0" err="1" smtClean="0"/>
              <a:t>poultri</a:t>
            </a:r>
            <a:r>
              <a:rPr lang="en-US" sz="3200" dirty="0" smtClean="0"/>
              <a:t>/  </a:t>
            </a:r>
            <a:r>
              <a:rPr lang="en-US" sz="3000" b="1" dirty="0" smtClean="0"/>
              <a:t>(n) : </a:t>
            </a:r>
            <a:endParaRPr lang="en-US" sz="3000" b="1" dirty="0"/>
          </a:p>
        </p:txBody>
      </p:sp>
      <p:pic>
        <p:nvPicPr>
          <p:cNvPr id="16390" name="Picture 6" descr="ban26"/>
          <p:cNvPicPr>
            <a:picLocks noChangeAspect="1" noChangeArrowheads="1" noCrop="1"/>
          </p:cNvPicPr>
          <p:nvPr/>
        </p:nvPicPr>
        <p:blipFill>
          <a:blip r:embed="rId3" cstate="print"/>
          <a:srcRect/>
          <a:stretch>
            <a:fillRect/>
          </a:stretch>
        </p:blipFill>
        <p:spPr bwMode="auto">
          <a:xfrm>
            <a:off x="0" y="0"/>
            <a:ext cx="9144000" cy="457200"/>
          </a:xfrm>
          <a:prstGeom prst="rect">
            <a:avLst/>
          </a:prstGeom>
          <a:noFill/>
        </p:spPr>
      </p:pic>
      <p:sp>
        <p:nvSpPr>
          <p:cNvPr id="7" name="Text Box 4"/>
          <p:cNvSpPr txBox="1">
            <a:spLocks noChangeArrowheads="1"/>
          </p:cNvSpPr>
          <p:nvPr/>
        </p:nvSpPr>
        <p:spPr bwMode="auto">
          <a:xfrm>
            <a:off x="76200" y="2438400"/>
            <a:ext cx="8077200" cy="584775"/>
          </a:xfrm>
          <a:prstGeom prst="rect">
            <a:avLst/>
          </a:prstGeom>
          <a:noFill/>
          <a:ln w="9525">
            <a:noFill/>
            <a:miter lim="800000"/>
            <a:headEnd/>
            <a:tailEnd/>
          </a:ln>
          <a:effectLst/>
        </p:spPr>
        <p:txBody>
          <a:bodyPr>
            <a:spAutoFit/>
          </a:bodyPr>
          <a:lstStyle/>
          <a:p>
            <a:pPr marL="342900" indent="-342900">
              <a:spcBef>
                <a:spcPct val="50000"/>
              </a:spcBef>
            </a:pPr>
            <a:r>
              <a:rPr lang="en-US" sz="3000" b="1" dirty="0" smtClean="0"/>
              <a:t>- Weave cloth </a:t>
            </a:r>
            <a:r>
              <a:rPr lang="en-US" sz="3200" dirty="0" smtClean="0"/>
              <a:t>/</a:t>
            </a:r>
            <a:r>
              <a:rPr lang="en-US" sz="3200" dirty="0" err="1" smtClean="0"/>
              <a:t>wi:v</a:t>
            </a:r>
            <a:r>
              <a:rPr lang="en-US" sz="3200" dirty="0" smtClean="0"/>
              <a:t>   </a:t>
            </a:r>
            <a:r>
              <a:rPr lang="en-US" sz="3200" dirty="0" err="1" smtClean="0"/>
              <a:t>klɔ</a:t>
            </a:r>
            <a:r>
              <a:rPr lang="el-GR" sz="3200" dirty="0" smtClean="0"/>
              <a:t>θ</a:t>
            </a:r>
            <a:r>
              <a:rPr lang="en-US" sz="3200" dirty="0" smtClean="0"/>
              <a:t>/ </a:t>
            </a:r>
            <a:r>
              <a:rPr lang="en-US" sz="3000" b="1" dirty="0" smtClean="0"/>
              <a:t>(v) : </a:t>
            </a:r>
            <a:endParaRPr lang="en-US" sz="3000" b="1" dirty="0"/>
          </a:p>
        </p:txBody>
      </p:sp>
      <p:sp>
        <p:nvSpPr>
          <p:cNvPr id="8" name="Text Box 4"/>
          <p:cNvSpPr txBox="1">
            <a:spLocks noChangeArrowheads="1"/>
          </p:cNvSpPr>
          <p:nvPr/>
        </p:nvSpPr>
        <p:spPr bwMode="auto">
          <a:xfrm>
            <a:off x="76200" y="3408402"/>
            <a:ext cx="8077200" cy="584775"/>
          </a:xfrm>
          <a:prstGeom prst="rect">
            <a:avLst/>
          </a:prstGeom>
          <a:noFill/>
          <a:ln w="9525">
            <a:noFill/>
            <a:miter lim="800000"/>
            <a:headEnd/>
            <a:tailEnd/>
          </a:ln>
          <a:effectLst/>
        </p:spPr>
        <p:txBody>
          <a:bodyPr>
            <a:spAutoFit/>
          </a:bodyPr>
          <a:lstStyle/>
          <a:p>
            <a:pPr marL="342900" indent="-342900">
              <a:spcBef>
                <a:spcPct val="50000"/>
              </a:spcBef>
            </a:pPr>
            <a:r>
              <a:rPr lang="en-US" sz="3000" b="1" dirty="0" smtClean="0"/>
              <a:t>- Sow seeds /</a:t>
            </a:r>
            <a:r>
              <a:rPr lang="en-US" sz="3200" dirty="0" err="1" smtClean="0"/>
              <a:t>sau</a:t>
            </a:r>
            <a:r>
              <a:rPr lang="en-US" sz="3000" b="1" dirty="0" smtClean="0"/>
              <a:t>    </a:t>
            </a:r>
            <a:r>
              <a:rPr lang="en-US" sz="3200" dirty="0" err="1" smtClean="0"/>
              <a:t>si:d</a:t>
            </a:r>
            <a:r>
              <a:rPr lang="en-US" sz="3200" dirty="0" smtClean="0"/>
              <a:t> </a:t>
            </a:r>
            <a:r>
              <a:rPr lang="en-US" sz="3000" b="1" dirty="0" smtClean="0"/>
              <a:t>(v) : </a:t>
            </a:r>
            <a:endParaRPr lang="en-US" sz="3000" b="1" dirty="0"/>
          </a:p>
        </p:txBody>
      </p:sp>
      <p:pic>
        <p:nvPicPr>
          <p:cNvPr id="2050" name="Picture 2" descr="E:\Tai lieu nam hoc 2013-2014\Anh 8 - thi diem\Giao an dien tu Anh 8 - TD\Unit 3\poultry.1.jpg"/>
          <p:cNvPicPr>
            <a:picLocks noChangeAspect="1" noChangeArrowheads="1"/>
          </p:cNvPicPr>
          <p:nvPr/>
        </p:nvPicPr>
        <p:blipFill>
          <a:blip r:embed="rId4" cstate="print"/>
          <a:srcRect/>
          <a:stretch>
            <a:fillRect/>
          </a:stretch>
        </p:blipFill>
        <p:spPr bwMode="auto">
          <a:xfrm>
            <a:off x="4038600" y="1371600"/>
            <a:ext cx="2428875" cy="1876425"/>
          </a:xfrm>
          <a:prstGeom prst="rect">
            <a:avLst/>
          </a:prstGeom>
          <a:noFill/>
        </p:spPr>
      </p:pic>
      <p:pic>
        <p:nvPicPr>
          <p:cNvPr id="2051" name="Picture 3" descr="E:\Tai lieu nam hoc 2013-2014\Anh 8 - thi diem\Giao an dien tu Anh 8 - TD\Unit 3\poultry.jpg"/>
          <p:cNvPicPr>
            <a:picLocks noChangeAspect="1" noChangeArrowheads="1"/>
          </p:cNvPicPr>
          <p:nvPr/>
        </p:nvPicPr>
        <p:blipFill>
          <a:blip r:embed="rId5" cstate="print"/>
          <a:srcRect/>
          <a:stretch>
            <a:fillRect/>
          </a:stretch>
        </p:blipFill>
        <p:spPr bwMode="auto">
          <a:xfrm>
            <a:off x="6448425" y="1371600"/>
            <a:ext cx="2695575" cy="1905000"/>
          </a:xfrm>
          <a:prstGeom prst="rect">
            <a:avLst/>
          </a:prstGeom>
          <a:noFill/>
        </p:spPr>
      </p:pic>
      <p:pic>
        <p:nvPicPr>
          <p:cNvPr id="2052" name="Picture 4" descr="E:\Tai lieu nam hoc 2013-2014\Anh 8 - thi diem\Giao an dien tu Anh 8 - TD\Unit 3\weave cloth.jpg"/>
          <p:cNvPicPr>
            <a:picLocks noChangeAspect="1" noChangeArrowheads="1"/>
          </p:cNvPicPr>
          <p:nvPr/>
        </p:nvPicPr>
        <p:blipFill>
          <a:blip r:embed="rId6" cstate="print"/>
          <a:srcRect/>
          <a:stretch>
            <a:fillRect/>
          </a:stretch>
        </p:blipFill>
        <p:spPr bwMode="auto">
          <a:xfrm>
            <a:off x="4038600" y="1371600"/>
            <a:ext cx="5105400" cy="1838325"/>
          </a:xfrm>
          <a:prstGeom prst="rect">
            <a:avLst/>
          </a:prstGeom>
          <a:noFill/>
        </p:spPr>
      </p:pic>
      <p:pic>
        <p:nvPicPr>
          <p:cNvPr id="2053" name="Picture 5" descr="E:\Tai lieu nam hoc 2013-2014\Anh 8 - thi diem\Giao an dien tu Anh 8 - TD\Unit 3\sow seeds.1.jpg"/>
          <p:cNvPicPr>
            <a:picLocks noChangeAspect="1" noChangeArrowheads="1"/>
          </p:cNvPicPr>
          <p:nvPr/>
        </p:nvPicPr>
        <p:blipFill>
          <a:blip r:embed="rId7" cstate="print"/>
          <a:srcRect/>
          <a:stretch>
            <a:fillRect/>
          </a:stretch>
        </p:blipFill>
        <p:spPr bwMode="auto">
          <a:xfrm>
            <a:off x="3933825" y="1381125"/>
            <a:ext cx="2628900" cy="1895475"/>
          </a:xfrm>
          <a:prstGeom prst="rect">
            <a:avLst/>
          </a:prstGeom>
          <a:noFill/>
        </p:spPr>
      </p:pic>
      <p:pic>
        <p:nvPicPr>
          <p:cNvPr id="2054" name="Picture 6" descr="E:\Tai lieu nam hoc 2013-2014\Anh 8 - thi diem\Giao an dien tu Anh 8 - TD\Unit 3\sow seed.2.jpg"/>
          <p:cNvPicPr>
            <a:picLocks noChangeAspect="1" noChangeArrowheads="1"/>
          </p:cNvPicPr>
          <p:nvPr/>
        </p:nvPicPr>
        <p:blipFill>
          <a:blip r:embed="rId8" cstate="print"/>
          <a:srcRect/>
          <a:stretch>
            <a:fillRect/>
          </a:stretch>
        </p:blipFill>
        <p:spPr bwMode="auto">
          <a:xfrm>
            <a:off x="6524625" y="1381125"/>
            <a:ext cx="2619375" cy="1895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par>
                                <p:cTn id="8" presetID="8"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diamond(in)">
                                      <p:cBhvr>
                                        <p:cTn id="10" dur="2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diamond(in)">
                                      <p:cBhvr>
                                        <p:cTn id="15" dur="2000"/>
                                        <p:tgtEl>
                                          <p:spTgt spid="1638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ox(in)">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box(in)">
                                      <p:cBhvr>
                                        <p:cTn id="30" dur="500"/>
                                        <p:tgtEl>
                                          <p:spTgt spid="2053"/>
                                        </p:tgtEl>
                                      </p:cBhvr>
                                    </p:animEffect>
                                  </p:childTnLst>
                                </p:cTn>
                              </p:par>
                              <p:par>
                                <p:cTn id="31" presetID="4" presetClass="entr" presetSubtype="16" fill="hold" nodeType="with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box(in)">
                                      <p:cBhvr>
                                        <p:cTn id="33" dur="500"/>
                                        <p:tgtEl>
                                          <p:spTgt spid="205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6200" y="457200"/>
            <a:ext cx="3505200" cy="762000"/>
          </a:xfrm>
        </p:spPr>
        <p:txBody>
          <a:bodyPr/>
          <a:lstStyle/>
          <a:p>
            <a:pPr algn="l"/>
            <a:r>
              <a:rPr lang="en-US" b="1" dirty="0" smtClean="0">
                <a:solidFill>
                  <a:srgbClr val="D82906"/>
                </a:solidFill>
              </a:rPr>
              <a:t> * Matching: </a:t>
            </a:r>
            <a:endParaRPr lang="en-US" b="1" u="sng" dirty="0" smtClean="0">
              <a:solidFill>
                <a:srgbClr val="D82906"/>
              </a:solidFill>
            </a:endParaRPr>
          </a:p>
        </p:txBody>
      </p:sp>
      <p:sp>
        <p:nvSpPr>
          <p:cNvPr id="16388" name="Text Box 4"/>
          <p:cNvSpPr txBox="1">
            <a:spLocks noChangeArrowheads="1"/>
          </p:cNvSpPr>
          <p:nvPr/>
        </p:nvSpPr>
        <p:spPr bwMode="auto">
          <a:xfrm>
            <a:off x="0" y="1427202"/>
            <a:ext cx="3429000" cy="523220"/>
          </a:xfrm>
          <a:prstGeom prst="rect">
            <a:avLst/>
          </a:prstGeom>
          <a:noFill/>
          <a:ln w="9525">
            <a:noFill/>
            <a:miter lim="800000"/>
            <a:headEnd/>
            <a:tailEnd/>
          </a:ln>
          <a:effectLst/>
        </p:spPr>
        <p:txBody>
          <a:bodyPr wrap="square">
            <a:spAutoFit/>
          </a:bodyPr>
          <a:lstStyle/>
          <a:p>
            <a:pPr marL="342900" indent="-342900">
              <a:spcBef>
                <a:spcPct val="50000"/>
              </a:spcBef>
            </a:pPr>
            <a:r>
              <a:rPr lang="en-US" sz="2800" b="1" dirty="0" smtClean="0"/>
              <a:t>- Poultry (n) : </a:t>
            </a:r>
            <a:endParaRPr lang="en-US" sz="2800" b="1" dirty="0"/>
          </a:p>
        </p:txBody>
      </p:sp>
      <p:pic>
        <p:nvPicPr>
          <p:cNvPr id="16390" name="Picture 6" descr="ban26"/>
          <p:cNvPicPr>
            <a:picLocks noChangeAspect="1" noChangeArrowheads="1" noCrop="1"/>
          </p:cNvPicPr>
          <p:nvPr/>
        </p:nvPicPr>
        <p:blipFill>
          <a:blip r:embed="rId3" cstate="print"/>
          <a:srcRect/>
          <a:stretch>
            <a:fillRect/>
          </a:stretch>
        </p:blipFill>
        <p:spPr bwMode="auto">
          <a:xfrm>
            <a:off x="0" y="0"/>
            <a:ext cx="9144000" cy="457200"/>
          </a:xfrm>
          <a:prstGeom prst="rect">
            <a:avLst/>
          </a:prstGeom>
          <a:noFill/>
        </p:spPr>
      </p:pic>
      <p:sp>
        <p:nvSpPr>
          <p:cNvPr id="7" name="Text Box 4"/>
          <p:cNvSpPr txBox="1">
            <a:spLocks noChangeArrowheads="1"/>
          </p:cNvSpPr>
          <p:nvPr/>
        </p:nvSpPr>
        <p:spPr bwMode="auto">
          <a:xfrm>
            <a:off x="0" y="2971800"/>
            <a:ext cx="3429000" cy="523220"/>
          </a:xfrm>
          <a:prstGeom prst="rect">
            <a:avLst/>
          </a:prstGeom>
          <a:noFill/>
          <a:ln w="9525">
            <a:noFill/>
            <a:miter lim="800000"/>
            <a:headEnd/>
            <a:tailEnd/>
          </a:ln>
          <a:effectLst/>
        </p:spPr>
        <p:txBody>
          <a:bodyPr wrap="square">
            <a:spAutoFit/>
          </a:bodyPr>
          <a:lstStyle/>
          <a:p>
            <a:pPr marL="342900" indent="-342900">
              <a:spcBef>
                <a:spcPct val="50000"/>
              </a:spcBef>
            </a:pPr>
            <a:r>
              <a:rPr lang="en-US" sz="2800" b="1" dirty="0" smtClean="0"/>
              <a:t>- Weave cloth (v) : </a:t>
            </a:r>
            <a:endParaRPr lang="en-US" sz="2800" b="1" dirty="0"/>
          </a:p>
        </p:txBody>
      </p:sp>
      <p:sp>
        <p:nvSpPr>
          <p:cNvPr id="8" name="Text Box 4"/>
          <p:cNvSpPr txBox="1">
            <a:spLocks noChangeArrowheads="1"/>
          </p:cNvSpPr>
          <p:nvPr/>
        </p:nvSpPr>
        <p:spPr bwMode="auto">
          <a:xfrm>
            <a:off x="76200" y="4419600"/>
            <a:ext cx="3429000" cy="523220"/>
          </a:xfrm>
          <a:prstGeom prst="rect">
            <a:avLst/>
          </a:prstGeom>
          <a:noFill/>
          <a:ln w="9525">
            <a:noFill/>
            <a:miter lim="800000"/>
            <a:headEnd/>
            <a:tailEnd/>
          </a:ln>
          <a:effectLst/>
        </p:spPr>
        <p:txBody>
          <a:bodyPr wrap="square">
            <a:spAutoFit/>
          </a:bodyPr>
          <a:lstStyle/>
          <a:p>
            <a:pPr marL="342900" indent="-342900">
              <a:spcBef>
                <a:spcPct val="50000"/>
              </a:spcBef>
            </a:pPr>
            <a:r>
              <a:rPr lang="en-US" sz="2800" b="1" dirty="0" smtClean="0"/>
              <a:t>- Sow seeds (v) : </a:t>
            </a:r>
            <a:endParaRPr lang="en-US" sz="2800" b="1" dirty="0"/>
          </a:p>
        </p:txBody>
      </p:sp>
      <p:pic>
        <p:nvPicPr>
          <p:cNvPr id="2050" name="Picture 2" descr="E:\Tai lieu nam hoc 2013-2014\Anh 8 - thi diem\Giao an dien tu Anh 8 - TD\Unit 3\poultry.1.jpg"/>
          <p:cNvPicPr>
            <a:picLocks noChangeAspect="1" noChangeArrowheads="1"/>
          </p:cNvPicPr>
          <p:nvPr/>
        </p:nvPicPr>
        <p:blipFill>
          <a:blip r:embed="rId4" cstate="print"/>
          <a:srcRect/>
          <a:stretch>
            <a:fillRect/>
          </a:stretch>
        </p:blipFill>
        <p:spPr bwMode="auto">
          <a:xfrm>
            <a:off x="3886200" y="1447800"/>
            <a:ext cx="2428875" cy="1351027"/>
          </a:xfrm>
          <a:prstGeom prst="rect">
            <a:avLst/>
          </a:prstGeom>
          <a:noFill/>
        </p:spPr>
      </p:pic>
      <p:pic>
        <p:nvPicPr>
          <p:cNvPr id="2051" name="Picture 3" descr="E:\Tai lieu nam hoc 2013-2014\Anh 8 - thi diem\Giao an dien tu Anh 8 - TD\Unit 3\poultry.jpg"/>
          <p:cNvPicPr>
            <a:picLocks noChangeAspect="1" noChangeArrowheads="1"/>
          </p:cNvPicPr>
          <p:nvPr/>
        </p:nvPicPr>
        <p:blipFill>
          <a:blip r:embed="rId5" cstate="print"/>
          <a:srcRect/>
          <a:stretch>
            <a:fillRect/>
          </a:stretch>
        </p:blipFill>
        <p:spPr bwMode="auto">
          <a:xfrm>
            <a:off x="6448425" y="1447800"/>
            <a:ext cx="2695575" cy="1371600"/>
          </a:xfrm>
          <a:prstGeom prst="rect">
            <a:avLst/>
          </a:prstGeom>
          <a:noFill/>
        </p:spPr>
      </p:pic>
      <p:pic>
        <p:nvPicPr>
          <p:cNvPr id="2052" name="Picture 4" descr="E:\Tai lieu nam hoc 2013-2014\Anh 8 - thi diem\Giao an dien tu Anh 8 - TD\Unit 3\weave cloth.jpg"/>
          <p:cNvPicPr>
            <a:picLocks noChangeAspect="1" noChangeArrowheads="1"/>
          </p:cNvPicPr>
          <p:nvPr/>
        </p:nvPicPr>
        <p:blipFill>
          <a:blip r:embed="rId6" cstate="print"/>
          <a:srcRect/>
          <a:stretch>
            <a:fillRect/>
          </a:stretch>
        </p:blipFill>
        <p:spPr bwMode="auto">
          <a:xfrm>
            <a:off x="3962400" y="5029200"/>
            <a:ext cx="5105400" cy="1524000"/>
          </a:xfrm>
          <a:prstGeom prst="rect">
            <a:avLst/>
          </a:prstGeom>
          <a:noFill/>
        </p:spPr>
      </p:pic>
      <p:pic>
        <p:nvPicPr>
          <p:cNvPr id="15" name="Picture 5" descr="E:\Tai lieu nam hoc 2013-2014\Anh 8 - thi diem\Giao an dien tu Anh 8 - TD\Unit 3\sow seeds.1.jpg"/>
          <p:cNvPicPr>
            <a:picLocks noChangeAspect="1" noChangeArrowheads="1"/>
          </p:cNvPicPr>
          <p:nvPr/>
        </p:nvPicPr>
        <p:blipFill>
          <a:blip r:embed="rId7" cstate="print"/>
          <a:srcRect/>
          <a:stretch>
            <a:fillRect/>
          </a:stretch>
        </p:blipFill>
        <p:spPr bwMode="auto">
          <a:xfrm>
            <a:off x="3933825" y="3200400"/>
            <a:ext cx="2390775" cy="1371600"/>
          </a:xfrm>
          <a:prstGeom prst="rect">
            <a:avLst/>
          </a:prstGeom>
          <a:noFill/>
        </p:spPr>
      </p:pic>
      <p:pic>
        <p:nvPicPr>
          <p:cNvPr id="16" name="Picture 6" descr="E:\Tai lieu nam hoc 2013-2014\Anh 8 - thi diem\Giao an dien tu Anh 8 - TD\Unit 3\sow seed.2.jpg"/>
          <p:cNvPicPr>
            <a:picLocks noChangeAspect="1" noChangeArrowheads="1"/>
          </p:cNvPicPr>
          <p:nvPr/>
        </p:nvPicPr>
        <p:blipFill>
          <a:blip r:embed="rId8" cstate="print"/>
          <a:srcRect/>
          <a:stretch>
            <a:fillRect/>
          </a:stretch>
        </p:blipFill>
        <p:spPr bwMode="auto">
          <a:xfrm>
            <a:off x="6524625" y="3200400"/>
            <a:ext cx="2314575" cy="1371600"/>
          </a:xfrm>
          <a:prstGeom prst="rect">
            <a:avLst/>
          </a:prstGeom>
          <a:noFill/>
        </p:spPr>
      </p:pic>
      <p:sp>
        <p:nvSpPr>
          <p:cNvPr id="20" name="Title 1"/>
          <p:cNvSpPr txBox="1">
            <a:spLocks/>
          </p:cNvSpPr>
          <p:nvPr/>
        </p:nvSpPr>
        <p:spPr bwMode="auto">
          <a:xfrm>
            <a:off x="3352800" y="2133600"/>
            <a:ext cx="76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D82906"/>
                </a:solidFill>
                <a:effectLst/>
                <a:uLnTx/>
                <a:uFillTx/>
                <a:latin typeface="+mj-lt"/>
                <a:ea typeface="+mj-ea"/>
                <a:cs typeface="+mj-cs"/>
              </a:rPr>
              <a:t> 1</a:t>
            </a:r>
            <a:endParaRPr kumimoji="0" lang="en-US" sz="3600" b="1" i="0" u="sng" strike="noStrike" kern="1200" cap="none" spc="0" normalizeH="0" baseline="0" noProof="0" dirty="0" smtClean="0">
              <a:ln>
                <a:noFill/>
              </a:ln>
              <a:solidFill>
                <a:srgbClr val="D82906"/>
              </a:solidFill>
              <a:effectLst/>
              <a:uLnTx/>
              <a:uFillTx/>
              <a:latin typeface="+mj-lt"/>
              <a:ea typeface="+mj-ea"/>
              <a:cs typeface="+mj-cs"/>
            </a:endParaRPr>
          </a:p>
        </p:txBody>
      </p:sp>
      <p:sp>
        <p:nvSpPr>
          <p:cNvPr id="21" name="Title 1"/>
          <p:cNvSpPr txBox="1">
            <a:spLocks/>
          </p:cNvSpPr>
          <p:nvPr/>
        </p:nvSpPr>
        <p:spPr bwMode="auto">
          <a:xfrm>
            <a:off x="3505200" y="4114800"/>
            <a:ext cx="76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D82906"/>
                </a:solidFill>
                <a:effectLst/>
                <a:uLnTx/>
                <a:uFillTx/>
                <a:latin typeface="+mj-lt"/>
                <a:ea typeface="+mj-ea"/>
                <a:cs typeface="+mj-cs"/>
              </a:rPr>
              <a:t> </a:t>
            </a:r>
            <a:r>
              <a:rPr lang="en-US" sz="3600" b="1" dirty="0" smtClean="0">
                <a:solidFill>
                  <a:srgbClr val="D82906"/>
                </a:solidFill>
                <a:latin typeface="+mj-lt"/>
                <a:ea typeface="+mj-ea"/>
                <a:cs typeface="+mj-cs"/>
              </a:rPr>
              <a:t>2</a:t>
            </a:r>
            <a:endParaRPr kumimoji="0" lang="en-US" sz="3600" b="1" i="0" u="sng" strike="noStrike" kern="1200" cap="none" spc="0" normalizeH="0" baseline="0" noProof="0" dirty="0" smtClean="0">
              <a:ln>
                <a:noFill/>
              </a:ln>
              <a:solidFill>
                <a:srgbClr val="D82906"/>
              </a:solidFill>
              <a:effectLst/>
              <a:uLnTx/>
              <a:uFillTx/>
              <a:latin typeface="+mj-lt"/>
              <a:ea typeface="+mj-ea"/>
              <a:cs typeface="+mj-cs"/>
            </a:endParaRPr>
          </a:p>
        </p:txBody>
      </p:sp>
      <p:sp>
        <p:nvSpPr>
          <p:cNvPr id="22" name="Title 1"/>
          <p:cNvSpPr txBox="1">
            <a:spLocks/>
          </p:cNvSpPr>
          <p:nvPr/>
        </p:nvSpPr>
        <p:spPr bwMode="auto">
          <a:xfrm>
            <a:off x="3429000" y="6019800"/>
            <a:ext cx="76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D82906"/>
                </a:solidFill>
                <a:effectLst/>
                <a:uLnTx/>
                <a:uFillTx/>
                <a:latin typeface="+mj-lt"/>
                <a:ea typeface="+mj-ea"/>
                <a:cs typeface="+mj-cs"/>
              </a:rPr>
              <a:t> 3</a:t>
            </a:r>
            <a:endParaRPr kumimoji="0" lang="en-US" sz="3600" b="1" i="0" u="sng" strike="noStrike" kern="1200" cap="none" spc="0" normalizeH="0" baseline="0" noProof="0" dirty="0" smtClean="0">
              <a:ln>
                <a:noFill/>
              </a:ln>
              <a:solidFill>
                <a:srgbClr val="D82906"/>
              </a:solidFill>
              <a:effectLst/>
              <a:uLnTx/>
              <a:uFillTx/>
              <a:latin typeface="+mj-lt"/>
              <a:ea typeface="+mj-ea"/>
              <a:cs typeface="+mj-cs"/>
            </a:endParaRPr>
          </a:p>
        </p:txBody>
      </p:sp>
      <p:cxnSp>
        <p:nvCxnSpPr>
          <p:cNvPr id="24" name="Straight Arrow Connector 23"/>
          <p:cNvCxnSpPr/>
          <p:nvPr/>
        </p:nvCxnSpPr>
        <p:spPr>
          <a:xfrm>
            <a:off x="2362200" y="1752600"/>
            <a:ext cx="11430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flipV="1">
            <a:off x="2895600" y="4648200"/>
            <a:ext cx="762000"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16200000" flipH="1">
            <a:off x="1828800" y="4724400"/>
            <a:ext cx="3048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Administrator\Desktop\images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599" y="2314189"/>
            <a:ext cx="3784647" cy="3096011"/>
          </a:xfrm>
          <a:prstGeom prst="rect">
            <a:avLst/>
          </a:prstGeom>
          <a:solidFill>
            <a:srgbClr val="FF0000"/>
          </a:solidFill>
          <a:ln cmpd="dbl">
            <a:gradFill>
              <a:gsLst>
                <a:gs pos="0">
                  <a:schemeClr val="accent1">
                    <a:tint val="66000"/>
                    <a:satMod val="160000"/>
                  </a:schemeClr>
                </a:gs>
                <a:gs pos="77000">
                  <a:schemeClr val="accent1">
                    <a:tint val="44500"/>
                    <a:satMod val="160000"/>
                  </a:schemeClr>
                </a:gs>
                <a:gs pos="100000">
                  <a:schemeClr val="accent1">
                    <a:tint val="23500"/>
                    <a:satMod val="160000"/>
                  </a:schemeClr>
                </a:gs>
              </a:gsLst>
              <a:lin ang="5400000" scaled="0"/>
            </a:gradFill>
          </a:ln>
        </p:spPr>
      </p:pic>
      <p:pic>
        <p:nvPicPr>
          <p:cNvPr id="3075" name="Picture 3" descr="D:\Users\Administrator\Desktop\imag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2286000"/>
            <a:ext cx="3933825" cy="3065904"/>
          </a:xfrm>
          <a:prstGeom prst="rect">
            <a:avLst/>
          </a:prstGeom>
          <a:solidFill>
            <a:srgbClr val="FF0000"/>
          </a:solidFill>
          <a:ln cmpd="dbl">
            <a:solidFill>
              <a:srgbClr val="FF0000">
                <a:alpha val="0"/>
              </a:srgbClr>
            </a:solidFill>
          </a:ln>
        </p:spPr>
      </p:pic>
      <p:sp>
        <p:nvSpPr>
          <p:cNvPr id="2" name="Oval 1"/>
          <p:cNvSpPr/>
          <p:nvPr/>
        </p:nvSpPr>
        <p:spPr>
          <a:xfrm>
            <a:off x="3124200" y="304800"/>
            <a:ext cx="3733800" cy="1752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VnMysticalH" pitchFamily="34" charset="0"/>
              </a:rPr>
              <a:t>The </a:t>
            </a:r>
            <a:r>
              <a:rPr lang="en-US" sz="6000" dirty="0" err="1" smtClean="0">
                <a:latin typeface=".VnMysticalH" pitchFamily="34" charset="0"/>
              </a:rPr>
              <a:t>thai</a:t>
            </a:r>
            <a:endParaRPr lang="en-US" sz="6000" dirty="0">
              <a:latin typeface=".VnMysticalH" pitchFamily="34" charset="0"/>
            </a:endParaRPr>
          </a:p>
        </p:txBody>
      </p:sp>
    </p:spTree>
    <p:extLst>
      <p:ext uri="{BB962C8B-B14F-4D97-AF65-F5344CB8AC3E}">
        <p14:creationId xmlns="" xmlns:p14="http://schemas.microsoft.com/office/powerpoint/2010/main" val="31324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heel(1)">
                                      <p:cBhvr>
                                        <p:cTn id="11" dur="20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Résultat de recherche d'images pour &quot;thai den&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Résultat de recherche d'images pour &quot;thai den&quot;"/>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757031" y="457200"/>
            <a:ext cx="5553737" cy="525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B050"/>
                </a:solidFill>
                <a:latin typeface=".VnTime" pitchFamily="34" charset="0"/>
              </a:rPr>
              <a:t>There are three kinds of Thai people</a:t>
            </a:r>
            <a:endParaRPr lang="en-US" sz="2800" dirty="0">
              <a:solidFill>
                <a:srgbClr val="00B050"/>
              </a:solidFill>
              <a:latin typeface=".VnTime" pitchFamily="34" charset="0"/>
            </a:endParaRPr>
          </a:p>
        </p:txBody>
      </p:sp>
      <p:grpSp>
        <p:nvGrpSpPr>
          <p:cNvPr id="6" name="Group 5"/>
          <p:cNvGrpSpPr/>
          <p:nvPr/>
        </p:nvGrpSpPr>
        <p:grpSpPr>
          <a:xfrm>
            <a:off x="155575" y="1752599"/>
            <a:ext cx="2619375" cy="3132707"/>
            <a:chOff x="155575" y="2099764"/>
            <a:chExt cx="2619375" cy="2689460"/>
          </a:xfrm>
        </p:grpSpPr>
        <p:pic>
          <p:nvPicPr>
            <p:cNvPr id="4098" name="Picture 2" descr="D:\Users\Administrator\Desktop\tải xuống (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5" y="2099764"/>
              <a:ext cx="2619375" cy="224363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12439" y="4408224"/>
              <a:ext cx="2466975" cy="381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VnTime" pitchFamily="34" charset="0"/>
                </a:rPr>
                <a:t>The white Thai</a:t>
              </a:r>
            </a:p>
          </p:txBody>
        </p:sp>
      </p:grpSp>
      <p:grpSp>
        <p:nvGrpSpPr>
          <p:cNvPr id="7" name="Group 7"/>
          <p:cNvGrpSpPr/>
          <p:nvPr/>
        </p:nvGrpSpPr>
        <p:grpSpPr>
          <a:xfrm>
            <a:off x="6324600" y="1752600"/>
            <a:ext cx="2628900" cy="3136023"/>
            <a:chOff x="6324600" y="2099764"/>
            <a:chExt cx="2628900" cy="2692307"/>
          </a:xfrm>
        </p:grpSpPr>
        <p:pic>
          <p:nvPicPr>
            <p:cNvPr id="4104" name="Picture 8" descr="D:\Users\Administrator\Desktop\tải xuống (1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2099764"/>
              <a:ext cx="2628900" cy="22436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6391914" y="4411071"/>
              <a:ext cx="2466975" cy="381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VnTime" pitchFamily="34" charset="0"/>
                </a:rPr>
                <a:t>The red Thai</a:t>
              </a:r>
            </a:p>
          </p:txBody>
        </p:sp>
      </p:grpSp>
      <p:grpSp>
        <p:nvGrpSpPr>
          <p:cNvPr id="8" name="Group 6"/>
          <p:cNvGrpSpPr/>
          <p:nvPr/>
        </p:nvGrpSpPr>
        <p:grpSpPr>
          <a:xfrm>
            <a:off x="3124200" y="1780108"/>
            <a:ext cx="2819400" cy="3096691"/>
            <a:chOff x="3124200" y="2127273"/>
            <a:chExt cx="2819400" cy="2658540"/>
          </a:xfrm>
        </p:grpSpPr>
        <p:pic>
          <p:nvPicPr>
            <p:cNvPr id="4103" name="Picture 7" descr="D:\Users\Administrator\Desktop\tải xuống (1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4200" y="2127273"/>
              <a:ext cx="2819400" cy="221612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3291195" y="4404813"/>
              <a:ext cx="2466975" cy="381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VnTime" pitchFamily="34" charset="0"/>
                </a:rPr>
                <a:t>The black Thai</a:t>
              </a:r>
            </a:p>
          </p:txBody>
        </p:sp>
      </p:grpSp>
    </p:spTree>
    <p:extLst>
      <p:ext uri="{BB962C8B-B14F-4D97-AF65-F5344CB8AC3E}">
        <p14:creationId xmlns="" xmlns:p14="http://schemas.microsoft.com/office/powerpoint/2010/main" val="9182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Administrator\Desktop\images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371600"/>
            <a:ext cx="3167063" cy="2590800"/>
          </a:xfrm>
          <a:prstGeom prst="rect">
            <a:avLst/>
          </a:prstGeom>
          <a:solidFill>
            <a:srgbClr val="FF0000"/>
          </a:solidFill>
          <a:ln cmpd="dbl">
            <a:gradFill>
              <a:gsLst>
                <a:gs pos="0">
                  <a:schemeClr val="accent1">
                    <a:tint val="66000"/>
                    <a:satMod val="160000"/>
                  </a:schemeClr>
                </a:gs>
                <a:gs pos="77000">
                  <a:schemeClr val="accent1">
                    <a:tint val="44500"/>
                    <a:satMod val="160000"/>
                  </a:schemeClr>
                </a:gs>
                <a:gs pos="100000">
                  <a:schemeClr val="accent1">
                    <a:tint val="23500"/>
                    <a:satMod val="160000"/>
                  </a:schemeClr>
                </a:gs>
              </a:gsLst>
              <a:lin ang="5400000" scaled="0"/>
            </a:gradFill>
          </a:ln>
        </p:spPr>
      </p:pic>
      <p:pic>
        <p:nvPicPr>
          <p:cNvPr id="3075" name="Picture 3" descr="D:\Users\Administrator\Desktop\imag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1447800"/>
            <a:ext cx="3324225" cy="2590800"/>
          </a:xfrm>
          <a:prstGeom prst="rect">
            <a:avLst/>
          </a:prstGeom>
          <a:solidFill>
            <a:srgbClr val="FF0000"/>
          </a:solidFill>
          <a:ln cmpd="dbl">
            <a:solidFill>
              <a:srgbClr val="FF0000">
                <a:alpha val="0"/>
              </a:srgbClr>
            </a:solidFill>
          </a:ln>
        </p:spPr>
      </p:pic>
      <p:sp>
        <p:nvSpPr>
          <p:cNvPr id="2" name="Oval 1"/>
          <p:cNvSpPr/>
          <p:nvPr/>
        </p:nvSpPr>
        <p:spPr>
          <a:xfrm>
            <a:off x="3124200" y="304800"/>
            <a:ext cx="3733800" cy="1752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VnMysticalH" pitchFamily="34" charset="0"/>
              </a:rPr>
              <a:t>The </a:t>
            </a:r>
            <a:r>
              <a:rPr lang="en-US" sz="6000" dirty="0" err="1" smtClean="0">
                <a:latin typeface=".VnMysticalH" pitchFamily="34" charset="0"/>
              </a:rPr>
              <a:t>thai</a:t>
            </a:r>
            <a:endParaRPr lang="en-US" sz="6000" dirty="0">
              <a:latin typeface=".VnMysticalH" pitchFamily="34" charset="0"/>
            </a:endParaRPr>
          </a:p>
        </p:txBody>
      </p:sp>
      <p:sp>
        <p:nvSpPr>
          <p:cNvPr id="6" name="Rectangle 5"/>
          <p:cNvSpPr/>
          <p:nvPr/>
        </p:nvSpPr>
        <p:spPr>
          <a:xfrm>
            <a:off x="2133600" y="4648200"/>
            <a:ext cx="5715000" cy="1246495"/>
          </a:xfrm>
          <a:prstGeom prst="rect">
            <a:avLst/>
          </a:prstGeom>
        </p:spPr>
        <p:txBody>
          <a:bodyPr wrap="square">
            <a:spAutoFit/>
          </a:bodyPr>
          <a:lstStyle/>
          <a:p>
            <a:pPr marL="342900" indent="-342900">
              <a:spcBef>
                <a:spcPct val="50000"/>
              </a:spcBef>
            </a:pPr>
            <a:r>
              <a:rPr lang="en-US" sz="3000" b="1" dirty="0" smtClean="0"/>
              <a:t>1,   Where do the Thai people live?</a:t>
            </a:r>
          </a:p>
          <a:p>
            <a:pPr marL="342900" indent="-342900">
              <a:spcBef>
                <a:spcPct val="50000"/>
              </a:spcBef>
            </a:pPr>
            <a:r>
              <a:rPr lang="en-US" sz="3000" b="1" dirty="0" smtClean="0"/>
              <a:t>2,   What is their population?</a:t>
            </a:r>
            <a:endParaRPr lang="en-US" sz="3000" b="1" dirty="0"/>
          </a:p>
        </p:txBody>
      </p:sp>
    </p:spTree>
    <p:extLst>
      <p:ext uri="{BB962C8B-B14F-4D97-AF65-F5344CB8AC3E}">
        <p14:creationId xmlns="" xmlns:p14="http://schemas.microsoft.com/office/powerpoint/2010/main" val="31324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2743200"/>
            <a:ext cx="8229600" cy="2667000"/>
          </a:xfrm>
        </p:spPr>
        <p:txBody>
          <a:bodyPr>
            <a:normAutofit/>
          </a:bodyPr>
          <a:lstStyle/>
          <a:p>
            <a:r>
              <a:rPr lang="en-US" smtClean="0"/>
              <a:t> </a:t>
            </a:r>
          </a:p>
        </p:txBody>
      </p:sp>
      <p:sp>
        <p:nvSpPr>
          <p:cNvPr id="18441" name="Text Box 9"/>
          <p:cNvSpPr txBox="1">
            <a:spLocks noChangeArrowheads="1"/>
          </p:cNvSpPr>
          <p:nvPr/>
        </p:nvSpPr>
        <p:spPr bwMode="auto">
          <a:xfrm>
            <a:off x="0" y="1687354"/>
            <a:ext cx="9144000" cy="5170646"/>
          </a:xfrm>
          <a:prstGeom prst="rect">
            <a:avLst/>
          </a:prstGeom>
          <a:noFill/>
          <a:ln w="38100">
            <a:solidFill>
              <a:srgbClr val="FFCC00"/>
            </a:solidFill>
            <a:miter lim="800000"/>
            <a:headEnd/>
            <a:tailEnd/>
          </a:ln>
          <a:effectLst/>
        </p:spPr>
        <p:txBody>
          <a:bodyPr wrap="square">
            <a:spAutoFit/>
          </a:bodyPr>
          <a:lstStyle/>
          <a:p>
            <a:pPr>
              <a:spcBef>
                <a:spcPct val="50000"/>
              </a:spcBef>
            </a:pPr>
            <a:r>
              <a:rPr lang="en-US" sz="2000" b="1" dirty="0"/>
              <a:t>   The Thai have a population of about one and a half million people living in the provinces of Lai </a:t>
            </a:r>
            <a:r>
              <a:rPr lang="en-US" sz="2000" b="1" dirty="0" err="1"/>
              <a:t>Chau</a:t>
            </a:r>
            <a:r>
              <a:rPr lang="en-US" sz="2000" b="1" dirty="0"/>
              <a:t>, Son La, Yen </a:t>
            </a:r>
            <a:r>
              <a:rPr lang="en-US" sz="2000" b="1" dirty="0" err="1"/>
              <a:t>Bai</a:t>
            </a:r>
            <a:r>
              <a:rPr lang="en-US" sz="2000" b="1" dirty="0"/>
              <a:t>, </a:t>
            </a:r>
            <a:r>
              <a:rPr lang="en-US" sz="2000" b="1" dirty="0" err="1"/>
              <a:t>Hoa</a:t>
            </a:r>
            <a:r>
              <a:rPr lang="en-US" sz="2000" b="1" dirty="0"/>
              <a:t> </a:t>
            </a:r>
            <a:r>
              <a:rPr lang="en-US" sz="2000" b="1" dirty="0" err="1"/>
              <a:t>Binh</a:t>
            </a:r>
            <a:r>
              <a:rPr lang="en-US" sz="2000" b="1" dirty="0"/>
              <a:t>, </a:t>
            </a:r>
            <a:r>
              <a:rPr lang="en-US" sz="2000" b="1" dirty="0" err="1"/>
              <a:t>Thanh</a:t>
            </a:r>
            <a:r>
              <a:rPr lang="en-US" sz="2000" b="1" dirty="0"/>
              <a:t> </a:t>
            </a:r>
            <a:r>
              <a:rPr lang="en-US" sz="2000" b="1" dirty="0" err="1"/>
              <a:t>Hoa</a:t>
            </a:r>
            <a:r>
              <a:rPr lang="en-US" sz="2000" b="1" dirty="0"/>
              <a:t>, and </a:t>
            </a:r>
            <a:r>
              <a:rPr lang="en-US" sz="2000" b="1" dirty="0" err="1"/>
              <a:t>Nghe</a:t>
            </a:r>
            <a:r>
              <a:rPr lang="en-US" sz="2000" b="1" dirty="0"/>
              <a:t> An. The Thai language belongs to the </a:t>
            </a:r>
            <a:r>
              <a:rPr lang="en-US" sz="2000" b="1" dirty="0" err="1"/>
              <a:t>Tay</a:t>
            </a:r>
            <a:r>
              <a:rPr lang="en-US" sz="2000" b="1" dirty="0"/>
              <a:t>- Thai group.</a:t>
            </a:r>
          </a:p>
          <a:p>
            <a:pPr>
              <a:spcBef>
                <a:spcPct val="50000"/>
              </a:spcBef>
            </a:pPr>
            <a:r>
              <a:rPr lang="en-US" sz="2000" b="1" dirty="0"/>
              <a:t>    The Thai are experienced farmers. They dig canals to bring water to their fields. Their main food is rice, especially sticky rice. The Thai also grow other crops on burnt- out land. They raise cattle and poultry for their own use. They also make bamboo items, and weave cloth. Thai cloth is well- known for being unique, </a:t>
            </a:r>
            <a:r>
              <a:rPr lang="en-US" sz="2000" b="1" dirty="0" err="1"/>
              <a:t>colourful</a:t>
            </a:r>
            <a:r>
              <a:rPr lang="en-US" sz="2000" b="1" dirty="0"/>
              <a:t> and strong.</a:t>
            </a:r>
          </a:p>
          <a:p>
            <a:pPr>
              <a:spcBef>
                <a:spcPct val="50000"/>
              </a:spcBef>
            </a:pPr>
            <a:r>
              <a:rPr lang="en-US" sz="2000" b="1" dirty="0"/>
              <a:t>    Recently, Thai men prefer to wear the </a:t>
            </a:r>
            <a:r>
              <a:rPr lang="en-US" sz="2000" b="1" dirty="0" err="1"/>
              <a:t>Kinh’s</a:t>
            </a:r>
            <a:r>
              <a:rPr lang="en-US" sz="2000" b="1" dirty="0"/>
              <a:t> style of dress, while Thai women keep their traditional costumes including short blouses, long skirts, scarves and ornaments. The Thai live in houses on stilts. Their villages comprise 40 to 50 houses, usually built side by side</a:t>
            </a:r>
          </a:p>
          <a:p>
            <a:pPr>
              <a:spcBef>
                <a:spcPct val="50000"/>
              </a:spcBef>
            </a:pPr>
            <a:r>
              <a:rPr lang="en-US" sz="2000" b="1" dirty="0"/>
              <a:t>    The Thai worship their ancestors. Every year, they hold festivals and ceremonies with alternating songs between boys and girls, and many traditional games</a:t>
            </a:r>
          </a:p>
        </p:txBody>
      </p:sp>
      <p:pic>
        <p:nvPicPr>
          <p:cNvPr id="18442" name="Picture 10" descr="ban26"/>
          <p:cNvPicPr>
            <a:picLocks noChangeAspect="1" noChangeArrowheads="1" noCrop="1"/>
          </p:cNvPicPr>
          <p:nvPr/>
        </p:nvPicPr>
        <p:blipFill>
          <a:blip r:embed="rId2" cstate="print"/>
          <a:srcRect/>
          <a:stretch>
            <a:fillRect/>
          </a:stretch>
        </p:blipFill>
        <p:spPr bwMode="auto">
          <a:xfrm>
            <a:off x="0" y="0"/>
            <a:ext cx="9144000" cy="457200"/>
          </a:xfrm>
          <a:prstGeom prst="rect">
            <a:avLst/>
          </a:prstGeom>
          <a:noFill/>
        </p:spPr>
      </p:pic>
      <p:sp>
        <p:nvSpPr>
          <p:cNvPr id="5" name="Rectangle 4"/>
          <p:cNvSpPr/>
          <p:nvPr/>
        </p:nvSpPr>
        <p:spPr>
          <a:xfrm>
            <a:off x="1828800" y="685800"/>
            <a:ext cx="52774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Read the passage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0&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 - &amp;quot; * Vocabulary: &amp;quot;&quot;/&gt;&lt;property id=&quot;20307&quot; value=&quot;277&quot;/&gt;&lt;/object&gt;&lt;object type=&quot;3&quot; unique_id=&quot;10008&quot;&gt;&lt;property id=&quot;20148&quot; value=&quot;5&quot;/&gt;&lt;property id=&quot;20300&quot; value=&quot;Slide 5 - &amp;quot; * Matching: &amp;quot;&quot;/&gt;&lt;property id=&quot;20307&quot; value=&quot;278&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82&quot;/&gt;&lt;/object&gt;&lt;object type=&quot;3&quot; unique_id=&quot;10011&quot;&gt;&lt;property id=&quot;20148&quot; value=&quot;5&quot;/&gt;&lt;property id=&quot;20300&quot; value=&quot;Slide 8&quot;/&gt;&lt;property id=&quot;20307&quot; value=&quot;283&quot;/&gt;&lt;/object&gt;&lt;object type=&quot;3&quot; unique_id=&quot;10012&quot;&gt;&lt;property id=&quot;20148&quot; value=&quot;5&quot;/&gt;&lt;property id=&quot;20300&quot; value=&quot;Slide 9 - &amp;quot; &amp;quot;&quot;/&gt;&lt;property id=&quot;20307&quot; value=&quot;279&quot;/&gt;&lt;/object&gt;&lt;object type=&quot;3&quot; unique_id=&quot;10013&quot;&gt;&lt;property id=&quot;20148&quot; value=&quot;5&quot;/&gt;&lt;property id=&quot;20300&quot; value=&quot;Slide 10&quot;/&gt;&lt;property id=&quot;20307&quot; value=&quot;263&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1&quot;/&gt;&lt;/object&gt;&lt;object type=&quot;3&quot; unique_id=&quot;10020&quot;&gt;&lt;property id=&quot;20148&quot; value=&quot;5&quot;/&gt;&lt;property id=&quot;20300&quot; value=&quot;Slide 17 - &amp;quot;HOMEWORK&amp;quot;&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789</Words>
  <Application>Microsoft Office PowerPoint</Application>
  <PresentationFormat>On-screen Show (4:3)</PresentationFormat>
  <Paragraphs>137</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 * Vocabulary: </vt:lpstr>
      <vt:lpstr> * Matching: </vt:lpstr>
      <vt:lpstr>Slide 6</vt:lpstr>
      <vt:lpstr>Slide 7</vt:lpstr>
      <vt:lpstr>Slide 8</vt:lpstr>
      <vt:lpstr> </vt:lpstr>
      <vt:lpstr>Slide 10</vt:lpstr>
      <vt:lpstr>Slide 11</vt:lpstr>
      <vt:lpstr>Slide 12</vt:lpstr>
      <vt:lpstr>Slide 13</vt:lpstr>
      <vt:lpstr>Slide 14</vt:lpstr>
      <vt:lpstr>Slide 15</vt:lpstr>
      <vt:lpstr>Slide 16</vt:lpstr>
      <vt:lpstr>HOMEWORK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46</cp:revision>
  <dcterms:created xsi:type="dcterms:W3CDTF">2016-10-17T07:37:13Z</dcterms:created>
  <dcterms:modified xsi:type="dcterms:W3CDTF">2018-01-23T08:06:31Z</dcterms:modified>
</cp:coreProperties>
</file>