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81" r:id="rId2"/>
    <p:sldId id="382" r:id="rId3"/>
    <p:sldId id="383" r:id="rId4"/>
    <p:sldId id="320" r:id="rId5"/>
    <p:sldId id="384" r:id="rId6"/>
    <p:sldId id="359" r:id="rId7"/>
    <p:sldId id="357" r:id="rId8"/>
    <p:sldId id="372" r:id="rId9"/>
    <p:sldId id="380" r:id="rId10"/>
    <p:sldId id="375" r:id="rId11"/>
    <p:sldId id="377" r:id="rId12"/>
    <p:sldId id="378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370D"/>
    <a:srgbClr val="C2062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2" autoAdjust="0"/>
    <p:restoredTop sz="94660"/>
  </p:normalViewPr>
  <p:slideViewPr>
    <p:cSldViewPr>
      <p:cViewPr>
        <p:scale>
          <a:sx n="75" d="100"/>
          <a:sy n="75" d="100"/>
        </p:scale>
        <p:origin x="-65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8EF8BAC-1FF6-4256-806E-382CE34D6E44}" type="datetimeFigureOut">
              <a:rPr lang="en-US"/>
              <a:pPr>
                <a:defRPr/>
              </a:pPr>
              <a:t>1/14/2018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1941A3A-FD18-4ADE-9E75-8E830EFD96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F84B9-7431-4116-86CA-3E1169901628}" type="datetimeFigureOut">
              <a:rPr lang="en-US"/>
              <a:pPr>
                <a:defRPr/>
              </a:pPr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6A346-1FE8-4FD4-8023-B20D5CAB1E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BA49A-FE63-4ECC-9FDD-3D156BD92120}" type="datetimeFigureOut">
              <a:rPr lang="en-US"/>
              <a:pPr>
                <a:defRPr/>
              </a:pPr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F0C83-29BD-4083-A271-2850692FA7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7F78D-41A8-4109-897B-EB063FAD880F}" type="datetimeFigureOut">
              <a:rPr lang="en-US"/>
              <a:pPr>
                <a:defRPr/>
              </a:pPr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BC0E0-518F-4560-8EC9-DD8707809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F9FB3-F16C-46C1-AE09-0F064B813B04}" type="datetimeFigureOut">
              <a:rPr lang="en-US"/>
              <a:pPr>
                <a:defRPr/>
              </a:pPr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6369A-FB90-44C6-A28A-C05322C02A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7C573-9950-426E-88FE-DEE494E1C135}" type="datetimeFigureOut">
              <a:rPr lang="en-US"/>
              <a:pPr>
                <a:defRPr/>
              </a:pPr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AEAD9-FCAC-4C4A-AE9C-D9D0959861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E01DF-3B80-40A2-A057-E14970288D37}" type="datetimeFigureOut">
              <a:rPr lang="en-US"/>
              <a:pPr>
                <a:defRPr/>
              </a:pPr>
              <a:t>1/14/2018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AC761-A4D6-4E9E-B5BF-2C3FB5786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06808-2201-463E-989A-D99CB8AD6608}" type="datetimeFigureOut">
              <a:rPr lang="en-US"/>
              <a:pPr>
                <a:defRPr/>
              </a:pPr>
              <a:t>1/14/2018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1B2E6-E95F-411F-A058-7F462FEA98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F5F0F-7D35-449B-8057-8D8352292A44}" type="datetimeFigureOut">
              <a:rPr lang="en-US"/>
              <a:pPr>
                <a:defRPr/>
              </a:pPr>
              <a:t>1/14/2018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BCA8D-4063-4D8D-9085-3734494824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13C64-FDEE-4CFD-8D0C-F985799F36C4}" type="datetimeFigureOut">
              <a:rPr lang="en-US"/>
              <a:pPr>
                <a:defRPr/>
              </a:pPr>
              <a:t>1/14/2018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398F2-E7D9-408F-8B5C-1D8172FF42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266FD-AFCF-4EBB-A2F3-806EAD2FF450}" type="datetimeFigureOut">
              <a:rPr lang="en-US"/>
              <a:pPr>
                <a:defRPr/>
              </a:pPr>
              <a:t>1/14/2018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9DC42-31A5-42E9-87DE-63D350DB49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9B6DB-B8E4-4644-B8F1-36ED9D3EBAAF}" type="datetimeFigureOut">
              <a:rPr lang="en-US"/>
              <a:pPr>
                <a:defRPr/>
              </a:pPr>
              <a:t>1/14/2018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7DC22-C9B4-4CA8-87DF-6DEEF50DDF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27D836-0460-4FCB-ACA9-F6FF72355F81}" type="datetimeFigureOut">
              <a:rPr lang="en-US"/>
              <a:pPr>
                <a:defRPr/>
              </a:pPr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AA02F0-2DE0-484E-B802-4ABD8E6732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New%20%20English_6_7_8_CD\English8_CD2\Unknown%20Artist%20-%20Unknown%20Album%20-%2002.%20Track%202.mp3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23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31"/>
          <p:cNvSpPr>
            <a:spLocks noChangeArrowheads="1" noChangeShapeType="1" noTextEdit="1"/>
          </p:cNvSpPr>
          <p:nvPr/>
        </p:nvSpPr>
        <p:spPr bwMode="auto">
          <a:xfrm>
            <a:off x="1274763" y="3733800"/>
            <a:ext cx="4953000" cy="288131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491228"/>
              </a:avLst>
            </a:prstTxWarp>
          </a:bodyPr>
          <a:lstStyle/>
          <a:p>
            <a:pPr algn="ctr"/>
            <a:r>
              <a:rPr lang="en-US" sz="72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Edwardian Script ITC"/>
              </a:rPr>
              <a:t>Welcome teachers </a:t>
            </a:r>
          </a:p>
          <a:p>
            <a:pPr algn="ctr"/>
            <a:r>
              <a:rPr lang="en-US" sz="72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Edwardian Script ITC"/>
              </a:rPr>
              <a:t>to our class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55588"/>
            <a:ext cx="8229600" cy="1017588"/>
          </a:xfrm>
        </p:spPr>
        <p:txBody>
          <a:bodyPr/>
          <a:lstStyle/>
          <a:p>
            <a:pPr algn="l" eaLnBrk="1" hangingPunct="1"/>
            <a:r>
              <a:rPr lang="en-US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Complete the sentences with the types of pollution.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8839200" cy="5715000"/>
          </a:xfrm>
        </p:spPr>
        <p:txBody>
          <a:bodyPr rtlCol="0">
            <a:no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When ……………............. happens, the water temperature in streams, rivers, lakes, or oceans changes.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2. ……………………. occurs when the atmosphere contains gases, dust, or fumes in harmful amounts.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3. When radiation goes into the land, air or water, it is called ………………………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4. Too much use of electric lights in cities may cause …………..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5. ………………….. is the contamination of lakes, rivers, oceans, or groundwater, usually by human activities.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6. ………………………… happens when human activities destroy the Earth’s surface.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7. …………..…… occurs because there are too many loud sounds in the environment.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8. The sight of too many telephone poles, advertising billboards, overhead power lines, or shop signs may case ……………………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01200" y="161925"/>
            <a:ext cx="3581400" cy="828675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thermal  pollution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601200" y="1152525"/>
            <a:ext cx="3581400" cy="828675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Air  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pollution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525000" y="2219325"/>
            <a:ext cx="3581400" cy="828675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radioactive  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pollution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982200" y="3124200"/>
            <a:ext cx="3429000" cy="685800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light   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pollution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448800" y="3581400"/>
            <a:ext cx="3581400" cy="828675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Water   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pollution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525000" y="4352925"/>
            <a:ext cx="3581400" cy="828675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Land / Soil   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pollution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448800" y="5038725"/>
            <a:ext cx="3581400" cy="828675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Noise pollution</a:t>
            </a:r>
            <a:endParaRPr lang="en-US" sz="2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982200" y="6172200"/>
            <a:ext cx="3124200" cy="609600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isual  pollution</a:t>
            </a:r>
            <a:endParaRPr lang="en-US" sz="2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87083 0.0444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542" y="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0.02222 L -0.99166 0.0270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75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33 0.02222 L -0.9875 0.049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208" y="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33 0.00486 L -0.3375 -0.0013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8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34 0.01111 L -0.9875 -0.0159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208" y="-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33 0.01597 L -0.99583 -0.0062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875" y="-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84 0.01111 L -1 0.01597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708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67 0.02709 L -0.37083 0.06042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8" y="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US" sz="25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Work in groups. Which types of pollution in </a:t>
            </a:r>
            <a:r>
              <a:rPr lang="en-US" sz="2500" b="1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5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does your neighbourhood face? Rank them in order of seriousness. Give reasons for your group’s order.</a:t>
            </a:r>
            <a:endParaRPr lang="en-US" sz="25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5240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It’s air pollution, noise pollution and visual pollution.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3200400"/>
            <a:ext cx="8229600" cy="15240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ir pollution does harm to your health. Noise pollution can make you stressed. Visual pollution is nit good for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sight around.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9699" name="Picture 4" descr="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5" descr="tải xuố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0"/>
            <a:ext cx="510540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Rectangle 6"/>
          <p:cNvSpPr>
            <a:spLocks noChangeArrowheads="1"/>
          </p:cNvSpPr>
          <p:nvPr/>
        </p:nvSpPr>
        <p:spPr bwMode="auto">
          <a:xfrm>
            <a:off x="304800" y="2438400"/>
            <a:ext cx="8839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rgbClr val="0000CC"/>
                </a:solidFill>
                <a:latin typeface="Calibri" pitchFamily="34" charset="0"/>
              </a:rPr>
              <a:t>Revise the new words, exercises  in the work notebook.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rgbClr val="0000CC"/>
                </a:solidFill>
                <a:latin typeface="Calibri" pitchFamily="34" charset="0"/>
              </a:rPr>
              <a:t>Prepare the new lesson : A closer look 1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b="1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36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5363" name="Picture 5" descr="U7-L1-1-1-mgokuvlrutpsbay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09563"/>
            <a:ext cx="7924800" cy="623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WordArt 4"/>
          <p:cNvSpPr>
            <a:spLocks noChangeArrowheads="1" noChangeShapeType="1" noTextEdit="1"/>
          </p:cNvSpPr>
          <p:nvPr/>
        </p:nvSpPr>
        <p:spPr bwMode="auto">
          <a:xfrm>
            <a:off x="923925" y="1676400"/>
            <a:ext cx="7296150" cy="304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Period 55. Unit 8: POLLUTION</a:t>
            </a:r>
          </a:p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Lesson 1: Getting started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1981200" y="304800"/>
            <a:ext cx="5867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BF370D"/>
                </a:solidFill>
              </a:rPr>
              <a:t>Monday, Januaray 15</a:t>
            </a:r>
            <a:r>
              <a:rPr lang="en-US" sz="2800" b="1" baseline="30000">
                <a:solidFill>
                  <a:srgbClr val="BF370D"/>
                </a:solidFill>
              </a:rPr>
              <a:t>th</a:t>
            </a:r>
            <a:r>
              <a:rPr lang="en-US" sz="2800" b="1">
                <a:solidFill>
                  <a:srgbClr val="BF370D"/>
                </a:solidFill>
              </a:rPr>
              <a:t>, 2018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Flowchart: Process 4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18434" name="Picture 63" descr="FLOWR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9063">
            <a:off x="8356600" y="5054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63" descr="FLOWR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9063">
            <a:off x="8178800" y="52832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63" descr="FLOWR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9063">
            <a:off x="8356600" y="5435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63" descr="FLOWR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9063">
            <a:off x="7950200" y="56642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3" descr="FLOWR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9063">
            <a:off x="8356600" y="58928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63" descr="FLOWR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9063">
            <a:off x="7721600" y="58928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63" descr="FLOWR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9063">
            <a:off x="8102600" y="5816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3" name="TextBox 10"/>
          <p:cNvSpPr txBox="1">
            <a:spLocks noChangeArrowheads="1"/>
          </p:cNvSpPr>
          <p:nvPr/>
        </p:nvSpPr>
        <p:spPr bwMode="auto">
          <a:xfrm>
            <a:off x="539750" y="1511300"/>
            <a:ext cx="43926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- pollution (n)</a:t>
            </a:r>
          </a:p>
        </p:txBody>
      </p:sp>
      <p:sp>
        <p:nvSpPr>
          <p:cNvPr id="8204" name="TextBox 12"/>
          <p:cNvSpPr txBox="1">
            <a:spLocks noChangeArrowheads="1"/>
          </p:cNvSpPr>
          <p:nvPr/>
        </p:nvSpPr>
        <p:spPr bwMode="auto">
          <a:xfrm>
            <a:off x="4041775" y="1511300"/>
            <a:ext cx="4949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sự ô nhiễm</a:t>
            </a:r>
          </a:p>
        </p:txBody>
      </p:sp>
      <p:sp>
        <p:nvSpPr>
          <p:cNvPr id="8205" name="TextBox 13"/>
          <p:cNvSpPr txBox="1">
            <a:spLocks noChangeArrowheads="1"/>
          </p:cNvSpPr>
          <p:nvPr/>
        </p:nvSpPr>
        <p:spPr bwMode="auto">
          <a:xfrm>
            <a:off x="539750" y="2295525"/>
            <a:ext cx="43926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poison (n)</a:t>
            </a:r>
          </a:p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6" name="TextBox 14"/>
          <p:cNvSpPr txBox="1">
            <a:spLocks noChangeArrowheads="1"/>
          </p:cNvSpPr>
          <p:nvPr/>
        </p:nvSpPr>
        <p:spPr bwMode="auto">
          <a:xfrm>
            <a:off x="4114800" y="2209800"/>
            <a:ext cx="43926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chất độc</a:t>
            </a:r>
          </a:p>
        </p:txBody>
      </p:sp>
      <p:sp>
        <p:nvSpPr>
          <p:cNvPr id="8207" name="TextBox 15"/>
          <p:cNvSpPr txBox="1">
            <a:spLocks noChangeArrowheads="1"/>
          </p:cNvSpPr>
          <p:nvPr/>
        </p:nvSpPr>
        <p:spPr bwMode="auto">
          <a:xfrm>
            <a:off x="539750" y="2971800"/>
            <a:ext cx="43926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- die (v)</a:t>
            </a:r>
          </a:p>
        </p:txBody>
      </p:sp>
      <p:sp>
        <p:nvSpPr>
          <p:cNvPr id="8208" name="TextBox 16"/>
          <p:cNvSpPr txBox="1">
            <a:spLocks noChangeArrowheads="1"/>
          </p:cNvSpPr>
          <p:nvPr/>
        </p:nvSpPr>
        <p:spPr bwMode="auto">
          <a:xfrm>
            <a:off x="539750" y="3573463"/>
            <a:ext cx="43926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die – dead - dead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9" name="TextBox 17"/>
          <p:cNvSpPr txBox="1">
            <a:spLocks noChangeArrowheads="1"/>
          </p:cNvSpPr>
          <p:nvPr/>
        </p:nvSpPr>
        <p:spPr bwMode="auto">
          <a:xfrm>
            <a:off x="533400" y="4267200"/>
            <a:ext cx="43926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- aquatic (adj) </a:t>
            </a:r>
          </a:p>
        </p:txBody>
      </p:sp>
      <p:sp>
        <p:nvSpPr>
          <p:cNvPr id="8210" name="TextBox 18"/>
          <p:cNvSpPr txBox="1">
            <a:spLocks noChangeArrowheads="1"/>
          </p:cNvSpPr>
          <p:nvPr/>
        </p:nvSpPr>
        <p:spPr bwMode="auto">
          <a:xfrm>
            <a:off x="539750" y="4887913"/>
            <a:ext cx="43926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- dump (v) </a:t>
            </a:r>
          </a:p>
        </p:txBody>
      </p:sp>
      <p:sp>
        <p:nvSpPr>
          <p:cNvPr id="8212" name="TextBox 20"/>
          <p:cNvSpPr txBox="1">
            <a:spLocks noChangeArrowheads="1"/>
          </p:cNvSpPr>
          <p:nvPr/>
        </p:nvSpPr>
        <p:spPr bwMode="auto">
          <a:xfrm>
            <a:off x="4041775" y="2959100"/>
            <a:ext cx="43926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chết</a:t>
            </a:r>
            <a:endParaRPr lang="vi-VN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14" name="TextBox 22"/>
          <p:cNvSpPr txBox="1">
            <a:spLocks noChangeArrowheads="1"/>
          </p:cNvSpPr>
          <p:nvPr/>
        </p:nvSpPr>
        <p:spPr bwMode="auto">
          <a:xfrm>
            <a:off x="4038600" y="4267200"/>
            <a:ext cx="43926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dưới nước </a:t>
            </a:r>
          </a:p>
        </p:txBody>
      </p:sp>
      <p:sp>
        <p:nvSpPr>
          <p:cNvPr id="8215" name="TextBox 23"/>
          <p:cNvSpPr txBox="1">
            <a:spLocks noChangeArrowheads="1"/>
          </p:cNvSpPr>
          <p:nvPr/>
        </p:nvSpPr>
        <p:spPr bwMode="auto">
          <a:xfrm>
            <a:off x="3962400" y="4876800"/>
            <a:ext cx="43926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thải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600200" y="304800"/>
            <a:ext cx="594360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I. NEW WORDS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447800" y="1524000"/>
            <a:ext cx="76200" cy="762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219200" y="2286000"/>
            <a:ext cx="96838" cy="12223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371600" y="4267200"/>
            <a:ext cx="76200" cy="4603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TextBox 23"/>
          <p:cNvSpPr txBox="1">
            <a:spLocks noChangeArrowheads="1"/>
          </p:cNvSpPr>
          <p:nvPr/>
        </p:nvSpPr>
        <p:spPr bwMode="auto">
          <a:xfrm>
            <a:off x="533400" y="5495925"/>
            <a:ext cx="43926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- bless you !</a:t>
            </a:r>
          </a:p>
        </p:txBody>
      </p:sp>
      <p:sp>
        <p:nvSpPr>
          <p:cNvPr id="29" name="TextBox 23"/>
          <p:cNvSpPr txBox="1">
            <a:spLocks noChangeArrowheads="1"/>
          </p:cNvSpPr>
          <p:nvPr/>
        </p:nvSpPr>
        <p:spPr bwMode="auto">
          <a:xfrm>
            <a:off x="3913188" y="5562600"/>
            <a:ext cx="43926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cầu chúa phù hộ cho bạn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33400" y="6105525"/>
            <a:ext cx="2895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- to come up with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3886200" y="6172200"/>
            <a:ext cx="2895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nghĩ ra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 autoUpdateAnimBg="0"/>
      <p:bldP spid="8205" grpId="0" autoUpdateAnimBg="0"/>
      <p:bldP spid="8206" grpId="0" autoUpdateAnimBg="0"/>
      <p:bldP spid="8207" grpId="0" autoUpdateAnimBg="0"/>
      <p:bldP spid="8208" grpId="0" autoUpdateAnimBg="0"/>
      <p:bldP spid="8209" grpId="0" autoUpdateAnimBg="0"/>
      <p:bldP spid="8210" grpId="0" autoUpdateAnimBg="0"/>
      <p:bldP spid="8212" grpId="0" autoUpdateAnimBg="0"/>
      <p:bldP spid="8214" grpId="0" autoUpdateAnimBg="0"/>
      <p:bldP spid="8215" grpId="0" autoUpdateAnimBg="0"/>
      <p:bldP spid="23" grpId="0" animBg="1"/>
      <p:bldP spid="25" grpId="0" animBg="1"/>
      <p:bldP spid="28" grpId="0" autoUpdateAnimBg="0"/>
      <p:bldP spid="29" grpId="0" autoUpdateAnimBg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0" y="-9525"/>
            <a:ext cx="9144000" cy="618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Low"/>
            <a:r>
              <a:rPr lang="en-US" sz="2000" b="1">
                <a:solidFill>
                  <a:srgbClr val="BF370D"/>
                </a:solidFill>
                <a:latin typeface="Helvetica Neue"/>
              </a:rPr>
              <a:t>1. Listen and read. A project on pollution</a:t>
            </a:r>
            <a:endParaRPr lang="en-US" sz="2000">
              <a:solidFill>
                <a:srgbClr val="BF370D"/>
              </a:solidFill>
            </a:endParaRPr>
          </a:p>
          <a:p>
            <a:pPr algn="justLow" eaLnBrk="0" hangingPunct="0"/>
            <a:r>
              <a:rPr lang="en-US" sz="2000" b="1">
                <a:solidFill>
                  <a:srgbClr val="000000"/>
                </a:solidFill>
                <a:latin typeface="Helvetica Neue"/>
              </a:rPr>
              <a:t>Nick:</a:t>
            </a:r>
            <a:r>
              <a:rPr lang="en-US" sz="2000">
                <a:solidFill>
                  <a:srgbClr val="333333"/>
                </a:solidFill>
                <a:latin typeface="Arial"/>
              </a:rPr>
              <a:t> </a:t>
            </a:r>
            <a:r>
              <a:rPr lang="en-US" sz="2000">
                <a:solidFill>
                  <a:srgbClr val="333333"/>
                </a:solidFill>
                <a:latin typeface="Helvetica Neue"/>
              </a:rPr>
              <a:t>Your home village is so beautiful. There are so many trees, flowers and birds.</a:t>
            </a:r>
          </a:p>
          <a:p>
            <a:pPr algn="justLow" eaLnBrk="0" hangingPunct="0"/>
            <a:r>
              <a:rPr lang="en-US" sz="2000" b="1">
                <a:solidFill>
                  <a:srgbClr val="000000"/>
                </a:solidFill>
                <a:latin typeface="Helvetica Neue"/>
              </a:rPr>
              <a:t>Mi:</a:t>
            </a:r>
            <a:r>
              <a:rPr lang="en-US" sz="2000">
                <a:solidFill>
                  <a:srgbClr val="333333"/>
                </a:solidFill>
                <a:latin typeface="Arial"/>
              </a:rPr>
              <a:t> </a:t>
            </a:r>
            <a:r>
              <a:rPr lang="en-US" sz="2000">
                <a:solidFill>
                  <a:srgbClr val="333333"/>
                </a:solidFill>
                <a:latin typeface="Helvetica Neue"/>
              </a:rPr>
              <a:t>Yes, that</a:t>
            </a:r>
            <a:r>
              <a:rPr lang="en-US" sz="2000">
                <a:solidFill>
                  <a:srgbClr val="333333"/>
                </a:solidFill>
                <a:latin typeface="Arial"/>
              </a:rPr>
              <a:t>’</a:t>
            </a:r>
            <a:r>
              <a:rPr lang="en-US" sz="2000">
                <a:solidFill>
                  <a:srgbClr val="333333"/>
                </a:solidFill>
                <a:latin typeface="Helvetica Neue"/>
              </a:rPr>
              <a:t>s why I like coming back here on holiday.</a:t>
            </a:r>
          </a:p>
          <a:p>
            <a:pPr algn="justLow" eaLnBrk="0" hangingPunct="0"/>
            <a:r>
              <a:rPr lang="en-US" sz="2000" b="1">
                <a:solidFill>
                  <a:srgbClr val="000000"/>
                </a:solidFill>
                <a:latin typeface="Helvetica Neue"/>
              </a:rPr>
              <a:t>Nick:</a:t>
            </a:r>
            <a:r>
              <a:rPr lang="en-US" sz="2000">
                <a:solidFill>
                  <a:srgbClr val="333333"/>
                </a:solidFill>
                <a:latin typeface="Arial"/>
              </a:rPr>
              <a:t> </a:t>
            </a:r>
            <a:r>
              <a:rPr lang="en-US" sz="2000">
                <a:solidFill>
                  <a:srgbClr val="333333"/>
                </a:solidFill>
                <a:latin typeface="Helvetica Neue"/>
              </a:rPr>
              <a:t>Mi, what</a:t>
            </a:r>
            <a:r>
              <a:rPr lang="en-US" sz="2000">
                <a:solidFill>
                  <a:srgbClr val="333333"/>
                </a:solidFill>
                <a:latin typeface="Arial"/>
              </a:rPr>
              <a:t>’</a:t>
            </a:r>
            <a:r>
              <a:rPr lang="en-US" sz="2000">
                <a:solidFill>
                  <a:srgbClr val="333333"/>
                </a:solidFill>
                <a:latin typeface="Helvetica Neue"/>
              </a:rPr>
              <a:t>s that factory? It looks new.</a:t>
            </a:r>
          </a:p>
          <a:p>
            <a:pPr algn="justLow" eaLnBrk="0" hangingPunct="0"/>
            <a:r>
              <a:rPr lang="en-US" sz="2000" b="1">
                <a:solidFill>
                  <a:srgbClr val="000000"/>
                </a:solidFill>
                <a:latin typeface="Helvetica Neue"/>
              </a:rPr>
              <a:t>Mi:</a:t>
            </a:r>
            <a:r>
              <a:rPr lang="en-US" sz="2000">
                <a:solidFill>
                  <a:srgbClr val="333333"/>
                </a:solidFill>
                <a:latin typeface="Arial"/>
              </a:rPr>
              <a:t> </a:t>
            </a:r>
            <a:r>
              <a:rPr lang="en-US" sz="2000">
                <a:solidFill>
                  <a:srgbClr val="333333"/>
                </a:solidFill>
                <a:latin typeface="Helvetica Neue"/>
              </a:rPr>
              <a:t>I don</a:t>
            </a:r>
            <a:r>
              <a:rPr lang="en-US" sz="2000">
                <a:solidFill>
                  <a:srgbClr val="333333"/>
                </a:solidFill>
                <a:latin typeface="Arial"/>
              </a:rPr>
              <a:t>’</a:t>
            </a:r>
            <a:r>
              <a:rPr lang="en-US" sz="2000">
                <a:solidFill>
                  <a:srgbClr val="333333"/>
                </a:solidFill>
                <a:latin typeface="Helvetica Neue"/>
              </a:rPr>
              <a:t>t know. There wasn</a:t>
            </a:r>
            <a:r>
              <a:rPr lang="en-US" sz="2000">
                <a:solidFill>
                  <a:srgbClr val="333333"/>
                </a:solidFill>
                <a:latin typeface="Arial"/>
              </a:rPr>
              <a:t>’</a:t>
            </a:r>
            <a:r>
              <a:rPr lang="en-US" sz="2000">
                <a:solidFill>
                  <a:srgbClr val="333333"/>
                </a:solidFill>
                <a:latin typeface="Helvetica Neue"/>
              </a:rPr>
              <a:t>t a factory here last year.</a:t>
            </a:r>
          </a:p>
          <a:p>
            <a:pPr algn="justLow" eaLnBrk="0" hangingPunct="0"/>
            <a:r>
              <a:rPr lang="en-US" sz="2000" b="1">
                <a:solidFill>
                  <a:srgbClr val="000000"/>
                </a:solidFill>
                <a:latin typeface="Helvetica Neue"/>
              </a:rPr>
              <a:t>Nick:</a:t>
            </a:r>
            <a:r>
              <a:rPr lang="en-US" sz="2000">
                <a:solidFill>
                  <a:srgbClr val="333333"/>
                </a:solidFill>
                <a:latin typeface="Arial"/>
              </a:rPr>
              <a:t> </a:t>
            </a:r>
            <a:r>
              <a:rPr lang="en-US" sz="2000">
                <a:solidFill>
                  <a:srgbClr val="333333"/>
                </a:solidFill>
                <a:latin typeface="Helvetica Neue"/>
              </a:rPr>
              <a:t>Mi, look at the lake! Its water is almost black.</a:t>
            </a:r>
          </a:p>
          <a:p>
            <a:pPr algn="justLow" eaLnBrk="0" hangingPunct="0"/>
            <a:r>
              <a:rPr lang="en-US" sz="2000" b="1">
                <a:solidFill>
                  <a:srgbClr val="000000"/>
                </a:solidFill>
                <a:latin typeface="Helvetica Neue"/>
              </a:rPr>
              <a:t>Mi:</a:t>
            </a:r>
            <a:r>
              <a:rPr lang="en-US" sz="2000">
                <a:solidFill>
                  <a:srgbClr val="333333"/>
                </a:solidFill>
                <a:latin typeface="Arial"/>
              </a:rPr>
              <a:t> </a:t>
            </a:r>
            <a:r>
              <a:rPr lang="en-US" sz="2000">
                <a:solidFill>
                  <a:srgbClr val="333333"/>
                </a:solidFill>
                <a:latin typeface="Helvetica Neue"/>
              </a:rPr>
              <a:t>Let</a:t>
            </a:r>
            <a:r>
              <a:rPr lang="en-US" sz="2000">
                <a:solidFill>
                  <a:srgbClr val="333333"/>
                </a:solidFill>
                <a:latin typeface="Arial"/>
              </a:rPr>
              <a:t>’</a:t>
            </a:r>
            <a:r>
              <a:rPr lang="en-US" sz="2000">
                <a:solidFill>
                  <a:srgbClr val="333333"/>
                </a:solidFill>
                <a:latin typeface="Helvetica Neue"/>
              </a:rPr>
              <a:t>s go closer. ... I can</a:t>
            </a:r>
            <a:r>
              <a:rPr lang="en-US" sz="2000">
                <a:solidFill>
                  <a:srgbClr val="333333"/>
                </a:solidFill>
                <a:latin typeface="Arial"/>
              </a:rPr>
              <a:t>’</a:t>
            </a:r>
            <a:r>
              <a:rPr lang="en-US" sz="2000">
                <a:solidFill>
                  <a:srgbClr val="333333"/>
                </a:solidFill>
                <a:latin typeface="Helvetica Neue"/>
              </a:rPr>
              <a:t>t believe my eyes. The fish are dead!</a:t>
            </a:r>
          </a:p>
          <a:p>
            <a:pPr algn="justLow" eaLnBrk="0" hangingPunct="0"/>
            <a:r>
              <a:rPr lang="en-US" sz="2000" b="1">
                <a:solidFill>
                  <a:srgbClr val="000000"/>
                </a:solidFill>
                <a:latin typeface="Helvetica Neue"/>
              </a:rPr>
              <a:t>Nick:</a:t>
            </a:r>
            <a:r>
              <a:rPr lang="en-US" sz="2000">
                <a:solidFill>
                  <a:srgbClr val="333333"/>
                </a:solidFill>
                <a:latin typeface="Arial"/>
              </a:rPr>
              <a:t> </a:t>
            </a:r>
            <a:r>
              <a:rPr lang="en-US" sz="2000">
                <a:solidFill>
                  <a:srgbClr val="333333"/>
                </a:solidFill>
                <a:latin typeface="Helvetica Neue"/>
              </a:rPr>
              <a:t>I think the waste from the factory has polluted the lake. The fish have died because of the polluted water.</a:t>
            </a:r>
          </a:p>
          <a:p>
            <a:pPr algn="justLow" eaLnBrk="0" hangingPunct="0"/>
            <a:r>
              <a:rPr lang="en-US" sz="2000" b="1">
                <a:solidFill>
                  <a:srgbClr val="000000"/>
                </a:solidFill>
                <a:latin typeface="Helvetica Neue"/>
              </a:rPr>
              <a:t>Mi:</a:t>
            </a:r>
            <a:r>
              <a:rPr lang="en-US" sz="2000">
                <a:solidFill>
                  <a:srgbClr val="333333"/>
                </a:solidFill>
                <a:latin typeface="Arial"/>
              </a:rPr>
              <a:t> </a:t>
            </a:r>
            <a:r>
              <a:rPr lang="en-US" sz="2000">
                <a:solidFill>
                  <a:srgbClr val="333333"/>
                </a:solidFill>
                <a:latin typeface="Helvetica Neue"/>
              </a:rPr>
              <a:t>That</a:t>
            </a:r>
            <a:r>
              <a:rPr lang="en-US" sz="2000">
                <a:solidFill>
                  <a:srgbClr val="333333"/>
                </a:solidFill>
                <a:latin typeface="Arial"/>
              </a:rPr>
              <a:t>’</a:t>
            </a:r>
            <a:r>
              <a:rPr lang="en-US" sz="2000">
                <a:solidFill>
                  <a:srgbClr val="333333"/>
                </a:solidFill>
                <a:latin typeface="Helvetica Neue"/>
              </a:rPr>
              <a:t>s right. If the factory continues dumping poison into the lake, all the fish and other aquatic animals will die.</a:t>
            </a:r>
          </a:p>
          <a:p>
            <a:pPr algn="justLow" eaLnBrk="0" hangingPunct="0"/>
            <a:r>
              <a:rPr lang="en-US" sz="2000" b="1">
                <a:solidFill>
                  <a:srgbClr val="000000"/>
                </a:solidFill>
                <a:latin typeface="Helvetica Neue"/>
              </a:rPr>
              <a:t>Nick:</a:t>
            </a:r>
            <a:r>
              <a:rPr lang="en-US" sz="2000">
                <a:solidFill>
                  <a:srgbClr val="333333"/>
                </a:solidFill>
                <a:latin typeface="Arial"/>
              </a:rPr>
              <a:t> </a:t>
            </a:r>
            <a:r>
              <a:rPr lang="en-US" sz="2000">
                <a:solidFill>
                  <a:srgbClr val="333333"/>
                </a:solidFill>
                <a:latin typeface="Helvetica Neue"/>
              </a:rPr>
              <a:t>Ahchoo!</a:t>
            </a:r>
          </a:p>
          <a:p>
            <a:pPr algn="justLow" eaLnBrk="0" hangingPunct="0"/>
            <a:r>
              <a:rPr lang="en-US" sz="2000" b="1">
                <a:solidFill>
                  <a:srgbClr val="000000"/>
                </a:solidFill>
                <a:latin typeface="Helvetica Neue"/>
              </a:rPr>
              <a:t>Mi:</a:t>
            </a:r>
            <a:r>
              <a:rPr lang="en-US" sz="2000">
                <a:solidFill>
                  <a:srgbClr val="333333"/>
                </a:solidFill>
                <a:latin typeface="Arial"/>
              </a:rPr>
              <a:t> </a:t>
            </a:r>
            <a:r>
              <a:rPr lang="en-US" sz="2000">
                <a:solidFill>
                  <a:srgbClr val="333333"/>
                </a:solidFill>
                <a:latin typeface="Helvetica Neue"/>
              </a:rPr>
              <a:t>Bless you! What</a:t>
            </a:r>
            <a:r>
              <a:rPr lang="en-US" sz="2000">
                <a:solidFill>
                  <a:srgbClr val="333333"/>
                </a:solidFill>
                <a:latin typeface="Arial"/>
              </a:rPr>
              <a:t>’</a:t>
            </a:r>
            <a:r>
              <a:rPr lang="en-US" sz="2000">
                <a:solidFill>
                  <a:srgbClr val="333333"/>
                </a:solidFill>
                <a:latin typeface="Helvetica Neue"/>
              </a:rPr>
              <a:t>s the matter?</a:t>
            </a:r>
          </a:p>
          <a:p>
            <a:pPr algn="justLow" eaLnBrk="0" hangingPunct="0"/>
            <a:r>
              <a:rPr lang="en-US" sz="2000" b="1">
                <a:solidFill>
                  <a:srgbClr val="000000"/>
                </a:solidFill>
                <a:latin typeface="Helvetica Neue"/>
              </a:rPr>
              <a:t>Nick:</a:t>
            </a:r>
            <a:r>
              <a:rPr lang="en-US" sz="2000">
                <a:solidFill>
                  <a:srgbClr val="333333"/>
                </a:solidFill>
                <a:latin typeface="Arial"/>
              </a:rPr>
              <a:t> </a:t>
            </a:r>
            <a:r>
              <a:rPr lang="en-US" sz="2000">
                <a:solidFill>
                  <a:srgbClr val="333333"/>
                </a:solidFill>
                <a:latin typeface="Helvetica Neue"/>
              </a:rPr>
              <a:t>Thanks. Ahchoo! I think there</a:t>
            </a:r>
            <a:r>
              <a:rPr lang="en-US" sz="2000">
                <a:solidFill>
                  <a:srgbClr val="333333"/>
                </a:solidFill>
                <a:latin typeface="Arial"/>
              </a:rPr>
              <a:t>’</a:t>
            </a:r>
            <a:r>
              <a:rPr lang="en-US" sz="2000">
                <a:solidFill>
                  <a:srgbClr val="333333"/>
                </a:solidFill>
                <a:latin typeface="Helvetica Neue"/>
              </a:rPr>
              <a:t>s air pollution here as well. If the air wasn</a:t>
            </a:r>
            <a:r>
              <a:rPr lang="en-US" sz="2000">
                <a:solidFill>
                  <a:srgbClr val="333333"/>
                </a:solidFill>
                <a:latin typeface="Arial"/>
              </a:rPr>
              <a:t>’</a:t>
            </a:r>
            <a:r>
              <a:rPr lang="en-US" sz="2000">
                <a:solidFill>
                  <a:srgbClr val="333333"/>
                </a:solidFill>
                <a:latin typeface="Helvetica Neue"/>
              </a:rPr>
              <a:t>t dirty, I wouldn</a:t>
            </a:r>
            <a:r>
              <a:rPr lang="en-US" sz="2000">
                <a:solidFill>
                  <a:srgbClr val="333333"/>
                </a:solidFill>
                <a:latin typeface="Arial"/>
              </a:rPr>
              <a:t>’</a:t>
            </a:r>
            <a:r>
              <a:rPr lang="en-US" sz="2000">
                <a:solidFill>
                  <a:srgbClr val="333333"/>
                </a:solidFill>
                <a:latin typeface="Helvetica Neue"/>
              </a:rPr>
              <a:t>t sneeze so much. Ahchoo!</a:t>
            </a:r>
          </a:p>
          <a:p>
            <a:pPr algn="justLow" eaLnBrk="0" hangingPunct="0"/>
            <a:r>
              <a:rPr lang="en-US" sz="2000" b="1">
                <a:solidFill>
                  <a:srgbClr val="000000"/>
                </a:solidFill>
                <a:latin typeface="Helvetica Neue"/>
              </a:rPr>
              <a:t>Mi:</a:t>
            </a:r>
            <a:r>
              <a:rPr lang="en-US" sz="2000">
                <a:solidFill>
                  <a:srgbClr val="333333"/>
                </a:solidFill>
                <a:latin typeface="Arial"/>
              </a:rPr>
              <a:t> </a:t>
            </a:r>
            <a:r>
              <a:rPr lang="en-US" sz="2000">
                <a:solidFill>
                  <a:srgbClr val="333333"/>
                </a:solidFill>
                <a:latin typeface="Helvetica Neue"/>
              </a:rPr>
              <a:t>I</a:t>
            </a:r>
            <a:r>
              <a:rPr lang="en-US" sz="2000">
                <a:solidFill>
                  <a:srgbClr val="333333"/>
                </a:solidFill>
                <a:latin typeface="Arial"/>
              </a:rPr>
              <a:t>’</a:t>
            </a:r>
            <a:r>
              <a:rPr lang="en-US" sz="2000">
                <a:solidFill>
                  <a:srgbClr val="333333"/>
                </a:solidFill>
                <a:latin typeface="Helvetica Neue"/>
              </a:rPr>
              <a:t>ve come up with an idea about our environmental project! How about giving a presentation about water and air pollution?</a:t>
            </a:r>
          </a:p>
          <a:p>
            <a:pPr algn="justLow" eaLnBrk="0" hangingPunct="0"/>
            <a:r>
              <a:rPr lang="en-US" sz="2000" b="1">
                <a:solidFill>
                  <a:srgbClr val="000000"/>
                </a:solidFill>
                <a:latin typeface="Helvetica Neue"/>
              </a:rPr>
              <a:t>Nick:</a:t>
            </a:r>
            <a:r>
              <a:rPr lang="en-US" sz="2000">
                <a:solidFill>
                  <a:srgbClr val="333333"/>
                </a:solidFill>
                <a:latin typeface="Arial"/>
              </a:rPr>
              <a:t> </a:t>
            </a:r>
            <a:r>
              <a:rPr lang="en-US" sz="2000">
                <a:solidFill>
                  <a:srgbClr val="333333"/>
                </a:solidFill>
                <a:latin typeface="Helvetica Neue"/>
              </a:rPr>
              <a:t>That</a:t>
            </a:r>
            <a:r>
              <a:rPr lang="en-US" sz="2000">
                <a:solidFill>
                  <a:srgbClr val="333333"/>
                </a:solidFill>
                <a:latin typeface="Arial"/>
              </a:rPr>
              <a:t>’</a:t>
            </a:r>
            <a:r>
              <a:rPr lang="en-US" sz="2000">
                <a:solidFill>
                  <a:srgbClr val="333333"/>
                </a:solidFill>
                <a:latin typeface="Helvetica Neue"/>
              </a:rPr>
              <a:t>s a good idea. Let</a:t>
            </a:r>
            <a:r>
              <a:rPr lang="en-US" sz="2000">
                <a:solidFill>
                  <a:srgbClr val="333333"/>
                </a:solidFill>
                <a:latin typeface="Arial"/>
              </a:rPr>
              <a:t>’</a:t>
            </a:r>
            <a:r>
              <a:rPr lang="en-US" sz="2000">
                <a:solidFill>
                  <a:srgbClr val="333333"/>
                </a:solidFill>
                <a:latin typeface="Helvetica Neue"/>
              </a:rPr>
              <a:t>s take some pictures of the factory and the lake to illustrate our presentation. Ahchoo!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0" y="304800"/>
            <a:ext cx="762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1a.  Find a word / phrase that means :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52400" y="1609725"/>
            <a:ext cx="3886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1. no longer alive</a:t>
            </a:r>
          </a:p>
        </p:txBody>
      </p:sp>
      <p:pic>
        <p:nvPicPr>
          <p:cNvPr id="12" name="Unknown Artist - Unknown Album - 02. Track 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229600" y="4572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52400" y="2295525"/>
            <a:ext cx="6248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2. growing or living in, on, or near water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6200" y="3057525"/>
            <a:ext cx="6858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3. throwing away something you do not want, especially in a place with is not allowed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76200" y="4075113"/>
            <a:ext cx="6858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4. A substance that can make people or animals ill or kill them if they eat or drink it  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6200" y="5105400"/>
            <a:ext cx="6858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5. Made unclear or unsafe to use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76200" y="5800725"/>
            <a:ext cx="6858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6. To think of an idea, or a plan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010400" y="1600200"/>
            <a:ext cx="2514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dead </a:t>
            </a:r>
            <a:r>
              <a:rPr lang="en-US" sz="280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8153400" y="1676400"/>
            <a:ext cx="2514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L10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7086600" y="2286000"/>
            <a:ext cx="2514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aquatic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8229600" y="2286000"/>
            <a:ext cx="2514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L16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7010400" y="3048000"/>
            <a:ext cx="2514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dump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8229600" y="3048000"/>
            <a:ext cx="2514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L10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7010400" y="4038600"/>
            <a:ext cx="2514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poison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8229600" y="4038600"/>
            <a:ext cx="2514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L15 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7010400" y="5105400"/>
            <a:ext cx="2514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polluted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8229600" y="5105400"/>
            <a:ext cx="2514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L13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486400" y="5867400"/>
            <a:ext cx="2895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 come up with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8229600" y="5867400"/>
            <a:ext cx="2895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L22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70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4" grpId="0"/>
      <p:bldP spid="11" grpId="0"/>
      <p:bldP spid="13" grpId="0"/>
      <p:bldP spid="18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09600" y="0"/>
            <a:ext cx="7391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Answer the questions. 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6200" y="635000"/>
            <a:ext cx="7391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2800">
                <a:latin typeface="Times New Roman" pitchFamily="18" charset="0"/>
                <a:cs typeface="Times New Roman" pitchFamily="18" charset="0"/>
              </a:rPr>
              <a:t>1. Where are Nick and Mi ?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6200" y="1752600"/>
            <a:ext cx="7391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2800">
                <a:latin typeface="Times New Roman" pitchFamily="18" charset="0"/>
                <a:cs typeface="Times New Roman" pitchFamily="18" charset="0"/>
              </a:rPr>
              <a:t>2. What does the water in the lake look like ?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6200" y="28956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2800">
                <a:latin typeface="Times New Roman" pitchFamily="18" charset="0"/>
                <a:cs typeface="Times New Roman" pitchFamily="18" charset="0"/>
              </a:rPr>
              <a:t>3. Why is Mi surprised when they get closer to the lake?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6200" y="41148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2800">
                <a:latin typeface="Times New Roman" pitchFamily="18" charset="0"/>
                <a:cs typeface="Times New Roman" pitchFamily="18" charset="0"/>
              </a:rPr>
              <a:t>4. What is the factory dumping into the lake?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52400" y="52578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2800">
                <a:latin typeface="Times New Roman" pitchFamily="18" charset="0"/>
                <a:cs typeface="Times New Roman" pitchFamily="18" charset="0"/>
              </a:rPr>
              <a:t>5. Why is Nick sneezing so much ?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6200" y="1295400"/>
            <a:ext cx="822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280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8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They are in Mi’s home village.</a:t>
            </a:r>
            <a:endParaRPr lang="en-US" sz="3200" b="1" i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6200" y="2295525"/>
            <a:ext cx="822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280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8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Almost black</a:t>
            </a:r>
            <a:endParaRPr lang="en-US" sz="3200" b="1" i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76200" y="3438525"/>
            <a:ext cx="822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280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8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Because she sees the fish dead.</a:t>
            </a:r>
            <a:endParaRPr lang="en-US" sz="3200" b="1" i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76200" y="4733925"/>
            <a:ext cx="822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280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8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poison.</a:t>
            </a:r>
            <a:endParaRPr lang="en-US" sz="3200" b="1" i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6200" y="5800725"/>
            <a:ext cx="822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280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8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Because the air is not clean.</a:t>
            </a:r>
            <a:endParaRPr lang="en-US" sz="3200" b="1" i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Tick ( )true (T) , false (F), or no information (NI)</a:t>
            </a:r>
            <a:endParaRPr lang="en-US" sz="2800" b="1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876800" cy="475456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1. The water in the lake has been polluted by a ship.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2. Water pollution in the lake has made the fish die.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3. Aquatic plants may also die because of the polluted water.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4. Nick wouldn’t sneeze so much if the air was clean.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5.Nick and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will give a talk about water and air pollution.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5715000" y="914400"/>
          <a:ext cx="29718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990600"/>
                <a:gridCol w="990600"/>
              </a:tblGrid>
              <a:tr h="5388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NI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980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980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980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980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980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867400" y="5200650"/>
            <a:ext cx="53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AE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ZapfDingbats BT"/>
              </a:rPr>
              <a:t> </a:t>
            </a:r>
            <a:endParaRPr lang="en-US" sz="3600">
              <a:latin typeface="Calibri" pitchFamily="34" charset="0"/>
            </a:endParaRPr>
          </a:p>
        </p:txBody>
      </p:sp>
      <p:pic>
        <p:nvPicPr>
          <p:cNvPr id="24615" name="Picture 39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533400"/>
            <a:ext cx="228600" cy="390525"/>
          </a:xfrm>
          <a:prstGeom prst="rect">
            <a:avLst/>
          </a:prstGeom>
          <a:noFill/>
        </p:spPr>
      </p:pic>
      <p:pic>
        <p:nvPicPr>
          <p:cNvPr id="24616" name="Picture 40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5257800"/>
            <a:ext cx="457200" cy="609600"/>
          </a:xfrm>
          <a:prstGeom prst="rect">
            <a:avLst/>
          </a:prstGeom>
          <a:noFill/>
        </p:spPr>
      </p:pic>
      <p:pic>
        <p:nvPicPr>
          <p:cNvPr id="24617" name="Picture 41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4343400"/>
            <a:ext cx="457200" cy="609600"/>
          </a:xfrm>
          <a:prstGeom prst="rect">
            <a:avLst/>
          </a:prstGeom>
          <a:noFill/>
        </p:spPr>
      </p:pic>
      <p:pic>
        <p:nvPicPr>
          <p:cNvPr id="24618" name="Picture 4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4800" y="3429000"/>
            <a:ext cx="457200" cy="609600"/>
          </a:xfrm>
          <a:prstGeom prst="rect">
            <a:avLst/>
          </a:prstGeom>
          <a:noFill/>
        </p:spPr>
      </p:pic>
      <p:pic>
        <p:nvPicPr>
          <p:cNvPr id="24619" name="Picture 43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2514600"/>
            <a:ext cx="457200" cy="609600"/>
          </a:xfrm>
          <a:prstGeom prst="rect">
            <a:avLst/>
          </a:prstGeom>
          <a:noFill/>
        </p:spPr>
      </p:pic>
      <p:pic>
        <p:nvPicPr>
          <p:cNvPr id="24620" name="Picture 44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1600200"/>
            <a:ext cx="457200" cy="60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4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4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4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1"/>
          <p:cNvSpPr txBox="1">
            <a:spLocks noChangeArrowheads="1"/>
          </p:cNvSpPr>
          <p:nvPr/>
        </p:nvSpPr>
        <p:spPr bwMode="auto">
          <a:xfrm>
            <a:off x="381000" y="304800"/>
            <a:ext cx="87455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514350" indent="-514350"/>
            <a:r>
              <a:rPr lang="en-US" sz="2800" b="1">
                <a:solidFill>
                  <a:srgbClr val="C20625"/>
                </a:solidFill>
                <a:latin typeface="Times New Roman" pitchFamily="18" charset="0"/>
                <a:cs typeface="Times New Roman" pitchFamily="18" charset="0"/>
              </a:rPr>
              <a:t>2. There are different types of pollution. Write each type</a:t>
            </a:r>
          </a:p>
          <a:p>
            <a:pPr marL="514350" indent="-514350"/>
            <a:r>
              <a:rPr lang="en-US" sz="2800" b="1">
                <a:solidFill>
                  <a:srgbClr val="C20625"/>
                </a:solidFill>
                <a:latin typeface="Times New Roman" pitchFamily="18" charset="0"/>
                <a:cs typeface="Times New Roman" pitchFamily="18" charset="0"/>
              </a:rPr>
              <a:t> under a picture:</a:t>
            </a:r>
          </a:p>
        </p:txBody>
      </p:sp>
      <p:pic>
        <p:nvPicPr>
          <p:cNvPr id="26626" name="Picture 7" descr="bui-khong-khi-o-nhiem-co-the-lam-tim-ngung-dot-n_tin1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4191000"/>
            <a:ext cx="2133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5" descr="images (1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91000"/>
            <a:ext cx="2286000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2" descr="Kết quả hình ảnh cho o nhiem ve nhie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72300" y="1600200"/>
            <a:ext cx="21717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4" descr="Kết quả hình ảnh cho o nhiem phong x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600200"/>
            <a:ext cx="2362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 descr="Kết quả hình ảnh cho o nhiem thi gia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62200" y="1600200"/>
            <a:ext cx="24765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8" descr="Kết quả hình ảnh cho qua nhieu bien quang ca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24400" y="1600200"/>
            <a:ext cx="22098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10" descr="Kết quả hình ảnh cho o nhiem dat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62200" y="4191000"/>
            <a:ext cx="231457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12" descr="Kết quả hình ảnh cho o nhiem anh sa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48200" y="4191000"/>
            <a:ext cx="23812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28600" y="3429000"/>
            <a:ext cx="16383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C20625"/>
                </a:solidFill>
                <a:latin typeface="Times New Roman" pitchFamily="18" charset="0"/>
                <a:cs typeface="Times New Roman" pitchFamily="18" charset="0"/>
              </a:rPr>
              <a:t>radioactive</a:t>
            </a:r>
          </a:p>
          <a:p>
            <a:r>
              <a:rPr lang="en-US" sz="2400" b="1">
                <a:solidFill>
                  <a:srgbClr val="C20625"/>
                </a:solidFill>
                <a:latin typeface="Times New Roman" pitchFamily="18" charset="0"/>
                <a:cs typeface="Times New Roman" pitchFamily="18" charset="0"/>
              </a:rPr>
              <a:t>pollution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846388" y="3352800"/>
            <a:ext cx="13525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BF370D"/>
                </a:solidFill>
                <a:latin typeface="Times New Roman" pitchFamily="18" charset="0"/>
                <a:cs typeface="Times New Roman" pitchFamily="18" charset="0"/>
              </a:rPr>
              <a:t>noise</a:t>
            </a:r>
          </a:p>
          <a:p>
            <a:r>
              <a:rPr lang="en-US" sz="2400" b="1">
                <a:solidFill>
                  <a:srgbClr val="BF370D"/>
                </a:solidFill>
                <a:latin typeface="Times New Roman" pitchFamily="18" charset="0"/>
                <a:cs typeface="Times New Roman" pitchFamily="18" charset="0"/>
              </a:rPr>
              <a:t>pollution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132388" y="3276600"/>
            <a:ext cx="13525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C20625"/>
                </a:solidFill>
                <a:latin typeface="Times New Roman" pitchFamily="18" charset="0"/>
                <a:cs typeface="Times New Roman" pitchFamily="18" charset="0"/>
              </a:rPr>
              <a:t>visual</a:t>
            </a:r>
          </a:p>
          <a:p>
            <a:r>
              <a:rPr lang="en-US" sz="2400" b="1">
                <a:solidFill>
                  <a:srgbClr val="C20625"/>
                </a:solidFill>
                <a:latin typeface="Times New Roman" pitchFamily="18" charset="0"/>
                <a:cs typeface="Times New Roman" pitchFamily="18" charset="0"/>
              </a:rPr>
              <a:t>pollution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332663" y="3276600"/>
            <a:ext cx="13525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srgbClr val="BF370D"/>
                </a:solidFill>
                <a:latin typeface="Times New Roman" pitchFamily="18" charset="0"/>
                <a:cs typeface="Times New Roman" pitchFamily="18" charset="0"/>
              </a:rPr>
              <a:t>thermal</a:t>
            </a:r>
          </a:p>
          <a:p>
            <a:r>
              <a:rPr lang="en-US" sz="2400" b="1">
                <a:solidFill>
                  <a:srgbClr val="BF370D"/>
                </a:solidFill>
                <a:latin typeface="Times New Roman" pitchFamily="18" charset="0"/>
                <a:cs typeface="Times New Roman" pitchFamily="18" charset="0"/>
              </a:rPr>
              <a:t>pollution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84188" y="5867400"/>
            <a:ext cx="13525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BF370D"/>
                </a:solidFill>
                <a:latin typeface="Times New Roman" pitchFamily="18" charset="0"/>
                <a:cs typeface="Times New Roman" pitchFamily="18" charset="0"/>
              </a:rPr>
              <a:t>water</a:t>
            </a:r>
          </a:p>
          <a:p>
            <a:r>
              <a:rPr lang="en-US" sz="2400" b="1">
                <a:solidFill>
                  <a:srgbClr val="BF370D"/>
                </a:solidFill>
                <a:latin typeface="Times New Roman" pitchFamily="18" charset="0"/>
                <a:cs typeface="Times New Roman" pitchFamily="18" charset="0"/>
              </a:rPr>
              <a:t>pollution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690813" y="5951538"/>
            <a:ext cx="13604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BF370D"/>
                </a:solidFill>
                <a:latin typeface="Times New Roman" pitchFamily="18" charset="0"/>
                <a:cs typeface="Times New Roman" pitchFamily="18" charset="0"/>
              </a:rPr>
              <a:t>land/ soil</a:t>
            </a:r>
          </a:p>
          <a:p>
            <a:r>
              <a:rPr lang="en-US" sz="2400" b="1">
                <a:solidFill>
                  <a:srgbClr val="BF370D"/>
                </a:solidFill>
                <a:latin typeface="Times New Roman" pitchFamily="18" charset="0"/>
                <a:cs typeface="Times New Roman" pitchFamily="18" charset="0"/>
              </a:rPr>
              <a:t>pollution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208588" y="5943600"/>
            <a:ext cx="13525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BF370D"/>
                </a:solidFill>
                <a:latin typeface="Times New Roman" pitchFamily="18" charset="0"/>
                <a:cs typeface="Times New Roman" pitchFamily="18" charset="0"/>
              </a:rPr>
              <a:t>light</a:t>
            </a:r>
          </a:p>
          <a:p>
            <a:r>
              <a:rPr lang="en-US" sz="2400" b="1">
                <a:solidFill>
                  <a:srgbClr val="BF370D"/>
                </a:solidFill>
                <a:latin typeface="Times New Roman" pitchFamily="18" charset="0"/>
                <a:cs typeface="Times New Roman" pitchFamily="18" charset="0"/>
              </a:rPr>
              <a:t>pollution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418388" y="5943600"/>
            <a:ext cx="13525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BF370D"/>
                </a:solidFill>
                <a:latin typeface="Times New Roman" pitchFamily="18" charset="0"/>
                <a:cs typeface="Times New Roman" pitchFamily="18" charset="0"/>
              </a:rPr>
              <a:t>air</a:t>
            </a:r>
          </a:p>
          <a:p>
            <a:r>
              <a:rPr lang="en-US" sz="2400" b="1">
                <a:solidFill>
                  <a:srgbClr val="BF370D"/>
                </a:solidFill>
                <a:latin typeface="Times New Roman" pitchFamily="18" charset="0"/>
                <a:cs typeface="Times New Roman" pitchFamily="18" charset="0"/>
              </a:rPr>
              <a:t>pollution</a:t>
            </a:r>
          </a:p>
        </p:txBody>
      </p:sp>
      <p:sp>
        <p:nvSpPr>
          <p:cNvPr id="26643" name="Text Box 19"/>
          <p:cNvSpPr txBox="1">
            <a:spLocks noChangeArrowheads="1"/>
          </p:cNvSpPr>
          <p:nvPr/>
        </p:nvSpPr>
        <p:spPr bwMode="auto">
          <a:xfrm>
            <a:off x="0" y="35052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A.</a:t>
            </a:r>
          </a:p>
        </p:txBody>
      </p:sp>
      <p:sp>
        <p:nvSpPr>
          <p:cNvPr id="26644" name="Text Box 20"/>
          <p:cNvSpPr txBox="1">
            <a:spLocks noChangeArrowheads="1"/>
          </p:cNvSpPr>
          <p:nvPr/>
        </p:nvSpPr>
        <p:spPr bwMode="auto">
          <a:xfrm>
            <a:off x="2438400" y="3429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B.</a:t>
            </a:r>
          </a:p>
        </p:txBody>
      </p:sp>
      <p:sp>
        <p:nvSpPr>
          <p:cNvPr id="26645" name="Text Box 21"/>
          <p:cNvSpPr txBox="1">
            <a:spLocks noChangeArrowheads="1"/>
          </p:cNvSpPr>
          <p:nvPr/>
        </p:nvSpPr>
        <p:spPr bwMode="auto">
          <a:xfrm>
            <a:off x="4724400" y="33528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C.</a:t>
            </a:r>
          </a:p>
        </p:txBody>
      </p:sp>
      <p:sp>
        <p:nvSpPr>
          <p:cNvPr id="26646" name="Text Box 22"/>
          <p:cNvSpPr txBox="1">
            <a:spLocks noChangeArrowheads="1"/>
          </p:cNvSpPr>
          <p:nvPr/>
        </p:nvSpPr>
        <p:spPr bwMode="auto">
          <a:xfrm>
            <a:off x="7086600" y="33528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D.</a:t>
            </a:r>
          </a:p>
        </p:txBody>
      </p:sp>
      <p:sp>
        <p:nvSpPr>
          <p:cNvPr id="26647" name="Text Box 23"/>
          <p:cNvSpPr txBox="1">
            <a:spLocks noChangeArrowheads="1"/>
          </p:cNvSpPr>
          <p:nvPr/>
        </p:nvSpPr>
        <p:spPr bwMode="auto">
          <a:xfrm>
            <a:off x="0" y="59436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E.</a:t>
            </a:r>
          </a:p>
        </p:txBody>
      </p:sp>
      <p:sp>
        <p:nvSpPr>
          <p:cNvPr id="26648" name="Text Box 24"/>
          <p:cNvSpPr txBox="1">
            <a:spLocks noChangeArrowheads="1"/>
          </p:cNvSpPr>
          <p:nvPr/>
        </p:nvSpPr>
        <p:spPr bwMode="auto">
          <a:xfrm>
            <a:off x="2362200" y="60198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F.</a:t>
            </a:r>
          </a:p>
        </p:txBody>
      </p:sp>
      <p:sp>
        <p:nvSpPr>
          <p:cNvPr id="26649" name="Text Box 25"/>
          <p:cNvSpPr txBox="1">
            <a:spLocks noChangeArrowheads="1"/>
          </p:cNvSpPr>
          <p:nvPr/>
        </p:nvSpPr>
        <p:spPr bwMode="auto">
          <a:xfrm>
            <a:off x="4724400" y="60198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G.</a:t>
            </a:r>
          </a:p>
        </p:txBody>
      </p:sp>
      <p:sp>
        <p:nvSpPr>
          <p:cNvPr id="26650" name="Text Box 26"/>
          <p:cNvSpPr txBox="1">
            <a:spLocks noChangeArrowheads="1"/>
          </p:cNvSpPr>
          <p:nvPr/>
        </p:nvSpPr>
        <p:spPr bwMode="auto">
          <a:xfrm>
            <a:off x="6934200" y="60198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H.</a:t>
            </a:r>
          </a:p>
        </p:txBody>
      </p:sp>
      <p:sp>
        <p:nvSpPr>
          <p:cNvPr id="26651" name="Rectangle 27"/>
          <p:cNvSpPr>
            <a:spLocks noChangeArrowheads="1"/>
          </p:cNvSpPr>
          <p:nvPr/>
        </p:nvSpPr>
        <p:spPr bwMode="auto">
          <a:xfrm>
            <a:off x="0" y="0"/>
            <a:ext cx="9144000" cy="1447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b="1"/>
              <a:t>water pollution                land/soil pollution        air pollution</a:t>
            </a:r>
          </a:p>
          <a:p>
            <a:r>
              <a:rPr lang="en-US" sz="2400" b="1"/>
              <a:t>noise pollution                thermal pollution         light pollution</a:t>
            </a:r>
          </a:p>
          <a:p>
            <a:r>
              <a:rPr lang="en-US" sz="2400" b="1"/>
              <a:t>Radioactive pollution                                            visual pollution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665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1030</TotalTime>
  <Words>709</Words>
  <Application>Microsoft Office PowerPoint</Application>
  <PresentationFormat>On-screen Show (4:3)</PresentationFormat>
  <Paragraphs>130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Times New Roman</vt:lpstr>
      <vt:lpstr>Wingdings</vt:lpstr>
      <vt:lpstr>Helvetica Neue</vt:lpstr>
      <vt:lpstr>ZapfDingbats BT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c. Tick ( )true (T) , false (F), or no information (NI)</vt:lpstr>
      <vt:lpstr>Slide 9</vt:lpstr>
      <vt:lpstr>3. Complete the sentences with the types of pollution.</vt:lpstr>
      <vt:lpstr>4. Work in groups. Which types of pollution in 3 does your neighbourhood face? Rank them in order of seriousness. Give reasons for your group’s order.</vt:lpstr>
      <vt:lpstr>Slide 12</vt:lpstr>
    </vt:vector>
  </TitlesOfParts>
  <Company>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MY CLASS</dc:title>
  <dc:creator>Mr</dc:creator>
  <cp:lastModifiedBy>asus</cp:lastModifiedBy>
  <cp:revision>134</cp:revision>
  <dcterms:created xsi:type="dcterms:W3CDTF">2015-08-01T15:00:19Z</dcterms:created>
  <dcterms:modified xsi:type="dcterms:W3CDTF">2018-01-14T15:06:04Z</dcterms:modified>
</cp:coreProperties>
</file>