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-37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CF00-7265-4790-B821-5B2C9002E77F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880C4-97BA-45C1-9253-0C06E588B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04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CF00-7265-4790-B821-5B2C9002E77F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880C4-97BA-45C1-9253-0C06E588B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20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CF00-7265-4790-B821-5B2C9002E77F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880C4-97BA-45C1-9253-0C06E588B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16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CF00-7265-4790-B821-5B2C9002E77F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880C4-97BA-45C1-9253-0C06E588B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91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CF00-7265-4790-B821-5B2C9002E77F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880C4-97BA-45C1-9253-0C06E588B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20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CF00-7265-4790-B821-5B2C9002E77F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880C4-97BA-45C1-9253-0C06E588B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02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CF00-7265-4790-B821-5B2C9002E77F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880C4-97BA-45C1-9253-0C06E588B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04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CF00-7265-4790-B821-5B2C9002E77F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880C4-97BA-45C1-9253-0C06E588B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097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CF00-7265-4790-B821-5B2C9002E77F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880C4-97BA-45C1-9253-0C06E588B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330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CF00-7265-4790-B821-5B2C9002E77F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880C4-97BA-45C1-9253-0C06E588B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038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DCF00-7265-4790-B821-5B2C9002E77F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880C4-97BA-45C1-9253-0C06E588B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3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DCF00-7265-4790-B821-5B2C9002E77F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880C4-97BA-45C1-9253-0C06E588B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995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74589" y="2438400"/>
            <a:ext cx="40960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i="1" err="1" smtClean="0"/>
              <a:t>Tiết</a:t>
            </a:r>
            <a:r>
              <a:rPr lang="en-US" sz="5400" b="1" i="1" smtClean="0"/>
              <a:t> </a:t>
            </a:r>
            <a:r>
              <a:rPr lang="en-US" sz="5400" b="1" i="1" smtClean="0"/>
              <a:t>15. </a:t>
            </a:r>
            <a:r>
              <a:rPr lang="en-US" sz="5400" b="1" i="1" err="1" smtClean="0"/>
              <a:t>Bài</a:t>
            </a:r>
            <a:r>
              <a:rPr lang="en-US" sz="5400" b="1" i="1" smtClean="0"/>
              <a:t> </a:t>
            </a:r>
            <a:r>
              <a:rPr lang="en-US" sz="5400" b="1" i="1" smtClean="0"/>
              <a:t>9:</a:t>
            </a:r>
            <a:endParaRPr lang="en-US" sz="54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2146972" y="1447800"/>
            <a:ext cx="54000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smtClean="0"/>
              <a:t>Trường THCS Bồ Đề</a:t>
            </a:r>
            <a:endParaRPr lang="en-US" sz="5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528283" y="5486401"/>
            <a:ext cx="55833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/>
              <a:t>GV thực hiện: Nguyễn Hoài Anh</a:t>
            </a:r>
            <a:endParaRPr lang="en-US" sz="3200" b="1"/>
          </a:p>
        </p:txBody>
      </p:sp>
      <p:sp>
        <p:nvSpPr>
          <p:cNvPr id="7" name="TextBox 6"/>
          <p:cNvSpPr txBox="1"/>
          <p:nvPr/>
        </p:nvSpPr>
        <p:spPr>
          <a:xfrm>
            <a:off x="1832117" y="3595366"/>
            <a:ext cx="92212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smtClean="0">
                <a:solidFill>
                  <a:srgbClr val="FF0000"/>
                </a:solidFill>
              </a:rPr>
              <a:t>Thứ </a:t>
            </a:r>
            <a:r>
              <a:rPr lang="en-US" sz="5000" b="1" dirty="0" err="1" smtClean="0">
                <a:solidFill>
                  <a:srgbClr val="FF0000"/>
                </a:solidFill>
              </a:rPr>
              <a:t>tự</a:t>
            </a:r>
            <a:r>
              <a:rPr lang="en-US" sz="5000" b="1" dirty="0" smtClean="0">
                <a:solidFill>
                  <a:srgbClr val="FF0000"/>
                </a:solidFill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</a:rPr>
              <a:t>thực</a:t>
            </a:r>
            <a:r>
              <a:rPr lang="en-US" sz="5000" b="1" dirty="0" smtClean="0">
                <a:solidFill>
                  <a:srgbClr val="FF0000"/>
                </a:solidFill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</a:rPr>
              <a:t>hiện</a:t>
            </a:r>
            <a:r>
              <a:rPr lang="en-US" sz="5000" b="1" dirty="0" smtClean="0">
                <a:solidFill>
                  <a:srgbClr val="FF0000"/>
                </a:solidFill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</a:rPr>
              <a:t>phép</a:t>
            </a:r>
            <a:r>
              <a:rPr lang="en-US" sz="5000" b="1" dirty="0" smtClean="0">
                <a:solidFill>
                  <a:srgbClr val="FF0000"/>
                </a:solidFill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</a:rPr>
              <a:t>tính</a:t>
            </a:r>
            <a:endParaRPr lang="en-US" sz="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29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01529" y="103029"/>
            <a:ext cx="58470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+mj-lt"/>
              </a:rPr>
              <a:t>HOẠT ĐỘNG KHỞI ĐỘNG</a:t>
            </a:r>
            <a:endParaRPr lang="en-US" sz="4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115910" y="872470"/>
            <a:ext cx="1067658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?</a:t>
            </a:r>
            <a:r>
              <a:rPr lang="en-US" sz="3800" dirty="0" err="1" smtClean="0"/>
              <a:t>Quan</a:t>
            </a:r>
            <a:r>
              <a:rPr lang="en-US" sz="3800" dirty="0" smtClean="0"/>
              <a:t> </a:t>
            </a:r>
            <a:r>
              <a:rPr lang="en-US" sz="3800" dirty="0" err="1" smtClean="0"/>
              <a:t>sát</a:t>
            </a:r>
            <a:r>
              <a:rPr lang="en-US" sz="3800" dirty="0" smtClean="0"/>
              <a:t> </a:t>
            </a:r>
            <a:r>
              <a:rPr lang="en-US" sz="3800" dirty="0" err="1" smtClean="0"/>
              <a:t>và</a:t>
            </a:r>
            <a:r>
              <a:rPr lang="en-US" sz="3800" dirty="0" smtClean="0"/>
              <a:t> </a:t>
            </a:r>
            <a:r>
              <a:rPr lang="en-US" sz="3800" dirty="0" err="1" smtClean="0"/>
              <a:t>cho</a:t>
            </a:r>
            <a:r>
              <a:rPr lang="en-US" sz="3800" dirty="0" smtClean="0"/>
              <a:t> </a:t>
            </a:r>
            <a:r>
              <a:rPr lang="en-US" sz="3800" dirty="0" err="1" smtClean="0"/>
              <a:t>biết</a:t>
            </a:r>
            <a:r>
              <a:rPr lang="en-US" sz="3800" dirty="0" smtClean="0"/>
              <a:t> </a:t>
            </a:r>
            <a:r>
              <a:rPr lang="en-US" sz="3800" dirty="0" err="1" smtClean="0"/>
              <a:t>thứ</a:t>
            </a:r>
            <a:r>
              <a:rPr lang="en-US" sz="3800" dirty="0" smtClean="0"/>
              <a:t> </a:t>
            </a:r>
            <a:r>
              <a:rPr lang="en-US" sz="3800" dirty="0" err="1" smtClean="0"/>
              <a:t>tự</a:t>
            </a:r>
            <a:r>
              <a:rPr lang="en-US" sz="3800" dirty="0" smtClean="0"/>
              <a:t> </a:t>
            </a:r>
            <a:r>
              <a:rPr lang="en-US" sz="3800" dirty="0" err="1" smtClean="0"/>
              <a:t>thực</a:t>
            </a:r>
            <a:r>
              <a:rPr lang="en-US" sz="3800" dirty="0" smtClean="0"/>
              <a:t> </a:t>
            </a:r>
            <a:r>
              <a:rPr lang="en-US" sz="3800" dirty="0" err="1" smtClean="0"/>
              <a:t>hiện</a:t>
            </a:r>
            <a:r>
              <a:rPr lang="en-US" sz="3800" dirty="0" smtClean="0"/>
              <a:t> </a:t>
            </a:r>
            <a:r>
              <a:rPr lang="en-US" sz="3800" dirty="0" err="1" smtClean="0"/>
              <a:t>phép</a:t>
            </a:r>
            <a:r>
              <a:rPr lang="en-US" sz="3800" dirty="0" smtClean="0"/>
              <a:t> </a:t>
            </a:r>
            <a:r>
              <a:rPr lang="en-US" sz="3800" dirty="0" err="1" smtClean="0"/>
              <a:t>tính</a:t>
            </a:r>
            <a:r>
              <a:rPr lang="en-US" sz="3800" dirty="0" smtClean="0"/>
              <a:t>: </a:t>
            </a:r>
            <a:endParaRPr lang="en-US" sz="3800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146605" y="1549578"/>
            <a:ext cx="464219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a)25 – 10 + 7</a:t>
            </a:r>
            <a:endParaRPr lang="en-US" sz="3800" dirty="0"/>
          </a:p>
        </p:txBody>
      </p:sp>
      <p:sp>
        <p:nvSpPr>
          <p:cNvPr id="8" name="TextBox 7"/>
          <p:cNvSpPr txBox="1"/>
          <p:nvPr/>
        </p:nvSpPr>
        <p:spPr>
          <a:xfrm flipH="1">
            <a:off x="133726" y="2019836"/>
            <a:ext cx="464219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/>
              <a:t>b</a:t>
            </a:r>
            <a:r>
              <a:rPr lang="en-US" sz="3800" dirty="0" smtClean="0"/>
              <a:t>)5 . 10 + 3</a:t>
            </a:r>
            <a:endParaRPr lang="en-US" sz="3800" dirty="0"/>
          </a:p>
        </p:txBody>
      </p:sp>
      <p:sp>
        <p:nvSpPr>
          <p:cNvPr id="9" name="TextBox 8"/>
          <p:cNvSpPr txBox="1"/>
          <p:nvPr/>
        </p:nvSpPr>
        <p:spPr>
          <a:xfrm flipH="1">
            <a:off x="146604" y="2560742"/>
            <a:ext cx="464219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c)36 : 6 </a:t>
            </a:r>
            <a:r>
              <a:rPr lang="en-US" sz="3800" dirty="0"/>
              <a:t>+</a:t>
            </a:r>
            <a:r>
              <a:rPr lang="en-US" sz="3800" dirty="0" smtClean="0"/>
              <a:t> 3. 4</a:t>
            </a:r>
            <a:endParaRPr lang="en-US" sz="3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 flipH="1">
                <a:off x="141668" y="3088775"/>
                <a:ext cx="4672886" cy="6718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800" dirty="0" smtClean="0"/>
                  <a:t>d)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800" dirty="0" smtClean="0"/>
                  <a:t> – 10 </a:t>
                </a:r>
                <a:endParaRPr lang="en-US" sz="3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41668" y="3088775"/>
                <a:ext cx="4672886" cy="671856"/>
              </a:xfrm>
              <a:prstGeom prst="rect">
                <a:avLst/>
              </a:prstGeom>
              <a:blipFill rotWithShape="0">
                <a:blip r:embed="rId2"/>
                <a:stretch>
                  <a:fillRect l="-4302" t="-14545" b="-3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 flipH="1">
            <a:off x="107967" y="3629691"/>
            <a:ext cx="468297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e) 100 : ( 27 - 7)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228467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0766" y="-12878"/>
            <a:ext cx="9221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Tiết</a:t>
            </a:r>
            <a:r>
              <a:rPr lang="en-US" sz="4000" smtClean="0">
                <a:solidFill>
                  <a:srgbClr val="FF0000"/>
                </a:solidFill>
              </a:rPr>
              <a:t> 15. </a:t>
            </a:r>
            <a:r>
              <a:rPr lang="en-US" sz="4000" dirty="0" err="1">
                <a:solidFill>
                  <a:srgbClr val="FF0000"/>
                </a:solidFill>
              </a:rPr>
              <a:t>B</a:t>
            </a:r>
            <a:r>
              <a:rPr lang="en-US" sz="4000" dirty="0" err="1" smtClean="0">
                <a:solidFill>
                  <a:srgbClr val="FF0000"/>
                </a:solidFill>
              </a:rPr>
              <a:t>ài</a:t>
            </a:r>
            <a:r>
              <a:rPr lang="en-US" sz="4000" dirty="0" smtClean="0">
                <a:solidFill>
                  <a:srgbClr val="FF0000"/>
                </a:solidFill>
              </a:rPr>
              <a:t> 9: </a:t>
            </a:r>
            <a:r>
              <a:rPr lang="en-US" sz="4000" dirty="0" err="1" smtClean="0">
                <a:solidFill>
                  <a:srgbClr val="FF0000"/>
                </a:solidFill>
              </a:rPr>
              <a:t>Thứ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tự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thực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hiện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phép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tính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274" y="502274"/>
            <a:ext cx="5306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1.Nhắc </a:t>
            </a:r>
            <a:r>
              <a:rPr lang="en-US" sz="4000" dirty="0" err="1" smtClean="0"/>
              <a:t>lại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r>
              <a:rPr lang="en-US" sz="4000" dirty="0" smtClean="0"/>
              <a:t> </a:t>
            </a:r>
            <a:r>
              <a:rPr lang="en-US" sz="4000" dirty="0" err="1" smtClean="0"/>
              <a:t>biểu</a:t>
            </a:r>
            <a:r>
              <a:rPr lang="en-US" sz="4000" dirty="0" smtClean="0"/>
              <a:t> </a:t>
            </a:r>
            <a:r>
              <a:rPr lang="en-US" sz="4000" dirty="0" err="1" smtClean="0"/>
              <a:t>thức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174509" y="1249243"/>
            <a:ext cx="4642191" cy="68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VD1)25 – 10 + 7</a:t>
            </a:r>
            <a:endParaRPr lang="en-US" sz="3800" dirty="0"/>
          </a:p>
        </p:txBody>
      </p:sp>
      <p:sp>
        <p:nvSpPr>
          <p:cNvPr id="8" name="TextBox 7"/>
          <p:cNvSpPr txBox="1"/>
          <p:nvPr/>
        </p:nvSpPr>
        <p:spPr>
          <a:xfrm flipH="1">
            <a:off x="133726" y="2019836"/>
            <a:ext cx="464219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VD2)5 . 10 + 3</a:t>
            </a:r>
            <a:endParaRPr lang="en-US" sz="3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 flipH="1">
                <a:off x="144456" y="2635879"/>
                <a:ext cx="4646484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800" dirty="0" smtClean="0"/>
                  <a:t>VD3)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44456" y="2635879"/>
                <a:ext cx="4646484" cy="677108"/>
              </a:xfrm>
              <a:prstGeom prst="rect">
                <a:avLst/>
              </a:prstGeom>
              <a:blipFill rotWithShape="0">
                <a:blip r:embed="rId2"/>
                <a:stretch>
                  <a:fillRect l="-4331" t="-13514" b="-36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 flipH="1">
            <a:off x="4159877" y="1985422"/>
            <a:ext cx="4713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/>
              <a:t>Là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những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biểu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thức</a:t>
            </a:r>
            <a:r>
              <a:rPr lang="en-US" sz="3200" i="1" dirty="0" smtClean="0"/>
              <a:t>.</a:t>
            </a:r>
            <a:endParaRPr lang="en-US" sz="32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200265" y="3052295"/>
            <a:ext cx="8454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u="sng" dirty="0" smtClean="0"/>
              <a:t>*</a:t>
            </a:r>
            <a:r>
              <a:rPr lang="en-US" sz="4000" i="1" u="sng" dirty="0" err="1" smtClean="0"/>
              <a:t>Chú</a:t>
            </a:r>
            <a:r>
              <a:rPr lang="en-US" sz="4000" i="1" u="sng" dirty="0" smtClean="0"/>
              <a:t> ý:</a:t>
            </a:r>
            <a:endParaRPr lang="en-US" sz="4000" i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185238" y="3797123"/>
            <a:ext cx="903603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i="1" dirty="0" smtClean="0"/>
              <a:t>a)</a:t>
            </a:r>
            <a:r>
              <a:rPr lang="en-US" sz="3800" i="1" dirty="0" err="1" smtClean="0"/>
              <a:t>Mỗi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số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cũng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được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coi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là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một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biểu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thức</a:t>
            </a:r>
            <a:endParaRPr lang="en-US" sz="38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115910" y="4356835"/>
            <a:ext cx="903603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i="1" dirty="0" smtClean="0"/>
              <a:t>b)</a:t>
            </a:r>
            <a:r>
              <a:rPr lang="en-US" sz="3800" i="1" dirty="0" err="1" smtClean="0"/>
              <a:t>Trong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biểu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thức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có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thể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có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các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dấu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ngoặc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đề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chỉ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thứ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tự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thực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hiện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các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phép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tính</a:t>
            </a:r>
            <a:r>
              <a:rPr lang="en-US" sz="3800" i="1" dirty="0" smtClean="0"/>
              <a:t>.</a:t>
            </a:r>
            <a:endParaRPr lang="en-US" sz="38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193184" y="5550800"/>
            <a:ext cx="643488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VD: 100 : { 2 . [ 52 – ( 35 – 8) ]}  </a:t>
            </a:r>
            <a:endParaRPr lang="en-US" sz="3800" dirty="0"/>
          </a:p>
        </p:txBody>
      </p:sp>
      <p:sp>
        <p:nvSpPr>
          <p:cNvPr id="16" name="TextBox 15"/>
          <p:cNvSpPr txBox="1"/>
          <p:nvPr/>
        </p:nvSpPr>
        <p:spPr>
          <a:xfrm>
            <a:off x="6941724" y="4910416"/>
            <a:ext cx="186743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{ }, [ ], ( )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114356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7273" y="502274"/>
            <a:ext cx="6284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2.Thứ </a:t>
            </a:r>
            <a:r>
              <a:rPr lang="en-US" sz="4000" dirty="0" err="1" smtClean="0"/>
              <a:t>tự</a:t>
            </a:r>
            <a:r>
              <a:rPr lang="en-US" sz="4000" dirty="0" smtClean="0"/>
              <a:t> </a:t>
            </a:r>
            <a:r>
              <a:rPr lang="en-US" sz="4000" dirty="0" err="1" smtClean="0"/>
              <a:t>thực</a:t>
            </a:r>
            <a:r>
              <a:rPr lang="en-US" sz="4000" dirty="0" smtClean="0"/>
              <a:t> </a:t>
            </a:r>
            <a:r>
              <a:rPr lang="en-US" sz="4000" dirty="0" err="1" smtClean="0"/>
              <a:t>hiện</a:t>
            </a:r>
            <a:r>
              <a:rPr lang="en-US" sz="4000" dirty="0" smtClean="0"/>
              <a:t> </a:t>
            </a:r>
            <a:r>
              <a:rPr lang="en-US" sz="4000" dirty="0" err="1" smtClean="0"/>
              <a:t>phép</a:t>
            </a:r>
            <a:r>
              <a:rPr lang="en-US" sz="4000" dirty="0" smtClean="0"/>
              <a:t> </a:t>
            </a:r>
            <a:r>
              <a:rPr lang="en-US" sz="4000" dirty="0" err="1" smtClean="0"/>
              <a:t>tính</a:t>
            </a:r>
            <a:r>
              <a:rPr lang="en-US" sz="4000" dirty="0" smtClean="0"/>
              <a:t>: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313644" y="-12878"/>
            <a:ext cx="92083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Tiết</a:t>
            </a:r>
            <a:r>
              <a:rPr lang="en-US" sz="4000" dirty="0" smtClean="0">
                <a:solidFill>
                  <a:srgbClr val="FF0000"/>
                </a:solidFill>
              </a:rPr>
              <a:t> 14. </a:t>
            </a:r>
            <a:r>
              <a:rPr lang="en-US" sz="4000" dirty="0" err="1">
                <a:solidFill>
                  <a:srgbClr val="FF0000"/>
                </a:solidFill>
              </a:rPr>
              <a:t>B</a:t>
            </a:r>
            <a:r>
              <a:rPr lang="en-US" sz="4000" dirty="0" err="1" smtClean="0">
                <a:solidFill>
                  <a:srgbClr val="FF0000"/>
                </a:solidFill>
              </a:rPr>
              <a:t>ài</a:t>
            </a:r>
            <a:r>
              <a:rPr lang="en-US" sz="4000" dirty="0" smtClean="0">
                <a:solidFill>
                  <a:srgbClr val="FF0000"/>
                </a:solidFill>
              </a:rPr>
              <a:t> 9: </a:t>
            </a:r>
            <a:r>
              <a:rPr lang="en-US" sz="4000" dirty="0" err="1" smtClean="0">
                <a:solidFill>
                  <a:srgbClr val="FF0000"/>
                </a:solidFill>
              </a:rPr>
              <a:t>Thứ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tự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thực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hiện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phép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tính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391" y="1017432"/>
            <a:ext cx="864172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i="1" dirty="0" smtClean="0"/>
              <a:t>a) </a:t>
            </a:r>
            <a:r>
              <a:rPr lang="en-US" sz="3800" i="1" dirty="0" err="1" smtClean="0"/>
              <a:t>Đối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với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biểu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thức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không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có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dấu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ngoặc</a:t>
            </a:r>
            <a:r>
              <a:rPr lang="en-US" sz="3800" i="1" dirty="0" smtClean="0"/>
              <a:t>:</a:t>
            </a:r>
            <a:endParaRPr lang="en-US" sz="38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flipH="1">
                <a:off x="79511" y="1556191"/>
                <a:ext cx="4670645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800" dirty="0" smtClean="0"/>
                  <a:t>VD: 4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800" dirty="0" smtClean="0"/>
                  <a:t>- 5 . 6</a:t>
                </a:r>
                <a:endParaRPr lang="en-US" sz="3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9511" y="1556191"/>
                <a:ext cx="4670645" cy="677108"/>
              </a:xfrm>
              <a:prstGeom prst="rect">
                <a:avLst/>
              </a:prstGeom>
              <a:blipFill rotWithShape="0">
                <a:blip r:embed="rId2"/>
                <a:stretch>
                  <a:fillRect l="-4308" t="-13514" b="-36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553792" y="2064170"/>
            <a:ext cx="317463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= 4 . 9 – 5 . 6 </a:t>
            </a:r>
            <a:endParaRPr lang="en-US" sz="3800" dirty="0"/>
          </a:p>
        </p:txBody>
      </p:sp>
      <p:sp>
        <p:nvSpPr>
          <p:cNvPr id="10" name="TextBox 9"/>
          <p:cNvSpPr txBox="1"/>
          <p:nvPr/>
        </p:nvSpPr>
        <p:spPr>
          <a:xfrm>
            <a:off x="538766" y="2551421"/>
            <a:ext cx="317463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= 36 – 30</a:t>
            </a:r>
            <a:endParaRPr lang="en-US" sz="3800" dirty="0"/>
          </a:p>
        </p:txBody>
      </p:sp>
      <p:sp>
        <p:nvSpPr>
          <p:cNvPr id="11" name="TextBox 10"/>
          <p:cNvSpPr txBox="1"/>
          <p:nvPr/>
        </p:nvSpPr>
        <p:spPr>
          <a:xfrm>
            <a:off x="536618" y="2961401"/>
            <a:ext cx="317463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= 6</a:t>
            </a:r>
            <a:endParaRPr lang="en-US" sz="3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146997" y="2235456"/>
                <a:ext cx="7353837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800" dirty="0" smtClean="0">
                    <a:solidFill>
                      <a:srgbClr val="FF0000"/>
                    </a:solidFill>
                  </a:rPr>
                  <a:t>Lũy </a:t>
                </a:r>
                <a:r>
                  <a:rPr lang="en-US" sz="3800" dirty="0" err="1" smtClean="0">
                    <a:solidFill>
                      <a:srgbClr val="FF0000"/>
                    </a:solidFill>
                  </a:rPr>
                  <a:t>thừa</a:t>
                </a:r>
                <a:r>
                  <a:rPr lang="en-US" sz="380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80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3800" dirty="0" err="1" smtClean="0">
                    <a:solidFill>
                      <a:srgbClr val="FF0000"/>
                    </a:solidFill>
                  </a:rPr>
                  <a:t>Nhân</a:t>
                </a:r>
                <a:r>
                  <a:rPr lang="en-US" sz="3800" dirty="0" smtClean="0">
                    <a:solidFill>
                      <a:srgbClr val="FF0000"/>
                    </a:solidFill>
                  </a:rPr>
                  <a:t>, chia </a:t>
                </a:r>
                <a14:m>
                  <m:oMath xmlns:m="http://schemas.openxmlformats.org/officeDocument/2006/math">
                    <m:r>
                      <a:rPr lang="en-US" sz="3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80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3800" dirty="0" err="1" smtClean="0">
                    <a:solidFill>
                      <a:srgbClr val="FF0000"/>
                    </a:solidFill>
                  </a:rPr>
                  <a:t>Cộng</a:t>
                </a:r>
                <a:r>
                  <a:rPr lang="en-US" sz="3800" dirty="0" smtClean="0">
                    <a:solidFill>
                      <a:srgbClr val="FF0000"/>
                    </a:solidFill>
                  </a:rPr>
                  <a:t>, </a:t>
                </a:r>
                <a:r>
                  <a:rPr lang="en-US" sz="3800" dirty="0" err="1" smtClean="0">
                    <a:solidFill>
                      <a:srgbClr val="FF0000"/>
                    </a:solidFill>
                  </a:rPr>
                  <a:t>trừ</a:t>
                </a:r>
                <a:r>
                  <a:rPr lang="en-US" sz="3800" dirty="0" smtClean="0">
                    <a:solidFill>
                      <a:srgbClr val="FF0000"/>
                    </a:solidFill>
                  </a:rPr>
                  <a:t> </a:t>
                </a:r>
                <a:endParaRPr lang="en-US" sz="3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6997" y="2235456"/>
                <a:ext cx="7353837" cy="677108"/>
              </a:xfrm>
              <a:prstGeom prst="rect">
                <a:avLst/>
              </a:prstGeom>
              <a:blipFill rotWithShape="0">
                <a:blip r:embed="rId3"/>
                <a:stretch>
                  <a:fillRect l="-2734" t="-15315" b="-351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49364" y="3488027"/>
            <a:ext cx="864172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i="1" dirty="0"/>
              <a:t>b</a:t>
            </a:r>
            <a:r>
              <a:rPr lang="en-US" sz="3800" i="1" dirty="0" smtClean="0"/>
              <a:t>) </a:t>
            </a:r>
            <a:r>
              <a:rPr lang="en-US" sz="3800" i="1" dirty="0" err="1" smtClean="0"/>
              <a:t>Đối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với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biểu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thức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có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dấu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ngoặc</a:t>
            </a:r>
            <a:r>
              <a:rPr lang="en-US" sz="3800" i="1" dirty="0" smtClean="0"/>
              <a:t>:</a:t>
            </a:r>
            <a:endParaRPr lang="en-US" sz="38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193184" y="4134125"/>
            <a:ext cx="643488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VD: 100 : { 2 . [ 52 – ( 35 – 8) ]}  </a:t>
            </a:r>
            <a:endParaRPr lang="en-US" sz="3800" dirty="0"/>
          </a:p>
        </p:txBody>
      </p:sp>
      <p:sp>
        <p:nvSpPr>
          <p:cNvPr id="16" name="TextBox 15"/>
          <p:cNvSpPr txBox="1"/>
          <p:nvPr/>
        </p:nvSpPr>
        <p:spPr>
          <a:xfrm>
            <a:off x="719071" y="4740830"/>
            <a:ext cx="703401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= 100 : { 2 . [ 52 – 27 ]}</a:t>
            </a:r>
            <a:endParaRPr lang="en-US" sz="3800" dirty="0"/>
          </a:p>
        </p:txBody>
      </p:sp>
      <p:sp>
        <p:nvSpPr>
          <p:cNvPr id="19" name="TextBox 18"/>
          <p:cNvSpPr txBox="1"/>
          <p:nvPr/>
        </p:nvSpPr>
        <p:spPr>
          <a:xfrm>
            <a:off x="729802" y="5292476"/>
            <a:ext cx="703401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= 100 : { 2 .  25}</a:t>
            </a:r>
            <a:endParaRPr lang="en-US" sz="3800" dirty="0"/>
          </a:p>
        </p:txBody>
      </p:sp>
      <p:sp>
        <p:nvSpPr>
          <p:cNvPr id="20" name="TextBox 19"/>
          <p:cNvSpPr txBox="1"/>
          <p:nvPr/>
        </p:nvSpPr>
        <p:spPr>
          <a:xfrm>
            <a:off x="740533" y="5844122"/>
            <a:ext cx="703401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= 100 : 50</a:t>
            </a:r>
            <a:endParaRPr lang="en-US" sz="3800" dirty="0"/>
          </a:p>
        </p:txBody>
      </p:sp>
      <p:sp>
        <p:nvSpPr>
          <p:cNvPr id="21" name="TextBox 20"/>
          <p:cNvSpPr txBox="1"/>
          <p:nvPr/>
        </p:nvSpPr>
        <p:spPr>
          <a:xfrm>
            <a:off x="721217" y="6282006"/>
            <a:ext cx="316819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= 6</a:t>
            </a:r>
            <a:endParaRPr lang="en-US" sz="3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379596" y="4770450"/>
                <a:ext cx="4121238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800" dirty="0" smtClean="0">
                    <a:solidFill>
                      <a:srgbClr val="FF0000"/>
                    </a:solidFill>
                  </a:rPr>
                  <a:t>( )</a:t>
                </a:r>
                <a14:m>
                  <m:oMath xmlns:m="http://schemas.openxmlformats.org/officeDocument/2006/math">
                    <m:r>
                      <a:rPr lang="en-US" sz="3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d>
                      <m:dPr>
                        <m:begChr m:val="["/>
                        <m:endChr m:val="]"/>
                        <m:ctrlPr>
                          <a:rPr lang="en-US" sz="3800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sz="3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38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{ }</m:t>
                    </m:r>
                  </m:oMath>
                </a14:m>
                <a:r>
                  <a:rPr lang="en-US" sz="3800" dirty="0" smtClean="0">
                    <a:solidFill>
                      <a:srgbClr val="FF0000"/>
                    </a:solidFill>
                  </a:rPr>
                  <a:t>  </a:t>
                </a:r>
                <a:endParaRPr lang="en-US" sz="3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9596" y="4770450"/>
                <a:ext cx="4121238" cy="677108"/>
              </a:xfrm>
              <a:prstGeom prst="rect">
                <a:avLst/>
              </a:prstGeom>
              <a:blipFill rotWithShape="0">
                <a:blip r:embed="rId4"/>
                <a:stretch>
                  <a:fillRect l="-4882" t="-15315" b="-351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8280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13644" y="-12878"/>
            <a:ext cx="92083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Tiết</a:t>
            </a:r>
            <a:r>
              <a:rPr lang="en-US" sz="4000" dirty="0" smtClean="0">
                <a:solidFill>
                  <a:srgbClr val="FF0000"/>
                </a:solidFill>
              </a:rPr>
              <a:t> 14. </a:t>
            </a:r>
            <a:r>
              <a:rPr lang="en-US" sz="4000" dirty="0" err="1">
                <a:solidFill>
                  <a:srgbClr val="FF0000"/>
                </a:solidFill>
              </a:rPr>
              <a:t>B</a:t>
            </a:r>
            <a:r>
              <a:rPr lang="en-US" sz="4000" dirty="0" err="1" smtClean="0">
                <a:solidFill>
                  <a:srgbClr val="FF0000"/>
                </a:solidFill>
              </a:rPr>
              <a:t>ài</a:t>
            </a:r>
            <a:r>
              <a:rPr lang="en-US" sz="4000" dirty="0" smtClean="0">
                <a:solidFill>
                  <a:srgbClr val="FF0000"/>
                </a:solidFill>
              </a:rPr>
              <a:t> 9: </a:t>
            </a:r>
            <a:r>
              <a:rPr lang="en-US" sz="4000" dirty="0" err="1" smtClean="0">
                <a:solidFill>
                  <a:srgbClr val="FF0000"/>
                </a:solidFill>
              </a:rPr>
              <a:t>Thứ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tự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thực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hiện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phép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tính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273" y="502274"/>
            <a:ext cx="6284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2.Thứ </a:t>
            </a:r>
            <a:r>
              <a:rPr lang="en-US" sz="4000" dirty="0" err="1" smtClean="0"/>
              <a:t>tự</a:t>
            </a:r>
            <a:r>
              <a:rPr lang="en-US" sz="4000" dirty="0" smtClean="0"/>
              <a:t> </a:t>
            </a:r>
            <a:r>
              <a:rPr lang="en-US" sz="4000" dirty="0" err="1" smtClean="0"/>
              <a:t>thực</a:t>
            </a:r>
            <a:r>
              <a:rPr lang="en-US" sz="4000" dirty="0" smtClean="0"/>
              <a:t> </a:t>
            </a:r>
            <a:r>
              <a:rPr lang="en-US" sz="4000" dirty="0" err="1" smtClean="0"/>
              <a:t>hiện</a:t>
            </a:r>
            <a:r>
              <a:rPr lang="en-US" sz="4000" dirty="0" smtClean="0"/>
              <a:t> </a:t>
            </a:r>
            <a:r>
              <a:rPr lang="en-US" sz="4000" dirty="0" err="1" smtClean="0"/>
              <a:t>phép</a:t>
            </a:r>
            <a:r>
              <a:rPr lang="en-US" sz="4000" dirty="0" smtClean="0"/>
              <a:t> </a:t>
            </a:r>
            <a:r>
              <a:rPr lang="en-US" sz="4000" dirty="0" err="1" smtClean="0"/>
              <a:t>tính</a:t>
            </a:r>
            <a:r>
              <a:rPr lang="en-US" sz="4000" dirty="0" smtClean="0"/>
              <a:t>: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62246" y="912254"/>
            <a:ext cx="6284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?1: </a:t>
            </a:r>
            <a:r>
              <a:rPr lang="en-US" sz="4000" dirty="0" err="1" smtClean="0"/>
              <a:t>Tính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 flipH="1">
                <a:off x="26504" y="1556191"/>
                <a:ext cx="4700042" cy="6976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800" dirty="0" smtClean="0"/>
                  <a:t>a</a:t>
                </a:r>
                <a:r>
                  <a:rPr lang="en-US" sz="3800" dirty="0"/>
                  <a:t>)</a:t>
                </a:r>
                <a:r>
                  <a:rPr lang="en-US" sz="38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800" dirty="0" smtClean="0"/>
                  <a:t>: 4 . 3 + 2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6504" y="1556191"/>
                <a:ext cx="4700042" cy="697612"/>
              </a:xfrm>
              <a:prstGeom prst="rect">
                <a:avLst/>
              </a:prstGeom>
              <a:blipFill rotWithShape="0">
                <a:blip r:embed="rId2"/>
                <a:stretch>
                  <a:fillRect l="-4280" t="-13043" b="-3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flipH="1">
                <a:off x="6568225" y="1515406"/>
                <a:ext cx="4685770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800" dirty="0" smtClean="0"/>
                  <a:t>b) 2. ( 5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800" dirty="0" smtClean="0"/>
                  <a:t>- 18 )</a:t>
                </a:r>
                <a:endParaRPr lang="en-US" sz="3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568225" y="1515406"/>
                <a:ext cx="4685770" cy="677108"/>
              </a:xfrm>
              <a:prstGeom prst="rect">
                <a:avLst/>
              </a:prstGeom>
              <a:blipFill rotWithShape="0">
                <a:blip r:embed="rId3"/>
                <a:stretch>
                  <a:fillRect l="-4291" t="-14414" b="-36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244695" y="2046038"/>
            <a:ext cx="108256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= </a:t>
            </a:r>
            <a:r>
              <a:rPr lang="en-US" sz="3800" dirty="0" smtClean="0">
                <a:solidFill>
                  <a:srgbClr val="FF0000"/>
                </a:solidFill>
              </a:rPr>
              <a:t>36</a:t>
            </a:r>
            <a:endParaRPr lang="en-US" sz="3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1107669" y="2056320"/>
            <a:ext cx="467279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: 4 . 3 + 2</a:t>
            </a:r>
            <a:endParaRPr lang="en-US" sz="3800" dirty="0"/>
          </a:p>
        </p:txBody>
      </p:sp>
      <p:sp>
        <p:nvSpPr>
          <p:cNvPr id="11" name="TextBox 10"/>
          <p:cNvSpPr txBox="1"/>
          <p:nvPr/>
        </p:nvSpPr>
        <p:spPr>
          <a:xfrm>
            <a:off x="2807594" y="2034863"/>
            <a:ext cx="131364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sz="3800" dirty="0" smtClean="0"/>
              <a:t>.</a:t>
            </a:r>
            <a:r>
              <a:rPr lang="en-US" sz="3800" dirty="0" smtClean="0">
                <a:solidFill>
                  <a:srgbClr val="FF0000"/>
                </a:solidFill>
              </a:rPr>
              <a:t> 25</a:t>
            </a:r>
            <a:endParaRPr lang="en-US" sz="3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flipH="1">
            <a:off x="193270" y="2607964"/>
            <a:ext cx="467279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=      9    . 3 + 50</a:t>
            </a:r>
            <a:endParaRPr lang="en-US" sz="3800" dirty="0"/>
          </a:p>
        </p:txBody>
      </p:sp>
      <p:sp>
        <p:nvSpPr>
          <p:cNvPr id="14" name="TextBox 13"/>
          <p:cNvSpPr txBox="1"/>
          <p:nvPr/>
        </p:nvSpPr>
        <p:spPr>
          <a:xfrm flipH="1">
            <a:off x="198783" y="3017944"/>
            <a:ext cx="469089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=          27   + 50</a:t>
            </a:r>
            <a:endParaRPr lang="en-US" sz="3800" dirty="0"/>
          </a:p>
        </p:txBody>
      </p:sp>
      <p:sp>
        <p:nvSpPr>
          <p:cNvPr id="15" name="TextBox 14"/>
          <p:cNvSpPr txBox="1"/>
          <p:nvPr/>
        </p:nvSpPr>
        <p:spPr>
          <a:xfrm flipH="1">
            <a:off x="238539" y="3417191"/>
            <a:ext cx="467689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=              77</a:t>
            </a:r>
            <a:endParaRPr lang="en-US" sz="3800" dirty="0"/>
          </a:p>
        </p:txBody>
      </p:sp>
      <p:sp>
        <p:nvSpPr>
          <p:cNvPr id="16" name="TextBox 15"/>
          <p:cNvSpPr txBox="1"/>
          <p:nvPr/>
        </p:nvSpPr>
        <p:spPr>
          <a:xfrm>
            <a:off x="6671254" y="2099254"/>
            <a:ext cx="361525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= 2 . ( 5 . </a:t>
            </a:r>
            <a:r>
              <a:rPr lang="en-US" sz="3800" dirty="0" smtClean="0">
                <a:solidFill>
                  <a:srgbClr val="FF0000"/>
                </a:solidFill>
              </a:rPr>
              <a:t>16 </a:t>
            </a:r>
            <a:r>
              <a:rPr lang="en-US" sz="3800" dirty="0" smtClean="0"/>
              <a:t>– 18)</a:t>
            </a:r>
            <a:endParaRPr lang="en-US" sz="3800" dirty="0"/>
          </a:p>
        </p:txBody>
      </p:sp>
      <p:sp>
        <p:nvSpPr>
          <p:cNvPr id="17" name="TextBox 16"/>
          <p:cNvSpPr txBox="1"/>
          <p:nvPr/>
        </p:nvSpPr>
        <p:spPr>
          <a:xfrm>
            <a:off x="6707743" y="2547870"/>
            <a:ext cx="361525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= 2 . ( 80</a:t>
            </a:r>
            <a:r>
              <a:rPr lang="en-US" sz="3800" dirty="0" smtClean="0">
                <a:solidFill>
                  <a:srgbClr val="FF0000"/>
                </a:solidFill>
              </a:rPr>
              <a:t> </a:t>
            </a:r>
            <a:r>
              <a:rPr lang="en-US" sz="3800" dirty="0" smtClean="0"/>
              <a:t>– 18)</a:t>
            </a:r>
            <a:endParaRPr lang="en-US" sz="3800" dirty="0"/>
          </a:p>
        </p:txBody>
      </p:sp>
      <p:sp>
        <p:nvSpPr>
          <p:cNvPr id="18" name="TextBox 17"/>
          <p:cNvSpPr txBox="1"/>
          <p:nvPr/>
        </p:nvSpPr>
        <p:spPr>
          <a:xfrm>
            <a:off x="6758609" y="3011506"/>
            <a:ext cx="360302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= 2 .  62</a:t>
            </a:r>
            <a:endParaRPr lang="en-US" sz="3800" dirty="0"/>
          </a:p>
        </p:txBody>
      </p:sp>
      <p:sp>
        <p:nvSpPr>
          <p:cNvPr id="19" name="TextBox 18"/>
          <p:cNvSpPr txBox="1"/>
          <p:nvPr/>
        </p:nvSpPr>
        <p:spPr>
          <a:xfrm>
            <a:off x="6730605" y="3578397"/>
            <a:ext cx="361525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= 124</a:t>
            </a:r>
            <a:endParaRPr lang="en-US" sz="3800" dirty="0"/>
          </a:p>
        </p:txBody>
      </p:sp>
      <p:sp>
        <p:nvSpPr>
          <p:cNvPr id="20" name="TextBox 19"/>
          <p:cNvSpPr txBox="1"/>
          <p:nvPr/>
        </p:nvSpPr>
        <p:spPr>
          <a:xfrm>
            <a:off x="119270" y="3923764"/>
            <a:ext cx="62897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?2: </a:t>
            </a:r>
            <a:r>
              <a:rPr lang="en-US" sz="4000" dirty="0" err="1" smtClean="0"/>
              <a:t>Tìm</a:t>
            </a:r>
            <a:r>
              <a:rPr lang="en-US" sz="4000" dirty="0" smtClean="0"/>
              <a:t> x: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 flipH="1">
            <a:off x="115997" y="4374519"/>
            <a:ext cx="4649186" cy="68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a</a:t>
            </a:r>
            <a:r>
              <a:rPr lang="en-US" sz="3800" dirty="0"/>
              <a:t>)</a:t>
            </a:r>
            <a:r>
              <a:rPr lang="en-US" sz="3800" dirty="0" smtClean="0"/>
              <a:t> ( 6x – 39 ) : 3 = 201</a:t>
            </a:r>
            <a:endParaRPr lang="en-US" sz="3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 flipH="1">
                <a:off x="6669204" y="4307976"/>
                <a:ext cx="4649186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800" dirty="0" smtClean="0"/>
                  <a:t>b) 23 + 3x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sz="3800" dirty="0" smtClean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38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669204" y="4307976"/>
                <a:ext cx="4649186" cy="677108"/>
              </a:xfrm>
              <a:prstGeom prst="rect">
                <a:avLst/>
              </a:prstGeom>
              <a:blipFill rotWithShape="0">
                <a:blip r:embed="rId4"/>
                <a:stretch>
                  <a:fillRect l="-4325" t="-14414" b="-36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8420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13644" y="-12878"/>
            <a:ext cx="92083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Tiết</a:t>
            </a:r>
            <a:r>
              <a:rPr lang="en-US" sz="4000" dirty="0" smtClean="0">
                <a:solidFill>
                  <a:srgbClr val="FF0000"/>
                </a:solidFill>
              </a:rPr>
              <a:t> 14. </a:t>
            </a:r>
            <a:r>
              <a:rPr lang="en-US" sz="4000" dirty="0" err="1">
                <a:solidFill>
                  <a:srgbClr val="FF0000"/>
                </a:solidFill>
              </a:rPr>
              <a:t>B</a:t>
            </a:r>
            <a:r>
              <a:rPr lang="en-US" sz="4000" dirty="0" err="1" smtClean="0">
                <a:solidFill>
                  <a:srgbClr val="FF0000"/>
                </a:solidFill>
              </a:rPr>
              <a:t>ài</a:t>
            </a:r>
            <a:r>
              <a:rPr lang="en-US" sz="4000" dirty="0" smtClean="0">
                <a:solidFill>
                  <a:srgbClr val="FF0000"/>
                </a:solidFill>
              </a:rPr>
              <a:t> 9: </a:t>
            </a:r>
            <a:r>
              <a:rPr lang="en-US" sz="4000" dirty="0" err="1" smtClean="0">
                <a:solidFill>
                  <a:srgbClr val="FF0000"/>
                </a:solidFill>
              </a:rPr>
              <a:t>Thứ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tự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thực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hiện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phép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tính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273" y="502274"/>
            <a:ext cx="6284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3. </a:t>
            </a:r>
            <a:r>
              <a:rPr lang="en-US" sz="4000" dirty="0" err="1" smtClean="0"/>
              <a:t>Luyện</a:t>
            </a:r>
            <a:r>
              <a:rPr lang="en-US" sz="4000" dirty="0" smtClean="0"/>
              <a:t> </a:t>
            </a:r>
            <a:r>
              <a:rPr lang="en-US" sz="4000" dirty="0" err="1" smtClean="0"/>
              <a:t>tập</a:t>
            </a:r>
            <a:r>
              <a:rPr lang="en-US" sz="4000" dirty="0" smtClean="0"/>
              <a:t>: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056065"/>
            <a:ext cx="1083113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/>
              <a:t>? </a:t>
            </a:r>
            <a:r>
              <a:rPr lang="en-US" sz="3800" dirty="0" err="1" smtClean="0"/>
              <a:t>Bạn</a:t>
            </a:r>
            <a:r>
              <a:rPr lang="en-US" sz="3800" dirty="0" smtClean="0"/>
              <a:t> Minh </a:t>
            </a:r>
            <a:r>
              <a:rPr lang="en-US" sz="3800" dirty="0" err="1" smtClean="0"/>
              <a:t>đã</a:t>
            </a:r>
            <a:r>
              <a:rPr lang="en-US" sz="3800" dirty="0" smtClean="0"/>
              <a:t>  </a:t>
            </a:r>
            <a:r>
              <a:rPr lang="en-US" sz="3800" dirty="0" err="1" smtClean="0"/>
              <a:t>thực</a:t>
            </a:r>
            <a:r>
              <a:rPr lang="en-US" sz="3800" dirty="0" smtClean="0"/>
              <a:t> </a:t>
            </a:r>
            <a:r>
              <a:rPr lang="en-US" sz="3800" dirty="0" err="1" smtClean="0"/>
              <a:t>hiện</a:t>
            </a:r>
            <a:r>
              <a:rPr lang="en-US" sz="3800" dirty="0" smtClean="0"/>
              <a:t> </a:t>
            </a:r>
            <a:r>
              <a:rPr lang="en-US" sz="3800" dirty="0" err="1" smtClean="0"/>
              <a:t>phép</a:t>
            </a:r>
            <a:r>
              <a:rPr lang="en-US" sz="3800" dirty="0" smtClean="0"/>
              <a:t> </a:t>
            </a:r>
            <a:r>
              <a:rPr lang="en-US" sz="3800" dirty="0" err="1" smtClean="0"/>
              <a:t>tính</a:t>
            </a:r>
            <a:r>
              <a:rPr lang="en-US" sz="3800" dirty="0" smtClean="0"/>
              <a:t> </a:t>
            </a:r>
            <a:r>
              <a:rPr lang="en-US" sz="3800" dirty="0" err="1" smtClean="0"/>
              <a:t>dưới</a:t>
            </a:r>
            <a:r>
              <a:rPr lang="en-US" sz="3800" dirty="0" smtClean="0"/>
              <a:t> </a:t>
            </a:r>
            <a:r>
              <a:rPr lang="en-US" sz="3800" dirty="0" err="1" smtClean="0"/>
              <a:t>đây</a:t>
            </a:r>
            <a:r>
              <a:rPr lang="en-US" sz="3800" dirty="0"/>
              <a:t> </a:t>
            </a:r>
            <a:r>
              <a:rPr lang="en-US" sz="3800" dirty="0" err="1" smtClean="0"/>
              <a:t>như</a:t>
            </a:r>
            <a:r>
              <a:rPr lang="en-US" sz="3800" dirty="0" smtClean="0"/>
              <a:t> </a:t>
            </a:r>
            <a:r>
              <a:rPr lang="en-US" sz="3800" dirty="0" err="1" smtClean="0"/>
              <a:t>sau</a:t>
            </a:r>
            <a:r>
              <a:rPr lang="en-US" sz="3800" dirty="0" smtClean="0"/>
              <a:t>. Theo </a:t>
            </a:r>
            <a:r>
              <a:rPr lang="en-US" sz="3800" dirty="0" err="1" smtClean="0"/>
              <a:t>em</a:t>
            </a:r>
            <a:r>
              <a:rPr lang="en-US" sz="3800" dirty="0" smtClean="0"/>
              <a:t>, </a:t>
            </a:r>
            <a:r>
              <a:rPr lang="en-US" sz="3800" dirty="0" err="1" smtClean="0"/>
              <a:t>bạn</a:t>
            </a:r>
            <a:r>
              <a:rPr lang="en-US" sz="3800" dirty="0" smtClean="0"/>
              <a:t> Minh </a:t>
            </a:r>
            <a:r>
              <a:rPr lang="en-US" sz="3800" dirty="0" err="1" smtClean="0"/>
              <a:t>đã</a:t>
            </a:r>
            <a:r>
              <a:rPr lang="en-US" sz="3800" dirty="0" smtClean="0"/>
              <a:t> </a:t>
            </a:r>
            <a:r>
              <a:rPr lang="en-US" sz="3800" dirty="0" err="1" smtClean="0"/>
              <a:t>làm</a:t>
            </a:r>
            <a:r>
              <a:rPr lang="en-US" sz="3800" dirty="0" smtClean="0"/>
              <a:t> </a:t>
            </a:r>
            <a:r>
              <a:rPr lang="en-US" sz="3800" dirty="0" err="1" smtClean="0"/>
              <a:t>đúng</a:t>
            </a:r>
            <a:r>
              <a:rPr lang="en-US" sz="3800" dirty="0" smtClean="0"/>
              <a:t> hay </a:t>
            </a:r>
            <a:r>
              <a:rPr lang="en-US" sz="3800" dirty="0" err="1" smtClean="0"/>
              <a:t>sai</a:t>
            </a:r>
            <a:r>
              <a:rPr lang="en-US" sz="3800" dirty="0" smtClean="0"/>
              <a:t>? </a:t>
            </a:r>
            <a:r>
              <a:rPr lang="en-US" sz="3800" dirty="0" err="1" smtClean="0"/>
              <a:t>Nếu</a:t>
            </a:r>
            <a:r>
              <a:rPr lang="en-US" sz="3800" dirty="0" smtClean="0"/>
              <a:t> </a:t>
            </a:r>
            <a:r>
              <a:rPr lang="en-US" sz="3800" dirty="0" err="1" smtClean="0"/>
              <a:t>sai</a:t>
            </a:r>
            <a:r>
              <a:rPr lang="en-US" sz="3800" dirty="0" smtClean="0"/>
              <a:t>, </a:t>
            </a:r>
            <a:r>
              <a:rPr lang="en-US" sz="3800" dirty="0" err="1" smtClean="0"/>
              <a:t>em</a:t>
            </a:r>
            <a:r>
              <a:rPr lang="en-US" sz="3800" dirty="0" smtClean="0"/>
              <a:t> </a:t>
            </a:r>
            <a:r>
              <a:rPr lang="en-US" sz="3800" dirty="0" err="1" smtClean="0"/>
              <a:t>sửa</a:t>
            </a:r>
            <a:r>
              <a:rPr lang="en-US" sz="3800" dirty="0" smtClean="0"/>
              <a:t> </a:t>
            </a:r>
            <a:r>
              <a:rPr lang="en-US" sz="3800" dirty="0" err="1" smtClean="0"/>
              <a:t>giúp</a:t>
            </a:r>
            <a:r>
              <a:rPr lang="en-US" sz="3800" dirty="0" smtClean="0"/>
              <a:t> </a:t>
            </a:r>
            <a:r>
              <a:rPr lang="en-US" sz="3800" dirty="0" err="1" smtClean="0"/>
              <a:t>cho</a:t>
            </a:r>
            <a:r>
              <a:rPr lang="en-US" sz="3800" dirty="0" smtClean="0"/>
              <a:t> </a:t>
            </a:r>
            <a:r>
              <a:rPr lang="en-US" sz="3800" dirty="0" err="1" smtClean="0"/>
              <a:t>bạn</a:t>
            </a:r>
            <a:r>
              <a:rPr lang="en-US" sz="3800" dirty="0" smtClean="0"/>
              <a:t>? </a:t>
            </a:r>
            <a:endParaRPr lang="en-US" sz="3800" dirty="0"/>
          </a:p>
        </p:txBody>
      </p:sp>
      <p:sp>
        <p:nvSpPr>
          <p:cNvPr id="8" name="TextBox 7"/>
          <p:cNvSpPr txBox="1"/>
          <p:nvPr/>
        </p:nvSpPr>
        <p:spPr>
          <a:xfrm>
            <a:off x="1983346" y="350305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77078" y="2959717"/>
                <a:ext cx="3015039" cy="2431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800" dirty="0" smtClean="0"/>
                  <a:t>a)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800" dirty="0" smtClean="0"/>
                  <a:t>. 3 + 4 – 2</a:t>
                </a:r>
              </a:p>
              <a:p>
                <a:r>
                  <a:rPr lang="en-US" sz="3800" dirty="0" smtClean="0"/>
                  <a:t>=  8   .  7     - 2</a:t>
                </a:r>
              </a:p>
              <a:p>
                <a:r>
                  <a:rPr lang="en-US" sz="3800" dirty="0" smtClean="0"/>
                  <a:t>=    56     -    2</a:t>
                </a:r>
              </a:p>
              <a:p>
                <a:r>
                  <a:rPr lang="en-US" sz="3800" dirty="0" smtClean="0"/>
                  <a:t>= 54</a:t>
                </a:r>
                <a:endParaRPr lang="en-US" sz="3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078" y="2959717"/>
                <a:ext cx="3015039" cy="2431435"/>
              </a:xfrm>
              <a:prstGeom prst="rect">
                <a:avLst/>
              </a:prstGeom>
              <a:blipFill rotWithShape="0">
                <a:blip r:embed="rId2"/>
                <a:stretch>
                  <a:fillRect l="-6667" t="-4020" r="-3838" b="-9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55027" y="2780809"/>
                <a:ext cx="3240425" cy="3016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800" dirty="0" smtClean="0"/>
                  <a:t>b)16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8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3800" dirty="0" smtClean="0"/>
                  <a:t> 5 – 2</a:t>
                </a:r>
              </a:p>
              <a:p>
                <a:r>
                  <a:rPr lang="en-US" sz="3800" dirty="0" smtClean="0"/>
                  <a:t>=  16 +6 . 5 - 2</a:t>
                </a:r>
              </a:p>
              <a:p>
                <a:r>
                  <a:rPr lang="en-US" sz="3800" dirty="0" smtClean="0"/>
                  <a:t>=  16 +6 .  3</a:t>
                </a:r>
              </a:p>
              <a:p>
                <a:r>
                  <a:rPr lang="en-US" sz="3800" dirty="0" smtClean="0"/>
                  <a:t>= 16  + 18</a:t>
                </a:r>
              </a:p>
              <a:p>
                <a:r>
                  <a:rPr lang="en-US" sz="3800" dirty="0" smtClean="0"/>
                  <a:t>=  34</a:t>
                </a:r>
                <a:endParaRPr lang="en-US" sz="3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5027" y="2780809"/>
                <a:ext cx="3240425" cy="3016210"/>
              </a:xfrm>
              <a:prstGeom prst="rect">
                <a:avLst/>
              </a:prstGeom>
              <a:blipFill rotWithShape="0">
                <a:blip r:embed="rId3"/>
                <a:stretch>
                  <a:fillRect l="-6203" t="-3232" r="-4135" b="-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324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529</Words>
  <Application>Microsoft Office PowerPoint</Application>
  <PresentationFormat>Custom</PresentationFormat>
  <Paragraphs>67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Ly</dc:creator>
  <cp:lastModifiedBy>HuongTV</cp:lastModifiedBy>
  <cp:revision>17</cp:revision>
  <dcterms:created xsi:type="dcterms:W3CDTF">2017-09-18T00:21:00Z</dcterms:created>
  <dcterms:modified xsi:type="dcterms:W3CDTF">2018-01-24T02:31:08Z</dcterms:modified>
</cp:coreProperties>
</file>