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2" r:id="rId5"/>
    <p:sldId id="264" r:id="rId6"/>
    <p:sldId id="265" r:id="rId7"/>
    <p:sldId id="266" r:id="rId8"/>
    <p:sldId id="268" r:id="rId9"/>
    <p:sldId id="269" r:id="rId10"/>
    <p:sldId id="267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C2797-3A06-47E3-A857-05B60C467DA5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1238A-36F7-4A20-859F-E2E592B4E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1238A-36F7-4A20-859F-E2E592B4E3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CC6-C8DA-46EA-A655-F99BC5E8F3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FC1F-7575-4E4B-81E9-8B8E647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0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CC6-C8DA-46EA-A655-F99BC5E8F3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FC1F-7575-4E4B-81E9-8B8E647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7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CC6-C8DA-46EA-A655-F99BC5E8F3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FC1F-7575-4E4B-81E9-8B8E647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2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CC6-C8DA-46EA-A655-F99BC5E8F3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FC1F-7575-4E4B-81E9-8B8E647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CC6-C8DA-46EA-A655-F99BC5E8F3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FC1F-7575-4E4B-81E9-8B8E647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0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CC6-C8DA-46EA-A655-F99BC5E8F3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FC1F-7575-4E4B-81E9-8B8E647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CC6-C8DA-46EA-A655-F99BC5E8F3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FC1F-7575-4E4B-81E9-8B8E647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CC6-C8DA-46EA-A655-F99BC5E8F3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FC1F-7575-4E4B-81E9-8B8E647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1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CC6-C8DA-46EA-A655-F99BC5E8F3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FC1F-7575-4E4B-81E9-8B8E647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CC6-C8DA-46EA-A655-F99BC5E8F3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FC1F-7575-4E4B-81E9-8B8E647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9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ECC6-C8DA-46EA-A655-F99BC5E8F3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FC1F-7575-4E4B-81E9-8B8E647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3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ECC6-C8DA-46EA-A655-F99BC5E8F3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DFC1F-7575-4E4B-81E9-8B8E647A9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1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0942" y="2438400"/>
            <a:ext cx="4096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err="1" smtClean="0"/>
              <a:t>Tiết</a:t>
            </a:r>
            <a:r>
              <a:rPr lang="en-US" sz="5400" b="1" i="1" dirty="0" smtClean="0"/>
              <a:t> 12. </a:t>
            </a:r>
            <a:r>
              <a:rPr lang="en-US" sz="5400" b="1" i="1" err="1" smtClean="0"/>
              <a:t>Bài</a:t>
            </a:r>
            <a:r>
              <a:rPr lang="en-US" sz="5400" b="1" i="1" smtClean="0"/>
              <a:t> </a:t>
            </a:r>
            <a:r>
              <a:rPr lang="en-US" sz="5400" b="1" i="1" smtClean="0"/>
              <a:t>7:</a:t>
            </a:r>
            <a:endParaRPr lang="en-US" sz="5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50027" y="3588603"/>
            <a:ext cx="77499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Lũy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thừa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với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mũ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tự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nhiên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4800" b="1" dirty="0" err="1" smtClean="0">
                <a:solidFill>
                  <a:srgbClr val="FF0000"/>
                </a:solidFill>
              </a:rPr>
              <a:t>Nhân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lũy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thừa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cùng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cơ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số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0229" y="1447800"/>
            <a:ext cx="54000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mtClean="0"/>
              <a:t>Trường THCS Bồ Đề</a:t>
            </a:r>
            <a:endParaRPr lang="en-US" sz="5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46212" y="5486400"/>
            <a:ext cx="558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GV thực hiện: Nguyễn Hoài Anh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3005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84151" y="1249434"/>
                <a:ext cx="1311449" cy="103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151" y="1249434"/>
                <a:ext cx="1311449" cy="1036566"/>
              </a:xfrm>
              <a:prstGeom prst="rect">
                <a:avLst/>
              </a:prstGeom>
              <a:blipFill rotWithShape="1">
                <a:blip r:embed="rId2"/>
                <a:stretch>
                  <a:fillRect t="-15294" r="-33953" b="-3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60551" y="1295400"/>
                <a:ext cx="1311449" cy="103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551" y="1295400"/>
                <a:ext cx="1311449" cy="1036566"/>
              </a:xfrm>
              <a:prstGeom prst="rect">
                <a:avLst/>
              </a:prstGeom>
              <a:blipFill rotWithShape="1">
                <a:blip r:embed="rId3"/>
                <a:stretch>
                  <a:fillRect t="-15294" r="-33953" b="-3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 flipH="1" flipV="1">
            <a:off x="2865119" y="1885950"/>
            <a:ext cx="106681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913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II. </a:t>
            </a:r>
            <a:r>
              <a:rPr lang="en-US" sz="4000" b="1" dirty="0" err="1" smtClean="0"/>
              <a:t>Nhân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lũy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thừa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cùng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cơ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895" y="609600"/>
            <a:ext cx="18069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1. </a:t>
            </a:r>
            <a:r>
              <a:rPr lang="en-US" sz="3800" dirty="0" err="1" smtClean="0"/>
              <a:t>Ví</a:t>
            </a:r>
            <a:r>
              <a:rPr lang="en-US" sz="3800" dirty="0" smtClean="0"/>
              <a:t> </a:t>
            </a:r>
            <a:r>
              <a:rPr lang="en-US" sz="3800" dirty="0" err="1" smtClean="0"/>
              <a:t>dụ</a:t>
            </a:r>
            <a:r>
              <a:rPr lang="en-US" sz="3800" dirty="0" smtClean="0"/>
              <a:t>:</a:t>
            </a:r>
            <a:endParaRPr lang="en-US" sz="3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39877" y="2133600"/>
            <a:ext cx="0" cy="494474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1400" y="2172526"/>
            <a:ext cx="0" cy="494474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59472" y="2667000"/>
            <a:ext cx="171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2. 2. 2</a:t>
            </a:r>
            <a:endParaRPr lang="en-US" sz="4800" dirty="0"/>
          </a:p>
        </p:txBody>
      </p:sp>
      <p:sp>
        <p:nvSpPr>
          <p:cNvPr id="17" name="Oval 16"/>
          <p:cNvSpPr/>
          <p:nvPr/>
        </p:nvSpPr>
        <p:spPr>
          <a:xfrm flipH="1" flipV="1">
            <a:off x="3048000" y="3181347"/>
            <a:ext cx="45719" cy="857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2667000"/>
            <a:ext cx="110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2. 2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19600" y="2667000"/>
                <a:ext cx="1293816" cy="858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667000"/>
                <a:ext cx="1293816" cy="858697"/>
              </a:xfrm>
              <a:prstGeom prst="rect">
                <a:avLst/>
              </a:prstGeom>
              <a:blipFill rotWithShape="1">
                <a:blip r:embed="rId4"/>
                <a:stretch>
                  <a:fillRect l="-21226" t="-14286" r="-28302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00154" y="2667000"/>
                <a:ext cx="18436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3+2</m:t>
                        </m:r>
                      </m:sup>
                    </m:sSup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154" y="2667000"/>
                <a:ext cx="1843646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4851" t="-16176" r="-2145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/>
          <p:cNvSpPr/>
          <p:nvPr/>
        </p:nvSpPr>
        <p:spPr>
          <a:xfrm>
            <a:off x="605743" y="4101084"/>
            <a:ext cx="978408" cy="242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84151" y="3611634"/>
                <a:ext cx="1311449" cy="103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151" y="3611634"/>
                <a:ext cx="1311449" cy="1036566"/>
              </a:xfrm>
              <a:prstGeom prst="rect">
                <a:avLst/>
              </a:prstGeom>
              <a:blipFill rotWithShape="1">
                <a:blip r:embed="rId6"/>
                <a:stretch>
                  <a:fillRect t="-15205" r="-33953" b="-3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 flipH="1" flipV="1">
            <a:off x="2819400" y="4248150"/>
            <a:ext cx="106681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84351" y="3611634"/>
                <a:ext cx="1311449" cy="103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51" y="3611634"/>
                <a:ext cx="1311449" cy="1036566"/>
              </a:xfrm>
              <a:prstGeom prst="rect">
                <a:avLst/>
              </a:prstGeom>
              <a:blipFill rotWithShape="1">
                <a:blip r:embed="rId7"/>
                <a:stretch>
                  <a:fillRect t="-15205" r="-33796" b="-3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06064" y="3597912"/>
                <a:ext cx="1571136" cy="1050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64" y="3597912"/>
                <a:ext cx="1571136" cy="1050288"/>
              </a:xfrm>
              <a:prstGeom prst="rect">
                <a:avLst/>
              </a:prstGeom>
              <a:blipFill rotWithShape="1">
                <a:blip r:embed="rId8"/>
                <a:stretch>
                  <a:fillRect l="-23256" t="-13295" r="-33721" b="-38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36668" y="3611634"/>
                <a:ext cx="2316532" cy="103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668" y="3611634"/>
                <a:ext cx="2316532" cy="1036566"/>
              </a:xfrm>
              <a:prstGeom prst="rect">
                <a:avLst/>
              </a:prstGeom>
              <a:blipFill rotWithShape="1">
                <a:blip r:embed="rId9"/>
                <a:stretch>
                  <a:fillRect l="-16053" t="-15205" r="-22368" b="-3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32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  <p:bldP spid="20" grpId="0"/>
      <p:bldP spid="22" grpId="0" animBg="1"/>
      <p:bldP spid="23" grpId="0"/>
      <p:bldP spid="24" grpId="0" animBg="1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913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II. </a:t>
            </a:r>
            <a:r>
              <a:rPr lang="en-US" sz="4000" b="1" dirty="0" err="1" smtClean="0"/>
              <a:t>Nhân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lũy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thừa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cùng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cơ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895" y="609600"/>
            <a:ext cx="27481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2</a:t>
            </a:r>
            <a:r>
              <a:rPr lang="en-US" sz="3800" dirty="0" smtClean="0"/>
              <a:t>. </a:t>
            </a:r>
            <a:r>
              <a:rPr lang="en-US" sz="3800" dirty="0" err="1" smtClean="0"/>
              <a:t>Tổng</a:t>
            </a:r>
            <a:r>
              <a:rPr lang="en-US" sz="3800" dirty="0" smtClean="0"/>
              <a:t> </a:t>
            </a:r>
            <a:r>
              <a:rPr lang="en-US" sz="3800" dirty="0" err="1" smtClean="0"/>
              <a:t>quát</a:t>
            </a:r>
            <a:r>
              <a:rPr lang="en-US" sz="3800" dirty="0" smtClean="0"/>
              <a:t>:</a:t>
            </a:r>
            <a:endParaRPr lang="en-US" sz="3800" dirty="0"/>
          </a:p>
        </p:txBody>
      </p:sp>
      <p:sp>
        <p:nvSpPr>
          <p:cNvPr id="8" name="Rectangle 7"/>
          <p:cNvSpPr/>
          <p:nvPr/>
        </p:nvSpPr>
        <p:spPr>
          <a:xfrm>
            <a:off x="2164946" y="1271081"/>
            <a:ext cx="4769254" cy="938719"/>
          </a:xfrm>
          <a:prstGeom prst="rect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500" b="1" dirty="0" smtClean="0">
                <a:effectLst/>
                <a:latin typeface="Times New Roman"/>
                <a:ea typeface="Calibri"/>
              </a:rPr>
              <a:t>                          </a:t>
            </a:r>
            <a:endParaRPr lang="en-US" sz="5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30963" y="1295400"/>
                <a:ext cx="2317237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5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5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55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sz="55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5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55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55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55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963" y="1295400"/>
                <a:ext cx="2317237" cy="938719"/>
              </a:xfrm>
              <a:prstGeom prst="rect">
                <a:avLst/>
              </a:prstGeom>
              <a:blipFill rotWithShape="1">
                <a:blip r:embed="rId2"/>
                <a:stretch>
                  <a:fillRect t="-16993" r="-17323" b="-40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39492" y="1271081"/>
                <a:ext cx="2342308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5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5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5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55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5500" b="0" i="1" smtClean="0">
                            <a:latin typeface="Cambria Math"/>
                          </a:rPr>
                          <m:t>+</m:t>
                        </m:r>
                        <m:r>
                          <a:rPr lang="en-US" sz="55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55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492" y="1271081"/>
                <a:ext cx="2342308" cy="938719"/>
              </a:xfrm>
              <a:prstGeom prst="rect">
                <a:avLst/>
              </a:prstGeom>
              <a:blipFill rotWithShape="1">
                <a:blip r:embed="rId3"/>
                <a:stretch>
                  <a:fillRect l="-14026" t="-16883" r="-20000" b="-40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6200" y="2294692"/>
            <a:ext cx="836857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3. ?2: </a:t>
            </a:r>
            <a:r>
              <a:rPr lang="en-US" sz="3800" i="1" dirty="0" err="1" smtClean="0"/>
              <a:t>Viết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tích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của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hai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lũy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thừa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sau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thành</a:t>
            </a:r>
            <a:endParaRPr lang="en-US" sz="3800" i="1" dirty="0" smtClean="0"/>
          </a:p>
          <a:p>
            <a:r>
              <a:rPr lang="en-US" sz="3800" i="1" dirty="0"/>
              <a:t> </a:t>
            </a:r>
            <a:r>
              <a:rPr lang="en-US" sz="3800" i="1" dirty="0" smtClean="0"/>
              <a:t>          </a:t>
            </a:r>
            <a:r>
              <a:rPr lang="en-US" sz="3800" i="1" dirty="0" err="1" smtClean="0"/>
              <a:t>một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lũy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thừa</a:t>
            </a:r>
            <a:r>
              <a:rPr lang="en-US" sz="3800" i="1" dirty="0" smtClean="0"/>
              <a:t>:</a:t>
            </a:r>
            <a:endParaRPr lang="en-US" sz="3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3886200"/>
                <a:ext cx="1618585" cy="71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86200"/>
                <a:ext cx="1618585" cy="714876"/>
              </a:xfrm>
              <a:prstGeom prst="rect">
                <a:avLst/>
              </a:prstGeom>
              <a:blipFill rotWithShape="1">
                <a:blip r:embed="rId4"/>
                <a:stretch>
                  <a:fillRect t="-13675" r="-19173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057400" y="394031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075056" y="477851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4771524"/>
                <a:ext cx="1322926" cy="71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. </a:t>
                </a:r>
                <a:r>
                  <a:rPr lang="en-US" sz="4000" dirty="0"/>
                  <a:t>a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71524"/>
                <a:ext cx="1322926" cy="714876"/>
              </a:xfrm>
              <a:prstGeom prst="rect">
                <a:avLst/>
              </a:prstGeom>
              <a:blipFill rotWithShape="1">
                <a:blip r:embed="rId5"/>
                <a:stretch>
                  <a:fillRect t="-13675" r="-23963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29000" y="3940314"/>
                <a:ext cx="13542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940314"/>
                <a:ext cx="1354282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4530" r="-19369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0" y="3886200"/>
                <a:ext cx="1327223" cy="71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5+4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886200"/>
                <a:ext cx="1327223" cy="714876"/>
              </a:xfrm>
              <a:prstGeom prst="rect">
                <a:avLst/>
              </a:prstGeom>
              <a:blipFill rotWithShape="1">
                <a:blip r:embed="rId7"/>
                <a:stretch>
                  <a:fillRect l="-16055" t="-13675" r="-23853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29000" y="4800600"/>
                <a:ext cx="13612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800600"/>
                <a:ext cx="1361206" cy="707886"/>
              </a:xfrm>
              <a:prstGeom prst="rect">
                <a:avLst/>
              </a:prstGeom>
              <a:blipFill rotWithShape="1">
                <a:blip r:embed="rId8"/>
                <a:stretch>
                  <a:fillRect t="-14655" r="-19283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6000" y="4800600"/>
                <a:ext cx="1324530" cy="71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5+1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800600"/>
                <a:ext cx="1324530" cy="714876"/>
              </a:xfrm>
              <a:prstGeom prst="rect">
                <a:avLst/>
              </a:prstGeom>
              <a:blipFill rotWithShape="1">
                <a:blip r:embed="rId9"/>
                <a:stretch>
                  <a:fillRect l="-16129" t="-13675" r="-23963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3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926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III. </a:t>
            </a:r>
            <a:r>
              <a:rPr lang="en-US" sz="4000" b="1" dirty="0" err="1" smtClean="0"/>
              <a:t>Luyện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tập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87877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Bài</a:t>
            </a:r>
            <a:r>
              <a:rPr lang="en-US" sz="3200" dirty="0" smtClean="0"/>
              <a:t> 1: </a:t>
            </a:r>
            <a:r>
              <a:rPr lang="en-US" sz="3200" dirty="0" err="1" smtClean="0"/>
              <a:t>Viết</a:t>
            </a:r>
            <a:r>
              <a:rPr lang="en-US" sz="3200" dirty="0" smtClean="0"/>
              <a:t> </a:t>
            </a:r>
            <a:r>
              <a:rPr lang="en-US" sz="3200" dirty="0" err="1" smtClean="0"/>
              <a:t>gọn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lũy</a:t>
            </a:r>
            <a:r>
              <a:rPr lang="en-US" sz="3200" dirty="0" smtClean="0"/>
              <a:t> </a:t>
            </a:r>
            <a:r>
              <a:rPr lang="en-US" sz="3200" dirty="0" err="1" smtClean="0"/>
              <a:t>thừa</a:t>
            </a:r>
            <a:r>
              <a:rPr lang="en-US" sz="3200" dirty="0"/>
              <a:t> </a:t>
            </a:r>
          </a:p>
          <a:p>
            <a:r>
              <a:rPr lang="en-US" sz="3200" dirty="0" smtClean="0"/>
              <a:t>           </a:t>
            </a:r>
            <a:r>
              <a:rPr lang="en-US" sz="3200" dirty="0" err="1" smtClean="0"/>
              <a:t>rồi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giá</a:t>
            </a:r>
            <a:r>
              <a:rPr lang="en-US" sz="3200" dirty="0" smtClean="0"/>
              <a:t> </a:t>
            </a:r>
            <a:r>
              <a:rPr lang="en-US" sz="3200" dirty="0" err="1" smtClean="0"/>
              <a:t>trị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lũy</a:t>
            </a:r>
            <a:r>
              <a:rPr lang="en-US" sz="3200" dirty="0" smtClean="0"/>
              <a:t> </a:t>
            </a:r>
            <a:r>
              <a:rPr lang="en-US" sz="3200" dirty="0" err="1" smtClean="0"/>
              <a:t>thừa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a)2. 2. 2. 2. 2                   </a:t>
            </a:r>
          </a:p>
          <a:p>
            <a:r>
              <a:rPr lang="en-US" sz="3200" dirty="0" smtClean="0"/>
              <a:t>b) 6. 6. 2. 3</a:t>
            </a:r>
          </a:p>
          <a:p>
            <a:r>
              <a:rPr lang="en-US" sz="3200" dirty="0" smtClean="0"/>
              <a:t>c)2. 2. 2. 3. 3                       </a:t>
            </a:r>
          </a:p>
          <a:p>
            <a:r>
              <a:rPr lang="en-US" sz="3200" dirty="0" smtClean="0"/>
              <a:t>d)100. 10. 10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4038600"/>
                <a:ext cx="8199745" cy="206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Bài 2: </a:t>
                </a:r>
                <a:r>
                  <a:rPr lang="en-US" sz="3200" dirty="0" err="1" smtClean="0"/>
                  <a:t>Viết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kết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quả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mỗi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phép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tính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sau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dưới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dạng</a:t>
                </a:r>
                <a:r>
                  <a:rPr lang="en-US" sz="3200" dirty="0" smtClean="0"/>
                  <a:t> 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   </a:t>
                </a:r>
                <a:r>
                  <a:rPr lang="en-US" sz="3200" dirty="0" err="1" smtClean="0"/>
                  <a:t>một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lũy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thừa</a:t>
                </a:r>
                <a:r>
                  <a:rPr lang="en-US" sz="3200" dirty="0" smtClean="0"/>
                  <a:t>:</a:t>
                </a:r>
              </a:p>
              <a:p>
                <a:pPr marL="514350" indent="-514350">
                  <a:buFontTx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/>
                  <a:t>                   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/>
                  <a:t>.7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               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.5.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038600"/>
                <a:ext cx="8199745" cy="2067746"/>
              </a:xfrm>
              <a:prstGeom prst="rect">
                <a:avLst/>
              </a:prstGeom>
              <a:blipFill rotWithShape="1">
                <a:blip r:embed="rId3"/>
                <a:stretch>
                  <a:fillRect l="-1933" t="-3835" r="-2007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1828800"/>
                <a:ext cx="1429622" cy="5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=32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28800"/>
                <a:ext cx="1429622" cy="590418"/>
              </a:xfrm>
              <a:prstGeom prst="rect">
                <a:avLst/>
              </a:prstGeom>
              <a:blipFill rotWithShape="1">
                <a:blip r:embed="rId4"/>
                <a:stretch>
                  <a:fillRect l="-10638" t="-11340" r="-15745"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2310825"/>
                <a:ext cx="31706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=6. 6. 6=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216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310825"/>
                <a:ext cx="317067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5000" t="-12500" r="-673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4600" y="2819400"/>
                <a:ext cx="30496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= 8. 9 = 54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819400"/>
                <a:ext cx="3049681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5200" t="-12632" r="-7200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4600" y="3276600"/>
                <a:ext cx="49289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=10. 10. 10. 10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=10000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276600"/>
                <a:ext cx="4928978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3218" t="-12632" r="-4208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7800" y="5054025"/>
                <a:ext cx="18217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3+4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54025"/>
                <a:ext cx="1821781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8725" t="-12500" r="-1241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43400" y="5511225"/>
                <a:ext cx="23772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2+1+7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511225"/>
                <a:ext cx="2377254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6684" t="-12500" r="-951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50619" y="5029200"/>
                <a:ext cx="1821781" cy="5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5+1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19" y="5029200"/>
                <a:ext cx="1821781" cy="590418"/>
              </a:xfrm>
              <a:prstGeom prst="rect">
                <a:avLst/>
              </a:prstGeom>
              <a:blipFill rotWithShape="1">
                <a:blip r:embed="rId10"/>
                <a:stretch>
                  <a:fillRect l="-8361" t="-11340" r="-12375"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89831" y="6120825"/>
            <a:ext cx="731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*BTVN: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56, 57, 59, 64 SGK </a:t>
            </a:r>
            <a:r>
              <a:rPr lang="en-US" sz="3200" b="1" dirty="0" err="1" smtClean="0"/>
              <a:t>trang</a:t>
            </a:r>
            <a:r>
              <a:rPr lang="en-US" sz="3200" b="1" dirty="0" smtClean="0"/>
              <a:t> 28, 29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442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6604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I. </a:t>
            </a:r>
            <a:r>
              <a:rPr lang="en-US" sz="4000" b="1" dirty="0" err="1" smtClean="0"/>
              <a:t>Lũy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thừa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tự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nhiên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762000"/>
            <a:ext cx="19175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1. </a:t>
            </a:r>
            <a:r>
              <a:rPr lang="en-US" sz="3800" dirty="0" err="1" smtClean="0"/>
              <a:t>Ví</a:t>
            </a:r>
            <a:r>
              <a:rPr lang="en-US" sz="3800" dirty="0" smtClean="0"/>
              <a:t> </a:t>
            </a:r>
            <a:r>
              <a:rPr lang="en-US" sz="3800" dirty="0" err="1" smtClean="0"/>
              <a:t>dụ</a:t>
            </a:r>
            <a:r>
              <a:rPr lang="en-US" sz="3800" dirty="0" smtClean="0"/>
              <a:t>: 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204811" y="1371600"/>
            <a:ext cx="29193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VD1: 2. 2. 2 = 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1371600"/>
                <a:ext cx="78996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371600"/>
                <a:ext cx="789960" cy="677108"/>
              </a:xfrm>
              <a:prstGeom prst="rect">
                <a:avLst/>
              </a:prstGeom>
              <a:blipFill rotWithShape="1">
                <a:blip r:embed="rId2"/>
                <a:stretch>
                  <a:fillRect t="-13514" r="-32558" b="-36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91000" y="1371600"/>
            <a:ext cx="37914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VD2: a . a . a . </a:t>
            </a:r>
            <a:r>
              <a:rPr lang="en-US" sz="3800" dirty="0"/>
              <a:t>a</a:t>
            </a:r>
            <a:r>
              <a:rPr lang="en-US" sz="3800" dirty="0" smtClean="0"/>
              <a:t> =  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78510" y="1371600"/>
                <a:ext cx="80349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510" y="1371600"/>
                <a:ext cx="803490" cy="677108"/>
              </a:xfrm>
              <a:prstGeom prst="rect">
                <a:avLst/>
              </a:prstGeom>
              <a:blipFill rotWithShape="1">
                <a:blip r:embed="rId3"/>
                <a:stretch>
                  <a:fillRect t="-13514" r="-32576" b="-36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86941" y="1905000"/>
            <a:ext cx="1675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( 2 </a:t>
            </a:r>
            <a:r>
              <a:rPr lang="en-US" sz="3200" i="1" dirty="0" err="1" smtClean="0">
                <a:solidFill>
                  <a:srgbClr val="FF0000"/>
                </a:solidFill>
              </a:rPr>
              <a:t>mũ</a:t>
            </a:r>
            <a:r>
              <a:rPr lang="en-US" sz="3200" i="1" dirty="0" smtClean="0">
                <a:solidFill>
                  <a:srgbClr val="FF0000"/>
                </a:solidFill>
              </a:rPr>
              <a:t> 3)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5624" y="2642175"/>
            <a:ext cx="1584176" cy="6344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10000" y="1752600"/>
            <a:ext cx="1249288" cy="81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10200" y="2057400"/>
            <a:ext cx="1939708" cy="492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3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07" y="3048000"/>
            <a:ext cx="3505893" cy="3810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914400" y="-76200"/>
            <a:ext cx="7085215" cy="3581400"/>
          </a:xfrm>
          <a:custGeom>
            <a:avLst/>
            <a:gdLst>
              <a:gd name="connsiteX0" fmla="*/ 3359888 w 7038753"/>
              <a:gd name="connsiteY0" fmla="*/ 2658140 h 2658140"/>
              <a:gd name="connsiteX1" fmla="*/ 0 w 7038753"/>
              <a:gd name="connsiteY1" fmla="*/ 0 h 2658140"/>
              <a:gd name="connsiteX2" fmla="*/ 7038753 w 7038753"/>
              <a:gd name="connsiteY2" fmla="*/ 0 h 2658140"/>
              <a:gd name="connsiteX3" fmla="*/ 3359888 w 7038753"/>
              <a:gd name="connsiteY3" fmla="*/ 2658140 h 2658140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419421 w 8289132"/>
              <a:gd name="connsiteY0" fmla="*/ 2679405 h 2679405"/>
              <a:gd name="connsiteX1" fmla="*/ 59533 w 8289132"/>
              <a:gd name="connsiteY1" fmla="*/ 21265 h 2679405"/>
              <a:gd name="connsiteX2" fmla="*/ 8289132 w 8289132"/>
              <a:gd name="connsiteY2" fmla="*/ 0 h 2679405"/>
              <a:gd name="connsiteX3" fmla="*/ 3419421 w 8289132"/>
              <a:gd name="connsiteY3" fmla="*/ 2679405 h 2679405"/>
              <a:gd name="connsiteX0" fmla="*/ 3403683 w 8273394"/>
              <a:gd name="connsiteY0" fmla="*/ 2679405 h 2679405"/>
              <a:gd name="connsiteX1" fmla="*/ 43795 w 8273394"/>
              <a:gd name="connsiteY1" fmla="*/ 21265 h 2679405"/>
              <a:gd name="connsiteX2" fmla="*/ 8273394 w 8273394"/>
              <a:gd name="connsiteY2" fmla="*/ 0 h 2679405"/>
              <a:gd name="connsiteX3" fmla="*/ 3403683 w 8273394"/>
              <a:gd name="connsiteY3" fmla="*/ 2679405 h 2679405"/>
              <a:gd name="connsiteX0" fmla="*/ 3403683 w 8273394"/>
              <a:gd name="connsiteY0" fmla="*/ 2679405 h 2679405"/>
              <a:gd name="connsiteX1" fmla="*/ 43795 w 8273394"/>
              <a:gd name="connsiteY1" fmla="*/ 21265 h 2679405"/>
              <a:gd name="connsiteX2" fmla="*/ 8273394 w 8273394"/>
              <a:gd name="connsiteY2" fmla="*/ 0 h 2679405"/>
              <a:gd name="connsiteX3" fmla="*/ 3403683 w 8273394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359888 w 8229599"/>
              <a:gd name="connsiteY0" fmla="*/ 2679405 h 2679405"/>
              <a:gd name="connsiteX1" fmla="*/ 0 w 8229599"/>
              <a:gd name="connsiteY1" fmla="*/ 21265 h 2679405"/>
              <a:gd name="connsiteX2" fmla="*/ 8229599 w 8229599"/>
              <a:gd name="connsiteY2" fmla="*/ 0 h 2679405"/>
              <a:gd name="connsiteX3" fmla="*/ 3359888 w 8229599"/>
              <a:gd name="connsiteY3" fmla="*/ 2679405 h 2679405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3221006 w 8229599"/>
              <a:gd name="connsiteY0" fmla="*/ 2766967 h 2766967"/>
              <a:gd name="connsiteX1" fmla="*/ 0 w 8229599"/>
              <a:gd name="connsiteY1" fmla="*/ 21265 h 2766967"/>
              <a:gd name="connsiteX2" fmla="*/ 8229599 w 8229599"/>
              <a:gd name="connsiteY2" fmla="*/ 0 h 2766967"/>
              <a:gd name="connsiteX3" fmla="*/ 3221006 w 8229599"/>
              <a:gd name="connsiteY3" fmla="*/ 2766967 h 2766967"/>
              <a:gd name="connsiteX0" fmla="*/ 2367874 w 7376467"/>
              <a:gd name="connsiteY0" fmla="*/ 2766967 h 2766967"/>
              <a:gd name="connsiteX1" fmla="*/ 0 w 7376467"/>
              <a:gd name="connsiteY1" fmla="*/ 3753 h 2766967"/>
              <a:gd name="connsiteX2" fmla="*/ 7376467 w 7376467"/>
              <a:gd name="connsiteY2" fmla="*/ 0 h 2766967"/>
              <a:gd name="connsiteX3" fmla="*/ 2367874 w 7376467"/>
              <a:gd name="connsiteY3" fmla="*/ 2766967 h 2766967"/>
              <a:gd name="connsiteX0" fmla="*/ 2463289 w 7471882"/>
              <a:gd name="connsiteY0" fmla="*/ 2766967 h 2766967"/>
              <a:gd name="connsiteX1" fmla="*/ 95415 w 7471882"/>
              <a:gd name="connsiteY1" fmla="*/ 3753 h 2766967"/>
              <a:gd name="connsiteX2" fmla="*/ 7471882 w 7471882"/>
              <a:gd name="connsiteY2" fmla="*/ 0 h 2766967"/>
              <a:gd name="connsiteX3" fmla="*/ 2463289 w 7471882"/>
              <a:gd name="connsiteY3" fmla="*/ 2766967 h 2766967"/>
              <a:gd name="connsiteX0" fmla="*/ 2463289 w 7719108"/>
              <a:gd name="connsiteY0" fmla="*/ 2766967 h 2766967"/>
              <a:gd name="connsiteX1" fmla="*/ 95415 w 7719108"/>
              <a:gd name="connsiteY1" fmla="*/ 3753 h 2766967"/>
              <a:gd name="connsiteX2" fmla="*/ 7471882 w 7719108"/>
              <a:gd name="connsiteY2" fmla="*/ 0 h 2766967"/>
              <a:gd name="connsiteX3" fmla="*/ 2463289 w 7719108"/>
              <a:gd name="connsiteY3" fmla="*/ 2766967 h 2766967"/>
              <a:gd name="connsiteX0" fmla="*/ 4274487 w 7782491"/>
              <a:gd name="connsiteY0" fmla="*/ 2796719 h 2796719"/>
              <a:gd name="connsiteX1" fmla="*/ 65358 w 7782491"/>
              <a:gd name="connsiteY1" fmla="*/ 3753 h 2796719"/>
              <a:gd name="connsiteX2" fmla="*/ 7441825 w 7782491"/>
              <a:gd name="connsiteY2" fmla="*/ 0 h 2796719"/>
              <a:gd name="connsiteX3" fmla="*/ 4274487 w 7782491"/>
              <a:gd name="connsiteY3" fmla="*/ 2796719 h 2796719"/>
              <a:gd name="connsiteX0" fmla="*/ 4287410 w 7795414"/>
              <a:gd name="connsiteY0" fmla="*/ 2796719 h 2796719"/>
              <a:gd name="connsiteX1" fmla="*/ 78281 w 7795414"/>
              <a:gd name="connsiteY1" fmla="*/ 3753 h 2796719"/>
              <a:gd name="connsiteX2" fmla="*/ 7454748 w 7795414"/>
              <a:gd name="connsiteY2" fmla="*/ 0 h 2796719"/>
              <a:gd name="connsiteX3" fmla="*/ 4287410 w 7795414"/>
              <a:gd name="connsiteY3" fmla="*/ 2796719 h 2796719"/>
              <a:gd name="connsiteX0" fmla="*/ 4287410 w 7733738"/>
              <a:gd name="connsiteY0" fmla="*/ 2796719 h 2796719"/>
              <a:gd name="connsiteX1" fmla="*/ 78281 w 7733738"/>
              <a:gd name="connsiteY1" fmla="*/ 3753 h 2796719"/>
              <a:gd name="connsiteX2" fmla="*/ 7454748 w 7733738"/>
              <a:gd name="connsiteY2" fmla="*/ 0 h 2796719"/>
              <a:gd name="connsiteX3" fmla="*/ 4287410 w 7733738"/>
              <a:gd name="connsiteY3" fmla="*/ 2796719 h 2796719"/>
              <a:gd name="connsiteX0" fmla="*/ 4496615 w 7740950"/>
              <a:gd name="connsiteY0" fmla="*/ 2677710 h 2677710"/>
              <a:gd name="connsiteX1" fmla="*/ 75034 w 7740950"/>
              <a:gd name="connsiteY1" fmla="*/ 3753 h 2677710"/>
              <a:gd name="connsiteX2" fmla="*/ 7451501 w 7740950"/>
              <a:gd name="connsiteY2" fmla="*/ 0 h 2677710"/>
              <a:gd name="connsiteX3" fmla="*/ 4496615 w 7740950"/>
              <a:gd name="connsiteY3" fmla="*/ 2677710 h 2677710"/>
              <a:gd name="connsiteX0" fmla="*/ 5803132 w 7813603"/>
              <a:gd name="connsiteY0" fmla="*/ 2528948 h 2528948"/>
              <a:gd name="connsiteX1" fmla="*/ 59625 w 7813603"/>
              <a:gd name="connsiteY1" fmla="*/ 3753 h 2528948"/>
              <a:gd name="connsiteX2" fmla="*/ 7436092 w 7813603"/>
              <a:gd name="connsiteY2" fmla="*/ 0 h 2528948"/>
              <a:gd name="connsiteX3" fmla="*/ 5803132 w 7813603"/>
              <a:gd name="connsiteY3" fmla="*/ 2528948 h 252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3603" h="2528948">
                <a:moveTo>
                  <a:pt x="5803132" y="2528948"/>
                </a:moveTo>
                <a:cubicBezTo>
                  <a:pt x="5276527" y="1771325"/>
                  <a:pt x="-654804" y="2844940"/>
                  <a:pt x="59625" y="3753"/>
                </a:cubicBezTo>
                <a:lnTo>
                  <a:pt x="7436092" y="0"/>
                </a:lnTo>
                <a:cubicBezTo>
                  <a:pt x="8915277" y="1843810"/>
                  <a:pt x="5553179" y="1583371"/>
                  <a:pt x="5803132" y="25289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1600" y="61756"/>
                <a:ext cx="6246646" cy="1364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𝟒</m:t>
                        </m:r>
                        <m:r>
                          <a:rPr lang="en-US" sz="3200" b="1" i="1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b="1" i="1" dirty="0" err="1"/>
                  <a:t>là</a:t>
                </a:r>
                <a:r>
                  <a:rPr lang="en-US" sz="3200" b="1" i="1" dirty="0"/>
                  <a:t> </a:t>
                </a:r>
                <a:r>
                  <a:rPr lang="en-US" sz="3200" b="1" i="1" dirty="0" err="1"/>
                  <a:t>tích</a:t>
                </a:r>
                <a:r>
                  <a:rPr lang="en-US" sz="3200" b="1" i="1" dirty="0"/>
                  <a:t> </a:t>
                </a:r>
                <a:r>
                  <a:rPr lang="en-US" sz="3200" b="1" i="1" dirty="0" err="1"/>
                  <a:t>của</a:t>
                </a:r>
                <a:r>
                  <a:rPr lang="en-US" sz="3200" b="1" i="1" dirty="0"/>
                  <a:t> 4 </a:t>
                </a:r>
                <a:r>
                  <a:rPr lang="en-US" sz="3200" b="1" i="1" dirty="0" err="1"/>
                  <a:t>thừa</a:t>
                </a:r>
                <a:r>
                  <a:rPr lang="en-US" sz="3200" b="1" i="1" dirty="0"/>
                  <a:t> </a:t>
                </a:r>
                <a:r>
                  <a:rPr lang="en-US" sz="3200" b="1" i="1" dirty="0" err="1"/>
                  <a:t>số</a:t>
                </a:r>
                <a:r>
                  <a:rPr lang="en-US" sz="3200" b="1" i="1" dirty="0"/>
                  <a:t>  </a:t>
                </a:r>
                <a:r>
                  <a:rPr lang="en-US" sz="3200" b="1" i="1" dirty="0" err="1"/>
                  <a:t>bằng</a:t>
                </a:r>
                <a:r>
                  <a:rPr lang="en-US" sz="3200" b="1" i="1" dirty="0"/>
                  <a:t> </a:t>
                </a:r>
                <a:r>
                  <a:rPr lang="en-US" sz="3200" b="1" i="1" dirty="0" err="1"/>
                  <a:t>nhau</a:t>
                </a:r>
                <a:r>
                  <a:rPr lang="en-US" sz="3200" b="1" i="1" dirty="0"/>
                  <a:t>,</a:t>
                </a:r>
              </a:p>
              <a:p>
                <a:r>
                  <a:rPr lang="en-US" sz="3200" b="1" i="1" dirty="0" err="1"/>
                  <a:t>mỗi</a:t>
                </a:r>
                <a:r>
                  <a:rPr lang="en-US" sz="3200" b="1" i="1" dirty="0"/>
                  <a:t> </a:t>
                </a:r>
                <a:r>
                  <a:rPr lang="en-US" sz="3200" b="1" i="1" dirty="0" err="1"/>
                  <a:t>thừa</a:t>
                </a:r>
                <a:r>
                  <a:rPr lang="en-US" sz="3200" b="1" i="1" dirty="0"/>
                  <a:t> </a:t>
                </a:r>
                <a:r>
                  <a:rPr lang="en-US" sz="3200" b="1" i="1" dirty="0" err="1"/>
                  <a:t>số</a:t>
                </a:r>
                <a:r>
                  <a:rPr lang="en-US" sz="3200" b="1" i="1" dirty="0"/>
                  <a:t> </a:t>
                </a:r>
                <a:r>
                  <a:rPr lang="en-US" sz="3200" b="1" i="1" dirty="0" err="1"/>
                  <a:t>bằng</a:t>
                </a:r>
                <a:r>
                  <a:rPr lang="en-US" sz="3200" b="1" i="1" dirty="0"/>
                  <a:t> </a:t>
                </a:r>
                <a:r>
                  <a:rPr lang="en-US" sz="3200" b="1" i="1" dirty="0" smtClean="0"/>
                  <a:t>a.</a:t>
                </a:r>
                <a:endParaRPr lang="en-US" sz="3200" b="1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1756"/>
                <a:ext cx="6246646" cy="1364091"/>
              </a:xfrm>
              <a:prstGeom prst="rect">
                <a:avLst/>
              </a:prstGeom>
              <a:blipFill rotWithShape="1">
                <a:blip r:embed="rId3"/>
                <a:stretch>
                  <a:fillRect l="-2439" t="-4464" r="-282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65786" y="1524000"/>
                <a:ext cx="329064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b="1" i="1" dirty="0" smtClean="0"/>
                  <a:t>Thế </a:t>
                </a:r>
                <a:r>
                  <a:rPr lang="en-US" sz="3800" b="1" i="1" dirty="0" err="1" smtClean="0"/>
                  <a:t>nào</a:t>
                </a:r>
                <a:r>
                  <a:rPr lang="en-US" sz="3800" b="1" i="1" dirty="0" smtClean="0"/>
                  <a:t> </a:t>
                </a:r>
                <a:r>
                  <a:rPr lang="en-US" sz="3800" b="1" i="1" dirty="0" err="1" smtClean="0"/>
                  <a:t>là</a:t>
                </a:r>
                <a:r>
                  <a:rPr lang="en-US" sz="3800" b="1" i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800" b="1" i="1" smtClean="0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800" b="1" i="1" dirty="0" smtClean="0"/>
                  <a:t> ?</a:t>
                </a:r>
                <a:endParaRPr lang="en-US" sz="3800" b="1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86" y="1524000"/>
                <a:ext cx="3290644" cy="677108"/>
              </a:xfrm>
              <a:prstGeom prst="rect">
                <a:avLst/>
              </a:prstGeom>
              <a:blipFill rotWithShape="1">
                <a:blip r:embed="rId4"/>
                <a:stretch>
                  <a:fillRect l="-6111" t="-14414" r="-8519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4038600"/>
            <a:ext cx="626325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800" b="1" dirty="0">
                <a:ea typeface="Calibri"/>
                <a:cs typeface="Times New Roman"/>
              </a:rPr>
              <a:t>Luỹ thừa bậc n của a </a:t>
            </a:r>
            <a:r>
              <a:rPr lang="nl-NL" sz="3800" b="1" dirty="0" smtClean="0">
                <a:ea typeface="Calibri"/>
                <a:cs typeface="Times New Roman"/>
              </a:rPr>
              <a:t>là</a:t>
            </a:r>
          </a:p>
          <a:p>
            <a:r>
              <a:rPr lang="nl-NL" sz="3800" b="1" dirty="0" smtClean="0">
                <a:ea typeface="Calibri"/>
                <a:cs typeface="Times New Roman"/>
              </a:rPr>
              <a:t>tích </a:t>
            </a:r>
            <a:r>
              <a:rPr lang="nl-NL" sz="3800" b="1" dirty="0">
                <a:ea typeface="Calibri"/>
                <a:cs typeface="Times New Roman"/>
              </a:rPr>
              <a:t>của n thừa số bằng </a:t>
            </a:r>
            <a:r>
              <a:rPr lang="nl-NL" sz="3800" b="1" dirty="0" smtClean="0">
                <a:ea typeface="Calibri"/>
                <a:cs typeface="Times New Roman"/>
              </a:rPr>
              <a:t>nhau,</a:t>
            </a:r>
          </a:p>
          <a:p>
            <a:r>
              <a:rPr lang="nl-NL" sz="3800" b="1" dirty="0" smtClean="0">
                <a:ea typeface="Calibri"/>
                <a:cs typeface="Times New Roman"/>
              </a:rPr>
              <a:t>mỗi </a:t>
            </a:r>
            <a:r>
              <a:rPr lang="nl-NL" sz="3800" b="1" dirty="0">
                <a:ea typeface="Calibri"/>
                <a:cs typeface="Times New Roman"/>
              </a:rPr>
              <a:t>thừa số bằng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0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6604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I. </a:t>
            </a:r>
            <a:r>
              <a:rPr lang="en-US" sz="4000" b="1" dirty="0" err="1" smtClean="0"/>
              <a:t>Lũy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thừa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tự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nhiên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762000"/>
            <a:ext cx="19175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1. </a:t>
            </a:r>
            <a:r>
              <a:rPr lang="en-US" sz="3800" dirty="0" err="1" smtClean="0"/>
              <a:t>Ví</a:t>
            </a:r>
            <a:r>
              <a:rPr lang="en-US" sz="3800" dirty="0" smtClean="0"/>
              <a:t> </a:t>
            </a:r>
            <a:r>
              <a:rPr lang="en-US" sz="3800" dirty="0" err="1" smtClean="0"/>
              <a:t>dụ</a:t>
            </a:r>
            <a:r>
              <a:rPr lang="en-US" sz="3800" dirty="0" smtClean="0"/>
              <a:t>: 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204811" y="1371600"/>
            <a:ext cx="29193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VD1: 2. 2. 2 = 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1371600"/>
                <a:ext cx="78996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371600"/>
                <a:ext cx="789960" cy="677108"/>
              </a:xfrm>
              <a:prstGeom prst="rect">
                <a:avLst/>
              </a:prstGeom>
              <a:blipFill rotWithShape="1">
                <a:blip r:embed="rId2"/>
                <a:stretch>
                  <a:fillRect t="-13514" r="-32558" b="-36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91000" y="1371600"/>
            <a:ext cx="37914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VD2: a . a . a . </a:t>
            </a:r>
            <a:r>
              <a:rPr lang="en-US" sz="3800" dirty="0"/>
              <a:t>a</a:t>
            </a:r>
            <a:r>
              <a:rPr lang="en-US" sz="3800" dirty="0" smtClean="0"/>
              <a:t> =  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78510" y="1371600"/>
                <a:ext cx="80349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510" y="1371600"/>
                <a:ext cx="803490" cy="677108"/>
              </a:xfrm>
              <a:prstGeom prst="rect">
                <a:avLst/>
              </a:prstGeom>
              <a:blipFill rotWithShape="1">
                <a:blip r:embed="rId3"/>
                <a:stretch>
                  <a:fillRect t="-13514" r="-32576" b="-36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86941" y="1905000"/>
            <a:ext cx="1675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( 2 </a:t>
            </a:r>
            <a:r>
              <a:rPr lang="en-US" sz="3200" i="1" dirty="0" err="1" smtClean="0">
                <a:solidFill>
                  <a:srgbClr val="FF0000"/>
                </a:solidFill>
              </a:rPr>
              <a:t>mũ</a:t>
            </a:r>
            <a:r>
              <a:rPr lang="en-US" sz="3200" i="1" dirty="0" smtClean="0">
                <a:solidFill>
                  <a:srgbClr val="FF0000"/>
                </a:solidFill>
              </a:rPr>
              <a:t> 3)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5624" y="2642175"/>
            <a:ext cx="1584176" cy="6344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10000" y="1752600"/>
            <a:ext cx="1249288" cy="81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10200" y="2057400"/>
            <a:ext cx="1939708" cy="492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1245" y="3124200"/>
            <a:ext cx="29241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2. </a:t>
            </a:r>
            <a:r>
              <a:rPr lang="en-US" sz="3800" dirty="0" err="1" smtClean="0"/>
              <a:t>Định</a:t>
            </a:r>
            <a:r>
              <a:rPr lang="en-US" sz="3800" dirty="0" smtClean="0"/>
              <a:t> </a:t>
            </a:r>
            <a:r>
              <a:rPr lang="en-US" sz="3800" dirty="0" err="1" smtClean="0"/>
              <a:t>nghĩa</a:t>
            </a:r>
            <a:r>
              <a:rPr lang="en-US" sz="3800" dirty="0" smtClean="0"/>
              <a:t>: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97986" y="3500755"/>
                <a:ext cx="4845814" cy="1680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en-US" sz="3800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limLow>
                      <m:limLowPr>
                        <m:ctrlP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3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groupChrPr>
                          <m:e>
                            <m:r>
                              <a:rPr lang="en-US" sz="3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  <m:r>
                              <a:rPr lang="en-US" sz="3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r>
                              <a:rPr lang="en-US" sz="3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  <m:r>
                              <a:rPr lang="en-US" sz="3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.….</m:t>
                            </m:r>
                            <m:r>
                              <a:rPr lang="en-US" sz="3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𝑎</m:t>
                            </m:r>
                          </m:e>
                        </m:groupChr>
                      </m:e>
                      <m:lim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𝑡h</m:t>
                        </m:r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ừ</m:t>
                        </m:r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𝑠</m:t>
                        </m:r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ố</m:t>
                        </m:r>
                      </m:lim>
                    </m:limLow>
                    <m:r>
                      <a:rPr lang="en-US" sz="3800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 (n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≠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rPr>
                  <a:t> 0)</a:t>
                </a:r>
                <a:endParaRPr lang="en-US" sz="3800" dirty="0">
                  <a:solidFill>
                    <a:srgbClr val="FF0000"/>
                  </a:solidFill>
                  <a:ea typeface="Calibri"/>
                  <a:cs typeface="Times New Roman"/>
                </a:endParaRPr>
              </a:p>
              <a:p>
                <a:endParaRPr lang="en-US" sz="3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986" y="3500755"/>
                <a:ext cx="4845814" cy="1680845"/>
              </a:xfrm>
              <a:prstGeom prst="rect">
                <a:avLst/>
              </a:prstGeom>
              <a:blipFill rotWithShape="1">
                <a:blip r:embed="rId4"/>
                <a:stretch>
                  <a:fillRect l="-4151" t="-5797" r="-5409" b="-13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3825875" y="5229225"/>
            <a:ext cx="1050925" cy="942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</a:t>
            </a:r>
            <a:r>
              <a:rPr kumimoji="0" lang="en-US" sz="5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5984875" y="4724400"/>
            <a:ext cx="1101725" cy="533400"/>
          </a:xfrm>
          <a:prstGeom prst="wedgeRectCallout">
            <a:avLst>
              <a:gd name="adj1" fmla="val -142847"/>
              <a:gd name="adj2" fmla="val 9339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mũ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 flipH="1">
            <a:off x="1143000" y="5257800"/>
            <a:ext cx="1506488" cy="685800"/>
          </a:xfrm>
          <a:prstGeom prst="wedgeEllipseCallout">
            <a:avLst>
              <a:gd name="adj1" fmla="val -121553"/>
              <a:gd name="adj2" fmla="val 3558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Cơ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5867400" y="5715000"/>
            <a:ext cx="1676400" cy="457200"/>
          </a:xfrm>
          <a:prstGeom prst="wedgeRoundRectCallout">
            <a:avLst>
              <a:gd name="adj1" fmla="val -109049"/>
              <a:gd name="adj2" fmla="val 25347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4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49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6604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I. </a:t>
            </a:r>
            <a:r>
              <a:rPr lang="en-US" sz="4000" b="1" dirty="0" err="1" smtClean="0"/>
              <a:t>Lũy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thừa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tự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nhiên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762000"/>
            <a:ext cx="46826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3. </a:t>
            </a:r>
            <a:r>
              <a:rPr lang="en-US" sz="3800" dirty="0" err="1" smtClean="0"/>
              <a:t>Giá</a:t>
            </a:r>
            <a:r>
              <a:rPr lang="en-US" sz="3800" dirty="0" smtClean="0"/>
              <a:t> </a:t>
            </a:r>
            <a:r>
              <a:rPr lang="en-US" sz="3800" dirty="0" err="1" smtClean="0"/>
              <a:t>trị</a:t>
            </a:r>
            <a:r>
              <a:rPr lang="en-US" sz="3800" dirty="0" smtClean="0"/>
              <a:t> </a:t>
            </a:r>
            <a:r>
              <a:rPr lang="en-US" sz="3800" dirty="0" err="1" smtClean="0"/>
              <a:t>của</a:t>
            </a:r>
            <a:r>
              <a:rPr lang="en-US" sz="3800" dirty="0" smtClean="0"/>
              <a:t> </a:t>
            </a:r>
            <a:r>
              <a:rPr lang="en-US" sz="3800" dirty="0" err="1" smtClean="0"/>
              <a:t>lũy</a:t>
            </a:r>
            <a:r>
              <a:rPr lang="en-US" sz="3800" dirty="0" smtClean="0"/>
              <a:t> </a:t>
            </a:r>
            <a:r>
              <a:rPr lang="en-US" sz="3800" dirty="0" err="1" smtClean="0"/>
              <a:t>thừa</a:t>
            </a:r>
            <a:r>
              <a:rPr lang="en-US" sz="3800" dirty="0" smtClean="0"/>
              <a:t>: 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-152400" y="1371600"/>
            <a:ext cx="9510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 ?</a:t>
            </a:r>
            <a:r>
              <a:rPr lang="en-US" sz="3200" i="1" dirty="0" err="1" smtClean="0">
                <a:solidFill>
                  <a:srgbClr val="FF0000"/>
                </a:solidFill>
              </a:rPr>
              <a:t>Đưa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tích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về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dạng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lũy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thừa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rồi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tính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các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lũy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thừa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sau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184" y="2362200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a) </a:t>
            </a:r>
            <a:r>
              <a:rPr lang="en-US" sz="3200" dirty="0"/>
              <a:t>2</a:t>
            </a:r>
            <a:r>
              <a:rPr lang="en-US" sz="3200" dirty="0" smtClean="0"/>
              <a:t>. 2. 2. 2  =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236220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...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33553" y="2310825"/>
                <a:ext cx="695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553" y="2310825"/>
                <a:ext cx="695447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r="-2782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69948" y="2387025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...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67750" y="23622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3225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3622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3200400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b) 3. </a:t>
            </a:r>
            <a:r>
              <a:rPr lang="en-US" sz="3200" dirty="0"/>
              <a:t>3</a:t>
            </a:r>
            <a:r>
              <a:rPr lang="en-US" sz="3200" dirty="0" smtClean="0"/>
              <a:t>. 3. 3. 3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084148" y="320040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...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320040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...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48000" y="3200400"/>
                <a:ext cx="695447" cy="5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200400"/>
                <a:ext cx="695447" cy="590418"/>
              </a:xfrm>
              <a:prstGeom prst="rect">
                <a:avLst/>
              </a:prstGeom>
              <a:blipFill rotWithShape="1">
                <a:blip r:embed="rId3"/>
                <a:stretch>
                  <a:fillRect t="-11340" r="-28070"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762163" y="3200400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243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68" y="5186595"/>
            <a:ext cx="3889232" cy="167140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96350" y="3225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83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6604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I. </a:t>
            </a:r>
            <a:r>
              <a:rPr lang="en-US" sz="4000" b="1" dirty="0" err="1" smtClean="0"/>
              <a:t>Lũy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thừa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tự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nhiên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09600"/>
            <a:ext cx="24432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 smtClean="0"/>
              <a:t>4. </a:t>
            </a:r>
            <a:r>
              <a:rPr lang="en-US" sz="3800" dirty="0" err="1" smtClean="0"/>
              <a:t>Áp</a:t>
            </a:r>
            <a:r>
              <a:rPr lang="en-US" sz="3800" dirty="0" smtClean="0"/>
              <a:t> </a:t>
            </a:r>
            <a:r>
              <a:rPr lang="en-US" sz="3800" dirty="0" err="1" smtClean="0"/>
              <a:t>dụng</a:t>
            </a:r>
            <a:r>
              <a:rPr lang="en-US" sz="3800" dirty="0" smtClean="0"/>
              <a:t>: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50129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u="sng" dirty="0" err="1" smtClean="0"/>
              <a:t>Thảo</a:t>
            </a:r>
            <a:r>
              <a:rPr lang="en-US" sz="3800" i="1" u="sng" dirty="0" smtClean="0"/>
              <a:t> </a:t>
            </a:r>
            <a:r>
              <a:rPr lang="en-US" sz="3800" i="1" u="sng" dirty="0" err="1" smtClean="0"/>
              <a:t>luận</a:t>
            </a:r>
            <a:r>
              <a:rPr lang="en-US" sz="3800" i="1" u="sng" dirty="0" smtClean="0"/>
              <a:t> </a:t>
            </a:r>
            <a:r>
              <a:rPr lang="en-US" sz="3800" i="1" u="sng" dirty="0" err="1" smtClean="0"/>
              <a:t>nhóm</a:t>
            </a:r>
            <a:r>
              <a:rPr lang="en-US" sz="3800" i="1" u="sng" dirty="0" smtClean="0"/>
              <a:t> </a:t>
            </a:r>
            <a:r>
              <a:rPr lang="en-US" sz="3800" i="1" u="sng" dirty="0" smtClean="0">
                <a:sym typeface="Wingdings" pitchFamily="2" charset="2"/>
              </a:rPr>
              <a:t>: 3 </a:t>
            </a:r>
            <a:r>
              <a:rPr lang="en-US" sz="3800" i="1" u="sng" dirty="0" err="1" smtClean="0">
                <a:sym typeface="Wingdings" pitchFamily="2" charset="2"/>
              </a:rPr>
              <a:t>phút</a:t>
            </a:r>
            <a:endParaRPr lang="en-US" sz="3800" i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" y="1905000"/>
            <a:ext cx="865493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Nhóm</a:t>
            </a:r>
            <a:r>
              <a:rPr lang="en-US" sz="3000" dirty="0" smtClean="0"/>
              <a:t> </a:t>
            </a:r>
            <a:r>
              <a:rPr lang="en-US" sz="3000" dirty="0"/>
              <a:t>1: </a:t>
            </a:r>
            <a:r>
              <a:rPr lang="en-US" sz="3000" dirty="0" err="1"/>
              <a:t>Dòng</a:t>
            </a:r>
            <a:r>
              <a:rPr lang="en-US" sz="3000" dirty="0"/>
              <a:t> </a:t>
            </a:r>
            <a:r>
              <a:rPr lang="en-US" sz="3000" dirty="0" smtClean="0"/>
              <a:t>1;Nhóm </a:t>
            </a:r>
            <a:r>
              <a:rPr lang="en-US" sz="3000" dirty="0"/>
              <a:t>2: </a:t>
            </a:r>
            <a:r>
              <a:rPr lang="en-US" sz="3000" dirty="0" err="1"/>
              <a:t>Dòng</a:t>
            </a:r>
            <a:r>
              <a:rPr lang="en-US" sz="3000" dirty="0"/>
              <a:t> </a:t>
            </a:r>
            <a:r>
              <a:rPr lang="en-US" sz="3000" dirty="0" smtClean="0"/>
              <a:t>2; </a:t>
            </a:r>
            <a:r>
              <a:rPr lang="en-US" sz="3000" dirty="0" err="1"/>
              <a:t>Nhóm</a:t>
            </a:r>
            <a:r>
              <a:rPr lang="en-US" sz="3000" dirty="0"/>
              <a:t> 3+ 4: </a:t>
            </a:r>
            <a:r>
              <a:rPr lang="en-US" sz="3000" dirty="0" err="1"/>
              <a:t>Dòng</a:t>
            </a:r>
            <a:r>
              <a:rPr lang="en-US" sz="3000" dirty="0"/>
              <a:t> 3</a:t>
            </a:r>
          </a:p>
          <a:p>
            <a:r>
              <a:rPr lang="en-US" sz="3000" dirty="0" err="1"/>
              <a:t>Hãy</a:t>
            </a:r>
            <a:r>
              <a:rPr lang="en-US" sz="3000" dirty="0"/>
              <a:t> </a:t>
            </a:r>
            <a:r>
              <a:rPr lang="en-US" sz="3000" dirty="0" err="1"/>
              <a:t>điền</a:t>
            </a:r>
            <a:r>
              <a:rPr lang="en-US" sz="3000" dirty="0"/>
              <a:t> </a:t>
            </a:r>
            <a:r>
              <a:rPr lang="en-US" sz="3000" dirty="0" err="1"/>
              <a:t>vào</a:t>
            </a:r>
            <a:r>
              <a:rPr lang="en-US" sz="3000" dirty="0"/>
              <a:t> ô </a:t>
            </a:r>
            <a:r>
              <a:rPr lang="en-US" sz="3000" dirty="0" err="1"/>
              <a:t>trống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bảng</a:t>
            </a:r>
            <a:r>
              <a:rPr lang="en-US" sz="3000" dirty="0"/>
              <a:t> ở SGK </a:t>
            </a:r>
            <a:r>
              <a:rPr lang="en-US" sz="3000" dirty="0" err="1"/>
              <a:t>trang</a:t>
            </a:r>
            <a:r>
              <a:rPr lang="en-US" sz="3000" dirty="0"/>
              <a:t> 27</a:t>
            </a:r>
          </a:p>
          <a:p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950056"/>
              </p:ext>
            </p:extLst>
          </p:nvPr>
        </p:nvGraphicFramePr>
        <p:xfrm>
          <a:off x="685800" y="3229617"/>
          <a:ext cx="7467600" cy="3126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000"/>
                <a:gridCol w="1905000"/>
                <a:gridCol w="1905000"/>
                <a:gridCol w="1752600"/>
              </a:tblGrid>
              <a:tr h="7817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17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17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17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38200" y="3332202"/>
            <a:ext cx="16001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Lũy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thừa</a:t>
            </a:r>
            <a:endParaRPr lang="en-US" sz="3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971800" y="3332202"/>
            <a:ext cx="10791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Cơ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số</a:t>
            </a:r>
            <a:endParaRPr lang="en-US" sz="3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841272" y="3352800"/>
            <a:ext cx="1178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Số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mũ</a:t>
            </a:r>
            <a:endParaRPr lang="en-US" sz="3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08299" y="3352800"/>
            <a:ext cx="11641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Giá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trị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95400" y="4114800"/>
                <a:ext cx="66229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114800"/>
                <a:ext cx="662297" cy="553998"/>
              </a:xfrm>
              <a:prstGeom prst="rect">
                <a:avLst/>
              </a:prstGeom>
              <a:blipFill rotWithShape="1">
                <a:blip r:embed="rId2"/>
                <a:stretch>
                  <a:fillRect t="-13187" r="-27778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95400" y="4932402"/>
                <a:ext cx="66229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932402"/>
                <a:ext cx="662296" cy="553998"/>
              </a:xfrm>
              <a:prstGeom prst="rect">
                <a:avLst/>
              </a:prstGeom>
              <a:blipFill rotWithShape="1">
                <a:blip r:embed="rId3"/>
                <a:stretch>
                  <a:fillRect t="-13187" r="-27778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352800" y="409420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7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4114800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10400" y="4114800"/>
            <a:ext cx="575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49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52800" y="485620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06168" y="485620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87368" y="485620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95400" y="5715000"/>
                <a:ext cx="66229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715000"/>
                <a:ext cx="662296" cy="553998"/>
              </a:xfrm>
              <a:prstGeom prst="rect">
                <a:avLst/>
              </a:prstGeom>
              <a:blipFill rotWithShape="1">
                <a:blip r:embed="rId4"/>
                <a:stretch>
                  <a:fillRect t="-13333" r="-27778" b="-3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352800" y="569440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3</a:t>
            </a:r>
            <a:endParaRPr lang="en-US" sz="3000" dirty="0"/>
          </a:p>
        </p:txBody>
      </p:sp>
      <p:sp>
        <p:nvSpPr>
          <p:cNvPr id="44" name="TextBox 43"/>
          <p:cNvSpPr txBox="1"/>
          <p:nvPr/>
        </p:nvSpPr>
        <p:spPr>
          <a:xfrm>
            <a:off x="5106168" y="569440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4</a:t>
            </a:r>
            <a:endParaRPr lang="en-US" sz="3000" dirty="0"/>
          </a:p>
        </p:txBody>
      </p:sp>
      <p:sp>
        <p:nvSpPr>
          <p:cNvPr id="45" name="TextBox 44"/>
          <p:cNvSpPr txBox="1"/>
          <p:nvPr/>
        </p:nvSpPr>
        <p:spPr>
          <a:xfrm>
            <a:off x="6968001" y="5694402"/>
            <a:ext cx="5757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81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295400" y="4110335"/>
            <a:ext cx="685800" cy="5378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urved Connector 46"/>
          <p:cNvCxnSpPr>
            <a:stCxn id="46" idx="7"/>
          </p:cNvCxnSpPr>
          <p:nvPr/>
        </p:nvCxnSpPr>
        <p:spPr>
          <a:xfrm rot="5400000" flipH="1" flipV="1">
            <a:off x="3036482" y="1508425"/>
            <a:ext cx="1524965" cy="3836395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906758" y="2286000"/>
            <a:ext cx="262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7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bình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phương</a:t>
            </a:r>
            <a:endParaRPr lang="en-US" sz="3200" i="1" dirty="0"/>
          </a:p>
        </p:txBody>
      </p:sp>
      <p:sp>
        <p:nvSpPr>
          <p:cNvPr id="52" name="Oval 51"/>
          <p:cNvSpPr/>
          <p:nvPr/>
        </p:nvSpPr>
        <p:spPr>
          <a:xfrm>
            <a:off x="1295400" y="4953000"/>
            <a:ext cx="685800" cy="5378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urved Connector 52"/>
          <p:cNvCxnSpPr/>
          <p:nvPr/>
        </p:nvCxnSpPr>
        <p:spPr>
          <a:xfrm>
            <a:off x="1952207" y="5360852"/>
            <a:ext cx="4197470" cy="1221097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70754" y="6197025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2 </a:t>
            </a:r>
            <a:r>
              <a:rPr lang="en-US" sz="3200" i="1" dirty="0" err="1" smtClean="0"/>
              <a:t>lập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phương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95128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6" grpId="0" animBg="1"/>
      <p:bldP spid="50" grpId="0"/>
      <p:bldP spid="52" grpId="0" animBg="1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6604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I. </a:t>
            </a:r>
            <a:r>
              <a:rPr lang="en-US" sz="4000" b="1" dirty="0" err="1" smtClean="0"/>
              <a:t>Lũy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thừa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với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tự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nhiên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838200"/>
            <a:ext cx="17716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u="sng" dirty="0" smtClean="0"/>
              <a:t>* </a:t>
            </a:r>
            <a:r>
              <a:rPr lang="en-US" sz="3800" u="sng" dirty="0" err="1" smtClean="0"/>
              <a:t>Chú</a:t>
            </a:r>
            <a:r>
              <a:rPr lang="en-US" sz="3800" u="sng" dirty="0" smtClean="0"/>
              <a:t> ý:</a:t>
            </a:r>
            <a:endParaRPr lang="en-US" sz="3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1676400"/>
                <a:ext cx="34898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: a </a:t>
                </a:r>
                <a:r>
                  <a:rPr lang="en-US" sz="3200" dirty="0" err="1" smtClean="0"/>
                  <a:t>bình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phương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76400"/>
                <a:ext cx="3489866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4371" t="-12500" r="-262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2286000"/>
                <a:ext cx="31291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: a </a:t>
                </a:r>
                <a:r>
                  <a:rPr lang="en-US" sz="3200" dirty="0" err="1" smtClean="0"/>
                  <a:t>lập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phương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0"/>
                <a:ext cx="312919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873" t="-12500" r="-701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2819400"/>
                <a:ext cx="14786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19400"/>
                <a:ext cx="1478675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0744" t="-12632" r="-1570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2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89151" y="1554234"/>
                <a:ext cx="1311449" cy="103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51" y="1554234"/>
                <a:ext cx="1311449" cy="1036566"/>
              </a:xfrm>
              <a:prstGeom prst="rect">
                <a:avLst/>
              </a:prstGeom>
              <a:blipFill rotWithShape="1">
                <a:blip r:embed="rId2"/>
                <a:stretch>
                  <a:fillRect t="-15294" r="-33796" b="-3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84551" y="1554234"/>
                <a:ext cx="1311449" cy="103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51" y="1554234"/>
                <a:ext cx="1311449" cy="1036566"/>
              </a:xfrm>
              <a:prstGeom prst="rect">
                <a:avLst/>
              </a:prstGeom>
              <a:blipFill rotWithShape="1">
                <a:blip r:embed="rId3"/>
                <a:stretch>
                  <a:fillRect t="-15294" r="-33953" b="-3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 flipH="1" flipV="1">
            <a:off x="4617719" y="2190750"/>
            <a:ext cx="106681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6749" y="1575137"/>
            <a:ext cx="10983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=?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076"/>
            <a:ext cx="2491216" cy="33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533400"/>
            <a:ext cx="53832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i="1" dirty="0" smtClean="0"/>
              <a:t>*</a:t>
            </a:r>
            <a:r>
              <a:rPr lang="en-US" sz="3800" i="1" dirty="0" err="1" smtClean="0"/>
              <a:t>Hoạt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động</a:t>
            </a:r>
            <a:r>
              <a:rPr lang="en-US" sz="3800" i="1" dirty="0" smtClean="0"/>
              <a:t> </a:t>
            </a:r>
            <a:r>
              <a:rPr lang="en-US" sz="3800" i="1" dirty="0" err="1" smtClean="0"/>
              <a:t>nhóm</a:t>
            </a:r>
            <a:r>
              <a:rPr lang="en-US" sz="3800" i="1" dirty="0" smtClean="0"/>
              <a:t> 5 </a:t>
            </a:r>
            <a:r>
              <a:rPr lang="en-US" sz="3800" i="1" dirty="0" err="1" smtClean="0"/>
              <a:t>phút</a:t>
            </a:r>
            <a:r>
              <a:rPr lang="en-US" sz="3800" i="1" dirty="0" smtClean="0"/>
              <a:t>:</a:t>
            </a:r>
            <a:endParaRPr lang="en-US" sz="3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848213"/>
            <a:ext cx="865512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marL="342900" indent="-342900">
              <a:buAutoNum type="alphaLcParenR"/>
            </a:pPr>
            <a:r>
              <a:rPr lang="en-US" sz="3200" dirty="0" err="1" smtClean="0"/>
              <a:t>Viết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lũy</a:t>
            </a:r>
            <a:r>
              <a:rPr lang="en-US" sz="3200" dirty="0" smtClean="0"/>
              <a:t> </a:t>
            </a:r>
            <a:r>
              <a:rPr lang="en-US" sz="3200" dirty="0" err="1" smtClean="0"/>
              <a:t>thừa</a:t>
            </a:r>
            <a:r>
              <a:rPr lang="en-US" sz="3200" dirty="0" smtClean="0"/>
              <a:t> </a:t>
            </a:r>
            <a:r>
              <a:rPr lang="en-US" sz="3200" dirty="0" err="1" smtClean="0"/>
              <a:t>dưới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tích</a:t>
            </a:r>
            <a:endParaRPr lang="en-US" sz="3200" dirty="0" smtClean="0"/>
          </a:p>
          <a:p>
            <a:pPr marL="342900" indent="-342900">
              <a:buAutoNum type="alphaLcParenR"/>
            </a:pP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dấu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giữa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tích</a:t>
            </a:r>
            <a:r>
              <a:rPr lang="en-US" sz="3200" dirty="0" smtClean="0"/>
              <a:t> </a:t>
            </a:r>
            <a:r>
              <a:rPr lang="en-US" sz="3200" dirty="0" err="1" smtClean="0"/>
              <a:t>vừa</a:t>
            </a:r>
            <a:r>
              <a:rPr lang="en-US" sz="3200" dirty="0" smtClean="0"/>
              <a:t> </a:t>
            </a:r>
            <a:r>
              <a:rPr lang="en-US" sz="3200" dirty="0" err="1" smtClean="0"/>
              <a:t>viết</a:t>
            </a:r>
            <a:endParaRPr lang="en-US" sz="3200" dirty="0" smtClean="0"/>
          </a:p>
          <a:p>
            <a:pPr marL="342900" indent="-342900">
              <a:buAutoNum type="alphaLcParenR"/>
            </a:pP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kết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tích</a:t>
            </a:r>
            <a:r>
              <a:rPr lang="en-US" sz="3200" dirty="0" smtClean="0"/>
              <a:t> (</a:t>
            </a:r>
            <a:r>
              <a:rPr lang="en-US" sz="3200" dirty="0" err="1" smtClean="0"/>
              <a:t>viết</a:t>
            </a:r>
            <a:r>
              <a:rPr lang="en-US" sz="3200" dirty="0" smtClean="0"/>
              <a:t> ở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lũy</a:t>
            </a:r>
            <a:r>
              <a:rPr lang="en-US" sz="3200" dirty="0" smtClean="0"/>
              <a:t> </a:t>
            </a:r>
            <a:r>
              <a:rPr lang="en-US" sz="3200" dirty="0" err="1" smtClean="0"/>
              <a:t>thừa</a:t>
            </a:r>
            <a:r>
              <a:rPr lang="en-US" sz="3200" dirty="0" smtClean="0"/>
              <a:t>)</a:t>
            </a:r>
          </a:p>
          <a:p>
            <a:pPr marL="342900" indent="-342900">
              <a:buAutoNum type="alphaLcParenR"/>
            </a:pP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đó</a:t>
            </a:r>
            <a:r>
              <a:rPr lang="en-US" sz="3200" dirty="0" smtClean="0"/>
              <a:t> </a:t>
            </a:r>
            <a:r>
              <a:rPr lang="en-US" sz="3200" dirty="0" err="1" smtClean="0"/>
              <a:t>rút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, </a:t>
            </a:r>
            <a:r>
              <a:rPr lang="en-US" sz="3200" dirty="0" err="1" smtClean="0"/>
              <a:t>muốn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lũy</a:t>
            </a:r>
            <a:r>
              <a:rPr lang="en-US" sz="3200" dirty="0" smtClean="0"/>
              <a:t> </a:t>
            </a:r>
            <a:r>
              <a:rPr lang="en-US" sz="3200" dirty="0" err="1" smtClean="0"/>
              <a:t>thừa</a:t>
            </a:r>
            <a:r>
              <a:rPr lang="en-US" sz="3200" dirty="0" smtClean="0"/>
              <a:t>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,</a:t>
            </a:r>
          </a:p>
          <a:p>
            <a:r>
              <a:rPr lang="en-US" sz="3200" dirty="0" smtClean="0"/>
              <a:t> ta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</a:t>
            </a:r>
          </a:p>
          <a:p>
            <a:pPr marL="342900" indent="-342900">
              <a:buAutoNum type="alphaLcParenR"/>
            </a:pP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1600200"/>
                <a:ext cx="4196277" cy="1673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u="sng" dirty="0" smtClean="0">
                    <a:solidFill>
                      <a:schemeClr val="tx1"/>
                    </a:solidFill>
                  </a:rPr>
                  <a:t>Nhóm 1+ 3: </a:t>
                </a:r>
              </a:p>
              <a:p>
                <a:r>
                  <a:rPr lang="en-US" sz="3400" u="sng" dirty="0">
                    <a:solidFill>
                      <a:schemeClr val="tx1"/>
                    </a:solidFill>
                  </a:rPr>
                  <a:t>Cho 2 </a:t>
                </a:r>
                <a:r>
                  <a:rPr lang="en-US" sz="3400" u="sng" dirty="0" err="1">
                    <a:solidFill>
                      <a:schemeClr val="tx1"/>
                    </a:solidFill>
                  </a:rPr>
                  <a:t>lũy</a:t>
                </a:r>
                <a:r>
                  <a:rPr lang="en-US" sz="3400" u="sng" dirty="0">
                    <a:solidFill>
                      <a:schemeClr val="tx1"/>
                    </a:solidFill>
                  </a:rPr>
                  <a:t> </a:t>
                </a:r>
                <a:r>
                  <a:rPr lang="en-US" sz="3400" u="sng" dirty="0" err="1">
                    <a:solidFill>
                      <a:schemeClr val="tx1"/>
                    </a:solidFill>
                  </a:rPr>
                  <a:t>thừa</a:t>
                </a:r>
                <a:r>
                  <a:rPr lang="en-US" sz="3400" u="sng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b="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400" b="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400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 u="sng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b="0" i="1" u="sng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400" b="0" i="1" u="sng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400" u="sng" dirty="0">
                  <a:solidFill>
                    <a:schemeClr val="tx1"/>
                  </a:solidFill>
                </a:endParaRPr>
              </a:p>
              <a:p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00200"/>
                <a:ext cx="4196277" cy="1673792"/>
              </a:xfrm>
              <a:prstGeom prst="rect">
                <a:avLst/>
              </a:prstGeom>
              <a:blipFill rotWithShape="1">
                <a:blip r:embed="rId2"/>
                <a:stretch>
                  <a:fillRect l="-4070" t="-5109" r="-2471" b="-10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66723" y="1600200"/>
                <a:ext cx="4204741" cy="1706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u="sng" dirty="0" smtClean="0">
                    <a:solidFill>
                      <a:schemeClr val="tx1"/>
                    </a:solidFill>
                  </a:rPr>
                  <a:t>Nhóm 2+ </a:t>
                </a:r>
                <a:r>
                  <a:rPr lang="en-US" sz="3400" u="sng" dirty="0"/>
                  <a:t>4</a:t>
                </a:r>
                <a:r>
                  <a:rPr lang="en-US" sz="3400" u="sng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r>
                  <a:rPr lang="en-US" sz="3400" u="sng" dirty="0">
                    <a:solidFill>
                      <a:schemeClr val="tx1"/>
                    </a:solidFill>
                  </a:rPr>
                  <a:t>Cho 2 </a:t>
                </a:r>
                <a:r>
                  <a:rPr lang="en-US" sz="3400" u="sng" dirty="0" err="1">
                    <a:solidFill>
                      <a:schemeClr val="tx1"/>
                    </a:solidFill>
                  </a:rPr>
                  <a:t>lũy</a:t>
                </a:r>
                <a:r>
                  <a:rPr lang="en-US" sz="3400" u="sng" dirty="0">
                    <a:solidFill>
                      <a:schemeClr val="tx1"/>
                    </a:solidFill>
                  </a:rPr>
                  <a:t> </a:t>
                </a:r>
                <a:r>
                  <a:rPr lang="en-US" sz="3400" u="sng" dirty="0" err="1">
                    <a:solidFill>
                      <a:schemeClr val="tx1"/>
                    </a:solidFill>
                  </a:rPr>
                  <a:t>thừa</a:t>
                </a:r>
                <a:r>
                  <a:rPr lang="en-US" sz="3400" u="sng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b="0" i="1" u="sng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400" b="0" i="1" u="sng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400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 u="sng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b="0" i="1" u="sng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400" b="0" i="1" u="sng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3400" u="sng" dirty="0">
                  <a:solidFill>
                    <a:schemeClr val="tx1"/>
                  </a:solidFill>
                </a:endParaRPr>
              </a:p>
              <a:p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23" y="1600200"/>
                <a:ext cx="4204741" cy="1706749"/>
              </a:xfrm>
              <a:prstGeom prst="rect">
                <a:avLst/>
              </a:prstGeom>
              <a:blipFill rotWithShape="1">
                <a:blip r:embed="rId3"/>
                <a:stretch>
                  <a:fillRect l="-3913" t="-5018" r="-2899" b="-8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0"/>
            <a:ext cx="6913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II. </a:t>
            </a:r>
            <a:r>
              <a:rPr lang="en-US" sz="4000" b="1" dirty="0" err="1" smtClean="0"/>
              <a:t>Nhân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lũy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thừa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cùng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cơ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563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887</Words>
  <Application>Microsoft Office PowerPoint</Application>
  <PresentationFormat>On-screen Show (4:3)</PresentationFormat>
  <Paragraphs>139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anh</dc:creator>
  <cp:lastModifiedBy>HuongTV</cp:lastModifiedBy>
  <cp:revision>40</cp:revision>
  <dcterms:created xsi:type="dcterms:W3CDTF">2017-09-09T02:58:12Z</dcterms:created>
  <dcterms:modified xsi:type="dcterms:W3CDTF">2018-01-24T02:27:47Z</dcterms:modified>
</cp:coreProperties>
</file>