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56" r:id="rId3"/>
    <p:sldId id="257" r:id="rId4"/>
    <p:sldId id="258" r:id="rId5"/>
    <p:sldId id="259" r:id="rId6"/>
    <p:sldId id="261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C70AC8-A2CF-4AB3-9F71-772E4B5E76A1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B4A655-3DDA-4BBA-9E32-69E74F21C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138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4A655-3DDA-4BBA-9E32-69E74F21CD2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222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1AD17-FAC7-48CB-B426-BED40A113AA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B4F52-52C0-4733-86C5-31A2032EB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38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1AD17-FAC7-48CB-B426-BED40A113AA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B4F52-52C0-4733-86C5-31A2032EB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57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1AD17-FAC7-48CB-B426-BED40A113AA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B4F52-52C0-4733-86C5-31A2032EB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112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1AD17-FAC7-48CB-B426-BED40A113AA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B4F52-52C0-4733-86C5-31A2032EB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728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1AD17-FAC7-48CB-B426-BED40A113AA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B4F52-52C0-4733-86C5-31A2032EB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165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1AD17-FAC7-48CB-B426-BED40A113AA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B4F52-52C0-4733-86C5-31A2032EB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334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1AD17-FAC7-48CB-B426-BED40A113AA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B4F52-52C0-4733-86C5-31A2032EB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1AD17-FAC7-48CB-B426-BED40A113AA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B4F52-52C0-4733-86C5-31A2032EB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441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1AD17-FAC7-48CB-B426-BED40A113AA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B4F52-52C0-4733-86C5-31A2032EB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73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1AD17-FAC7-48CB-B426-BED40A113AA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B4F52-52C0-4733-86C5-31A2032EB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507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1AD17-FAC7-48CB-B426-BED40A113AA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B4F52-52C0-4733-86C5-31A2032EB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335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1AD17-FAC7-48CB-B426-BED40A113AA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B4F52-52C0-4733-86C5-31A2032EB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482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380942" y="2438400"/>
            <a:ext cx="23150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i="1" smtClean="0"/>
              <a:t> </a:t>
            </a:r>
            <a:r>
              <a:rPr lang="en-US" sz="5400" b="1" i="1" err="1" smtClean="0"/>
              <a:t>Bài</a:t>
            </a:r>
            <a:r>
              <a:rPr lang="en-US" sz="5400" b="1" i="1" smtClean="0"/>
              <a:t> </a:t>
            </a:r>
            <a:r>
              <a:rPr lang="en-US" sz="5400" b="1" i="1" smtClean="0"/>
              <a:t>18:</a:t>
            </a:r>
            <a:endParaRPr lang="en-US" sz="54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381173" y="3588603"/>
            <a:ext cx="62151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smtClean="0">
                <a:solidFill>
                  <a:srgbClr val="FF0000"/>
                </a:solidFill>
              </a:rPr>
              <a:t> </a:t>
            </a:r>
            <a:r>
              <a:rPr lang="en-US" sz="4800" b="1" smtClean="0">
                <a:solidFill>
                  <a:srgbClr val="FF0000"/>
                </a:solidFill>
              </a:rPr>
              <a:t>BỘI CHUNG NHỎ NHẤT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10229" y="1447800"/>
            <a:ext cx="540000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smtClean="0"/>
              <a:t>Trường THCS Bồ Đề</a:t>
            </a:r>
            <a:endParaRPr lang="en-US" sz="5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646212" y="5486400"/>
            <a:ext cx="55833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/>
              <a:t>GV thực hiện: Nguyễn Hoài Anh</a:t>
            </a:r>
            <a:endParaRPr lang="en-US" sz="3200" b="1"/>
          </a:p>
        </p:txBody>
      </p:sp>
    </p:spTree>
    <p:extLst>
      <p:ext uri="{BB962C8B-B14F-4D97-AF65-F5344CB8AC3E}">
        <p14:creationId xmlns:p14="http://schemas.microsoft.com/office/powerpoint/2010/main" val="241187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188640"/>
            <a:ext cx="47051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</a:rPr>
              <a:t>Hoạt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động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khởi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động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116033"/>
            <a:ext cx="2713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? </a:t>
            </a:r>
            <a:r>
              <a:rPr lang="en-US" sz="3200" b="1" dirty="0" err="1" smtClean="0"/>
              <a:t>Tìm</a:t>
            </a:r>
            <a:r>
              <a:rPr lang="en-US" sz="3200" b="1" dirty="0" smtClean="0"/>
              <a:t> BC ( </a:t>
            </a:r>
            <a:r>
              <a:rPr lang="en-US" sz="3200" b="1" dirty="0"/>
              <a:t>4</a:t>
            </a:r>
            <a:r>
              <a:rPr lang="en-US" sz="3200" b="1" dirty="0" smtClean="0"/>
              <a:t>, 6)</a:t>
            </a:r>
            <a:endParaRPr lang="en-US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83568" y="1988840"/>
                <a:ext cx="78428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B( 4)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32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/>
                          </a:rPr>
                          <m:t>0;4;8;12;16;20;24;28;32;36;…</m:t>
                        </m:r>
                      </m:e>
                    </m:d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1988840"/>
                <a:ext cx="7842853" cy="584775"/>
              </a:xfrm>
              <a:prstGeom prst="rect">
                <a:avLst/>
              </a:prstGeom>
              <a:blipFill rotWithShape="1">
                <a:blip r:embed="rId2"/>
                <a:stretch>
                  <a:fillRect l="-1943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83568" y="2628201"/>
                <a:ext cx="601908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B( 6)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32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/>
                          </a:rPr>
                          <m:t>0;6;12;18;24;30;36;…</m:t>
                        </m:r>
                      </m:e>
                    </m:d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2628201"/>
                <a:ext cx="6019084" cy="584775"/>
              </a:xfrm>
              <a:prstGeom prst="rect">
                <a:avLst/>
              </a:prstGeom>
              <a:blipFill rotWithShape="1">
                <a:blip r:embed="rId3"/>
                <a:stretch>
                  <a:fillRect l="-2530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83568" y="3140968"/>
                <a:ext cx="498027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BC (4; 6)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32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/>
                          </a:rPr>
                          <m:t>0;12;24;36;…</m:t>
                        </m:r>
                      </m:e>
                    </m:d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3140968"/>
                <a:ext cx="4980274" cy="584775"/>
              </a:xfrm>
              <a:prstGeom prst="rect">
                <a:avLst/>
              </a:prstGeom>
              <a:blipFill rotWithShape="1">
                <a:blip r:embed="rId4"/>
                <a:stretch>
                  <a:fillRect l="-3060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val 8"/>
          <p:cNvSpPr/>
          <p:nvPr/>
        </p:nvSpPr>
        <p:spPr>
          <a:xfrm>
            <a:off x="3059832" y="3212976"/>
            <a:ext cx="623393" cy="576064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347864" y="3789040"/>
            <a:ext cx="0" cy="64807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555776" y="4437112"/>
            <a:ext cx="21194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BCNN (4; 6)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006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-99392"/>
            <a:ext cx="58689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</a:rPr>
              <a:t> 18: </a:t>
            </a:r>
            <a:r>
              <a:rPr lang="en-US" sz="4000" b="1" dirty="0" err="1" smtClean="0">
                <a:solidFill>
                  <a:srgbClr val="FF0000"/>
                </a:solidFill>
              </a:rPr>
              <a:t>Bội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chung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nhỏ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nhất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548680"/>
            <a:ext cx="4511428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u="sng" dirty="0" smtClean="0"/>
              <a:t>1. </a:t>
            </a:r>
            <a:r>
              <a:rPr lang="en-US" sz="3800" u="sng" dirty="0" err="1" smtClean="0"/>
              <a:t>Bội</a:t>
            </a:r>
            <a:r>
              <a:rPr lang="en-US" sz="3800" u="sng" dirty="0" smtClean="0"/>
              <a:t> </a:t>
            </a:r>
            <a:r>
              <a:rPr lang="en-US" sz="3800" u="sng" dirty="0" err="1" smtClean="0"/>
              <a:t>chung</a:t>
            </a:r>
            <a:r>
              <a:rPr lang="en-US" sz="3800" u="sng" dirty="0" smtClean="0"/>
              <a:t> </a:t>
            </a:r>
            <a:r>
              <a:rPr lang="en-US" sz="3800" u="sng" dirty="0" err="1" smtClean="0"/>
              <a:t>nhỏ</a:t>
            </a:r>
            <a:r>
              <a:rPr lang="en-US" sz="3800" u="sng" dirty="0" smtClean="0"/>
              <a:t> </a:t>
            </a:r>
            <a:r>
              <a:rPr lang="en-US" sz="3800" u="sng" dirty="0" err="1" smtClean="0"/>
              <a:t>nhất</a:t>
            </a:r>
            <a:endParaRPr lang="en-US" sz="3800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35496" y="1188368"/>
            <a:ext cx="932691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- </a:t>
            </a:r>
            <a:r>
              <a:rPr lang="en-US" sz="3200" i="1" dirty="0" err="1" smtClean="0"/>
              <a:t>Bội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chung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nhỏ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nhất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của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hai</a:t>
            </a:r>
            <a:r>
              <a:rPr lang="en-US" sz="3200" i="1" dirty="0" smtClean="0"/>
              <a:t> hay </a:t>
            </a:r>
            <a:r>
              <a:rPr lang="en-US" sz="3200" i="1" dirty="0" err="1" smtClean="0"/>
              <a:t>nhiều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là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nhỏ</a:t>
            </a:r>
            <a:r>
              <a:rPr lang="en-US" sz="3200" i="1" dirty="0" smtClean="0"/>
              <a:t> </a:t>
            </a:r>
          </a:p>
          <a:p>
            <a:r>
              <a:rPr lang="en-US" sz="3200" i="1" dirty="0" err="1" smtClean="0"/>
              <a:t>nhất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khác</a:t>
            </a:r>
            <a:r>
              <a:rPr lang="en-US" sz="3200" i="1" dirty="0" smtClean="0"/>
              <a:t> 0 </a:t>
            </a:r>
            <a:r>
              <a:rPr lang="en-US" sz="3200" i="1" dirty="0" err="1" smtClean="0"/>
              <a:t>trong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tập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hợp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các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bội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chung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của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các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đó</a:t>
            </a:r>
            <a:r>
              <a:rPr lang="en-US" sz="3200" i="1" dirty="0" smtClean="0"/>
              <a:t>.</a:t>
            </a:r>
            <a:endParaRPr lang="en-US" sz="3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07504" y="2204864"/>
            <a:ext cx="39276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- VD: BCNN ( </a:t>
            </a:r>
            <a:r>
              <a:rPr lang="en-US" sz="3200" dirty="0"/>
              <a:t>4</a:t>
            </a:r>
            <a:r>
              <a:rPr lang="en-US" sz="3200" dirty="0" smtClean="0"/>
              <a:t>; 6) = 12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107504" y="2708920"/>
            <a:ext cx="89055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- </a:t>
            </a:r>
            <a:r>
              <a:rPr lang="en-US" sz="3200" i="1" u="sng" dirty="0" err="1" smtClean="0"/>
              <a:t>Nhận</a:t>
            </a:r>
            <a:r>
              <a:rPr lang="en-US" sz="3200" i="1" u="sng" dirty="0" smtClean="0"/>
              <a:t> </a:t>
            </a:r>
            <a:r>
              <a:rPr lang="en-US" sz="3200" i="1" u="sng" dirty="0" err="1" smtClean="0"/>
              <a:t>xét</a:t>
            </a:r>
            <a:r>
              <a:rPr lang="en-US" sz="3200" i="1" dirty="0" smtClean="0"/>
              <a:t>: </a:t>
            </a:r>
            <a:r>
              <a:rPr lang="en-US" sz="3200" i="1" dirty="0" err="1" smtClean="0"/>
              <a:t>Tất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cả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các</a:t>
            </a:r>
            <a:r>
              <a:rPr lang="en-US" sz="3200" i="1" dirty="0" smtClean="0"/>
              <a:t> </a:t>
            </a:r>
            <a:r>
              <a:rPr lang="en-US" sz="3200" i="1" dirty="0"/>
              <a:t>B</a:t>
            </a:r>
            <a:r>
              <a:rPr lang="en-US" sz="3200" i="1" dirty="0" smtClean="0"/>
              <a:t>C ( 4,6) </a:t>
            </a:r>
            <a:r>
              <a:rPr lang="en-US" sz="3200" i="1" dirty="0" err="1" smtClean="0"/>
              <a:t>là</a:t>
            </a:r>
            <a:r>
              <a:rPr lang="en-US" sz="3200" i="1" dirty="0" smtClean="0"/>
              <a:t> 0; 12;24; 36 </a:t>
            </a:r>
            <a:r>
              <a:rPr lang="en-US" sz="3200" i="1" dirty="0" err="1" smtClean="0"/>
              <a:t>đều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là</a:t>
            </a:r>
            <a:r>
              <a:rPr lang="en-US" sz="3200" i="1" dirty="0" smtClean="0"/>
              <a:t> </a:t>
            </a:r>
          </a:p>
          <a:p>
            <a:r>
              <a:rPr lang="en-US" sz="3200" i="1" dirty="0" err="1"/>
              <a:t>b</a:t>
            </a:r>
            <a:r>
              <a:rPr lang="en-US" sz="3200" i="1" dirty="0" err="1" smtClean="0"/>
              <a:t>ội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của</a:t>
            </a:r>
            <a:r>
              <a:rPr lang="en-US" sz="3200" i="1" dirty="0" smtClean="0"/>
              <a:t> </a:t>
            </a:r>
            <a:r>
              <a:rPr lang="en-US" sz="3200" dirty="0" smtClean="0"/>
              <a:t>BCNN</a:t>
            </a:r>
            <a:r>
              <a:rPr lang="en-US" sz="3200" dirty="0"/>
              <a:t>( 4</a:t>
            </a:r>
            <a:r>
              <a:rPr lang="en-US" sz="3200" dirty="0" smtClean="0"/>
              <a:t>; 6). </a:t>
            </a:r>
            <a:endParaRPr lang="en-US" sz="3200" dirty="0"/>
          </a:p>
          <a:p>
            <a:endParaRPr lang="en-US" sz="32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07504" y="3645024"/>
            <a:ext cx="902202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200" i="1" u="sng" dirty="0" err="1" smtClean="0"/>
              <a:t>Chú</a:t>
            </a:r>
            <a:r>
              <a:rPr lang="en-US" sz="3200" i="1" u="sng" dirty="0" smtClean="0"/>
              <a:t> ý</a:t>
            </a:r>
            <a:r>
              <a:rPr lang="en-US" sz="3200" i="1" dirty="0" smtClean="0"/>
              <a:t>: </a:t>
            </a:r>
            <a:r>
              <a:rPr lang="en-US" sz="3200" i="1" dirty="0" err="1" smtClean="0"/>
              <a:t>Mọi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tự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nhiên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đều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là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bội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của</a:t>
            </a:r>
            <a:r>
              <a:rPr lang="en-US" sz="3200" i="1" dirty="0" smtClean="0"/>
              <a:t> 1. Do </a:t>
            </a:r>
            <a:r>
              <a:rPr lang="en-US" sz="3200" i="1" dirty="0" err="1" smtClean="0"/>
              <a:t>đó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với</a:t>
            </a:r>
            <a:endParaRPr lang="en-US" sz="3200" i="1" dirty="0"/>
          </a:p>
          <a:p>
            <a:r>
              <a:rPr lang="en-US" sz="3200" i="1" dirty="0" smtClean="0"/>
              <a:t> </a:t>
            </a:r>
            <a:r>
              <a:rPr lang="en-US" sz="3200" i="1" dirty="0" err="1" smtClean="0"/>
              <a:t>mỗi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tự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nhiên</a:t>
            </a:r>
            <a:r>
              <a:rPr lang="en-US" sz="3200" i="1" dirty="0" smtClean="0"/>
              <a:t> a </a:t>
            </a:r>
            <a:r>
              <a:rPr lang="en-US" sz="3200" i="1" dirty="0" err="1" smtClean="0"/>
              <a:t>và</a:t>
            </a:r>
            <a:r>
              <a:rPr lang="en-US" sz="3200" i="1" dirty="0" smtClean="0"/>
              <a:t> b( </a:t>
            </a:r>
            <a:r>
              <a:rPr lang="en-US" sz="3200" i="1" dirty="0" err="1" smtClean="0"/>
              <a:t>khác</a:t>
            </a:r>
            <a:r>
              <a:rPr lang="en-US" sz="3200" i="1" dirty="0" smtClean="0"/>
              <a:t> 0), ta </a:t>
            </a:r>
            <a:r>
              <a:rPr lang="en-US" sz="3200" i="1" dirty="0" err="1" smtClean="0"/>
              <a:t>có</a:t>
            </a:r>
            <a:r>
              <a:rPr lang="en-US" sz="3200" i="1" dirty="0" smtClean="0"/>
              <a:t>:</a:t>
            </a:r>
          </a:p>
          <a:p>
            <a:r>
              <a:rPr lang="en-US" sz="3200" i="1" dirty="0"/>
              <a:t> </a:t>
            </a:r>
            <a:r>
              <a:rPr lang="en-US" sz="3200" i="1" dirty="0" smtClean="0"/>
              <a:t>               </a:t>
            </a:r>
            <a:r>
              <a:rPr lang="en-US" sz="3200" dirty="0" smtClean="0"/>
              <a:t>BCNN (a, 1) </a:t>
            </a:r>
            <a:r>
              <a:rPr lang="en-US" sz="3200" dirty="0"/>
              <a:t>= a</a:t>
            </a:r>
            <a:r>
              <a:rPr lang="en-US" sz="3200" dirty="0" smtClean="0"/>
              <a:t>  ; BCNN (a, b, 1) = BCNN(</a:t>
            </a:r>
            <a:r>
              <a:rPr lang="en-US" sz="3200" dirty="0" err="1" smtClean="0"/>
              <a:t>a,b</a:t>
            </a:r>
            <a:r>
              <a:rPr lang="en-US" sz="3200" dirty="0" smtClean="0"/>
              <a:t>)</a:t>
            </a:r>
            <a:endParaRPr lang="en-US" sz="3200" dirty="0"/>
          </a:p>
          <a:p>
            <a:endParaRPr lang="en-US" sz="3200" dirty="0"/>
          </a:p>
          <a:p>
            <a:endParaRPr lang="en-US" sz="3200" i="1" dirty="0" smtClean="0"/>
          </a:p>
          <a:p>
            <a:r>
              <a:rPr lang="en-US" sz="3200" i="1" dirty="0"/>
              <a:t> </a:t>
            </a:r>
            <a:r>
              <a:rPr lang="en-US" sz="3200" i="1" dirty="0" smtClean="0"/>
              <a:t>    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9512" y="5148481"/>
            <a:ext cx="35108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- VD: BCNN( 8; 1) = 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3563888" y="5148481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9512" y="5733256"/>
            <a:ext cx="38298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- VD: BCNN( </a:t>
            </a:r>
            <a:r>
              <a:rPr lang="en-US" sz="3200" dirty="0"/>
              <a:t>5</a:t>
            </a:r>
            <a:r>
              <a:rPr lang="en-US" sz="3200" dirty="0" smtClean="0"/>
              <a:t>; 6; 1) = 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3851920" y="5724545"/>
            <a:ext cx="21114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BCNN( 5, 6)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331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6512" y="-99392"/>
            <a:ext cx="8535285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u="sng" dirty="0"/>
              <a:t>2</a:t>
            </a:r>
            <a:r>
              <a:rPr lang="en-US" sz="3500" u="sng" dirty="0" smtClean="0"/>
              <a:t>.Tìm </a:t>
            </a:r>
            <a:r>
              <a:rPr lang="en-US" sz="3500" u="sng" dirty="0" err="1" smtClean="0"/>
              <a:t>bội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chung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nhỏ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nhất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bằng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cách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phân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tích</a:t>
            </a:r>
            <a:endParaRPr lang="en-US" sz="3500" u="sng" dirty="0" smtClean="0"/>
          </a:p>
          <a:p>
            <a:r>
              <a:rPr lang="en-US" sz="3500" u="sng" dirty="0" err="1"/>
              <a:t>c</a:t>
            </a:r>
            <a:r>
              <a:rPr lang="en-US" sz="3500" u="sng" dirty="0" err="1" smtClean="0"/>
              <a:t>ác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số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ra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thừa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số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nguyên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tố</a:t>
            </a:r>
            <a:endParaRPr lang="en-US" sz="35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35496" y="1044025"/>
            <a:ext cx="45316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VD: </a:t>
            </a:r>
            <a:r>
              <a:rPr lang="en-US" sz="3200" dirty="0" err="1" smtClean="0"/>
              <a:t>Tìm</a:t>
            </a:r>
            <a:r>
              <a:rPr lang="en-US" sz="3200" dirty="0" smtClean="0"/>
              <a:t> BCNN ( </a:t>
            </a:r>
            <a:r>
              <a:rPr lang="en-US" sz="3200" dirty="0"/>
              <a:t>8</a:t>
            </a:r>
            <a:r>
              <a:rPr lang="en-US" sz="3200" dirty="0" smtClean="0"/>
              <a:t>, 18, 30) 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76837" y="1548081"/>
            <a:ext cx="72314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B1: </a:t>
            </a:r>
            <a:r>
              <a:rPr lang="en-US" sz="3200" dirty="0" err="1" smtClean="0">
                <a:solidFill>
                  <a:srgbClr val="FF0000"/>
                </a:solidFill>
              </a:rPr>
              <a:t>Phân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tích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các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số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ra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thừa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số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nguyên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tố</a:t>
            </a:r>
            <a:r>
              <a:rPr lang="en-US" sz="3200" dirty="0" smtClean="0">
                <a:solidFill>
                  <a:srgbClr val="FF0000"/>
                </a:solidFill>
              </a:rPr>
              <a:t>: </a:t>
            </a:r>
            <a:endParaRPr lang="en-US" sz="32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19332" y="2276872"/>
                <a:ext cx="120199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8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332" y="2276872"/>
                <a:ext cx="1201996" cy="584775"/>
              </a:xfrm>
              <a:prstGeom prst="rect">
                <a:avLst/>
              </a:prstGeom>
              <a:blipFill rotWithShape="1">
                <a:blip r:embed="rId2"/>
                <a:stretch>
                  <a:fillRect l="-13198" t="-12632" b="-3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929844" y="2276872"/>
                <a:ext cx="181594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18 =2.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9844" y="2276872"/>
                <a:ext cx="1815946" cy="584775"/>
              </a:xfrm>
              <a:prstGeom prst="rect">
                <a:avLst/>
              </a:prstGeom>
              <a:blipFill rotWithShape="1">
                <a:blip r:embed="rId3"/>
                <a:stretch>
                  <a:fillRect l="-8754" t="-12632" b="-3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594140" y="2348880"/>
            <a:ext cx="20120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30 = 2. 3. 5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107504" y="2996952"/>
            <a:ext cx="883087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B2: </a:t>
            </a:r>
            <a:r>
              <a:rPr lang="en-US" sz="3200" dirty="0" err="1" smtClean="0">
                <a:solidFill>
                  <a:srgbClr val="FF0000"/>
                </a:solidFill>
              </a:rPr>
              <a:t>Chọn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ra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các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thừa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số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chung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và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riêng</a:t>
            </a:r>
            <a:r>
              <a:rPr lang="en-US" sz="3200" dirty="0" smtClean="0">
                <a:solidFill>
                  <a:srgbClr val="FF0000"/>
                </a:solidFill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</a:rPr>
              <a:t>mỗi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thừa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số</a:t>
            </a:r>
            <a:endParaRPr lang="en-US" sz="3200" dirty="0" smtClean="0">
              <a:solidFill>
                <a:srgbClr val="FF0000"/>
              </a:solidFill>
            </a:endParaRPr>
          </a:p>
          <a:p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lấy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với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số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mũ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lớn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nhất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1520" y="4005064"/>
            <a:ext cx="617508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i="1" dirty="0" smtClean="0"/>
              <a:t>-</a:t>
            </a:r>
            <a:r>
              <a:rPr lang="en-US" sz="3000" i="1" dirty="0" err="1" smtClean="0"/>
              <a:t>Các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thừa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số</a:t>
            </a:r>
            <a:r>
              <a:rPr lang="en-US" sz="3000" i="1" dirty="0"/>
              <a:t> </a:t>
            </a:r>
            <a:r>
              <a:rPr lang="en-US" sz="3000" i="1" dirty="0" err="1" smtClean="0"/>
              <a:t>chung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và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riêng</a:t>
            </a:r>
            <a:r>
              <a:rPr lang="en-US" sz="3000" i="1" dirty="0" smtClean="0"/>
              <a:t>  </a:t>
            </a:r>
            <a:r>
              <a:rPr lang="en-US" sz="3000" i="1" dirty="0" err="1" smtClean="0"/>
              <a:t>là</a:t>
            </a:r>
            <a:r>
              <a:rPr lang="en-US" sz="3000" i="1" dirty="0" smtClean="0"/>
              <a:t> 2 , 3, 5 </a:t>
            </a:r>
            <a:endParaRPr lang="en-US" sz="30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51520" y="4437112"/>
                <a:ext cx="4429354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i="1" dirty="0" smtClean="0"/>
                  <a:t>-</a:t>
                </a:r>
                <a:r>
                  <a:rPr lang="en-US" sz="3000" i="1" dirty="0" err="1" smtClean="0"/>
                  <a:t>Số</a:t>
                </a:r>
                <a:r>
                  <a:rPr lang="en-US" sz="3000" i="1" dirty="0" smtClean="0"/>
                  <a:t> </a:t>
                </a:r>
                <a:r>
                  <a:rPr lang="en-US" sz="3000" i="1" dirty="0" err="1" smtClean="0"/>
                  <a:t>mũ</a:t>
                </a:r>
                <a:r>
                  <a:rPr lang="en-US" sz="3000" i="1" dirty="0" smtClean="0"/>
                  <a:t> </a:t>
                </a:r>
                <a:r>
                  <a:rPr lang="en-US" sz="3000" i="1" dirty="0" err="1" smtClean="0"/>
                  <a:t>lớn</a:t>
                </a:r>
                <a:r>
                  <a:rPr lang="en-US" sz="3000" i="1" dirty="0" smtClean="0"/>
                  <a:t> </a:t>
                </a:r>
                <a:r>
                  <a:rPr lang="en-US" sz="3000" i="1" dirty="0" err="1" smtClean="0"/>
                  <a:t>nhất</a:t>
                </a:r>
                <a:r>
                  <a:rPr lang="en-US" sz="3000" i="1" dirty="0" smtClean="0"/>
                  <a:t> </a:t>
                </a:r>
                <a:r>
                  <a:rPr lang="en-US" sz="3000" i="1" dirty="0" err="1" smtClean="0"/>
                  <a:t>của</a:t>
                </a:r>
                <a:r>
                  <a:rPr lang="en-US" sz="3000" i="1" dirty="0" smtClean="0"/>
                  <a:t> 2 </a:t>
                </a:r>
                <a:r>
                  <a:rPr lang="en-US" sz="3000" i="1" dirty="0" err="1" smtClean="0"/>
                  <a:t>là</a:t>
                </a:r>
                <a:r>
                  <a:rPr lang="en-US" sz="3000" i="1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000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sz="30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en-US" sz="3000" i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4437112"/>
                <a:ext cx="4429354" cy="553998"/>
              </a:xfrm>
              <a:prstGeom prst="rect">
                <a:avLst/>
              </a:prstGeom>
              <a:blipFill rotWithShape="1">
                <a:blip r:embed="rId4"/>
                <a:stretch>
                  <a:fillRect l="-3164" t="-13187" b="-340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51520" y="4869160"/>
                <a:ext cx="4429354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i="1" dirty="0" smtClean="0"/>
                  <a:t>-</a:t>
                </a:r>
                <a:r>
                  <a:rPr lang="en-US" sz="3000" i="1" dirty="0" err="1" smtClean="0"/>
                  <a:t>Số</a:t>
                </a:r>
                <a:r>
                  <a:rPr lang="en-US" sz="3000" i="1" dirty="0" smtClean="0"/>
                  <a:t> </a:t>
                </a:r>
                <a:r>
                  <a:rPr lang="en-US" sz="3000" i="1" dirty="0" err="1" smtClean="0"/>
                  <a:t>mũ</a:t>
                </a:r>
                <a:r>
                  <a:rPr lang="en-US" sz="3000" i="1" dirty="0" smtClean="0"/>
                  <a:t> </a:t>
                </a:r>
                <a:r>
                  <a:rPr lang="en-US" sz="3000" i="1" dirty="0" err="1" smtClean="0"/>
                  <a:t>lớn</a:t>
                </a:r>
                <a:r>
                  <a:rPr lang="en-US" sz="3000" i="1" dirty="0" smtClean="0"/>
                  <a:t> </a:t>
                </a:r>
                <a:r>
                  <a:rPr lang="en-US" sz="3000" i="1" dirty="0" err="1" smtClean="0"/>
                  <a:t>nhất</a:t>
                </a:r>
                <a:r>
                  <a:rPr lang="en-US" sz="3000" i="1" dirty="0" smtClean="0"/>
                  <a:t> </a:t>
                </a:r>
                <a:r>
                  <a:rPr lang="en-US" sz="3000" i="1" dirty="0" err="1" smtClean="0"/>
                  <a:t>của</a:t>
                </a:r>
                <a:r>
                  <a:rPr lang="en-US" sz="3000" i="1" dirty="0" smtClean="0"/>
                  <a:t> 3 </a:t>
                </a:r>
                <a:r>
                  <a:rPr lang="en-US" sz="3000" i="1" dirty="0" err="1" smtClean="0"/>
                  <a:t>là</a:t>
                </a:r>
                <a:r>
                  <a:rPr lang="en-US" sz="3000" i="1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000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sz="30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3000" i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4869160"/>
                <a:ext cx="4429354" cy="553998"/>
              </a:xfrm>
              <a:prstGeom prst="rect">
                <a:avLst/>
              </a:prstGeom>
              <a:blipFill rotWithShape="1">
                <a:blip r:embed="rId5"/>
                <a:stretch>
                  <a:fillRect l="-3164" t="-13187" b="-340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86662" y="5301208"/>
                <a:ext cx="4507709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i="1" dirty="0" smtClean="0"/>
                  <a:t>-</a:t>
                </a:r>
                <a:r>
                  <a:rPr lang="en-US" sz="3000" i="1" dirty="0" err="1" smtClean="0"/>
                  <a:t>Số</a:t>
                </a:r>
                <a:r>
                  <a:rPr lang="en-US" sz="3000" i="1" dirty="0" smtClean="0"/>
                  <a:t> </a:t>
                </a:r>
                <a:r>
                  <a:rPr lang="en-US" sz="3000" i="1" dirty="0" err="1" smtClean="0"/>
                  <a:t>mũ</a:t>
                </a:r>
                <a:r>
                  <a:rPr lang="en-US" sz="3000" i="1" dirty="0" smtClean="0"/>
                  <a:t> </a:t>
                </a:r>
                <a:r>
                  <a:rPr lang="en-US" sz="3000" i="1" dirty="0" err="1" smtClean="0"/>
                  <a:t>lớn</a:t>
                </a:r>
                <a:r>
                  <a:rPr lang="en-US" sz="3000" i="1" dirty="0" smtClean="0"/>
                  <a:t> </a:t>
                </a:r>
                <a:r>
                  <a:rPr lang="en-US" sz="3000" i="1" dirty="0" err="1" smtClean="0"/>
                  <a:t>nhất</a:t>
                </a:r>
                <a:r>
                  <a:rPr lang="en-US" sz="3000" i="1" dirty="0" smtClean="0"/>
                  <a:t> </a:t>
                </a:r>
                <a:r>
                  <a:rPr lang="en-US" sz="3000" i="1" dirty="0" err="1" smtClean="0"/>
                  <a:t>của</a:t>
                </a:r>
                <a:r>
                  <a:rPr lang="en-US" sz="3000" i="1" dirty="0" smtClean="0"/>
                  <a:t> </a:t>
                </a:r>
                <a:r>
                  <a:rPr lang="en-US" sz="3000" i="1" dirty="0"/>
                  <a:t>5</a:t>
                </a:r>
                <a:r>
                  <a:rPr lang="en-US" sz="3000" i="1" dirty="0" smtClean="0"/>
                  <a:t> </a:t>
                </a:r>
                <a:r>
                  <a:rPr lang="en-US" sz="3000" i="1" dirty="0" err="1" smtClean="0"/>
                  <a:t>là</a:t>
                </a:r>
                <a:r>
                  <a:rPr lang="en-US" sz="3000" i="1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000" b="0" i="1" smtClean="0">
                            <a:latin typeface="Cambria Math"/>
                          </a:rPr>
                          <m:t>5</m:t>
                        </m:r>
                      </m:e>
                      <m:sup>
                        <m:r>
                          <a:rPr lang="en-US" sz="3000" b="0" i="1" smtClean="0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r>
                  <a:rPr lang="en-US" sz="3000" i="1" dirty="0" smtClean="0"/>
                  <a:t> </a:t>
                </a:r>
                <a:endParaRPr lang="en-US" sz="3000" i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662" y="5301208"/>
                <a:ext cx="4507709" cy="553998"/>
              </a:xfrm>
              <a:prstGeom prst="rect">
                <a:avLst/>
              </a:prstGeom>
              <a:blipFill rotWithShape="1">
                <a:blip r:embed="rId6"/>
                <a:stretch>
                  <a:fillRect l="-3112" t="-13333" b="-3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165880" y="5724545"/>
            <a:ext cx="58462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B3: </a:t>
            </a:r>
            <a:r>
              <a:rPr lang="en-US" sz="3200" dirty="0" err="1" smtClean="0">
                <a:solidFill>
                  <a:srgbClr val="FF0000"/>
                </a:solidFill>
              </a:rPr>
              <a:t>Lập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tích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các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thừa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số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vừa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chọn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51520" y="6165304"/>
                <a:ext cx="579402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BCNN ( </a:t>
                </a:r>
                <a:r>
                  <a:rPr lang="en-US" sz="3200" dirty="0"/>
                  <a:t>8</a:t>
                </a:r>
                <a:r>
                  <a:rPr lang="en-US" sz="3200" dirty="0" smtClean="0"/>
                  <a:t>; 18; 30)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 smtClean="0"/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 smtClean="0"/>
                  <a:t>.5 = 360</a:t>
                </a:r>
                <a:endParaRPr lang="en-US" sz="3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165304"/>
                <a:ext cx="5794022" cy="584775"/>
              </a:xfrm>
              <a:prstGeom prst="rect">
                <a:avLst/>
              </a:prstGeom>
              <a:blipFill rotWithShape="1">
                <a:blip r:embed="rId7"/>
                <a:stretch>
                  <a:fillRect l="-2629" t="-12500" r="-1788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7678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496" y="44624"/>
            <a:ext cx="41276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VD: </a:t>
            </a:r>
            <a:r>
              <a:rPr lang="en-US" sz="3200" dirty="0" err="1" smtClean="0"/>
              <a:t>Tìm</a:t>
            </a:r>
            <a:r>
              <a:rPr lang="en-US" sz="3200" dirty="0" smtClean="0"/>
              <a:t> BCNN ( 60, 28) 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-36512" y="421794"/>
            <a:ext cx="690169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u="sng" dirty="0" smtClean="0"/>
              <a:t>3.Tìm </a:t>
            </a:r>
            <a:r>
              <a:rPr lang="en-US" sz="3500" u="sng" dirty="0" err="1" smtClean="0"/>
              <a:t>bội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chung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thông</a:t>
            </a:r>
            <a:r>
              <a:rPr lang="en-US" sz="3500" u="sng" dirty="0" smtClean="0"/>
              <a:t> qua </a:t>
            </a:r>
            <a:r>
              <a:rPr lang="en-US" sz="3500" u="sng" dirty="0" err="1" smtClean="0"/>
              <a:t>tìm</a:t>
            </a:r>
            <a:r>
              <a:rPr lang="en-US" sz="3500" u="sng" dirty="0" smtClean="0"/>
              <a:t> BCNN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496" y="1044025"/>
            <a:ext cx="66511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VD: </a:t>
            </a:r>
            <a:r>
              <a:rPr lang="en-US" sz="3200" dirty="0" err="1" smtClean="0"/>
              <a:t>Tìm</a:t>
            </a:r>
            <a:r>
              <a:rPr lang="en-US" sz="3200" dirty="0" smtClean="0"/>
              <a:t> BC </a:t>
            </a:r>
            <a:r>
              <a:rPr lang="en-US" sz="3200" dirty="0" err="1" smtClean="0"/>
              <a:t>nhỏ</a:t>
            </a:r>
            <a:r>
              <a:rPr lang="en-US" sz="3200" dirty="0" smtClean="0"/>
              <a:t> </a:t>
            </a:r>
            <a:r>
              <a:rPr lang="en-US" sz="3200" dirty="0" err="1" smtClean="0"/>
              <a:t>hơn</a:t>
            </a:r>
            <a:r>
              <a:rPr lang="en-US" sz="3200" dirty="0" smtClean="0"/>
              <a:t> 500 </a:t>
            </a:r>
            <a:r>
              <a:rPr lang="en-US" sz="3200" dirty="0" err="1" smtClean="0"/>
              <a:t>của</a:t>
            </a:r>
            <a:r>
              <a:rPr lang="en-US" sz="3200" dirty="0" smtClean="0"/>
              <a:t> 30 </a:t>
            </a:r>
            <a:r>
              <a:rPr lang="en-US" sz="3200" dirty="0" err="1" smtClean="0"/>
              <a:t>và</a:t>
            </a:r>
            <a:r>
              <a:rPr lang="en-US" sz="3200" dirty="0" smtClean="0"/>
              <a:t> 45 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23528" y="1692097"/>
            <a:ext cx="40731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B1:  </a:t>
            </a:r>
            <a:r>
              <a:rPr lang="en-US" sz="3200" dirty="0" err="1" smtClean="0"/>
              <a:t>Tìm</a:t>
            </a:r>
            <a:r>
              <a:rPr lang="en-US" sz="3200" dirty="0" smtClean="0"/>
              <a:t> BCNN( 30, 45)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31912" y="2196153"/>
            <a:ext cx="40651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B2:  </a:t>
            </a:r>
            <a:r>
              <a:rPr lang="en-US" sz="3200" dirty="0" err="1" smtClean="0"/>
              <a:t>Tìm</a:t>
            </a:r>
            <a:r>
              <a:rPr lang="en-US" sz="3200" dirty="0" smtClean="0"/>
              <a:t> BC( 30, 45) = B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4208002" y="2204864"/>
            <a:ext cx="14061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(BCNN)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4211960" y="2204864"/>
            <a:ext cx="8515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(90)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68263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0" grpId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188640"/>
            <a:ext cx="56391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</a:rPr>
              <a:t>Cách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tìm</a:t>
            </a:r>
            <a:r>
              <a:rPr lang="en-US" sz="4000" b="1" dirty="0" smtClean="0">
                <a:solidFill>
                  <a:srgbClr val="FF0000"/>
                </a:solidFill>
              </a:rPr>
              <a:t> ƯCLN </a:t>
            </a:r>
            <a:r>
              <a:rPr lang="en-US" sz="4000" b="1" dirty="0" err="1" smtClean="0">
                <a:solidFill>
                  <a:srgbClr val="FF0000"/>
                </a:solidFill>
              </a:rPr>
              <a:t>và</a:t>
            </a:r>
            <a:r>
              <a:rPr lang="en-US" sz="4000" b="1" dirty="0" smtClean="0">
                <a:solidFill>
                  <a:srgbClr val="FF0000"/>
                </a:solidFill>
              </a:rPr>
              <a:t> BCNN :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83768" y="1052736"/>
            <a:ext cx="1328762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b="1" dirty="0" smtClean="0"/>
              <a:t>ƯCLN</a:t>
            </a:r>
            <a:endParaRPr lang="en-US" sz="3800" dirty="0"/>
          </a:p>
        </p:txBody>
      </p:sp>
      <p:sp>
        <p:nvSpPr>
          <p:cNvPr id="7" name="Rectangle 6"/>
          <p:cNvSpPr/>
          <p:nvPr/>
        </p:nvSpPr>
        <p:spPr>
          <a:xfrm>
            <a:off x="6156176" y="980728"/>
            <a:ext cx="1356462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b="1" dirty="0" smtClean="0"/>
              <a:t>BCNN</a:t>
            </a:r>
            <a:endParaRPr lang="en-US" sz="3800" dirty="0"/>
          </a:p>
        </p:txBody>
      </p:sp>
      <p:sp>
        <p:nvSpPr>
          <p:cNvPr id="10" name="Rectangle 9"/>
          <p:cNvSpPr/>
          <p:nvPr/>
        </p:nvSpPr>
        <p:spPr>
          <a:xfrm>
            <a:off x="203264" y="1959804"/>
            <a:ext cx="838691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b="1" dirty="0" smtClean="0"/>
              <a:t>B1:</a:t>
            </a:r>
            <a:endParaRPr lang="en-US" sz="3800" dirty="0"/>
          </a:p>
        </p:txBody>
      </p:sp>
      <p:sp>
        <p:nvSpPr>
          <p:cNvPr id="12" name="TextBox 11"/>
          <p:cNvSpPr txBox="1"/>
          <p:nvPr/>
        </p:nvSpPr>
        <p:spPr>
          <a:xfrm>
            <a:off x="1575722" y="2052137"/>
            <a:ext cx="65966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 smtClean="0"/>
              <a:t>Phân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tích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các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ra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thừa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nguyên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tố</a:t>
            </a:r>
            <a:r>
              <a:rPr lang="en-US" sz="3200" i="1" dirty="0" smtClean="0"/>
              <a:t>: </a:t>
            </a:r>
            <a:endParaRPr lang="en-US" sz="3200" i="1" dirty="0"/>
          </a:p>
        </p:txBody>
      </p:sp>
      <p:sp>
        <p:nvSpPr>
          <p:cNvPr id="13" name="Rectangle 12"/>
          <p:cNvSpPr/>
          <p:nvPr/>
        </p:nvSpPr>
        <p:spPr>
          <a:xfrm>
            <a:off x="204917" y="2751892"/>
            <a:ext cx="838691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b="1" dirty="0" smtClean="0"/>
              <a:t>B2:</a:t>
            </a:r>
            <a:endParaRPr lang="en-US" sz="3800" dirty="0"/>
          </a:p>
        </p:txBody>
      </p:sp>
      <p:sp>
        <p:nvSpPr>
          <p:cNvPr id="14" name="TextBox 13"/>
          <p:cNvSpPr txBox="1"/>
          <p:nvPr/>
        </p:nvSpPr>
        <p:spPr>
          <a:xfrm>
            <a:off x="1547664" y="2780928"/>
            <a:ext cx="54412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 smtClean="0"/>
              <a:t>Chọn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ra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các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thừa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nguyên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tố</a:t>
            </a:r>
            <a:r>
              <a:rPr lang="en-US" sz="3200" i="1" dirty="0" smtClean="0"/>
              <a:t>: </a:t>
            </a:r>
            <a:endParaRPr lang="en-US" sz="32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2534058" y="3429000"/>
            <a:ext cx="12458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Chung</a:t>
            </a:r>
            <a:endParaRPr lang="en-US" sz="3200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5580112" y="3420289"/>
            <a:ext cx="26805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Chung </a:t>
            </a:r>
            <a:r>
              <a:rPr lang="en-US" sz="3200" i="1" dirty="0" err="1" smtClean="0"/>
              <a:t>và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riêng</a:t>
            </a:r>
            <a:endParaRPr lang="en-US" sz="3200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1587489" y="4140369"/>
            <a:ext cx="45686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 smtClean="0"/>
              <a:t>Mỗi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thừa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lấy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với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mũ</a:t>
            </a:r>
            <a:r>
              <a:rPr lang="en-US" sz="3200" i="1" dirty="0" smtClean="0"/>
              <a:t> </a:t>
            </a:r>
            <a:endParaRPr lang="en-US" sz="3200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2534058" y="4716433"/>
            <a:ext cx="17363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 smtClean="0"/>
              <a:t>Nhỏ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nhất</a:t>
            </a:r>
            <a:endParaRPr lang="en-US" sz="3200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6012160" y="4653136"/>
            <a:ext cx="16658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 smtClean="0"/>
              <a:t>Lớn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nhất</a:t>
            </a:r>
            <a:endParaRPr lang="en-US" sz="3200" i="1" dirty="0"/>
          </a:p>
        </p:txBody>
      </p:sp>
      <p:sp>
        <p:nvSpPr>
          <p:cNvPr id="20" name="Rectangle 19"/>
          <p:cNvSpPr/>
          <p:nvPr/>
        </p:nvSpPr>
        <p:spPr>
          <a:xfrm>
            <a:off x="179512" y="5344180"/>
            <a:ext cx="838691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b="1" dirty="0" smtClean="0"/>
              <a:t>B3:</a:t>
            </a:r>
            <a:endParaRPr lang="en-US" sz="3800" dirty="0"/>
          </a:p>
        </p:txBody>
      </p:sp>
      <p:sp>
        <p:nvSpPr>
          <p:cNvPr id="21" name="TextBox 20"/>
          <p:cNvSpPr txBox="1"/>
          <p:nvPr/>
        </p:nvSpPr>
        <p:spPr>
          <a:xfrm>
            <a:off x="1475656" y="5436513"/>
            <a:ext cx="53044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/>
              <a:t>Lập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tích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các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thừa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vừa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chọn</a:t>
            </a:r>
            <a:r>
              <a:rPr lang="en-US" sz="3200" i="1" dirty="0" smtClean="0"/>
              <a:t> </a:t>
            </a:r>
            <a:endParaRPr lang="en-US" sz="3200" i="1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1475656" y="1729844"/>
            <a:ext cx="7200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752020" y="980728"/>
            <a:ext cx="0" cy="7491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475656" y="2804801"/>
            <a:ext cx="7200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475656" y="4149080"/>
            <a:ext cx="723298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450045" y="5383396"/>
            <a:ext cx="723298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475656" y="980728"/>
            <a:ext cx="716097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1475656" y="6093296"/>
            <a:ext cx="720737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860032" y="3399964"/>
            <a:ext cx="0" cy="7491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860032" y="4624100"/>
            <a:ext cx="0" cy="7491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450045" y="980728"/>
            <a:ext cx="1" cy="511256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8676455" y="980728"/>
            <a:ext cx="1" cy="511256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7606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-99392"/>
            <a:ext cx="22658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tập</a:t>
            </a:r>
            <a:endParaRPr lang="en-US" sz="40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79512" y="836712"/>
                <a:ext cx="7278596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/>
                  <a:t>Bài 1: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Tìm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số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tự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nhiên</a:t>
                </a:r>
                <a:r>
                  <a:rPr lang="en-US" sz="3200" dirty="0" smtClean="0"/>
                  <a:t> x </a:t>
                </a:r>
                <a:r>
                  <a:rPr lang="en-US" sz="3200" dirty="0" err="1" smtClean="0"/>
                  <a:t>nhỏ</a:t>
                </a:r>
                <a:r>
                  <a:rPr lang="en-US" sz="3200" dirty="0"/>
                  <a:t> </a:t>
                </a:r>
                <a:r>
                  <a:rPr lang="en-US" sz="3200" dirty="0" err="1" smtClean="0"/>
                  <a:t>hơn</a:t>
                </a:r>
                <a:r>
                  <a:rPr lang="en-US" sz="3200" dirty="0" smtClean="0"/>
                  <a:t> 400, </a:t>
                </a:r>
                <a:r>
                  <a:rPr lang="en-US" sz="3200" dirty="0" err="1" smtClean="0"/>
                  <a:t>biết</a:t>
                </a:r>
                <a:r>
                  <a:rPr lang="en-US" sz="3200" dirty="0" smtClean="0"/>
                  <a:t> </a:t>
                </a:r>
              </a:p>
              <a:p>
                <a:r>
                  <a:rPr lang="en-US" sz="3200" dirty="0"/>
                  <a:t> </a:t>
                </a:r>
                <a:r>
                  <a:rPr lang="en-US" sz="3200" dirty="0" smtClean="0"/>
                  <a:t>          x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/>
                        <a:ea typeface="Cambria Math"/>
                      </a:rPr>
                      <m:t>⋮</m:t>
                    </m:r>
                  </m:oMath>
                </a14:m>
                <a:r>
                  <a:rPr lang="en-US" sz="3200" dirty="0" smtClean="0"/>
                  <a:t> 15  </a:t>
                </a:r>
                <a:r>
                  <a:rPr lang="en-US" sz="3200" dirty="0" err="1" smtClean="0"/>
                  <a:t>và</a:t>
                </a:r>
                <a:r>
                  <a:rPr lang="en-US" sz="3200" dirty="0" smtClean="0"/>
                  <a:t> x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/>
                        <a:ea typeface="Cambria Math"/>
                      </a:rPr>
                      <m:t>⋮</m:t>
                    </m:r>
                  </m:oMath>
                </a14:m>
                <a:r>
                  <a:rPr lang="en-US" sz="3200" dirty="0" smtClean="0"/>
                  <a:t> 25.</a:t>
                </a:r>
                <a:endParaRPr lang="en-US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836712"/>
                <a:ext cx="7278596" cy="1077218"/>
              </a:xfrm>
              <a:prstGeom prst="rect">
                <a:avLst/>
              </a:prstGeom>
              <a:blipFill rotWithShape="1">
                <a:blip r:embed="rId2"/>
                <a:stretch>
                  <a:fillRect l="-2094" t="-7345" b="-180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79512" y="1919734"/>
                <a:ext cx="7486986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err="1" smtClean="0"/>
                  <a:t>Bài</a:t>
                </a:r>
                <a:r>
                  <a:rPr lang="en-US" sz="3200" b="1" dirty="0" smtClean="0"/>
                  <a:t> 2: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Tìm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số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tự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nhiên</a:t>
                </a:r>
                <a:r>
                  <a:rPr lang="en-US" sz="3200" dirty="0" smtClean="0"/>
                  <a:t> x </a:t>
                </a:r>
                <a:r>
                  <a:rPr lang="en-US" sz="3200" dirty="0" err="1" smtClean="0"/>
                  <a:t>nhỏ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hơn</a:t>
                </a:r>
                <a:r>
                  <a:rPr lang="en-US" sz="3200" dirty="0" smtClean="0"/>
                  <a:t> 1000, </a:t>
                </a:r>
                <a:r>
                  <a:rPr lang="en-US" sz="3200" dirty="0" err="1" smtClean="0"/>
                  <a:t>biết</a:t>
                </a:r>
                <a:r>
                  <a:rPr lang="en-US" sz="3200" dirty="0" smtClean="0"/>
                  <a:t> </a:t>
                </a:r>
              </a:p>
              <a:p>
                <a:r>
                  <a:rPr lang="en-US" sz="3200" dirty="0"/>
                  <a:t> </a:t>
                </a:r>
                <a:r>
                  <a:rPr lang="en-US" sz="3200" dirty="0" smtClean="0"/>
                  <a:t>          x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/>
                        <a:ea typeface="Cambria Math"/>
                      </a:rPr>
                      <m:t>⋮</m:t>
                    </m:r>
                  </m:oMath>
                </a14:m>
                <a:r>
                  <a:rPr lang="en-US" sz="3200" dirty="0" smtClean="0"/>
                  <a:t> 8, x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/>
                        <a:ea typeface="Cambria Math"/>
                      </a:rPr>
                      <m:t>⋮</m:t>
                    </m:r>
                  </m:oMath>
                </a14:m>
                <a:r>
                  <a:rPr lang="en-US" sz="3200" dirty="0" smtClean="0"/>
                  <a:t> 18 </a:t>
                </a:r>
                <a:r>
                  <a:rPr lang="en-US" sz="3200" dirty="0" err="1" smtClean="0"/>
                  <a:t>và</a:t>
                </a:r>
                <a:r>
                  <a:rPr lang="en-US" sz="3200" dirty="0" smtClean="0"/>
                  <a:t> x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/>
                        <a:ea typeface="Cambria Math"/>
                      </a:rPr>
                      <m:t>⋮</m:t>
                    </m:r>
                  </m:oMath>
                </a14:m>
                <a:r>
                  <a:rPr lang="en-US" sz="3200" dirty="0" smtClean="0"/>
                  <a:t> 30.</a:t>
                </a:r>
                <a:endParaRPr lang="en-US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919734"/>
                <a:ext cx="7486986" cy="1077218"/>
              </a:xfrm>
              <a:prstGeom prst="rect">
                <a:avLst/>
              </a:prstGeom>
              <a:blipFill rotWithShape="1">
                <a:blip r:embed="rId3"/>
                <a:stretch>
                  <a:fillRect l="-2034" t="-7345" b="-180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val 9"/>
          <p:cNvSpPr/>
          <p:nvPr/>
        </p:nvSpPr>
        <p:spPr>
          <a:xfrm>
            <a:off x="3923004" y="764704"/>
            <a:ext cx="1945139" cy="792088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923928" y="1844824"/>
            <a:ext cx="2664296" cy="792088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4788024" y="608494"/>
            <a:ext cx="936104" cy="15621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757321" y="260648"/>
                <a:ext cx="298350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FF0000"/>
                    </a:solidFill>
                  </a:rPr>
                  <a:t>X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∈</m:t>
                    </m:r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 BCNN (15; 8)</a:t>
                </a:r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7321" y="260648"/>
                <a:ext cx="2983509" cy="584775"/>
              </a:xfrm>
              <a:prstGeom prst="rect">
                <a:avLst/>
              </a:prstGeom>
              <a:blipFill rotWithShape="1">
                <a:blip r:embed="rId4"/>
                <a:stretch>
                  <a:fillRect l="-5102" t="-12500" r="-4286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/>
          <p:cNvCxnSpPr/>
          <p:nvPr/>
        </p:nvCxnSpPr>
        <p:spPr>
          <a:xfrm>
            <a:off x="5388452" y="2643009"/>
            <a:ext cx="335676" cy="785991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724128" y="3204265"/>
                <a:ext cx="307488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FF0000"/>
                    </a:solidFill>
                  </a:rPr>
                  <a:t>X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∈</m:t>
                    </m:r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 BC</a:t>
                </a:r>
                <a:r>
                  <a:rPr lang="en-US" sz="3200" dirty="0">
                    <a:solidFill>
                      <a:srgbClr val="FF0000"/>
                    </a:solidFill>
                  </a:rPr>
                  <a:t>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(8; 18; 30)</a:t>
                </a:r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128" y="3204265"/>
                <a:ext cx="3074881" cy="584775"/>
              </a:xfrm>
              <a:prstGeom prst="rect">
                <a:avLst/>
              </a:prstGeom>
              <a:blipFill rotWithShape="1">
                <a:blip r:embed="rId5"/>
                <a:stretch>
                  <a:fillRect l="-5159" t="-12500" r="-4167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35496" y="4512022"/>
            <a:ext cx="91402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BTVN: 149,150,152,154,156,157,158 SGK </a:t>
            </a:r>
            <a:r>
              <a:rPr lang="en-US" sz="3200" dirty="0" err="1" smtClean="0"/>
              <a:t>trang</a:t>
            </a:r>
            <a:r>
              <a:rPr lang="en-US" sz="3200" dirty="0" smtClean="0"/>
              <a:t> 59, 69</a:t>
            </a:r>
          </a:p>
          <a:p>
            <a:r>
              <a:rPr lang="en-US" sz="3200" dirty="0" smtClean="0"/>
              <a:t>HS </a:t>
            </a:r>
            <a:r>
              <a:rPr lang="en-US" sz="3200" dirty="0" err="1" smtClean="0"/>
              <a:t>làm</a:t>
            </a:r>
            <a:r>
              <a:rPr lang="en-US" sz="3200" dirty="0" smtClean="0"/>
              <a:t> </a:t>
            </a:r>
            <a:r>
              <a:rPr lang="en-US" sz="3200" dirty="0" err="1" smtClean="0"/>
              <a:t>ra</a:t>
            </a:r>
            <a:r>
              <a:rPr lang="en-US" sz="3200" dirty="0" smtClean="0"/>
              <a:t> </a:t>
            </a:r>
            <a:r>
              <a:rPr lang="en-US" sz="3200" dirty="0" err="1" smtClean="0"/>
              <a:t>giấy</a:t>
            </a:r>
            <a:r>
              <a:rPr lang="en-US" sz="3200" dirty="0" smtClean="0"/>
              <a:t> </a:t>
            </a:r>
            <a:r>
              <a:rPr lang="en-US" sz="3200" dirty="0" err="1" smtClean="0"/>
              <a:t>nộp</a:t>
            </a:r>
            <a:r>
              <a:rPr lang="en-US" sz="3200" dirty="0" smtClean="0"/>
              <a:t> </a:t>
            </a:r>
            <a:r>
              <a:rPr lang="en-US" sz="3200" dirty="0" err="1" smtClean="0"/>
              <a:t>vào</a:t>
            </a:r>
            <a:r>
              <a:rPr lang="en-US" sz="3200" dirty="0" smtClean="0"/>
              <a:t> </a:t>
            </a:r>
            <a:r>
              <a:rPr lang="en-US" sz="3200" dirty="0" err="1" smtClean="0"/>
              <a:t>thứ</a:t>
            </a:r>
            <a:r>
              <a:rPr lang="en-US" sz="3200" dirty="0" smtClean="0"/>
              <a:t> 3 </a:t>
            </a:r>
            <a:r>
              <a:rPr lang="en-US" sz="3200" smtClean="0"/>
              <a:t>ngày </a:t>
            </a:r>
            <a:r>
              <a:rPr lang="en-US" sz="3200" dirty="0" smtClean="0"/>
              <a:t>7 / 11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73442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 animBg="1"/>
      <p:bldP spid="11" grpId="0" animBg="1"/>
      <p:bldP spid="14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</TotalTime>
  <Words>587</Words>
  <Application>Microsoft Office PowerPoint</Application>
  <PresentationFormat>On-screen Show (4:3)</PresentationFormat>
  <Paragraphs>73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HuongTV</cp:lastModifiedBy>
  <cp:revision>16</cp:revision>
  <dcterms:created xsi:type="dcterms:W3CDTF">2017-10-31T07:27:50Z</dcterms:created>
  <dcterms:modified xsi:type="dcterms:W3CDTF">2018-01-24T02:39:02Z</dcterms:modified>
</cp:coreProperties>
</file>