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6" r:id="rId3"/>
    <p:sldId id="257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242" y="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90D3F-7945-4AE7-813F-8537D8382EAC}" type="datetimeFigureOut">
              <a:rPr lang="en-US" smtClean="0"/>
              <a:t>1/24/2018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1E10E-8633-40A1-BE60-F72AD92560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785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90D3F-7945-4AE7-813F-8537D8382EAC}" type="datetimeFigureOut">
              <a:rPr lang="en-US" smtClean="0"/>
              <a:t>1/24/2018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1E10E-8633-40A1-BE60-F72AD92560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3244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90D3F-7945-4AE7-813F-8537D8382EAC}" type="datetimeFigureOut">
              <a:rPr lang="en-US" smtClean="0"/>
              <a:t>1/24/2018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1E10E-8633-40A1-BE60-F72AD92560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1777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90D3F-7945-4AE7-813F-8537D8382EAC}" type="datetimeFigureOut">
              <a:rPr lang="en-US" smtClean="0"/>
              <a:t>1/24/2018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1E10E-8633-40A1-BE60-F72AD92560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395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90D3F-7945-4AE7-813F-8537D8382EAC}" type="datetimeFigureOut">
              <a:rPr lang="en-US" smtClean="0"/>
              <a:t>1/24/2018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1E10E-8633-40A1-BE60-F72AD92560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376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90D3F-7945-4AE7-813F-8537D8382EAC}" type="datetimeFigureOut">
              <a:rPr lang="en-US" smtClean="0"/>
              <a:t>1/24/2018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1E10E-8633-40A1-BE60-F72AD92560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706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90D3F-7945-4AE7-813F-8537D8382EAC}" type="datetimeFigureOut">
              <a:rPr lang="en-US" smtClean="0"/>
              <a:t>1/24/2018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1E10E-8633-40A1-BE60-F72AD92560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922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90D3F-7945-4AE7-813F-8537D8382EAC}" type="datetimeFigureOut">
              <a:rPr lang="en-US" smtClean="0"/>
              <a:t>1/24/2018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1E10E-8633-40A1-BE60-F72AD92560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4773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90D3F-7945-4AE7-813F-8537D8382EAC}" type="datetimeFigureOut">
              <a:rPr lang="en-US" smtClean="0"/>
              <a:t>1/24/2018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1E10E-8633-40A1-BE60-F72AD92560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8389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90D3F-7945-4AE7-813F-8537D8382EAC}" type="datetimeFigureOut">
              <a:rPr lang="en-US" smtClean="0"/>
              <a:t>1/24/2018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1E10E-8633-40A1-BE60-F72AD92560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8748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90D3F-7945-4AE7-813F-8537D8382EAC}" type="datetimeFigureOut">
              <a:rPr lang="en-US" smtClean="0"/>
              <a:t>1/24/2018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1E10E-8633-40A1-BE60-F72AD92560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6332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A90D3F-7945-4AE7-813F-8537D8382EAC}" type="datetimeFigureOut">
              <a:rPr lang="en-US" smtClean="0"/>
              <a:t>1/24/2018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01E10E-8633-40A1-BE60-F72AD92560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476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12" y="-6727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380942" y="2438400"/>
            <a:ext cx="231505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i="1" smtClean="0"/>
              <a:t> </a:t>
            </a:r>
            <a:r>
              <a:rPr lang="en-US" sz="5400" b="1" i="1" err="1" smtClean="0"/>
              <a:t>Bài</a:t>
            </a:r>
            <a:r>
              <a:rPr lang="en-US" sz="5400" b="1" i="1" smtClean="0"/>
              <a:t> </a:t>
            </a:r>
            <a:r>
              <a:rPr lang="en-US" sz="5400" b="1" i="1" smtClean="0"/>
              <a:t>17</a:t>
            </a:r>
            <a:r>
              <a:rPr lang="en-US" sz="5400" b="1" i="1" smtClean="0"/>
              <a:t>:</a:t>
            </a:r>
            <a:endParaRPr lang="en-US" sz="5400" b="1" i="1" dirty="0"/>
          </a:p>
        </p:txBody>
      </p:sp>
      <p:sp>
        <p:nvSpPr>
          <p:cNvPr id="5" name="TextBox 4"/>
          <p:cNvSpPr txBox="1"/>
          <p:nvPr/>
        </p:nvSpPr>
        <p:spPr>
          <a:xfrm>
            <a:off x="750027" y="3588603"/>
            <a:ext cx="636302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smtClean="0">
                <a:solidFill>
                  <a:srgbClr val="FF0000"/>
                </a:solidFill>
              </a:rPr>
              <a:t> </a:t>
            </a:r>
            <a:r>
              <a:rPr lang="en-US" sz="4800" b="1" smtClean="0">
                <a:solidFill>
                  <a:srgbClr val="FF0000"/>
                </a:solidFill>
              </a:rPr>
              <a:t>ƯỚC CHUNG LỚN NHẤT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10229" y="1447800"/>
            <a:ext cx="5400004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0" b="1" smtClean="0"/>
              <a:t>Trường THCS Bồ Đề</a:t>
            </a:r>
            <a:endParaRPr lang="en-US" sz="50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2646212" y="5486400"/>
            <a:ext cx="558338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smtClean="0"/>
              <a:t>GV thực hiện: Nguyễn Hoài Anh</a:t>
            </a:r>
            <a:endParaRPr lang="en-US" sz="3200" b="1"/>
          </a:p>
        </p:txBody>
      </p:sp>
    </p:spTree>
    <p:extLst>
      <p:ext uri="{BB962C8B-B14F-4D97-AF65-F5344CB8AC3E}">
        <p14:creationId xmlns:p14="http://schemas.microsoft.com/office/powerpoint/2010/main" val="2411878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1520" y="188640"/>
            <a:ext cx="470519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 smtClean="0">
                <a:solidFill>
                  <a:srgbClr val="FF0000"/>
                </a:solidFill>
              </a:rPr>
              <a:t>Hoạt</a:t>
            </a:r>
            <a:r>
              <a:rPr lang="en-US" sz="4000" b="1" dirty="0" smtClean="0">
                <a:solidFill>
                  <a:srgbClr val="FF0000"/>
                </a:solidFill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</a:rPr>
              <a:t>động</a:t>
            </a:r>
            <a:r>
              <a:rPr lang="en-US" sz="4000" b="1" dirty="0" smtClean="0">
                <a:solidFill>
                  <a:srgbClr val="FF0000"/>
                </a:solidFill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</a:rPr>
              <a:t>khởi</a:t>
            </a:r>
            <a:r>
              <a:rPr lang="en-US" sz="4000" b="1" dirty="0" smtClean="0">
                <a:solidFill>
                  <a:srgbClr val="FF0000"/>
                </a:solidFill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</a:rPr>
              <a:t>động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7544" y="1116033"/>
            <a:ext cx="320190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? </a:t>
            </a:r>
            <a:r>
              <a:rPr lang="en-US" sz="3200" b="1" dirty="0" err="1" smtClean="0"/>
              <a:t>Tìm</a:t>
            </a:r>
            <a:r>
              <a:rPr lang="en-US" sz="3200" b="1" dirty="0" smtClean="0"/>
              <a:t> ƯC ( 12, 30)</a:t>
            </a:r>
            <a:endParaRPr lang="en-US" sz="32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683568" y="1988840"/>
                <a:ext cx="443044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 smtClean="0"/>
                  <a:t>Ư( 12) =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sz="320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3200" b="0" i="1" smtClean="0">
                            <a:latin typeface="Cambria Math"/>
                          </a:rPr>
                          <m:t>1;2;3;4;6;12</m:t>
                        </m:r>
                      </m:e>
                    </m:d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568" y="1988840"/>
                <a:ext cx="4430444" cy="584775"/>
              </a:xfrm>
              <a:prstGeom prst="rect">
                <a:avLst/>
              </a:prstGeom>
              <a:blipFill rotWithShape="1">
                <a:blip r:embed="rId2"/>
                <a:stretch>
                  <a:fillRect l="-3439" t="-12500" b="-343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683568" y="2564904"/>
                <a:ext cx="5602816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 smtClean="0"/>
                  <a:t>Ư(30) =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sz="320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3200" b="0" i="1" smtClean="0">
                            <a:latin typeface="Cambria Math"/>
                          </a:rPr>
                          <m:t>1;2;3;5;6;10;15;30</m:t>
                        </m:r>
                      </m:e>
                    </m:d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568" y="2564904"/>
                <a:ext cx="5602816" cy="584775"/>
              </a:xfrm>
              <a:prstGeom prst="rect">
                <a:avLst/>
              </a:prstGeom>
              <a:blipFill rotWithShape="1">
                <a:blip r:embed="rId3"/>
                <a:stretch>
                  <a:fillRect l="-2720" t="-12500" b="-343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683568" y="3140968"/>
                <a:ext cx="4121898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 smtClean="0"/>
                  <a:t>ƯC (12,30) =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sz="320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3200" b="0" i="1" smtClean="0">
                            <a:latin typeface="Cambria Math"/>
                          </a:rPr>
                          <m:t>1;2;3;6</m:t>
                        </m:r>
                      </m:e>
                    </m:d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568" y="3140968"/>
                <a:ext cx="4121898" cy="584775"/>
              </a:xfrm>
              <a:prstGeom prst="rect">
                <a:avLst/>
              </a:prstGeom>
              <a:blipFill rotWithShape="1">
                <a:blip r:embed="rId4"/>
                <a:stretch>
                  <a:fillRect l="-3698" t="-12500" b="-343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Oval 9"/>
          <p:cNvSpPr/>
          <p:nvPr/>
        </p:nvSpPr>
        <p:spPr>
          <a:xfrm>
            <a:off x="3635896" y="3212976"/>
            <a:ext cx="623393" cy="576064"/>
          </a:xfrm>
          <a:prstGeom prst="ellipse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Arrow Connector 11"/>
          <p:cNvCxnSpPr>
            <a:stCxn id="10" idx="4"/>
          </p:cNvCxnSpPr>
          <p:nvPr/>
        </p:nvCxnSpPr>
        <p:spPr>
          <a:xfrm>
            <a:off x="3947593" y="3789040"/>
            <a:ext cx="0" cy="648072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3275856" y="4725144"/>
            <a:ext cx="26018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ƯCLN ( 12; 30)</a:t>
            </a:r>
            <a:endParaRPr lang="en-US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8434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9" grpId="0"/>
      <p:bldP spid="10" grpId="0" animBg="1"/>
      <p:bldP spid="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03648" y="-99392"/>
            <a:ext cx="598907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 smtClean="0">
                <a:solidFill>
                  <a:srgbClr val="FF0000"/>
                </a:solidFill>
              </a:rPr>
              <a:t>Bài</a:t>
            </a:r>
            <a:r>
              <a:rPr lang="en-US" sz="4000" b="1" dirty="0" smtClean="0">
                <a:solidFill>
                  <a:srgbClr val="FF0000"/>
                </a:solidFill>
              </a:rPr>
              <a:t> 17: </a:t>
            </a:r>
            <a:r>
              <a:rPr lang="en-US" sz="4000" b="1" dirty="0" err="1" smtClean="0">
                <a:solidFill>
                  <a:srgbClr val="FF0000"/>
                </a:solidFill>
              </a:rPr>
              <a:t>Ước</a:t>
            </a:r>
            <a:r>
              <a:rPr lang="en-US" sz="4000" b="1" dirty="0" smtClean="0">
                <a:solidFill>
                  <a:srgbClr val="FF0000"/>
                </a:solidFill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</a:rPr>
              <a:t>chung</a:t>
            </a:r>
            <a:r>
              <a:rPr lang="en-US" sz="4000" b="1" dirty="0" smtClean="0">
                <a:solidFill>
                  <a:srgbClr val="FF0000"/>
                </a:solidFill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</a:rPr>
              <a:t>lớn</a:t>
            </a:r>
            <a:r>
              <a:rPr lang="en-US" sz="4000" b="1" dirty="0" smtClean="0">
                <a:solidFill>
                  <a:srgbClr val="FF0000"/>
                </a:solidFill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</a:rPr>
              <a:t>nhất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20" y="548680"/>
            <a:ext cx="4463273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800" u="sng" dirty="0" smtClean="0"/>
              <a:t>1.Ước </a:t>
            </a:r>
            <a:r>
              <a:rPr lang="en-US" sz="3800" u="sng" dirty="0" err="1" smtClean="0"/>
              <a:t>chung</a:t>
            </a:r>
            <a:r>
              <a:rPr lang="en-US" sz="3800" u="sng" dirty="0" smtClean="0"/>
              <a:t> </a:t>
            </a:r>
            <a:r>
              <a:rPr lang="en-US" sz="3800" u="sng" dirty="0" err="1" smtClean="0"/>
              <a:t>lớn</a:t>
            </a:r>
            <a:r>
              <a:rPr lang="en-US" sz="3800" u="sng" dirty="0" smtClean="0"/>
              <a:t> </a:t>
            </a:r>
            <a:r>
              <a:rPr lang="en-US" sz="3800" u="sng" dirty="0" err="1" smtClean="0"/>
              <a:t>nhất</a:t>
            </a:r>
            <a:endParaRPr lang="en-US" sz="3800" u="sng" dirty="0"/>
          </a:p>
        </p:txBody>
      </p:sp>
      <p:sp>
        <p:nvSpPr>
          <p:cNvPr id="6" name="TextBox 5"/>
          <p:cNvSpPr txBox="1"/>
          <p:nvPr/>
        </p:nvSpPr>
        <p:spPr>
          <a:xfrm>
            <a:off x="323528" y="1188368"/>
            <a:ext cx="875553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i="1" dirty="0" smtClean="0"/>
              <a:t>- </a:t>
            </a:r>
            <a:r>
              <a:rPr lang="en-US" sz="3200" i="1" dirty="0" err="1" smtClean="0"/>
              <a:t>Ước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chung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lớn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nhất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của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hai</a:t>
            </a:r>
            <a:r>
              <a:rPr lang="en-US" sz="3200" i="1" dirty="0" smtClean="0"/>
              <a:t> hay </a:t>
            </a:r>
            <a:r>
              <a:rPr lang="en-US" sz="3200" i="1" dirty="0" err="1" smtClean="0"/>
              <a:t>nhiều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số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là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số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lớn</a:t>
            </a:r>
            <a:r>
              <a:rPr lang="en-US" sz="3200" i="1" dirty="0" smtClean="0"/>
              <a:t> </a:t>
            </a:r>
          </a:p>
          <a:p>
            <a:r>
              <a:rPr lang="en-US" sz="3200" i="1" dirty="0" err="1" smtClean="0"/>
              <a:t>nhất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trong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tập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hợp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các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ước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chung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của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các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số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đó</a:t>
            </a:r>
            <a:r>
              <a:rPr lang="en-US" sz="3200" i="1" dirty="0" smtClean="0"/>
              <a:t>.</a:t>
            </a:r>
            <a:endParaRPr lang="en-US" sz="3200" i="1" dirty="0"/>
          </a:p>
        </p:txBody>
      </p:sp>
      <p:sp>
        <p:nvSpPr>
          <p:cNvPr id="7" name="TextBox 6"/>
          <p:cNvSpPr txBox="1"/>
          <p:nvPr/>
        </p:nvSpPr>
        <p:spPr>
          <a:xfrm>
            <a:off x="398429" y="2708920"/>
            <a:ext cx="894706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i="1" dirty="0" smtClean="0"/>
              <a:t>- </a:t>
            </a:r>
            <a:r>
              <a:rPr lang="en-US" sz="3200" i="1" u="sng" dirty="0" err="1" smtClean="0"/>
              <a:t>Nhận</a:t>
            </a:r>
            <a:r>
              <a:rPr lang="en-US" sz="3200" i="1" u="sng" dirty="0" smtClean="0"/>
              <a:t> </a:t>
            </a:r>
            <a:r>
              <a:rPr lang="en-US" sz="3200" i="1" u="sng" dirty="0" err="1" smtClean="0"/>
              <a:t>xét</a:t>
            </a:r>
            <a:r>
              <a:rPr lang="en-US" sz="3200" i="1" dirty="0" smtClean="0"/>
              <a:t>: </a:t>
            </a:r>
            <a:r>
              <a:rPr lang="en-US" sz="3200" i="1" dirty="0" err="1" smtClean="0"/>
              <a:t>Tất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cả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các</a:t>
            </a:r>
            <a:r>
              <a:rPr lang="en-US" sz="3200" i="1" dirty="0" smtClean="0"/>
              <a:t> ƯC ( 12, 30) </a:t>
            </a:r>
            <a:r>
              <a:rPr lang="en-US" sz="3200" i="1" dirty="0" err="1" smtClean="0"/>
              <a:t>là</a:t>
            </a:r>
            <a:r>
              <a:rPr lang="en-US" sz="3200" i="1" dirty="0" smtClean="0"/>
              <a:t> 1; 2; 3; 6 </a:t>
            </a:r>
            <a:r>
              <a:rPr lang="en-US" sz="3200" i="1" dirty="0" err="1" smtClean="0"/>
              <a:t>đều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là</a:t>
            </a:r>
            <a:r>
              <a:rPr lang="en-US" sz="3200" i="1" dirty="0" smtClean="0"/>
              <a:t> </a:t>
            </a:r>
          </a:p>
          <a:p>
            <a:r>
              <a:rPr lang="en-US" sz="3200" i="1" dirty="0" err="1"/>
              <a:t>c</a:t>
            </a:r>
            <a:r>
              <a:rPr lang="en-US" sz="3200" i="1" dirty="0" err="1" smtClean="0"/>
              <a:t>ác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ước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của</a:t>
            </a:r>
            <a:r>
              <a:rPr lang="en-US" sz="3200" i="1" dirty="0" smtClean="0"/>
              <a:t> </a:t>
            </a:r>
            <a:r>
              <a:rPr lang="en-US" sz="3200" dirty="0" smtClean="0"/>
              <a:t>ƯCLN</a:t>
            </a:r>
            <a:r>
              <a:rPr lang="en-US" sz="3200" dirty="0"/>
              <a:t>( 12; 30) </a:t>
            </a:r>
          </a:p>
          <a:p>
            <a:endParaRPr lang="en-US" sz="3200" i="1" dirty="0"/>
          </a:p>
        </p:txBody>
      </p:sp>
      <p:sp>
        <p:nvSpPr>
          <p:cNvPr id="8" name="TextBox 7"/>
          <p:cNvSpPr txBox="1"/>
          <p:nvPr/>
        </p:nvSpPr>
        <p:spPr>
          <a:xfrm>
            <a:off x="395536" y="2204864"/>
            <a:ext cx="41086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- VD: ƯCLN ( 12; 30) = 6</a:t>
            </a:r>
            <a:endParaRPr lang="en-US" sz="3200" dirty="0"/>
          </a:p>
        </p:txBody>
      </p:sp>
      <p:sp>
        <p:nvSpPr>
          <p:cNvPr id="10" name="TextBox 9"/>
          <p:cNvSpPr txBox="1"/>
          <p:nvPr/>
        </p:nvSpPr>
        <p:spPr>
          <a:xfrm>
            <a:off x="467544" y="3645024"/>
            <a:ext cx="8540736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i="1" u="sng" dirty="0" smtClean="0"/>
              <a:t>- </a:t>
            </a:r>
            <a:r>
              <a:rPr lang="en-US" sz="3200" i="1" u="sng" dirty="0" err="1" smtClean="0"/>
              <a:t>Chú</a:t>
            </a:r>
            <a:r>
              <a:rPr lang="en-US" sz="3200" i="1" u="sng" dirty="0" smtClean="0"/>
              <a:t> ý</a:t>
            </a:r>
            <a:r>
              <a:rPr lang="en-US" sz="3200" i="1" dirty="0" smtClean="0"/>
              <a:t>: </a:t>
            </a:r>
            <a:r>
              <a:rPr lang="en-US" sz="3200" i="1" dirty="0" err="1" smtClean="0"/>
              <a:t>Số</a:t>
            </a:r>
            <a:r>
              <a:rPr lang="en-US" sz="3200" i="1" dirty="0" smtClean="0"/>
              <a:t> 1 </a:t>
            </a:r>
            <a:r>
              <a:rPr lang="en-US" sz="3200" i="1" dirty="0" err="1" smtClean="0"/>
              <a:t>chỉ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có</a:t>
            </a:r>
            <a:r>
              <a:rPr lang="en-US" sz="3200" i="1" dirty="0" smtClean="0"/>
              <a:t> 1 </a:t>
            </a:r>
            <a:r>
              <a:rPr lang="en-US" sz="3200" i="1" dirty="0" err="1" smtClean="0"/>
              <a:t>ước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là</a:t>
            </a:r>
            <a:r>
              <a:rPr lang="en-US" sz="3200" i="1" dirty="0" smtClean="0"/>
              <a:t> 1. Do </a:t>
            </a:r>
            <a:r>
              <a:rPr lang="en-US" sz="3200" i="1" dirty="0" err="1" smtClean="0"/>
              <a:t>đó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với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mỗi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số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tự</a:t>
            </a:r>
            <a:r>
              <a:rPr lang="en-US" sz="3200" i="1" dirty="0" smtClean="0"/>
              <a:t> </a:t>
            </a:r>
          </a:p>
          <a:p>
            <a:r>
              <a:rPr lang="en-US" sz="3200" i="1" dirty="0" err="1"/>
              <a:t>n</a:t>
            </a:r>
            <a:r>
              <a:rPr lang="en-US" sz="3200" i="1" dirty="0" err="1" smtClean="0"/>
              <a:t>hiên</a:t>
            </a:r>
            <a:r>
              <a:rPr lang="en-US" sz="3200" i="1" dirty="0" smtClean="0"/>
              <a:t> a </a:t>
            </a:r>
            <a:r>
              <a:rPr lang="en-US" sz="3200" i="1" dirty="0" err="1" smtClean="0"/>
              <a:t>và</a:t>
            </a:r>
            <a:r>
              <a:rPr lang="en-US" sz="3200" i="1" dirty="0" smtClean="0"/>
              <a:t> b, ta </a:t>
            </a:r>
            <a:r>
              <a:rPr lang="en-US" sz="3200" i="1" dirty="0" err="1" smtClean="0"/>
              <a:t>có</a:t>
            </a:r>
            <a:r>
              <a:rPr lang="en-US" sz="3200" i="1" dirty="0" smtClean="0"/>
              <a:t>:</a:t>
            </a:r>
          </a:p>
          <a:p>
            <a:r>
              <a:rPr lang="en-US" sz="3200" i="1" dirty="0"/>
              <a:t> </a:t>
            </a:r>
            <a:r>
              <a:rPr lang="en-US" sz="3200" i="1" dirty="0" smtClean="0"/>
              <a:t>               </a:t>
            </a:r>
            <a:r>
              <a:rPr lang="en-US" sz="3200" dirty="0" smtClean="0"/>
              <a:t>ƯCLN (a, 1) </a:t>
            </a:r>
            <a:r>
              <a:rPr lang="en-US" sz="3200" dirty="0"/>
              <a:t>= </a:t>
            </a:r>
            <a:r>
              <a:rPr lang="en-US" sz="3200" dirty="0" smtClean="0"/>
              <a:t>1  ; ƯCLN (a, b, 1) </a:t>
            </a:r>
            <a:r>
              <a:rPr lang="en-US" sz="3200" dirty="0"/>
              <a:t>= </a:t>
            </a:r>
            <a:r>
              <a:rPr lang="en-US" sz="3200" dirty="0" smtClean="0"/>
              <a:t>1</a:t>
            </a:r>
            <a:endParaRPr lang="en-US" sz="3200" dirty="0"/>
          </a:p>
          <a:p>
            <a:endParaRPr lang="en-US" sz="3200" dirty="0"/>
          </a:p>
          <a:p>
            <a:endParaRPr lang="en-US" sz="3200" i="1" dirty="0" smtClean="0"/>
          </a:p>
          <a:p>
            <a:r>
              <a:rPr lang="en-US" sz="3200" i="1" dirty="0"/>
              <a:t> </a:t>
            </a:r>
            <a:r>
              <a:rPr lang="en-US" sz="3200" i="1" dirty="0" smtClean="0"/>
              <a:t>        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67544" y="5148481"/>
            <a:ext cx="369184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- VD: ƯCLN ( 12; 1) = </a:t>
            </a:r>
            <a:endParaRPr lang="en-US" sz="3200" dirty="0"/>
          </a:p>
        </p:txBody>
      </p:sp>
      <p:sp>
        <p:nvSpPr>
          <p:cNvPr id="13" name="TextBox 12"/>
          <p:cNvSpPr txBox="1"/>
          <p:nvPr/>
        </p:nvSpPr>
        <p:spPr>
          <a:xfrm>
            <a:off x="460551" y="5733256"/>
            <a:ext cx="38954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- VD: ƯCLN ( </a:t>
            </a:r>
            <a:r>
              <a:rPr lang="en-US" sz="3200" dirty="0"/>
              <a:t>5</a:t>
            </a:r>
            <a:r>
              <a:rPr lang="en-US" sz="3200" dirty="0" smtClean="0"/>
              <a:t>; 6; 1) = </a:t>
            </a:r>
            <a:endParaRPr lang="en-US" sz="3200" dirty="0"/>
          </a:p>
        </p:txBody>
      </p:sp>
      <p:sp>
        <p:nvSpPr>
          <p:cNvPr id="14" name="TextBox 13"/>
          <p:cNvSpPr txBox="1"/>
          <p:nvPr/>
        </p:nvSpPr>
        <p:spPr>
          <a:xfrm>
            <a:off x="3923928" y="5148481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1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139952" y="5724545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1</a:t>
            </a:r>
            <a:endParaRPr lang="en-US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4658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10" grpId="0"/>
      <p:bldP spid="12" grpId="0"/>
      <p:bldP spid="13" grpId="0"/>
      <p:bldP spid="14" grpId="0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-36512" y="-99392"/>
            <a:ext cx="8568949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u="sng" dirty="0"/>
              <a:t>2</a:t>
            </a:r>
            <a:r>
              <a:rPr lang="en-US" sz="3500" u="sng" dirty="0" smtClean="0"/>
              <a:t>.Tìm </a:t>
            </a:r>
            <a:r>
              <a:rPr lang="en-US" sz="3500" u="sng" dirty="0" err="1" smtClean="0"/>
              <a:t>ước</a:t>
            </a:r>
            <a:r>
              <a:rPr lang="en-US" sz="3500" u="sng" dirty="0" smtClean="0"/>
              <a:t> </a:t>
            </a:r>
            <a:r>
              <a:rPr lang="en-US" sz="3500" u="sng" dirty="0" err="1" smtClean="0"/>
              <a:t>chung</a:t>
            </a:r>
            <a:r>
              <a:rPr lang="en-US" sz="3500" u="sng" dirty="0" smtClean="0"/>
              <a:t> </a:t>
            </a:r>
            <a:r>
              <a:rPr lang="en-US" sz="3500" u="sng" dirty="0" err="1" smtClean="0"/>
              <a:t>lớn</a:t>
            </a:r>
            <a:r>
              <a:rPr lang="en-US" sz="3500" u="sng" dirty="0" smtClean="0"/>
              <a:t> </a:t>
            </a:r>
            <a:r>
              <a:rPr lang="en-US" sz="3500" u="sng" dirty="0" err="1" smtClean="0"/>
              <a:t>nhất</a:t>
            </a:r>
            <a:r>
              <a:rPr lang="en-US" sz="3500" u="sng" dirty="0" smtClean="0"/>
              <a:t> </a:t>
            </a:r>
            <a:r>
              <a:rPr lang="en-US" sz="3500" u="sng" dirty="0" err="1" smtClean="0"/>
              <a:t>bằng</a:t>
            </a:r>
            <a:r>
              <a:rPr lang="en-US" sz="3500" u="sng" dirty="0" smtClean="0"/>
              <a:t> </a:t>
            </a:r>
            <a:r>
              <a:rPr lang="en-US" sz="3500" u="sng" dirty="0" err="1" smtClean="0"/>
              <a:t>cách</a:t>
            </a:r>
            <a:r>
              <a:rPr lang="en-US" sz="3500" u="sng" dirty="0" smtClean="0"/>
              <a:t> </a:t>
            </a:r>
            <a:r>
              <a:rPr lang="en-US" sz="3500" u="sng" dirty="0" err="1" smtClean="0"/>
              <a:t>phân</a:t>
            </a:r>
            <a:r>
              <a:rPr lang="en-US" sz="3500" u="sng" dirty="0" smtClean="0"/>
              <a:t> </a:t>
            </a:r>
            <a:r>
              <a:rPr lang="en-US" sz="3500" u="sng" dirty="0" err="1" smtClean="0"/>
              <a:t>tích</a:t>
            </a:r>
            <a:endParaRPr lang="en-US" sz="3500" u="sng" dirty="0" smtClean="0"/>
          </a:p>
          <a:p>
            <a:r>
              <a:rPr lang="en-US" sz="3500" u="sng" dirty="0" err="1"/>
              <a:t>c</a:t>
            </a:r>
            <a:r>
              <a:rPr lang="en-US" sz="3500" u="sng" dirty="0" err="1" smtClean="0"/>
              <a:t>ác</a:t>
            </a:r>
            <a:r>
              <a:rPr lang="en-US" sz="3500" u="sng" dirty="0" smtClean="0"/>
              <a:t> </a:t>
            </a:r>
            <a:r>
              <a:rPr lang="en-US" sz="3500" u="sng" dirty="0" err="1" smtClean="0"/>
              <a:t>số</a:t>
            </a:r>
            <a:r>
              <a:rPr lang="en-US" sz="3500" u="sng" dirty="0" smtClean="0"/>
              <a:t> </a:t>
            </a:r>
            <a:r>
              <a:rPr lang="en-US" sz="3500" u="sng" dirty="0" err="1" smtClean="0"/>
              <a:t>ra</a:t>
            </a:r>
            <a:r>
              <a:rPr lang="en-US" sz="3500" u="sng" dirty="0" smtClean="0"/>
              <a:t> </a:t>
            </a:r>
            <a:r>
              <a:rPr lang="en-US" sz="3500" u="sng" dirty="0" err="1" smtClean="0"/>
              <a:t>thừa</a:t>
            </a:r>
            <a:r>
              <a:rPr lang="en-US" sz="3500" u="sng" dirty="0" smtClean="0"/>
              <a:t> </a:t>
            </a:r>
            <a:r>
              <a:rPr lang="en-US" sz="3500" u="sng" dirty="0" err="1" smtClean="0"/>
              <a:t>số</a:t>
            </a:r>
            <a:r>
              <a:rPr lang="en-US" sz="3500" u="sng" dirty="0" smtClean="0"/>
              <a:t> </a:t>
            </a:r>
            <a:r>
              <a:rPr lang="en-US" sz="3500" u="sng" dirty="0" err="1" smtClean="0"/>
              <a:t>nguyên</a:t>
            </a:r>
            <a:r>
              <a:rPr lang="en-US" sz="3500" u="sng" dirty="0" smtClean="0"/>
              <a:t> </a:t>
            </a:r>
            <a:r>
              <a:rPr lang="en-US" sz="3500" u="sng" dirty="0" err="1" smtClean="0"/>
              <a:t>tố</a:t>
            </a:r>
            <a:endParaRPr lang="en-US" sz="3500" u="sng" dirty="0"/>
          </a:p>
        </p:txBody>
      </p:sp>
      <p:sp>
        <p:nvSpPr>
          <p:cNvPr id="6" name="TextBox 5"/>
          <p:cNvSpPr txBox="1"/>
          <p:nvPr/>
        </p:nvSpPr>
        <p:spPr>
          <a:xfrm>
            <a:off x="35496" y="836712"/>
            <a:ext cx="492096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VD: </a:t>
            </a:r>
            <a:r>
              <a:rPr lang="en-US" sz="3200" dirty="0" err="1" smtClean="0"/>
              <a:t>Tìm</a:t>
            </a:r>
            <a:r>
              <a:rPr lang="en-US" sz="3200" dirty="0" smtClean="0"/>
              <a:t> ƯCLN ( 36, 84, 168) </a:t>
            </a:r>
            <a:endParaRPr lang="en-US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76837" y="1124744"/>
            <a:ext cx="723146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B1: </a:t>
            </a:r>
            <a:r>
              <a:rPr lang="en-US" sz="3200" dirty="0" err="1" smtClean="0">
                <a:solidFill>
                  <a:srgbClr val="FF0000"/>
                </a:solidFill>
              </a:rPr>
              <a:t>Phân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tích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các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số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ra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thừa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số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nguyên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tố</a:t>
            </a:r>
            <a:r>
              <a:rPr lang="en-US" sz="3200" dirty="0" smtClean="0">
                <a:solidFill>
                  <a:srgbClr val="FF0000"/>
                </a:solidFill>
              </a:rPr>
              <a:t>: 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51520" y="1484784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36</a:t>
            </a:r>
            <a:endParaRPr lang="en-US" sz="3200" dirty="0"/>
          </a:p>
        </p:txBody>
      </p:sp>
      <p:sp>
        <p:nvSpPr>
          <p:cNvPr id="10" name="TextBox 9"/>
          <p:cNvSpPr txBox="1"/>
          <p:nvPr/>
        </p:nvSpPr>
        <p:spPr>
          <a:xfrm>
            <a:off x="251520" y="1772816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18</a:t>
            </a:r>
            <a:endParaRPr lang="en-US" sz="3200" dirty="0"/>
          </a:p>
        </p:txBody>
      </p:sp>
      <p:sp>
        <p:nvSpPr>
          <p:cNvPr id="11" name="TextBox 10"/>
          <p:cNvSpPr txBox="1"/>
          <p:nvPr/>
        </p:nvSpPr>
        <p:spPr>
          <a:xfrm>
            <a:off x="467544" y="2060848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9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38584" y="2060848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3</a:t>
            </a:r>
            <a:endParaRPr lang="en-US" sz="3200" dirty="0"/>
          </a:p>
        </p:txBody>
      </p:sp>
      <p:sp>
        <p:nvSpPr>
          <p:cNvPr id="13" name="TextBox 12"/>
          <p:cNvSpPr txBox="1"/>
          <p:nvPr/>
        </p:nvSpPr>
        <p:spPr>
          <a:xfrm>
            <a:off x="434528" y="2348880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3</a:t>
            </a:r>
            <a:endParaRPr lang="en-US" sz="3200" dirty="0"/>
          </a:p>
        </p:txBody>
      </p:sp>
      <p:sp>
        <p:nvSpPr>
          <p:cNvPr id="14" name="TextBox 13"/>
          <p:cNvSpPr txBox="1"/>
          <p:nvPr/>
        </p:nvSpPr>
        <p:spPr>
          <a:xfrm>
            <a:off x="7059264" y="2060848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3</a:t>
            </a:r>
            <a:endParaRPr lang="en-US" sz="3200" dirty="0"/>
          </a:p>
        </p:txBody>
      </p:sp>
      <p:sp>
        <p:nvSpPr>
          <p:cNvPr id="15" name="TextBox 14"/>
          <p:cNvSpPr txBox="1"/>
          <p:nvPr/>
        </p:nvSpPr>
        <p:spPr>
          <a:xfrm>
            <a:off x="899592" y="2348880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3</a:t>
            </a:r>
            <a:endParaRPr lang="en-US" sz="3200" dirty="0"/>
          </a:p>
        </p:txBody>
      </p:sp>
      <p:sp>
        <p:nvSpPr>
          <p:cNvPr id="16" name="TextBox 15"/>
          <p:cNvSpPr txBox="1"/>
          <p:nvPr/>
        </p:nvSpPr>
        <p:spPr>
          <a:xfrm>
            <a:off x="4067944" y="2060848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3</a:t>
            </a:r>
            <a:endParaRPr lang="en-US" sz="3200" dirty="0"/>
          </a:p>
        </p:txBody>
      </p:sp>
      <p:sp>
        <p:nvSpPr>
          <p:cNvPr id="17" name="TextBox 16"/>
          <p:cNvSpPr txBox="1"/>
          <p:nvPr/>
        </p:nvSpPr>
        <p:spPr>
          <a:xfrm>
            <a:off x="4067944" y="1476073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2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38584" y="1772816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2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059264" y="1476073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2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38584" y="1484784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2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034928" y="1764105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2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059264" y="1772816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2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67544" y="2636912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1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131840" y="1484784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84</a:t>
            </a:r>
            <a:endParaRPr lang="en-US" sz="3200" dirty="0"/>
          </a:p>
        </p:txBody>
      </p:sp>
      <p:sp>
        <p:nvSpPr>
          <p:cNvPr id="26" name="TextBox 25"/>
          <p:cNvSpPr txBox="1"/>
          <p:nvPr/>
        </p:nvSpPr>
        <p:spPr>
          <a:xfrm>
            <a:off x="3178465" y="1764105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42</a:t>
            </a:r>
            <a:endParaRPr lang="en-US" sz="3200" dirty="0"/>
          </a:p>
        </p:txBody>
      </p:sp>
      <p:sp>
        <p:nvSpPr>
          <p:cNvPr id="27" name="TextBox 26"/>
          <p:cNvSpPr txBox="1"/>
          <p:nvPr/>
        </p:nvSpPr>
        <p:spPr>
          <a:xfrm>
            <a:off x="3131840" y="2060848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21</a:t>
            </a:r>
            <a:endParaRPr lang="en-US" sz="3200" dirty="0"/>
          </a:p>
        </p:txBody>
      </p:sp>
      <p:sp>
        <p:nvSpPr>
          <p:cNvPr id="28" name="TextBox 27"/>
          <p:cNvSpPr txBox="1"/>
          <p:nvPr/>
        </p:nvSpPr>
        <p:spPr>
          <a:xfrm>
            <a:off x="3128899" y="2348880"/>
            <a:ext cx="57900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  7</a:t>
            </a:r>
            <a:endParaRPr lang="en-US" sz="3200" dirty="0"/>
          </a:p>
        </p:txBody>
      </p:sp>
      <p:sp>
        <p:nvSpPr>
          <p:cNvPr id="29" name="TextBox 28"/>
          <p:cNvSpPr txBox="1"/>
          <p:nvPr/>
        </p:nvSpPr>
        <p:spPr>
          <a:xfrm>
            <a:off x="3851920" y="2348880"/>
            <a:ext cx="57900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  7</a:t>
            </a:r>
            <a:endParaRPr lang="en-US" sz="3200" dirty="0"/>
          </a:p>
        </p:txBody>
      </p:sp>
      <p:sp>
        <p:nvSpPr>
          <p:cNvPr id="30" name="TextBox 29"/>
          <p:cNvSpPr txBox="1"/>
          <p:nvPr/>
        </p:nvSpPr>
        <p:spPr>
          <a:xfrm>
            <a:off x="3347864" y="2636912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1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907136" y="1484784"/>
            <a:ext cx="8098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168</a:t>
            </a:r>
            <a:endParaRPr lang="en-US" sz="3200" dirty="0"/>
          </a:p>
        </p:txBody>
      </p:sp>
      <p:sp>
        <p:nvSpPr>
          <p:cNvPr id="32" name="TextBox 31"/>
          <p:cNvSpPr txBox="1"/>
          <p:nvPr/>
        </p:nvSpPr>
        <p:spPr>
          <a:xfrm>
            <a:off x="6130793" y="1772816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84</a:t>
            </a:r>
            <a:endParaRPr lang="en-US" sz="3200" dirty="0"/>
          </a:p>
        </p:txBody>
      </p:sp>
      <p:sp>
        <p:nvSpPr>
          <p:cNvPr id="33" name="TextBox 32"/>
          <p:cNvSpPr txBox="1"/>
          <p:nvPr/>
        </p:nvSpPr>
        <p:spPr>
          <a:xfrm>
            <a:off x="6156176" y="2060848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21</a:t>
            </a:r>
            <a:endParaRPr lang="en-US" sz="3200" dirty="0"/>
          </a:p>
        </p:txBody>
      </p:sp>
      <p:sp>
        <p:nvSpPr>
          <p:cNvPr id="34" name="TextBox 33"/>
          <p:cNvSpPr txBox="1"/>
          <p:nvPr/>
        </p:nvSpPr>
        <p:spPr>
          <a:xfrm>
            <a:off x="6153235" y="2348880"/>
            <a:ext cx="57900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  7</a:t>
            </a:r>
            <a:endParaRPr lang="en-US" sz="3200" dirty="0"/>
          </a:p>
        </p:txBody>
      </p:sp>
      <p:sp>
        <p:nvSpPr>
          <p:cNvPr id="35" name="TextBox 34"/>
          <p:cNvSpPr txBox="1"/>
          <p:nvPr/>
        </p:nvSpPr>
        <p:spPr>
          <a:xfrm>
            <a:off x="6339184" y="2636912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1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059264" y="2348880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7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119332" y="3060249"/>
                <a:ext cx="1932388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 smtClean="0"/>
                  <a:t>36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/>
                          </a:rPr>
                          <m:t>2</m:t>
                        </m:r>
                      </m:e>
                      <m:sup>
                        <m:r>
                          <a:rPr lang="en-US" sz="3200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3200" dirty="0" smtClean="0"/>
                  <a:t>.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dirty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3200" b="0" i="1" dirty="0" smtClean="0">
                            <a:latin typeface="Cambria Math"/>
                          </a:rPr>
                          <m:t>3</m:t>
                        </m:r>
                      </m:e>
                      <m:sup>
                        <m:r>
                          <a:rPr lang="en-US" sz="3200" b="0" i="1" dirty="0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332" y="3060249"/>
                <a:ext cx="1932388" cy="584775"/>
              </a:xfrm>
              <a:prstGeom prst="rect">
                <a:avLst/>
              </a:prstGeom>
              <a:blipFill rotWithShape="1">
                <a:blip r:embed="rId2"/>
                <a:stretch>
                  <a:fillRect l="-8202" t="-12500" b="-343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2855636" y="3060249"/>
                <a:ext cx="2221506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 smtClean="0"/>
                  <a:t>84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/>
                          </a:rPr>
                          <m:t>2</m:t>
                        </m:r>
                      </m:e>
                      <m:sup>
                        <m:r>
                          <a:rPr lang="en-US" sz="3200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3200" dirty="0" smtClean="0"/>
                  <a:t>.3 .7 </a:t>
                </a:r>
                <a:endParaRPr lang="en-US" sz="3200" dirty="0"/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55636" y="3060249"/>
                <a:ext cx="2221506" cy="584775"/>
              </a:xfrm>
              <a:prstGeom prst="rect">
                <a:avLst/>
              </a:prstGeom>
              <a:blipFill rotWithShape="1">
                <a:blip r:embed="rId3"/>
                <a:stretch>
                  <a:fillRect l="-6849" t="-12500" r="-6027" b="-343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5734870" y="3060249"/>
                <a:ext cx="2429896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 smtClean="0"/>
                  <a:t>168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/>
                          </a:rPr>
                          <m:t>2</m:t>
                        </m:r>
                      </m:e>
                      <m:sup>
                        <m:r>
                          <a:rPr lang="en-US" sz="3200" b="0" i="1" smtClean="0">
                            <a:latin typeface="Cambria Math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3200" dirty="0" smtClean="0"/>
                  <a:t>.3 .7 </a:t>
                </a:r>
                <a:endParaRPr lang="en-US" sz="3200" dirty="0"/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34870" y="3060249"/>
                <a:ext cx="2429896" cy="584775"/>
              </a:xfrm>
              <a:prstGeom prst="rect">
                <a:avLst/>
              </a:prstGeom>
              <a:blipFill rotWithShape="1">
                <a:blip r:embed="rId4"/>
                <a:stretch>
                  <a:fillRect l="-6533" t="-12500" r="-5528" b="-343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1" name="Straight Connector 40"/>
          <p:cNvCxnSpPr/>
          <p:nvPr/>
        </p:nvCxnSpPr>
        <p:spPr>
          <a:xfrm>
            <a:off x="899592" y="1628800"/>
            <a:ext cx="0" cy="151216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3923928" y="1628800"/>
            <a:ext cx="0" cy="151216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6876256" y="1628800"/>
            <a:ext cx="0" cy="151216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107504" y="3431902"/>
            <a:ext cx="8679620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B2: </a:t>
            </a:r>
            <a:r>
              <a:rPr lang="en-US" sz="3200" dirty="0" err="1" smtClean="0">
                <a:solidFill>
                  <a:srgbClr val="FF0000"/>
                </a:solidFill>
              </a:rPr>
              <a:t>Chọn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ra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các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thừa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số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chung</a:t>
            </a:r>
            <a:r>
              <a:rPr lang="en-US" sz="3200" dirty="0" smtClean="0">
                <a:solidFill>
                  <a:srgbClr val="FF0000"/>
                </a:solidFill>
              </a:rPr>
              <a:t>, </a:t>
            </a:r>
            <a:r>
              <a:rPr lang="en-US" sz="3200" dirty="0" err="1" smtClean="0">
                <a:solidFill>
                  <a:srgbClr val="FF0000"/>
                </a:solidFill>
              </a:rPr>
              <a:t>mỗi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thừa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số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lấy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với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</a:p>
          <a:p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smtClean="0">
                <a:solidFill>
                  <a:srgbClr val="FF0000"/>
                </a:solidFill>
              </a:rPr>
              <a:t>      </a:t>
            </a:r>
            <a:r>
              <a:rPr lang="en-US" sz="3200" dirty="0" err="1" smtClean="0">
                <a:solidFill>
                  <a:srgbClr val="FF0000"/>
                </a:solidFill>
              </a:rPr>
              <a:t>số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mũ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nhỏ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nhất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251520" y="4243154"/>
            <a:ext cx="426911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i="1" dirty="0" smtClean="0"/>
              <a:t>-</a:t>
            </a:r>
            <a:r>
              <a:rPr lang="en-US" sz="3000" i="1" dirty="0" err="1" smtClean="0"/>
              <a:t>Các</a:t>
            </a:r>
            <a:r>
              <a:rPr lang="en-US" sz="3000" i="1" dirty="0" smtClean="0"/>
              <a:t> </a:t>
            </a:r>
            <a:r>
              <a:rPr lang="en-US" sz="3000" i="1" dirty="0" err="1" smtClean="0"/>
              <a:t>thừa</a:t>
            </a:r>
            <a:r>
              <a:rPr lang="en-US" sz="3000" i="1" dirty="0" smtClean="0"/>
              <a:t> </a:t>
            </a:r>
            <a:r>
              <a:rPr lang="en-US" sz="3000" i="1" dirty="0" err="1" smtClean="0"/>
              <a:t>số</a:t>
            </a:r>
            <a:r>
              <a:rPr lang="en-US" sz="3000" i="1" dirty="0"/>
              <a:t> </a:t>
            </a:r>
            <a:r>
              <a:rPr lang="en-US" sz="3000" i="1" dirty="0" err="1" smtClean="0"/>
              <a:t>chung</a:t>
            </a:r>
            <a:r>
              <a:rPr lang="en-US" sz="3000" i="1" dirty="0" smtClean="0"/>
              <a:t> </a:t>
            </a:r>
            <a:r>
              <a:rPr lang="en-US" sz="3000" i="1" dirty="0" err="1" smtClean="0"/>
              <a:t>là</a:t>
            </a:r>
            <a:r>
              <a:rPr lang="en-US" sz="3000" i="1" dirty="0" smtClean="0"/>
              <a:t> 2 , 3</a:t>
            </a:r>
            <a:endParaRPr lang="en-US" sz="3000" i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/>
              <p:cNvSpPr txBox="1"/>
              <p:nvPr/>
            </p:nvSpPr>
            <p:spPr>
              <a:xfrm>
                <a:off x="251520" y="4675202"/>
                <a:ext cx="4525150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i="1" dirty="0" smtClean="0"/>
                  <a:t>-</a:t>
                </a:r>
                <a:r>
                  <a:rPr lang="en-US" sz="3000" i="1" dirty="0" err="1" smtClean="0"/>
                  <a:t>Số</a:t>
                </a:r>
                <a:r>
                  <a:rPr lang="en-US" sz="3000" i="1" dirty="0" smtClean="0"/>
                  <a:t> </a:t>
                </a:r>
                <a:r>
                  <a:rPr lang="en-US" sz="3000" i="1" dirty="0" err="1" smtClean="0"/>
                  <a:t>mũ</a:t>
                </a:r>
                <a:r>
                  <a:rPr lang="en-US" sz="3000" i="1" dirty="0" smtClean="0"/>
                  <a:t> </a:t>
                </a:r>
                <a:r>
                  <a:rPr lang="en-US" sz="3000" i="1" dirty="0" err="1" smtClean="0"/>
                  <a:t>nhỏ</a:t>
                </a:r>
                <a:r>
                  <a:rPr lang="en-US" sz="3000" i="1" dirty="0" smtClean="0"/>
                  <a:t> </a:t>
                </a:r>
                <a:r>
                  <a:rPr lang="en-US" sz="3000" i="1" dirty="0" err="1" smtClean="0"/>
                  <a:t>nhất</a:t>
                </a:r>
                <a:r>
                  <a:rPr lang="en-US" sz="3000" i="1" dirty="0" smtClean="0"/>
                  <a:t> </a:t>
                </a:r>
                <a:r>
                  <a:rPr lang="en-US" sz="3000" i="1" dirty="0" err="1" smtClean="0"/>
                  <a:t>của</a:t>
                </a:r>
                <a:r>
                  <a:rPr lang="en-US" sz="3000" i="1" dirty="0" smtClean="0"/>
                  <a:t> 2 </a:t>
                </a:r>
                <a:r>
                  <a:rPr lang="en-US" sz="3000" i="1" dirty="0" err="1" smtClean="0"/>
                  <a:t>là</a:t>
                </a:r>
                <a:r>
                  <a:rPr lang="en-US" sz="3000" i="1" dirty="0" smtClean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0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3000" b="0" i="1" smtClean="0">
                            <a:latin typeface="Cambria Math"/>
                          </a:rPr>
                          <m:t>2</m:t>
                        </m:r>
                      </m:e>
                      <m:sup>
                        <m:r>
                          <a:rPr lang="en-US" sz="3000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en-US" sz="3000" i="1" dirty="0"/>
              </a:p>
            </p:txBody>
          </p:sp>
        </mc:Choice>
        <mc:Fallback xmlns="">
          <p:sp>
            <p:nvSpPr>
              <p:cNvPr id="54" name="TextBox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4675202"/>
                <a:ext cx="4525150" cy="553998"/>
              </a:xfrm>
              <a:prstGeom prst="rect">
                <a:avLst/>
              </a:prstGeom>
              <a:blipFill rotWithShape="1">
                <a:blip r:embed="rId5"/>
                <a:stretch>
                  <a:fillRect l="-3096" t="-13187" b="-3406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5" name="TextBox 54"/>
          <p:cNvSpPr txBox="1"/>
          <p:nvPr/>
        </p:nvSpPr>
        <p:spPr>
          <a:xfrm>
            <a:off x="251520" y="5035242"/>
            <a:ext cx="432964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i="1" dirty="0" smtClean="0"/>
              <a:t>-</a:t>
            </a:r>
            <a:r>
              <a:rPr lang="en-US" sz="3000" i="1" dirty="0" err="1" smtClean="0"/>
              <a:t>Số</a:t>
            </a:r>
            <a:r>
              <a:rPr lang="en-US" sz="3000" i="1" dirty="0" smtClean="0"/>
              <a:t> </a:t>
            </a:r>
            <a:r>
              <a:rPr lang="en-US" sz="3000" i="1" dirty="0" err="1" smtClean="0"/>
              <a:t>mũ</a:t>
            </a:r>
            <a:r>
              <a:rPr lang="en-US" sz="3000" i="1" dirty="0" smtClean="0"/>
              <a:t> </a:t>
            </a:r>
            <a:r>
              <a:rPr lang="en-US" sz="3000" i="1" dirty="0" err="1" smtClean="0"/>
              <a:t>nhỏ</a:t>
            </a:r>
            <a:r>
              <a:rPr lang="en-US" sz="3000" i="1" dirty="0" smtClean="0"/>
              <a:t> </a:t>
            </a:r>
            <a:r>
              <a:rPr lang="en-US" sz="3000" i="1" dirty="0" err="1" smtClean="0"/>
              <a:t>nhất</a:t>
            </a:r>
            <a:r>
              <a:rPr lang="en-US" sz="3000" i="1" dirty="0" smtClean="0"/>
              <a:t> </a:t>
            </a:r>
            <a:r>
              <a:rPr lang="en-US" sz="3000" i="1" dirty="0" err="1" smtClean="0"/>
              <a:t>của</a:t>
            </a:r>
            <a:r>
              <a:rPr lang="en-US" sz="3000" i="1" dirty="0" smtClean="0"/>
              <a:t> 3 </a:t>
            </a:r>
            <a:r>
              <a:rPr lang="en-US" sz="3000" i="1" dirty="0" err="1" smtClean="0"/>
              <a:t>là</a:t>
            </a:r>
            <a:r>
              <a:rPr lang="en-US" sz="3000" i="1" dirty="0" smtClean="0"/>
              <a:t> 3</a:t>
            </a:r>
            <a:endParaRPr lang="en-US" sz="3000" i="1" dirty="0"/>
          </a:p>
        </p:txBody>
      </p:sp>
      <p:sp>
        <p:nvSpPr>
          <p:cNvPr id="56" name="TextBox 55"/>
          <p:cNvSpPr txBox="1"/>
          <p:nvPr/>
        </p:nvSpPr>
        <p:spPr>
          <a:xfrm>
            <a:off x="165880" y="5436513"/>
            <a:ext cx="584628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B3: </a:t>
            </a:r>
            <a:r>
              <a:rPr lang="en-US" sz="3200" dirty="0" err="1" smtClean="0">
                <a:solidFill>
                  <a:srgbClr val="FF0000"/>
                </a:solidFill>
              </a:rPr>
              <a:t>Lập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tích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các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thừa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số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vừa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chọn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endParaRPr lang="en-US" sz="32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/>
              <p:cNvSpPr txBox="1"/>
              <p:nvPr/>
            </p:nvSpPr>
            <p:spPr>
              <a:xfrm>
                <a:off x="251520" y="5940569"/>
                <a:ext cx="5485028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 smtClean="0"/>
                  <a:t>ƯCLN ( 36; 84; 168)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/>
                          </a:rPr>
                          <m:t>2</m:t>
                        </m:r>
                      </m:e>
                      <m:sup>
                        <m:r>
                          <a:rPr lang="en-US" sz="3200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3200" dirty="0" smtClean="0"/>
                  <a:t>. 3= 12</a:t>
                </a:r>
                <a:endParaRPr lang="en-US" sz="3200" dirty="0"/>
              </a:p>
            </p:txBody>
          </p:sp>
        </mc:Choice>
        <mc:Fallback xmlns="">
          <p:sp>
            <p:nvSpPr>
              <p:cNvPr id="57" name="TextBox 5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5940569"/>
                <a:ext cx="5485028" cy="584775"/>
              </a:xfrm>
              <a:prstGeom prst="rect">
                <a:avLst/>
              </a:prstGeom>
              <a:blipFill rotWithShape="1">
                <a:blip r:embed="rId6"/>
                <a:stretch>
                  <a:fillRect l="-2778" t="-12632" b="-357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00951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3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4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5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0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1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6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7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51" grpId="0"/>
      <p:bldP spid="53" grpId="0"/>
      <p:bldP spid="54" grpId="0"/>
      <p:bldP spid="55" grpId="0"/>
      <p:bldP spid="56" grpId="0"/>
      <p:bldP spid="5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06212" y="-27384"/>
            <a:ext cx="36016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? </a:t>
            </a:r>
            <a:r>
              <a:rPr lang="en-US" sz="3200" dirty="0" err="1" smtClean="0"/>
              <a:t>Tìm</a:t>
            </a:r>
            <a:r>
              <a:rPr lang="en-US" sz="3200" dirty="0" smtClean="0"/>
              <a:t> ƯCLN ( 12, 30)</a:t>
            </a:r>
            <a:endParaRPr lang="en-US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-36512" y="-10254"/>
            <a:ext cx="7126118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u="sng" dirty="0" smtClean="0"/>
              <a:t>3.Tìm </a:t>
            </a:r>
            <a:r>
              <a:rPr lang="en-US" sz="3500" u="sng" dirty="0" err="1" smtClean="0"/>
              <a:t>ước</a:t>
            </a:r>
            <a:r>
              <a:rPr lang="en-US" sz="3500" u="sng" dirty="0" smtClean="0"/>
              <a:t> </a:t>
            </a:r>
            <a:r>
              <a:rPr lang="en-US" sz="3500" u="sng" dirty="0" err="1" smtClean="0"/>
              <a:t>chung</a:t>
            </a:r>
            <a:r>
              <a:rPr lang="en-US" sz="3500" u="sng" dirty="0" smtClean="0"/>
              <a:t> </a:t>
            </a:r>
            <a:r>
              <a:rPr lang="en-US" sz="3500" u="sng" dirty="0" err="1" smtClean="0"/>
              <a:t>thông</a:t>
            </a:r>
            <a:r>
              <a:rPr lang="en-US" sz="3500" u="sng" dirty="0" smtClean="0"/>
              <a:t> qua </a:t>
            </a:r>
            <a:r>
              <a:rPr lang="en-US" sz="3500" u="sng" dirty="0" err="1" smtClean="0"/>
              <a:t>tìm</a:t>
            </a:r>
            <a:r>
              <a:rPr lang="en-US" sz="3500" u="sng" dirty="0" smtClean="0"/>
              <a:t> ƯCLN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79512" y="1052736"/>
            <a:ext cx="35696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VD:  </a:t>
            </a:r>
            <a:r>
              <a:rPr lang="en-US" sz="3200" dirty="0" err="1" smtClean="0"/>
              <a:t>Tìm</a:t>
            </a:r>
            <a:r>
              <a:rPr lang="en-US" sz="3200" dirty="0" smtClean="0"/>
              <a:t> ƯC( 16, 24)</a:t>
            </a:r>
            <a:endParaRPr lang="en-US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354296" y="1548081"/>
            <a:ext cx="404572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B1:  </a:t>
            </a:r>
            <a:r>
              <a:rPr lang="en-US" sz="3200" dirty="0" err="1" smtClean="0"/>
              <a:t>Tìm</a:t>
            </a:r>
            <a:r>
              <a:rPr lang="en-US" sz="3200" dirty="0" smtClean="0"/>
              <a:t> ƯCLN ( 16, 24)</a:t>
            </a:r>
            <a:endParaRPr lang="en-US" sz="3200" dirty="0"/>
          </a:p>
        </p:txBody>
      </p:sp>
      <p:sp>
        <p:nvSpPr>
          <p:cNvPr id="10" name="TextBox 9"/>
          <p:cNvSpPr txBox="1"/>
          <p:nvPr/>
        </p:nvSpPr>
        <p:spPr>
          <a:xfrm>
            <a:off x="331912" y="1980129"/>
            <a:ext cx="420281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B2:  </a:t>
            </a:r>
            <a:r>
              <a:rPr lang="en-US" sz="3200" dirty="0" err="1" smtClean="0"/>
              <a:t>Tìm</a:t>
            </a:r>
            <a:r>
              <a:rPr lang="en-US" sz="3200" dirty="0" smtClean="0"/>
              <a:t> ƯC( 16, 24) = Ư</a:t>
            </a:r>
            <a:endParaRPr lang="en-US" sz="3200" dirty="0"/>
          </a:p>
        </p:txBody>
      </p:sp>
      <p:sp>
        <p:nvSpPr>
          <p:cNvPr id="11" name="TextBox 10"/>
          <p:cNvSpPr txBox="1"/>
          <p:nvPr/>
        </p:nvSpPr>
        <p:spPr>
          <a:xfrm>
            <a:off x="4417425" y="1988840"/>
            <a:ext cx="13787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(ƯCLN)</a:t>
            </a:r>
            <a:endParaRPr lang="en-US" sz="3200" dirty="0"/>
          </a:p>
        </p:txBody>
      </p:sp>
      <p:sp>
        <p:nvSpPr>
          <p:cNvPr id="12" name="TextBox 11"/>
          <p:cNvSpPr txBox="1"/>
          <p:nvPr/>
        </p:nvSpPr>
        <p:spPr>
          <a:xfrm>
            <a:off x="4427984" y="1988840"/>
            <a:ext cx="6431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(8)</a:t>
            </a:r>
            <a:endParaRPr lang="en-US" sz="3200" dirty="0"/>
          </a:p>
        </p:txBody>
      </p:sp>
      <p:sp>
        <p:nvSpPr>
          <p:cNvPr id="13" name="TextBox 12"/>
          <p:cNvSpPr txBox="1"/>
          <p:nvPr/>
        </p:nvSpPr>
        <p:spPr>
          <a:xfrm>
            <a:off x="258612" y="2772217"/>
            <a:ext cx="661655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? </a:t>
            </a:r>
            <a:r>
              <a:rPr lang="en-US" sz="3200" dirty="0" err="1" smtClean="0"/>
              <a:t>Tìm</a:t>
            </a:r>
            <a:r>
              <a:rPr lang="en-US" sz="3200" dirty="0" smtClean="0"/>
              <a:t> ƯCLN </a:t>
            </a:r>
            <a:r>
              <a:rPr lang="en-US" sz="3200" dirty="0" err="1" smtClean="0"/>
              <a:t>rồi</a:t>
            </a:r>
            <a:r>
              <a:rPr lang="en-US" sz="3200" dirty="0" smtClean="0"/>
              <a:t> </a:t>
            </a:r>
            <a:r>
              <a:rPr lang="en-US" sz="3200" dirty="0" err="1" smtClean="0"/>
              <a:t>tìm</a:t>
            </a:r>
            <a:r>
              <a:rPr lang="en-US" sz="3200" dirty="0" smtClean="0"/>
              <a:t> ƯC </a:t>
            </a:r>
            <a:r>
              <a:rPr lang="en-US" sz="3200" dirty="0" err="1" smtClean="0"/>
              <a:t>của</a:t>
            </a:r>
            <a:r>
              <a:rPr lang="en-US" sz="3200" dirty="0" smtClean="0"/>
              <a:t> (16,80,176)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983453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9" grpId="0"/>
      <p:bldP spid="10" grpId="0"/>
      <p:bldP spid="11" grpId="0"/>
      <p:bldP spid="11" grpId="1"/>
      <p:bldP spid="12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03648" y="-99392"/>
            <a:ext cx="226581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 smtClean="0">
                <a:solidFill>
                  <a:srgbClr val="FF0000"/>
                </a:solidFill>
              </a:rPr>
              <a:t>Luyện</a:t>
            </a:r>
            <a:r>
              <a:rPr lang="en-US" sz="4000" b="1" dirty="0" smtClean="0">
                <a:solidFill>
                  <a:srgbClr val="FF0000"/>
                </a:solidFill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</a:rPr>
              <a:t>tập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20" y="692696"/>
            <a:ext cx="8071440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u="sng" dirty="0" err="1" smtClean="0"/>
              <a:t>Bài</a:t>
            </a:r>
            <a:r>
              <a:rPr lang="en-US" sz="3200" b="1" u="sng" dirty="0" smtClean="0"/>
              <a:t> 1:</a:t>
            </a:r>
            <a:r>
              <a:rPr lang="en-US" sz="3200" dirty="0" smtClean="0"/>
              <a:t> </a:t>
            </a:r>
            <a:r>
              <a:rPr lang="en-US" sz="3200" dirty="0" err="1" smtClean="0"/>
              <a:t>Tìm</a:t>
            </a:r>
            <a:r>
              <a:rPr lang="en-US" sz="3200" dirty="0" smtClean="0"/>
              <a:t> ƯCLN </a:t>
            </a:r>
            <a:r>
              <a:rPr lang="en-US" sz="3200" dirty="0" err="1" smtClean="0"/>
              <a:t>của</a:t>
            </a:r>
            <a:r>
              <a:rPr lang="en-US" sz="3200" dirty="0" smtClean="0"/>
              <a:t>:</a:t>
            </a:r>
          </a:p>
          <a:p>
            <a:r>
              <a:rPr lang="en-US" sz="3200" dirty="0" smtClean="0"/>
              <a:t>a)(8, 9)             b) ( 8, 12, 15)            c) (24, 16, 8) </a:t>
            </a:r>
            <a:endParaRPr lang="en-US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76036" y="1738551"/>
            <a:ext cx="9524146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i="1" u="sng" dirty="0" smtClean="0"/>
              <a:t>-</a:t>
            </a:r>
            <a:r>
              <a:rPr lang="en-US" sz="3200" i="1" u="sng" dirty="0" err="1" smtClean="0"/>
              <a:t>Chú</a:t>
            </a:r>
            <a:r>
              <a:rPr lang="en-US" sz="3200" i="1" u="sng" dirty="0" smtClean="0"/>
              <a:t> ý</a:t>
            </a:r>
            <a:r>
              <a:rPr lang="en-US" sz="3200" i="1" dirty="0" smtClean="0"/>
              <a:t>:</a:t>
            </a:r>
          </a:p>
          <a:p>
            <a:r>
              <a:rPr lang="en-US" sz="3200" i="1" dirty="0" smtClean="0"/>
              <a:t>+ </a:t>
            </a:r>
            <a:r>
              <a:rPr lang="en-US" sz="3200" i="1" dirty="0" err="1" smtClean="0"/>
              <a:t>Nếu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các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số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đã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cho</a:t>
            </a:r>
            <a:r>
              <a:rPr lang="en-US" sz="3200" i="1" dirty="0" smtClean="0"/>
              <a:t> </a:t>
            </a:r>
            <a:r>
              <a:rPr lang="en-US" sz="3200" b="1" i="1" dirty="0" err="1" smtClean="0"/>
              <a:t>không</a:t>
            </a:r>
            <a:r>
              <a:rPr lang="en-US" sz="3200" b="1" i="1" dirty="0" smtClean="0"/>
              <a:t> </a:t>
            </a:r>
            <a:r>
              <a:rPr lang="en-US" sz="3200" b="1" i="1" dirty="0" err="1" smtClean="0"/>
              <a:t>có</a:t>
            </a:r>
            <a:r>
              <a:rPr lang="en-US" sz="3200" b="1" i="1" dirty="0" smtClean="0"/>
              <a:t> </a:t>
            </a:r>
            <a:r>
              <a:rPr lang="en-US" sz="3200" b="1" i="1" dirty="0" err="1" smtClean="0"/>
              <a:t>thừa</a:t>
            </a:r>
            <a:r>
              <a:rPr lang="en-US" sz="3200" b="1" i="1" dirty="0" smtClean="0"/>
              <a:t> </a:t>
            </a:r>
            <a:r>
              <a:rPr lang="en-US" sz="3200" b="1" i="1" dirty="0" err="1" smtClean="0"/>
              <a:t>số</a:t>
            </a:r>
            <a:r>
              <a:rPr lang="en-US" sz="3200" b="1" i="1" dirty="0" smtClean="0"/>
              <a:t> </a:t>
            </a:r>
            <a:r>
              <a:rPr lang="en-US" sz="3200" b="1" i="1" dirty="0" err="1" smtClean="0"/>
              <a:t>nguyên</a:t>
            </a:r>
            <a:r>
              <a:rPr lang="en-US" sz="3200" b="1" i="1" dirty="0" smtClean="0"/>
              <a:t> </a:t>
            </a:r>
            <a:r>
              <a:rPr lang="en-US" sz="3200" b="1" i="1" dirty="0" err="1" smtClean="0"/>
              <a:t>tố</a:t>
            </a:r>
            <a:r>
              <a:rPr lang="en-US" sz="3200" b="1" i="1" dirty="0" smtClean="0"/>
              <a:t> </a:t>
            </a:r>
            <a:r>
              <a:rPr lang="en-US" sz="3200" b="1" i="1" dirty="0" err="1" smtClean="0"/>
              <a:t>chung</a:t>
            </a:r>
            <a:r>
              <a:rPr lang="en-US" sz="3200" b="1" i="1" dirty="0" smtClean="0"/>
              <a:t> </a:t>
            </a:r>
          </a:p>
          <a:p>
            <a:r>
              <a:rPr lang="en-US" sz="3200" i="1" dirty="0" err="1" smtClean="0"/>
              <a:t>thì</a:t>
            </a:r>
            <a:r>
              <a:rPr lang="en-US" sz="3200" i="1" dirty="0" smtClean="0"/>
              <a:t> </a:t>
            </a:r>
            <a:r>
              <a:rPr lang="en-US" sz="3200" b="1" i="1" dirty="0" smtClean="0"/>
              <a:t>ƯCLN </a:t>
            </a:r>
            <a:r>
              <a:rPr lang="en-US" sz="3200" b="1" i="1" dirty="0" err="1" smtClean="0"/>
              <a:t>của</a:t>
            </a:r>
            <a:r>
              <a:rPr lang="en-US" sz="3200" b="1" i="1" dirty="0" smtClean="0"/>
              <a:t> </a:t>
            </a:r>
            <a:r>
              <a:rPr lang="en-US" sz="3200" b="1" i="1" dirty="0" err="1" smtClean="0"/>
              <a:t>chúng</a:t>
            </a:r>
            <a:r>
              <a:rPr lang="en-US" sz="3200" b="1" i="1" dirty="0" smtClean="0"/>
              <a:t> </a:t>
            </a:r>
            <a:r>
              <a:rPr lang="en-US" sz="3200" b="1" i="1" dirty="0" err="1" smtClean="0"/>
              <a:t>bằng</a:t>
            </a:r>
            <a:r>
              <a:rPr lang="en-US" sz="3200" b="1" i="1" dirty="0" smtClean="0"/>
              <a:t> 1</a:t>
            </a:r>
            <a:r>
              <a:rPr lang="en-US" sz="3200" i="1" dirty="0" smtClean="0"/>
              <a:t>.</a:t>
            </a:r>
            <a:endParaRPr lang="en-US" sz="3200" dirty="0"/>
          </a:p>
          <a:p>
            <a:endParaRPr lang="en-US" sz="3200" i="1" dirty="0" smtClean="0"/>
          </a:p>
          <a:p>
            <a:r>
              <a:rPr lang="en-US" sz="3200" i="1" dirty="0"/>
              <a:t> </a:t>
            </a:r>
            <a:r>
              <a:rPr lang="en-US" sz="3200" i="1" dirty="0" smtClean="0"/>
              <a:t>        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7504" y="3095089"/>
            <a:ext cx="9201750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i="1" dirty="0" err="1" smtClean="0"/>
              <a:t>Hai</a:t>
            </a:r>
            <a:r>
              <a:rPr lang="en-US" sz="3200" i="1" dirty="0" smtClean="0"/>
              <a:t> hay </a:t>
            </a:r>
            <a:r>
              <a:rPr lang="en-US" sz="3200" i="1" dirty="0" err="1" smtClean="0"/>
              <a:t>nhiều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số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có</a:t>
            </a:r>
            <a:r>
              <a:rPr lang="en-US" sz="3200" i="1" dirty="0" smtClean="0"/>
              <a:t> </a:t>
            </a:r>
            <a:r>
              <a:rPr lang="en-US" sz="3200" i="1" dirty="0" smtClean="0">
                <a:solidFill>
                  <a:srgbClr val="FF0000"/>
                </a:solidFill>
              </a:rPr>
              <a:t>ƯCLN </a:t>
            </a:r>
            <a:r>
              <a:rPr lang="en-US" sz="3200" i="1" dirty="0" err="1" smtClean="0">
                <a:solidFill>
                  <a:srgbClr val="FF0000"/>
                </a:solidFill>
              </a:rPr>
              <a:t>bằng</a:t>
            </a:r>
            <a:r>
              <a:rPr lang="en-US" sz="3200" i="1" dirty="0" smtClean="0">
                <a:solidFill>
                  <a:srgbClr val="FF0000"/>
                </a:solidFill>
              </a:rPr>
              <a:t> 1 </a:t>
            </a:r>
            <a:r>
              <a:rPr lang="en-US" sz="3200" i="1" dirty="0" err="1" smtClean="0"/>
              <a:t>gọi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là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các</a:t>
            </a:r>
            <a:r>
              <a:rPr lang="en-US" sz="3200" i="1" dirty="0" smtClean="0"/>
              <a:t> </a:t>
            </a:r>
            <a:r>
              <a:rPr lang="en-US" sz="3200" i="1" dirty="0" err="1" smtClean="0">
                <a:solidFill>
                  <a:srgbClr val="FF0000"/>
                </a:solidFill>
              </a:rPr>
              <a:t>số</a:t>
            </a:r>
            <a:r>
              <a:rPr lang="en-US" sz="3200" i="1" dirty="0" smtClean="0">
                <a:solidFill>
                  <a:srgbClr val="FF0000"/>
                </a:solidFill>
              </a:rPr>
              <a:t> </a:t>
            </a:r>
            <a:r>
              <a:rPr lang="en-US" sz="3200" i="1" dirty="0" err="1" smtClean="0">
                <a:solidFill>
                  <a:srgbClr val="FF0000"/>
                </a:solidFill>
              </a:rPr>
              <a:t>nguyên</a:t>
            </a:r>
            <a:r>
              <a:rPr lang="en-US" sz="3200" i="1" dirty="0" smtClean="0">
                <a:solidFill>
                  <a:srgbClr val="FF0000"/>
                </a:solidFill>
              </a:rPr>
              <a:t> </a:t>
            </a:r>
          </a:p>
          <a:p>
            <a:r>
              <a:rPr lang="en-US" sz="3200" i="1" dirty="0" err="1">
                <a:solidFill>
                  <a:srgbClr val="FF0000"/>
                </a:solidFill>
              </a:rPr>
              <a:t>t</a:t>
            </a:r>
            <a:r>
              <a:rPr lang="en-US" sz="3200" i="1" dirty="0" err="1" smtClean="0">
                <a:solidFill>
                  <a:srgbClr val="FF0000"/>
                </a:solidFill>
              </a:rPr>
              <a:t>ố</a:t>
            </a:r>
            <a:r>
              <a:rPr lang="en-US" sz="3200" i="1" dirty="0" smtClean="0">
                <a:solidFill>
                  <a:srgbClr val="FF0000"/>
                </a:solidFill>
              </a:rPr>
              <a:t> </a:t>
            </a:r>
            <a:r>
              <a:rPr lang="en-US" sz="3200" i="1" dirty="0" err="1" smtClean="0">
                <a:solidFill>
                  <a:srgbClr val="FF0000"/>
                </a:solidFill>
              </a:rPr>
              <a:t>cùng</a:t>
            </a:r>
            <a:r>
              <a:rPr lang="en-US" sz="3200" i="1" dirty="0" smtClean="0">
                <a:solidFill>
                  <a:srgbClr val="FF0000"/>
                </a:solidFill>
              </a:rPr>
              <a:t> </a:t>
            </a:r>
            <a:r>
              <a:rPr lang="en-US" sz="3200" i="1" dirty="0" err="1" smtClean="0">
                <a:solidFill>
                  <a:srgbClr val="FF0000"/>
                </a:solidFill>
              </a:rPr>
              <a:t>nhau</a:t>
            </a:r>
            <a:r>
              <a:rPr lang="en-US" sz="3200" i="1" dirty="0" smtClean="0">
                <a:solidFill>
                  <a:srgbClr val="FF0000"/>
                </a:solidFill>
              </a:rPr>
              <a:t>.</a:t>
            </a:r>
            <a:endParaRPr lang="en-US" sz="3200" dirty="0">
              <a:solidFill>
                <a:srgbClr val="FF0000"/>
              </a:solidFill>
            </a:endParaRPr>
          </a:p>
          <a:p>
            <a:endParaRPr lang="en-US" sz="3200" i="1" dirty="0" smtClean="0"/>
          </a:p>
          <a:p>
            <a:r>
              <a:rPr lang="en-US" sz="3200" i="1" dirty="0"/>
              <a:t> </a:t>
            </a:r>
            <a:r>
              <a:rPr lang="en-US" sz="3200" i="1" dirty="0" smtClean="0"/>
              <a:t>        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7504" y="4005064"/>
            <a:ext cx="742280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i="1" dirty="0" smtClean="0"/>
              <a:t>VD: 8  </a:t>
            </a:r>
            <a:r>
              <a:rPr lang="en-US" sz="3200" i="1" dirty="0" err="1" smtClean="0"/>
              <a:t>và</a:t>
            </a:r>
            <a:r>
              <a:rPr lang="en-US" sz="3200" i="1" dirty="0" smtClean="0"/>
              <a:t> 9 </a:t>
            </a:r>
            <a:r>
              <a:rPr lang="en-US" sz="3200" i="1" dirty="0" err="1" smtClean="0"/>
              <a:t>là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hai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số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nguyên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tố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cùng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nhau</a:t>
            </a:r>
            <a:r>
              <a:rPr lang="en-US" sz="3200" i="1" dirty="0" smtClean="0"/>
              <a:t>; </a:t>
            </a:r>
          </a:p>
          <a:p>
            <a:r>
              <a:rPr lang="en-US" sz="3200" i="1" dirty="0"/>
              <a:t> </a:t>
            </a:r>
            <a:r>
              <a:rPr lang="en-US" sz="3200" i="1" dirty="0" smtClean="0"/>
              <a:t>       8, 12, 15 </a:t>
            </a:r>
            <a:r>
              <a:rPr lang="en-US" sz="3200" i="1" dirty="0" err="1" smtClean="0"/>
              <a:t>là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ba</a:t>
            </a:r>
            <a:r>
              <a:rPr lang="en-US" sz="3200" i="1" dirty="0" smtClean="0"/>
              <a:t> </a:t>
            </a:r>
            <a:r>
              <a:rPr lang="en-US" sz="3200" i="1" dirty="0" err="1"/>
              <a:t>số</a:t>
            </a:r>
            <a:r>
              <a:rPr lang="en-US" sz="3200" i="1" dirty="0"/>
              <a:t> </a:t>
            </a:r>
            <a:r>
              <a:rPr lang="en-US" sz="3200" i="1" dirty="0" err="1"/>
              <a:t>nguyên</a:t>
            </a:r>
            <a:r>
              <a:rPr lang="en-US" sz="3200" i="1" dirty="0"/>
              <a:t> </a:t>
            </a:r>
            <a:r>
              <a:rPr lang="en-US" sz="3200" i="1" dirty="0" err="1"/>
              <a:t>tố</a:t>
            </a:r>
            <a:r>
              <a:rPr lang="en-US" sz="3200" i="1" dirty="0"/>
              <a:t> </a:t>
            </a:r>
            <a:r>
              <a:rPr lang="en-US" sz="3200" i="1" dirty="0" err="1"/>
              <a:t>cùng</a:t>
            </a:r>
            <a:r>
              <a:rPr lang="en-US" sz="3200" i="1" dirty="0"/>
              <a:t> </a:t>
            </a:r>
            <a:r>
              <a:rPr lang="en-US" sz="3200" i="1" dirty="0" err="1" smtClean="0"/>
              <a:t>nhau</a:t>
            </a:r>
            <a:r>
              <a:rPr lang="en-US" sz="3200" i="1" dirty="0" smtClean="0"/>
              <a:t>.</a:t>
            </a:r>
            <a:endParaRPr lang="en-US" sz="3200" i="1" dirty="0"/>
          </a:p>
        </p:txBody>
      </p:sp>
      <p:sp>
        <p:nvSpPr>
          <p:cNvPr id="9" name="TextBox 8"/>
          <p:cNvSpPr txBox="1"/>
          <p:nvPr/>
        </p:nvSpPr>
        <p:spPr>
          <a:xfrm>
            <a:off x="107504" y="5013176"/>
            <a:ext cx="9093900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i="1" dirty="0" smtClean="0"/>
              <a:t>+ </a:t>
            </a:r>
            <a:r>
              <a:rPr lang="en-US" sz="3200" i="1" dirty="0" err="1" smtClean="0"/>
              <a:t>Trong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các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số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đã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cho</a:t>
            </a:r>
            <a:r>
              <a:rPr lang="en-US" sz="3200" i="1" dirty="0" smtClean="0"/>
              <a:t>, </a:t>
            </a:r>
            <a:r>
              <a:rPr lang="en-US" sz="3200" i="1" dirty="0" err="1" smtClean="0"/>
              <a:t>nếu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số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nhỏ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nhất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là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ước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của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các</a:t>
            </a:r>
            <a:endParaRPr lang="en-US" sz="3200" i="1" dirty="0" smtClean="0"/>
          </a:p>
          <a:p>
            <a:r>
              <a:rPr lang="en-US" sz="3200" i="1" dirty="0" err="1" smtClean="0"/>
              <a:t>số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còn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lại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thì</a:t>
            </a:r>
            <a:r>
              <a:rPr lang="en-US" sz="3200" i="1" dirty="0" smtClean="0"/>
              <a:t> ƯCLN </a:t>
            </a:r>
            <a:r>
              <a:rPr lang="en-US" sz="3200" i="1" dirty="0" err="1" smtClean="0"/>
              <a:t>của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các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số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đã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cho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chính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là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số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nhỏ</a:t>
            </a:r>
            <a:r>
              <a:rPr lang="en-US" sz="3200" i="1" dirty="0" smtClean="0"/>
              <a:t> </a:t>
            </a:r>
          </a:p>
          <a:p>
            <a:r>
              <a:rPr lang="en-US" sz="3200" i="1" dirty="0" err="1"/>
              <a:t>n</a:t>
            </a:r>
            <a:r>
              <a:rPr lang="en-US" sz="3200" i="1" dirty="0" err="1" smtClean="0"/>
              <a:t>hất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ấy</a:t>
            </a:r>
            <a:r>
              <a:rPr lang="en-US" sz="3200" i="1" dirty="0" smtClean="0"/>
              <a:t>. VD: </a:t>
            </a:r>
            <a:r>
              <a:rPr lang="en-US" sz="3200" dirty="0"/>
              <a:t>ƯCLN ( </a:t>
            </a:r>
            <a:r>
              <a:rPr lang="en-US" sz="3200" dirty="0" smtClean="0"/>
              <a:t>24, 16, 8) = 8</a:t>
            </a:r>
            <a:endParaRPr lang="en-US" sz="3200" dirty="0"/>
          </a:p>
          <a:p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2047211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7504" y="116632"/>
            <a:ext cx="924124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u="sng" dirty="0" err="1" smtClean="0"/>
              <a:t>Bài</a:t>
            </a:r>
            <a:r>
              <a:rPr lang="en-US" sz="3200" b="1" u="sng" dirty="0" smtClean="0"/>
              <a:t> 2:</a:t>
            </a:r>
            <a:r>
              <a:rPr lang="en-US" sz="3200" dirty="0" smtClean="0"/>
              <a:t> </a:t>
            </a:r>
            <a:r>
              <a:rPr lang="en-US" sz="3200" dirty="0" err="1" smtClean="0"/>
              <a:t>Tìm</a:t>
            </a:r>
            <a:r>
              <a:rPr lang="en-US" sz="3200" dirty="0" smtClean="0"/>
              <a:t> ƯCLN </a:t>
            </a:r>
            <a:r>
              <a:rPr lang="en-US" sz="3200" dirty="0" err="1" smtClean="0"/>
              <a:t>rồi</a:t>
            </a:r>
            <a:r>
              <a:rPr lang="en-US" sz="3200" dirty="0" smtClean="0"/>
              <a:t> </a:t>
            </a:r>
            <a:r>
              <a:rPr lang="en-US" sz="3200" dirty="0" err="1" smtClean="0"/>
              <a:t>tìm</a:t>
            </a:r>
            <a:r>
              <a:rPr lang="en-US" sz="3200" dirty="0" smtClean="0"/>
              <a:t> ƯC </a:t>
            </a:r>
            <a:r>
              <a:rPr lang="en-US" sz="3200" dirty="0" err="1" smtClean="0"/>
              <a:t>của</a:t>
            </a:r>
            <a:r>
              <a:rPr lang="en-US" sz="3200" dirty="0" smtClean="0"/>
              <a:t>:</a:t>
            </a:r>
          </a:p>
          <a:p>
            <a:r>
              <a:rPr lang="en-US" sz="3200" dirty="0" smtClean="0"/>
              <a:t>a) (56, 140)          b) ( 24, 84, 180)           c) (60,180)</a:t>
            </a:r>
          </a:p>
          <a:p>
            <a:r>
              <a:rPr lang="en-US" sz="3200" dirty="0" smtClean="0"/>
              <a:t>d) (15,9)               e) ( 16, 80, 176)            f) ( 18, 30, 77)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925583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</TotalTime>
  <Words>648</Words>
  <Application>Microsoft Office PowerPoint</Application>
  <PresentationFormat>On-screen Show (4:3)</PresentationFormat>
  <Paragraphs>96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ismail - [2010]</dc:creator>
  <cp:lastModifiedBy>HuongTV</cp:lastModifiedBy>
  <cp:revision>17</cp:revision>
  <dcterms:created xsi:type="dcterms:W3CDTF">2017-10-17T08:28:30Z</dcterms:created>
  <dcterms:modified xsi:type="dcterms:W3CDTF">2018-01-24T02:38:09Z</dcterms:modified>
</cp:coreProperties>
</file>