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88EA-D475-4E9F-BAAE-491CF5B887F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81CB-DB3D-4290-90A8-EB5CF8F6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8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88EA-D475-4E9F-BAAE-491CF5B887F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81CB-DB3D-4290-90A8-EB5CF8F6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3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88EA-D475-4E9F-BAAE-491CF5B887F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81CB-DB3D-4290-90A8-EB5CF8F6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88EA-D475-4E9F-BAAE-491CF5B887F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81CB-DB3D-4290-90A8-EB5CF8F6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2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88EA-D475-4E9F-BAAE-491CF5B887F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81CB-DB3D-4290-90A8-EB5CF8F6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2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88EA-D475-4E9F-BAAE-491CF5B887F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81CB-DB3D-4290-90A8-EB5CF8F6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8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88EA-D475-4E9F-BAAE-491CF5B887F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81CB-DB3D-4290-90A8-EB5CF8F6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3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88EA-D475-4E9F-BAAE-491CF5B887F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81CB-DB3D-4290-90A8-EB5CF8F6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3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88EA-D475-4E9F-BAAE-491CF5B887F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81CB-DB3D-4290-90A8-EB5CF8F6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88EA-D475-4E9F-BAAE-491CF5B887F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81CB-DB3D-4290-90A8-EB5CF8F6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9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88EA-D475-4E9F-BAAE-491CF5B887F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81CB-DB3D-4290-90A8-EB5CF8F6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2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88EA-D475-4E9F-BAAE-491CF5B887F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81CB-DB3D-4290-90A8-EB5CF8F6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0942" y="2438400"/>
            <a:ext cx="2473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err="1" smtClean="0"/>
              <a:t>Tiết</a:t>
            </a:r>
            <a:r>
              <a:rPr lang="en-US" sz="5400" b="1" i="1" smtClean="0"/>
              <a:t> </a:t>
            </a:r>
            <a:r>
              <a:rPr lang="en-US" sz="5400" b="1" i="1" smtClean="0"/>
              <a:t>23</a:t>
            </a:r>
            <a:r>
              <a:rPr lang="en-US" sz="5400" b="1" i="1" smtClean="0"/>
              <a:t>. </a:t>
            </a:r>
            <a:endParaRPr lang="en-US" sz="5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724531" y="3588603"/>
            <a:ext cx="3431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 </a:t>
            </a:r>
            <a:r>
              <a:rPr lang="en-US" sz="4800" b="1" smtClean="0">
                <a:solidFill>
                  <a:srgbClr val="FF0000"/>
                </a:solidFill>
              </a:rPr>
              <a:t>ƯỚC VÀ BỘI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0229" y="1447800"/>
            <a:ext cx="54000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smtClean="0"/>
              <a:t>Trường THCS Bồ Đề</a:t>
            </a:r>
            <a:endParaRPr lang="en-US" sz="5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46212" y="5486400"/>
            <a:ext cx="558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GV thực hiện: Nguyễn Hoài Anh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7614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171" y="1941800"/>
            <a:ext cx="9637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18</a:t>
            </a:r>
          </a:p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1916832"/>
            <a:ext cx="37863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b="1" dirty="0" smtClean="0"/>
              <a:t>:</a:t>
            </a:r>
            <a:endParaRPr lang="en-US" sz="5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69812" y="1941800"/>
            <a:ext cx="5741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2</a:t>
            </a:r>
            <a:endParaRPr lang="en-US" sz="6000" b="1" dirty="0" smtClean="0"/>
          </a:p>
          <a:p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91880" y="1914217"/>
                <a:ext cx="562975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b="1" i="0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55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914217"/>
                <a:ext cx="562975" cy="9387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123728" y="3429000"/>
            <a:ext cx="1047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Bội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030966" y="3379639"/>
            <a:ext cx="1261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Ước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47269" y="2996952"/>
            <a:ext cx="365707" cy="524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368031" y="2852936"/>
            <a:ext cx="293492" cy="50086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34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-27384"/>
            <a:ext cx="4189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</a:rPr>
              <a:t> 23. </a:t>
            </a:r>
            <a:r>
              <a:rPr lang="en-US" sz="4000" b="1" dirty="0" err="1" smtClean="0">
                <a:solidFill>
                  <a:srgbClr val="FF0000"/>
                </a:solidFill>
              </a:rPr>
              <a:t>Ước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bội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92696"/>
            <a:ext cx="2878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</a:rPr>
              <a:t>Ước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bội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713002"/>
                <a:ext cx="12041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a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4000" dirty="0" smtClean="0"/>
                  <a:t> b </a:t>
                </a:r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13002"/>
                <a:ext cx="1204176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18274" t="-15517" r="-17259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918864" y="1628800"/>
            <a:ext cx="438132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Ta </a:t>
            </a:r>
            <a:r>
              <a:rPr lang="en-US" sz="3800" dirty="0" err="1" smtClean="0"/>
              <a:t>nói</a:t>
            </a:r>
            <a:r>
              <a:rPr lang="en-US" sz="3800" dirty="0" smtClean="0"/>
              <a:t>: a </a:t>
            </a:r>
            <a:r>
              <a:rPr lang="en-US" sz="3800" dirty="0" err="1" smtClean="0"/>
              <a:t>là</a:t>
            </a:r>
            <a:r>
              <a:rPr lang="en-US" sz="3800" dirty="0" smtClean="0"/>
              <a:t> </a:t>
            </a:r>
            <a:r>
              <a:rPr lang="en-US" sz="3800" dirty="0" err="1" smtClean="0"/>
              <a:t>bội</a:t>
            </a:r>
            <a:r>
              <a:rPr lang="en-US" sz="3800" dirty="0" smtClean="0"/>
              <a:t> </a:t>
            </a:r>
            <a:r>
              <a:rPr lang="en-US" sz="3800" dirty="0" err="1" smtClean="0"/>
              <a:t>của</a:t>
            </a:r>
            <a:r>
              <a:rPr lang="en-US" sz="3800" dirty="0" smtClean="0"/>
              <a:t> b</a:t>
            </a:r>
          </a:p>
          <a:p>
            <a:r>
              <a:rPr lang="en-US" sz="3800" dirty="0"/>
              <a:t> </a:t>
            </a:r>
            <a:r>
              <a:rPr lang="en-US" sz="3800" dirty="0" smtClean="0"/>
              <a:t>            b </a:t>
            </a:r>
            <a:r>
              <a:rPr lang="en-US" sz="3800" dirty="0" err="1" smtClean="0"/>
              <a:t>là</a:t>
            </a:r>
            <a:r>
              <a:rPr lang="en-US" sz="3800" dirty="0" smtClean="0"/>
              <a:t> </a:t>
            </a:r>
            <a:r>
              <a:rPr lang="en-US" sz="3800" dirty="0" err="1" smtClean="0"/>
              <a:t>ước</a:t>
            </a:r>
            <a:r>
              <a:rPr lang="en-US" sz="3800" dirty="0" smtClean="0"/>
              <a:t> </a:t>
            </a:r>
            <a:r>
              <a:rPr lang="en-US" sz="3800" dirty="0" err="1" smtClean="0"/>
              <a:t>của</a:t>
            </a:r>
            <a:r>
              <a:rPr lang="en-US" sz="3800" dirty="0" smtClean="0"/>
              <a:t> a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8300" y="4161274"/>
                <a:ext cx="23294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u="sng" dirty="0" smtClean="0"/>
                  <a:t>VD:</a:t>
                </a:r>
                <a:r>
                  <a:rPr lang="en-US" sz="4000" dirty="0" smtClean="0"/>
                  <a:t> 16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4000" dirty="0" smtClean="0"/>
                  <a:t> 4 </a:t>
                </a:r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00" y="4161274"/>
                <a:ext cx="2329484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9424" t="-15517" r="-837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27784" y="4089266"/>
                <a:ext cx="7296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089266"/>
                <a:ext cx="729687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339752" y="3895308"/>
            <a:ext cx="407836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/>
              <a:t> </a:t>
            </a:r>
            <a:r>
              <a:rPr lang="en-US" sz="3800" dirty="0" smtClean="0"/>
              <a:t>       16 </a:t>
            </a:r>
            <a:r>
              <a:rPr lang="en-US" sz="3800" dirty="0" err="1" smtClean="0"/>
              <a:t>là</a:t>
            </a:r>
            <a:r>
              <a:rPr lang="en-US" sz="3800" dirty="0" smtClean="0"/>
              <a:t> </a:t>
            </a:r>
            <a:r>
              <a:rPr lang="en-US" sz="3800" dirty="0" err="1" smtClean="0"/>
              <a:t>bội</a:t>
            </a:r>
            <a:r>
              <a:rPr lang="en-US" sz="3800" dirty="0" smtClean="0"/>
              <a:t> </a:t>
            </a:r>
            <a:r>
              <a:rPr lang="en-US" sz="3800" dirty="0" err="1" smtClean="0"/>
              <a:t>của</a:t>
            </a:r>
            <a:r>
              <a:rPr lang="en-US" sz="3800" dirty="0" smtClean="0"/>
              <a:t> 4</a:t>
            </a:r>
          </a:p>
          <a:p>
            <a:r>
              <a:rPr lang="en-US" sz="3800" dirty="0"/>
              <a:t> </a:t>
            </a:r>
            <a:r>
              <a:rPr lang="en-US" sz="3800" dirty="0" smtClean="0"/>
              <a:t>       4 </a:t>
            </a:r>
            <a:r>
              <a:rPr lang="en-US" sz="3800" dirty="0" err="1" smtClean="0"/>
              <a:t>là</a:t>
            </a:r>
            <a:r>
              <a:rPr lang="en-US" sz="3800" dirty="0" smtClean="0"/>
              <a:t> </a:t>
            </a:r>
            <a:r>
              <a:rPr lang="en-US" sz="3800" dirty="0" err="1" smtClean="0"/>
              <a:t>ước</a:t>
            </a:r>
            <a:r>
              <a:rPr lang="en-US" sz="3800" dirty="0" smtClean="0"/>
              <a:t> </a:t>
            </a:r>
            <a:r>
              <a:rPr lang="en-US" sz="3800" dirty="0" err="1" smtClean="0"/>
              <a:t>của</a:t>
            </a:r>
            <a:r>
              <a:rPr lang="en-US" sz="3800" dirty="0" smtClean="0"/>
              <a:t> 16</a:t>
            </a:r>
            <a:endParaRPr lang="en-US" sz="3800" dirty="0"/>
          </a:p>
        </p:txBody>
      </p:sp>
      <p:sp>
        <p:nvSpPr>
          <p:cNvPr id="15" name="TextBox 14"/>
          <p:cNvSpPr txBox="1"/>
          <p:nvPr/>
        </p:nvSpPr>
        <p:spPr>
          <a:xfrm>
            <a:off x="6773421" y="1628800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B( b 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4248" y="2196153"/>
            <a:ext cx="1114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Ư( a 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56" y="3852337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B( 4 )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6256" y="4500409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Ư( 16 )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1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624"/>
            <a:ext cx="4944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II. </a:t>
            </a:r>
            <a:r>
              <a:rPr lang="en-US" sz="4000" b="1" dirty="0" err="1" smtClean="0">
                <a:solidFill>
                  <a:srgbClr val="FF0000"/>
                </a:solidFill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ước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bội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92696"/>
            <a:ext cx="3340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bội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28867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VD: </a:t>
            </a:r>
            <a:r>
              <a:rPr lang="en-US" sz="3800" dirty="0" err="1" smtClean="0"/>
              <a:t>Tìm</a:t>
            </a:r>
            <a:r>
              <a:rPr lang="en-US" sz="3800" dirty="0" smtClean="0"/>
              <a:t> B( 5) 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175828"/>
            <a:ext cx="90212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u="sng" dirty="0" err="1" smtClean="0"/>
              <a:t>Cách</a:t>
            </a:r>
            <a:r>
              <a:rPr lang="en-US" sz="3800" i="1" u="sng" dirty="0" smtClean="0"/>
              <a:t> </a:t>
            </a:r>
            <a:r>
              <a:rPr lang="en-US" sz="3800" i="1" u="sng" dirty="0" err="1" smtClean="0"/>
              <a:t>làm</a:t>
            </a:r>
            <a:r>
              <a:rPr lang="en-US" sz="3800" i="1" u="sng" dirty="0" smtClean="0"/>
              <a:t>: </a:t>
            </a:r>
            <a:r>
              <a:rPr lang="en-US" sz="3800" i="1" dirty="0" err="1" smtClean="0"/>
              <a:t>Lấy</a:t>
            </a:r>
            <a:r>
              <a:rPr lang="en-US" sz="3800" i="1" dirty="0" smtClean="0"/>
              <a:t> 5 </a:t>
            </a:r>
            <a:r>
              <a:rPr lang="en-US" sz="3800" i="1" dirty="0" err="1" smtClean="0"/>
              <a:t>nhân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lần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lượt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với</a:t>
            </a:r>
            <a:r>
              <a:rPr lang="en-US" sz="3800" i="1" dirty="0" smtClean="0"/>
              <a:t> 0, 1, 2, 3,.. </a:t>
            </a:r>
            <a:endParaRPr lang="en-US" sz="3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2895908"/>
                <a:ext cx="6859891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3800" dirty="0" smtClean="0"/>
                  <a:t> B( 5)=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/>
                          </a:rPr>
                          <m:t>0;5;10;15;20;25;…</m:t>
                        </m:r>
                      </m:e>
                    </m:d>
                  </m:oMath>
                </a14:m>
                <a:r>
                  <a:rPr lang="en-US" sz="3800" dirty="0" smtClean="0"/>
                  <a:t>  </a:t>
                </a:r>
                <a:endParaRPr lang="en-US" sz="3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95908"/>
                <a:ext cx="6859891" cy="677108"/>
              </a:xfrm>
              <a:prstGeom prst="rect">
                <a:avLst/>
              </a:prstGeom>
              <a:blipFill rotWithShape="1">
                <a:blip r:embed="rId2"/>
                <a:stretch>
                  <a:fillRect t="-14414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28" y="3615988"/>
            <a:ext cx="36866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/>
              <a:t>?</a:t>
            </a:r>
            <a:r>
              <a:rPr lang="en-US" sz="3800" dirty="0" smtClean="0"/>
              <a:t>: </a:t>
            </a:r>
            <a:r>
              <a:rPr lang="en-US" sz="3800" dirty="0" err="1" smtClean="0"/>
              <a:t>Tìm</a:t>
            </a:r>
            <a:r>
              <a:rPr lang="en-US" sz="3800" dirty="0" smtClean="0"/>
              <a:t> B( 3) , B( 4)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9458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624"/>
            <a:ext cx="4944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II. </a:t>
            </a:r>
            <a:r>
              <a:rPr lang="en-US" sz="4000" b="1" dirty="0" err="1" smtClean="0">
                <a:solidFill>
                  <a:srgbClr val="FF0000"/>
                </a:solidFill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ước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bội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92696"/>
            <a:ext cx="3534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ước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297331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VD: </a:t>
            </a:r>
            <a:r>
              <a:rPr lang="en-US" sz="3800" dirty="0" err="1" smtClean="0"/>
              <a:t>Tìm</a:t>
            </a:r>
            <a:r>
              <a:rPr lang="en-US" sz="3800" dirty="0" smtClean="0"/>
              <a:t> Ư( </a:t>
            </a:r>
            <a:r>
              <a:rPr lang="en-US" sz="3800" dirty="0"/>
              <a:t>6</a:t>
            </a:r>
            <a:r>
              <a:rPr lang="en-US" sz="3800" dirty="0" smtClean="0"/>
              <a:t>) 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132856"/>
            <a:ext cx="89791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u="sng" dirty="0" err="1" smtClean="0"/>
              <a:t>Cách</a:t>
            </a:r>
            <a:r>
              <a:rPr lang="en-US" sz="3800" i="1" u="sng" dirty="0" smtClean="0"/>
              <a:t> </a:t>
            </a:r>
            <a:r>
              <a:rPr lang="en-US" sz="3800" i="1" u="sng" dirty="0" err="1" smtClean="0"/>
              <a:t>làm</a:t>
            </a:r>
            <a:r>
              <a:rPr lang="en-US" sz="3800" i="1" u="sng" dirty="0" smtClean="0"/>
              <a:t>: </a:t>
            </a:r>
            <a:r>
              <a:rPr lang="en-US" sz="3800" i="1" dirty="0" err="1" smtClean="0"/>
              <a:t>Là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tất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cả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những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mà</a:t>
            </a:r>
            <a:r>
              <a:rPr lang="en-US" sz="3800" i="1" dirty="0" smtClean="0"/>
              <a:t> 6 chia </a:t>
            </a:r>
            <a:r>
              <a:rPr lang="en-US" sz="3800" i="1" dirty="0" err="1" smtClean="0"/>
              <a:t>hết</a:t>
            </a:r>
            <a:endParaRPr lang="en-US" sz="3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2895908"/>
                <a:ext cx="4253857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3800" dirty="0" smtClean="0"/>
                  <a:t> Ư( 6)=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/>
                          </a:rPr>
                          <m:t>1;2;3;6</m:t>
                        </m:r>
                      </m:e>
                    </m:d>
                  </m:oMath>
                </a14:m>
                <a:r>
                  <a:rPr lang="en-US" sz="3800" dirty="0" smtClean="0"/>
                  <a:t>  </a:t>
                </a:r>
                <a:endParaRPr lang="en-US" sz="3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95908"/>
                <a:ext cx="4253857" cy="677108"/>
              </a:xfrm>
              <a:prstGeom prst="rect">
                <a:avLst/>
              </a:prstGeom>
              <a:blipFill rotWithShape="1">
                <a:blip r:embed="rId2"/>
                <a:stretch>
                  <a:fillRect t="-14414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9904" y="2132856"/>
            <a:ext cx="66469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u="sng" dirty="0" smtClean="0"/>
              <a:t>?: 6 chia </a:t>
            </a:r>
            <a:r>
              <a:rPr lang="en-US" sz="3800" i="1" u="sng" dirty="0" err="1" smtClean="0"/>
              <a:t>hết</a:t>
            </a:r>
            <a:r>
              <a:rPr lang="en-US" sz="3800" i="1" u="sng" dirty="0" smtClean="0"/>
              <a:t> </a:t>
            </a:r>
            <a:r>
              <a:rPr lang="en-US" sz="3800" i="1" u="sng" dirty="0" err="1" smtClean="0"/>
              <a:t>cho</a:t>
            </a:r>
            <a:r>
              <a:rPr lang="en-US" sz="3800" i="1" u="sng" dirty="0" smtClean="0"/>
              <a:t> </a:t>
            </a:r>
            <a:r>
              <a:rPr lang="en-US" sz="3800" i="1" dirty="0" err="1"/>
              <a:t>n</a:t>
            </a:r>
            <a:r>
              <a:rPr lang="en-US" sz="3800" i="1" dirty="0" err="1" smtClean="0"/>
              <a:t>hững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 </a:t>
            </a:r>
            <a:r>
              <a:rPr lang="en-US" sz="3800" i="1" dirty="0" err="1" smtClean="0"/>
              <a:t>nào</a:t>
            </a:r>
            <a:r>
              <a:rPr lang="en-US" sz="3800" i="1" dirty="0" smtClean="0"/>
              <a:t> </a:t>
            </a:r>
            <a:r>
              <a:rPr lang="en-US" sz="3800" i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3615988"/>
            <a:ext cx="41066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/>
              <a:t>?</a:t>
            </a:r>
            <a:r>
              <a:rPr lang="en-US" sz="3800" dirty="0" smtClean="0"/>
              <a:t>: </a:t>
            </a:r>
            <a:r>
              <a:rPr lang="en-US" sz="3800" dirty="0" err="1" smtClean="0"/>
              <a:t>Tìm</a:t>
            </a:r>
            <a:r>
              <a:rPr lang="en-US" sz="3800" dirty="0" smtClean="0"/>
              <a:t> Ư( </a:t>
            </a:r>
            <a:r>
              <a:rPr lang="en-US" sz="3800" dirty="0"/>
              <a:t>8</a:t>
            </a:r>
            <a:r>
              <a:rPr lang="en-US" sz="3800" dirty="0" smtClean="0"/>
              <a:t>) , Ư( 30)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889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Ước và bộ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7013"/>
            <a:ext cx="8382000" cy="62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8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9552" y="610642"/>
            <a:ext cx="8077200" cy="946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smtClean="0"/>
              <a:t>1:</a:t>
            </a:r>
            <a:r>
              <a:rPr lang="en-US" sz="2800" b="1" dirty="0" smtClean="0"/>
              <a:t> </a:t>
            </a:r>
            <a:r>
              <a:rPr lang="en-US" sz="2800" b="1" dirty="0" err="1"/>
              <a:t>Điền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ước</a:t>
            </a:r>
            <a:r>
              <a:rPr lang="en-US" sz="2800" b="1" dirty="0"/>
              <a:t>”; “ </a:t>
            </a:r>
            <a:r>
              <a:rPr lang="en-US" sz="2800" b="1" dirty="0" err="1">
                <a:solidFill>
                  <a:srgbClr val="0000FF"/>
                </a:solidFill>
              </a:rPr>
              <a:t>bội</a:t>
            </a:r>
            <a:r>
              <a:rPr lang="en-US" sz="2800" b="1" dirty="0"/>
              <a:t>”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thích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 smtClean="0"/>
              <a:t>chỗ</a:t>
            </a:r>
            <a:r>
              <a:rPr lang="en-US" sz="2800" b="1" dirty="0" smtClean="0"/>
              <a:t> </a:t>
            </a:r>
            <a:r>
              <a:rPr lang="en-US" sz="2800" b="1" dirty="0" err="1"/>
              <a:t>chấm</a:t>
            </a:r>
            <a:endParaRPr lang="en-US" sz="2800" b="1" dirty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9552" y="1546746"/>
            <a:ext cx="8229600" cy="94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* Một lớp có 36 em chia đều vào các tổ, thì số tổ là ……của 36.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33400" y="2527300"/>
            <a:ext cx="8229600" cy="1373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*  Số học sinh của khối 6 xếp theo hàng 2; hàng 5; hàng 7 đều vừa đủ , thì số học sinh của khối 6 là………của 2; …… của 5; …. . của 7 .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52450" y="1590675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ước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131888" y="3284538"/>
            <a:ext cx="898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bội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954338" y="3278188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bội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724400" y="3265488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bội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28638" y="4376738"/>
            <a:ext cx="7893050" cy="94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*Nếu x.y=20(              ) thì x là…… của 20; y là …… của 20; 20 là…… của x và y</a:t>
            </a:r>
          </a:p>
        </p:txBody>
      </p:sp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2713038" y="4370388"/>
          <a:ext cx="1371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583947" imgH="228501" progId="Equation.DSMT4">
                  <p:embed/>
                </p:oleObj>
              </mc:Choice>
              <mc:Fallback>
                <p:oleObj name="Equation" r:id="rId3" imgW="5839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4370388"/>
                        <a:ext cx="13716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105400" y="423545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ước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42925" y="4689475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ước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378200" y="4706938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bội</a:t>
            </a:r>
          </a:p>
        </p:txBody>
      </p:sp>
      <p:graphicFrame>
        <p:nvGraphicFramePr>
          <p:cNvPr id="14355" name="Object 19"/>
          <p:cNvGraphicFramePr>
            <a:graphicFrameLocks noChangeAspect="1"/>
          </p:cNvGraphicFramePr>
          <p:nvPr/>
        </p:nvGraphicFramePr>
        <p:xfrm>
          <a:off x="528638" y="5757863"/>
          <a:ext cx="33385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1384300" imgH="254000" progId="Equation.DSMT4">
                  <p:embed/>
                </p:oleObj>
              </mc:Choice>
              <mc:Fallback>
                <p:oleObj name="Equation" r:id="rId5" imgW="1384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5757863"/>
                        <a:ext cx="3338512" cy="593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1927225" y="5700713"/>
            <a:ext cx="4667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-99392"/>
            <a:ext cx="2810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III.Luyện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tập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 autoUpdateAnimBg="0"/>
      <p:bldP spid="30724" grpId="0" animBg="1"/>
      <p:bldP spid="30725" grpId="0" animBg="1"/>
      <p:bldP spid="30726" grpId="0" autoUpdateAnimBg="0"/>
      <p:bldP spid="30727" grpId="0" autoUpdateAnimBg="0"/>
      <p:bldP spid="30728" grpId="0" autoUpdateAnimBg="0"/>
      <p:bldP spid="30729" grpId="0" autoUpdateAnimBg="0"/>
      <p:bldP spid="14349" grpId="0" animBg="1"/>
      <p:bldP spid="14351" grpId="0"/>
      <p:bldP spid="14352" grpId="0"/>
      <p:bldP spid="14353" grpId="0"/>
      <p:bldP spid="143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624"/>
            <a:ext cx="2810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III.Luyện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tập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730379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/>
              <a:t>Bài</a:t>
            </a:r>
            <a:r>
              <a:rPr lang="en-US" sz="3800" b="1" dirty="0" smtClean="0"/>
              <a:t> 3: </a:t>
            </a:r>
          </a:p>
          <a:p>
            <a:r>
              <a:rPr lang="en-US" sz="3800" dirty="0" smtClean="0"/>
              <a:t>a)</a:t>
            </a:r>
            <a:r>
              <a:rPr lang="en-US" sz="3800" dirty="0" err="1" smtClean="0"/>
              <a:t>Viết</a:t>
            </a:r>
            <a:r>
              <a:rPr lang="en-US" sz="3800" dirty="0" smtClean="0"/>
              <a:t> </a:t>
            </a:r>
            <a:r>
              <a:rPr lang="en-US" sz="3800" dirty="0" err="1" smtClean="0"/>
              <a:t>tập</a:t>
            </a:r>
            <a:r>
              <a:rPr lang="en-US" sz="3800" dirty="0" smtClean="0"/>
              <a:t> </a:t>
            </a:r>
            <a:r>
              <a:rPr lang="en-US" sz="3800" dirty="0" err="1" smtClean="0"/>
              <a:t>hợp</a:t>
            </a:r>
            <a:r>
              <a:rPr lang="en-US" sz="3800" dirty="0" smtClean="0"/>
              <a:t> </a:t>
            </a:r>
            <a:r>
              <a:rPr lang="en-US" sz="3800" dirty="0" err="1" smtClean="0"/>
              <a:t>các</a:t>
            </a:r>
            <a:r>
              <a:rPr lang="en-US" sz="3800" dirty="0" smtClean="0"/>
              <a:t> B ( 4) </a:t>
            </a:r>
            <a:r>
              <a:rPr lang="en-US" sz="3800" dirty="0" err="1" smtClean="0"/>
              <a:t>nhỏ</a:t>
            </a:r>
            <a:r>
              <a:rPr lang="en-US" sz="3800" dirty="0" smtClean="0"/>
              <a:t> </a:t>
            </a:r>
            <a:r>
              <a:rPr lang="en-US" sz="3800" dirty="0" err="1" smtClean="0"/>
              <a:t>hơn</a:t>
            </a:r>
            <a:r>
              <a:rPr lang="en-US" sz="3800" dirty="0" smtClean="0"/>
              <a:t> 30</a:t>
            </a:r>
          </a:p>
          <a:p>
            <a:r>
              <a:rPr lang="en-US" sz="3800" dirty="0" smtClean="0"/>
              <a:t>b)</a:t>
            </a:r>
            <a:r>
              <a:rPr lang="en-US" sz="3800" dirty="0" err="1" smtClean="0"/>
              <a:t>Viết</a:t>
            </a:r>
            <a:r>
              <a:rPr lang="en-US" sz="3800" dirty="0" smtClean="0"/>
              <a:t> </a:t>
            </a:r>
            <a:r>
              <a:rPr lang="en-US" sz="3800" dirty="0" err="1" smtClean="0"/>
              <a:t>dạng</a:t>
            </a:r>
            <a:r>
              <a:rPr lang="en-US" sz="3800" dirty="0" smtClean="0"/>
              <a:t> </a:t>
            </a:r>
            <a:r>
              <a:rPr lang="en-US" sz="3800" dirty="0" err="1" smtClean="0"/>
              <a:t>tổng</a:t>
            </a:r>
            <a:r>
              <a:rPr lang="en-US" sz="3800" dirty="0" smtClean="0"/>
              <a:t> </a:t>
            </a:r>
            <a:r>
              <a:rPr lang="en-US" sz="3800" dirty="0" err="1" smtClean="0"/>
              <a:t>quát</a:t>
            </a:r>
            <a:r>
              <a:rPr lang="en-US" sz="3800" dirty="0" smtClean="0"/>
              <a:t> </a:t>
            </a:r>
            <a:r>
              <a:rPr lang="en-US" sz="3800" dirty="0" err="1" smtClean="0"/>
              <a:t>các</a:t>
            </a:r>
            <a:r>
              <a:rPr lang="en-US" sz="3800" dirty="0" smtClean="0"/>
              <a:t> </a:t>
            </a:r>
            <a:r>
              <a:rPr lang="en-US" sz="3800" dirty="0" err="1" smtClean="0"/>
              <a:t>số</a:t>
            </a:r>
            <a:r>
              <a:rPr lang="en-US" sz="3800" dirty="0" smtClean="0"/>
              <a:t> </a:t>
            </a:r>
            <a:r>
              <a:rPr lang="en-US" sz="3800" dirty="0" err="1" smtClean="0"/>
              <a:t>là</a:t>
            </a:r>
            <a:r>
              <a:rPr lang="en-US" sz="3800" dirty="0" smtClean="0"/>
              <a:t> B(4) </a:t>
            </a: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518445"/>
            <a:ext cx="85505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/>
              <a:t>Bài</a:t>
            </a:r>
            <a:r>
              <a:rPr lang="en-US" sz="3800" b="1" smtClean="0"/>
              <a:t> </a:t>
            </a:r>
            <a:r>
              <a:rPr lang="en-US" sz="3800" b="1"/>
              <a:t>4</a:t>
            </a:r>
            <a:r>
              <a:rPr lang="en-US" sz="3800" b="1" smtClean="0"/>
              <a:t>: </a:t>
            </a:r>
            <a:r>
              <a:rPr lang="en-US" sz="3800" dirty="0" err="1" smtClean="0"/>
              <a:t>Tìm</a:t>
            </a:r>
            <a:r>
              <a:rPr lang="en-US" sz="3800" dirty="0" smtClean="0"/>
              <a:t> </a:t>
            </a:r>
            <a:r>
              <a:rPr lang="en-US" sz="3800" dirty="0" err="1" smtClean="0"/>
              <a:t>tập</a:t>
            </a:r>
            <a:r>
              <a:rPr lang="en-US" sz="3800" dirty="0" smtClean="0"/>
              <a:t> </a:t>
            </a:r>
            <a:r>
              <a:rPr lang="en-US" sz="3800" dirty="0" err="1" smtClean="0"/>
              <a:t>hợp</a:t>
            </a:r>
            <a:r>
              <a:rPr lang="en-US" sz="3800" dirty="0" smtClean="0"/>
              <a:t> </a:t>
            </a:r>
            <a:r>
              <a:rPr lang="en-US" sz="3800" dirty="0" err="1" smtClean="0"/>
              <a:t>các</a:t>
            </a:r>
            <a:r>
              <a:rPr lang="en-US" sz="3800" dirty="0" smtClean="0"/>
              <a:t> </a:t>
            </a:r>
            <a:r>
              <a:rPr lang="en-US" sz="3800" dirty="0" err="1" smtClean="0"/>
              <a:t>số</a:t>
            </a:r>
            <a:r>
              <a:rPr lang="en-US" sz="3800" dirty="0" smtClean="0"/>
              <a:t> </a:t>
            </a:r>
            <a:r>
              <a:rPr lang="en-US" sz="3800" dirty="0" err="1" smtClean="0"/>
              <a:t>có</a:t>
            </a:r>
            <a:r>
              <a:rPr lang="en-US" sz="3800" dirty="0" smtClean="0"/>
              <a:t> </a:t>
            </a:r>
            <a:r>
              <a:rPr lang="en-US" sz="3800" dirty="0" err="1" smtClean="0"/>
              <a:t>hai</a:t>
            </a:r>
            <a:r>
              <a:rPr lang="en-US" sz="3800" dirty="0" smtClean="0"/>
              <a:t> </a:t>
            </a:r>
            <a:r>
              <a:rPr lang="en-US" sz="3800" dirty="0" err="1" smtClean="0"/>
              <a:t>chữ</a:t>
            </a:r>
            <a:r>
              <a:rPr lang="en-US" sz="3800" dirty="0" smtClean="0"/>
              <a:t> </a:t>
            </a:r>
            <a:r>
              <a:rPr lang="en-US" sz="3800" dirty="0" err="1" smtClean="0"/>
              <a:t>số</a:t>
            </a:r>
            <a:r>
              <a:rPr lang="en-US" sz="3800" dirty="0" smtClean="0"/>
              <a:t> </a:t>
            </a:r>
            <a:r>
              <a:rPr lang="en-US" sz="3800" dirty="0" err="1" smtClean="0"/>
              <a:t>là</a:t>
            </a:r>
            <a:r>
              <a:rPr lang="en-US" sz="3800" dirty="0" smtClean="0"/>
              <a:t> :</a:t>
            </a:r>
          </a:p>
          <a:p>
            <a:pPr marL="742950" indent="-742950">
              <a:buAutoNum type="alphaLcParenR"/>
            </a:pPr>
            <a:r>
              <a:rPr lang="en-US" sz="3800" dirty="0" smtClean="0"/>
              <a:t>Ư (50)</a:t>
            </a:r>
          </a:p>
          <a:p>
            <a:r>
              <a:rPr lang="en-US" sz="3800" dirty="0" smtClean="0"/>
              <a:t>b)   Ư ( 132)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60294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364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HuongTV</cp:lastModifiedBy>
  <cp:revision>9</cp:revision>
  <dcterms:created xsi:type="dcterms:W3CDTF">2017-10-04T00:04:57Z</dcterms:created>
  <dcterms:modified xsi:type="dcterms:W3CDTF">2018-01-24T02:34:26Z</dcterms:modified>
</cp:coreProperties>
</file>