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58" r:id="rId3"/>
    <p:sldId id="263" r:id="rId4"/>
    <p:sldId id="259" r:id="rId5"/>
    <p:sldId id="260" r:id="rId6"/>
    <p:sldId id="261" r:id="rId7"/>
    <p:sldId id="272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>
        <p:scale>
          <a:sx n="72" d="100"/>
          <a:sy n="72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5C266-F6E9-487E-A418-FA040FEEF05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DE52-225C-45CE-BF06-BF20CEF32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DE52-225C-45CE-BF06-BF20CEF32B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7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D5D0-A634-4759-8B4D-BB4D4D23863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68"/>
            <a:ext cx="9144000" cy="67056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107504" y="2699623"/>
            <a:ext cx="8770350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smtClean="0"/>
              <a:t>Chia </a:t>
            </a:r>
            <a:r>
              <a:rPr lang="en-US" sz="3800" i="1" dirty="0" err="1" smtClean="0"/>
              <a:t>lớp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thành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, </a:t>
            </a:r>
            <a:r>
              <a:rPr lang="en-US" sz="3800" i="1" dirty="0" err="1" smtClean="0"/>
              <a:t>mỗi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sẽ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được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phát</a:t>
            </a:r>
            <a:endParaRPr lang="en-US" sz="3800" i="1" dirty="0" smtClean="0"/>
          </a:p>
          <a:p>
            <a:r>
              <a:rPr lang="en-US" sz="3800" i="1" dirty="0" smtClean="0"/>
              <a:t>1 </a:t>
            </a:r>
            <a:r>
              <a:rPr lang="en-US" sz="3800" i="1" dirty="0" err="1" smtClean="0"/>
              <a:t>bộ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. </a:t>
            </a:r>
          </a:p>
          <a:p>
            <a:r>
              <a:rPr lang="en-US" sz="3800" i="1" dirty="0" err="1" smtClean="0"/>
              <a:t>Lần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lượt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từng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bạn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trong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lên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gắn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những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 smtClean="0"/>
              <a:t>số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5 </a:t>
            </a:r>
            <a:r>
              <a:rPr lang="en-US" sz="3800" i="1" dirty="0" err="1" smtClean="0"/>
              <a:t>vào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cột</a:t>
            </a:r>
            <a:r>
              <a:rPr lang="en-US" sz="3800" i="1" dirty="0" smtClean="0"/>
              <a:t>.</a:t>
            </a:r>
          </a:p>
          <a:p>
            <a:r>
              <a:rPr lang="en-US" sz="3800" i="1" dirty="0" err="1" smtClean="0"/>
              <a:t>Thời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gian</a:t>
            </a:r>
            <a:r>
              <a:rPr lang="en-US" sz="3800" i="1" dirty="0" smtClean="0"/>
              <a:t>: </a:t>
            </a:r>
            <a:r>
              <a:rPr lang="en-US" sz="3800" i="1" dirty="0"/>
              <a:t>2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phút</a:t>
            </a:r>
            <a:r>
              <a:rPr lang="en-US" sz="3800" i="1" dirty="0" smtClean="0"/>
              <a:t>. </a:t>
            </a:r>
          </a:p>
          <a:p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nào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gắn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được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nhiều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hơn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 smtClean="0"/>
              <a:t>sẽ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chiến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thắng</a:t>
            </a:r>
            <a:r>
              <a:rPr lang="en-US" sz="3800" i="1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0555" y="260648"/>
            <a:ext cx="2803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HOẠT ĐỘNG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KHỞI ĐỘNG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87796"/>
            <a:ext cx="76352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</a:rPr>
              <a:t>Chơi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trò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chơi</a:t>
            </a:r>
            <a:r>
              <a:rPr lang="en-US" sz="3800" dirty="0" smtClean="0">
                <a:solidFill>
                  <a:srgbClr val="FF0000"/>
                </a:solidFill>
              </a:rPr>
              <a:t>: “ </a:t>
            </a:r>
            <a:r>
              <a:rPr lang="en-US" sz="3800" dirty="0" err="1" smtClean="0">
                <a:solidFill>
                  <a:srgbClr val="FF0000"/>
                </a:solidFill>
              </a:rPr>
              <a:t>Nhanh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tay</a:t>
            </a:r>
            <a:r>
              <a:rPr lang="en-US" sz="3800" dirty="0" smtClean="0">
                <a:solidFill>
                  <a:srgbClr val="FF0000"/>
                </a:solidFill>
              </a:rPr>
              <a:t>, </a:t>
            </a:r>
            <a:r>
              <a:rPr lang="en-US" sz="3800" dirty="0" err="1" smtClean="0">
                <a:solidFill>
                  <a:srgbClr val="FF0000"/>
                </a:solidFill>
              </a:rPr>
              <a:t>Nhanh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trí</a:t>
            </a:r>
            <a:r>
              <a:rPr lang="en-US" sz="3800" dirty="0" smtClean="0">
                <a:solidFill>
                  <a:srgbClr val="FF0000"/>
                </a:solidFill>
              </a:rPr>
              <a:t>”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170618"/>
            <a:ext cx="5190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/>
              <a:t>Chuyên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đề</a:t>
            </a:r>
            <a:r>
              <a:rPr lang="en-US" sz="5400" b="1" i="1" dirty="0" smtClean="0"/>
              <a:t>:</a:t>
            </a:r>
          </a:p>
          <a:p>
            <a:r>
              <a:rPr lang="en-US" sz="5400" b="1" i="1" dirty="0" err="1" smtClean="0"/>
              <a:t>Dấu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hiệu</a:t>
            </a:r>
            <a:r>
              <a:rPr lang="en-US" sz="5400" b="1" i="1" dirty="0" smtClean="0"/>
              <a:t> chia </a:t>
            </a:r>
            <a:r>
              <a:rPr lang="en-US" sz="5400" b="1" i="1" dirty="0" err="1" smtClean="0"/>
              <a:t>hết</a:t>
            </a:r>
            <a:endParaRPr lang="en-US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3068960"/>
            <a:ext cx="8861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Tiết</a:t>
            </a:r>
            <a:r>
              <a:rPr lang="en-US" sz="4800" b="1" dirty="0" smtClean="0"/>
              <a:t> 1: </a:t>
            </a:r>
          </a:p>
          <a:p>
            <a:r>
              <a:rPr lang="en-US" sz="4800" b="1" dirty="0"/>
              <a:t> </a:t>
            </a:r>
            <a:r>
              <a:rPr lang="en-US" sz="4800" b="1" dirty="0" smtClean="0"/>
              <a:t>          </a:t>
            </a:r>
            <a:r>
              <a:rPr lang="en-US" sz="4800" b="1" dirty="0" err="1" smtClean="0"/>
              <a:t>Dấu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hiệu</a:t>
            </a:r>
            <a:r>
              <a:rPr lang="en-US" sz="4800" b="1" dirty="0" smtClean="0"/>
              <a:t> chia </a:t>
            </a:r>
            <a:r>
              <a:rPr lang="en-US" sz="4800" b="1" dirty="0" err="1" smtClean="0"/>
              <a:t>hết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cho</a:t>
            </a:r>
            <a:r>
              <a:rPr lang="en-US" sz="4800" b="1" dirty="0" smtClean="0"/>
              <a:t> 2 </a:t>
            </a:r>
            <a:r>
              <a:rPr lang="en-US" sz="4800" b="1" dirty="0" err="1" smtClean="0"/>
              <a:t>và</a:t>
            </a:r>
            <a:r>
              <a:rPr lang="en-US" sz="4800" b="1" dirty="0" smtClean="0"/>
              <a:t> 5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0229" y="551002"/>
            <a:ext cx="5400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mtClean="0"/>
              <a:t>Trường THCS Bồ Đề</a:t>
            </a:r>
            <a:endParaRPr lang="en-US" sz="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6212" y="5486400"/>
            <a:ext cx="558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GV thực hiện: Nguyễn Hoài Anh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9462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04737" y="0"/>
            <a:ext cx="6795655" cy="3241963"/>
          </a:xfrm>
          <a:custGeom>
            <a:avLst/>
            <a:gdLst>
              <a:gd name="connsiteX0" fmla="*/ 3359888 w 7038753"/>
              <a:gd name="connsiteY0" fmla="*/ 2658140 h 2658140"/>
              <a:gd name="connsiteX1" fmla="*/ 0 w 7038753"/>
              <a:gd name="connsiteY1" fmla="*/ 0 h 2658140"/>
              <a:gd name="connsiteX2" fmla="*/ 7038753 w 7038753"/>
              <a:gd name="connsiteY2" fmla="*/ 0 h 2658140"/>
              <a:gd name="connsiteX3" fmla="*/ 3359888 w 7038753"/>
              <a:gd name="connsiteY3" fmla="*/ 2658140 h 2658140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419421 w 8289132"/>
              <a:gd name="connsiteY0" fmla="*/ 2679405 h 2679405"/>
              <a:gd name="connsiteX1" fmla="*/ 59533 w 8289132"/>
              <a:gd name="connsiteY1" fmla="*/ 21265 h 2679405"/>
              <a:gd name="connsiteX2" fmla="*/ 8289132 w 8289132"/>
              <a:gd name="connsiteY2" fmla="*/ 0 h 2679405"/>
              <a:gd name="connsiteX3" fmla="*/ 3419421 w 8289132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2367874 w 7376467"/>
              <a:gd name="connsiteY0" fmla="*/ 2766967 h 2766967"/>
              <a:gd name="connsiteX1" fmla="*/ 0 w 7376467"/>
              <a:gd name="connsiteY1" fmla="*/ 3753 h 2766967"/>
              <a:gd name="connsiteX2" fmla="*/ 7376467 w 7376467"/>
              <a:gd name="connsiteY2" fmla="*/ 0 h 2766967"/>
              <a:gd name="connsiteX3" fmla="*/ 2367874 w 7376467"/>
              <a:gd name="connsiteY3" fmla="*/ 2766967 h 2766967"/>
              <a:gd name="connsiteX0" fmla="*/ 2463289 w 7471882"/>
              <a:gd name="connsiteY0" fmla="*/ 2766967 h 2766967"/>
              <a:gd name="connsiteX1" fmla="*/ 95415 w 7471882"/>
              <a:gd name="connsiteY1" fmla="*/ 3753 h 2766967"/>
              <a:gd name="connsiteX2" fmla="*/ 7471882 w 7471882"/>
              <a:gd name="connsiteY2" fmla="*/ 0 h 2766967"/>
              <a:gd name="connsiteX3" fmla="*/ 2463289 w 7471882"/>
              <a:gd name="connsiteY3" fmla="*/ 2766967 h 2766967"/>
              <a:gd name="connsiteX0" fmla="*/ 2463289 w 7719108"/>
              <a:gd name="connsiteY0" fmla="*/ 2766967 h 2766967"/>
              <a:gd name="connsiteX1" fmla="*/ 95415 w 7719108"/>
              <a:gd name="connsiteY1" fmla="*/ 3753 h 2766967"/>
              <a:gd name="connsiteX2" fmla="*/ 7471882 w 7719108"/>
              <a:gd name="connsiteY2" fmla="*/ 0 h 2766967"/>
              <a:gd name="connsiteX3" fmla="*/ 2463289 w 7719108"/>
              <a:gd name="connsiteY3" fmla="*/ 2766967 h 2766967"/>
              <a:gd name="connsiteX0" fmla="*/ 4274487 w 7782491"/>
              <a:gd name="connsiteY0" fmla="*/ 2796719 h 2796719"/>
              <a:gd name="connsiteX1" fmla="*/ 65358 w 7782491"/>
              <a:gd name="connsiteY1" fmla="*/ 3753 h 2796719"/>
              <a:gd name="connsiteX2" fmla="*/ 7441825 w 7782491"/>
              <a:gd name="connsiteY2" fmla="*/ 0 h 2796719"/>
              <a:gd name="connsiteX3" fmla="*/ 4274487 w 7782491"/>
              <a:gd name="connsiteY3" fmla="*/ 2796719 h 2796719"/>
              <a:gd name="connsiteX0" fmla="*/ 4287410 w 7795414"/>
              <a:gd name="connsiteY0" fmla="*/ 2796719 h 2796719"/>
              <a:gd name="connsiteX1" fmla="*/ 78281 w 7795414"/>
              <a:gd name="connsiteY1" fmla="*/ 3753 h 2796719"/>
              <a:gd name="connsiteX2" fmla="*/ 7454748 w 7795414"/>
              <a:gd name="connsiteY2" fmla="*/ 0 h 2796719"/>
              <a:gd name="connsiteX3" fmla="*/ 4287410 w 7795414"/>
              <a:gd name="connsiteY3" fmla="*/ 2796719 h 2796719"/>
              <a:gd name="connsiteX0" fmla="*/ 4287410 w 7733738"/>
              <a:gd name="connsiteY0" fmla="*/ 2796719 h 2796719"/>
              <a:gd name="connsiteX1" fmla="*/ 78281 w 7733738"/>
              <a:gd name="connsiteY1" fmla="*/ 3753 h 2796719"/>
              <a:gd name="connsiteX2" fmla="*/ 7454748 w 7733738"/>
              <a:gd name="connsiteY2" fmla="*/ 0 h 2796719"/>
              <a:gd name="connsiteX3" fmla="*/ 4287410 w 7733738"/>
              <a:gd name="connsiteY3" fmla="*/ 2796719 h 2796719"/>
              <a:gd name="connsiteX0" fmla="*/ 4496615 w 7740950"/>
              <a:gd name="connsiteY0" fmla="*/ 2677710 h 2677710"/>
              <a:gd name="connsiteX1" fmla="*/ 75034 w 7740950"/>
              <a:gd name="connsiteY1" fmla="*/ 3753 h 2677710"/>
              <a:gd name="connsiteX2" fmla="*/ 7451501 w 7740950"/>
              <a:gd name="connsiteY2" fmla="*/ 0 h 2677710"/>
              <a:gd name="connsiteX3" fmla="*/ 4496615 w 7740950"/>
              <a:gd name="connsiteY3" fmla="*/ 2677710 h 2677710"/>
              <a:gd name="connsiteX0" fmla="*/ 5803132 w 7813603"/>
              <a:gd name="connsiteY0" fmla="*/ 2528948 h 2528948"/>
              <a:gd name="connsiteX1" fmla="*/ 59625 w 7813603"/>
              <a:gd name="connsiteY1" fmla="*/ 3753 h 2528948"/>
              <a:gd name="connsiteX2" fmla="*/ 7436092 w 7813603"/>
              <a:gd name="connsiteY2" fmla="*/ 0 h 2528948"/>
              <a:gd name="connsiteX3" fmla="*/ 5803132 w 7813603"/>
              <a:gd name="connsiteY3" fmla="*/ 2528948 h 25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3603" h="2528948">
                <a:moveTo>
                  <a:pt x="5803132" y="2528948"/>
                </a:moveTo>
                <a:cubicBezTo>
                  <a:pt x="5276527" y="1771325"/>
                  <a:pt x="-654804" y="2844940"/>
                  <a:pt x="59625" y="3753"/>
                </a:cubicBezTo>
                <a:lnTo>
                  <a:pt x="7436092" y="0"/>
                </a:lnTo>
                <a:cubicBezTo>
                  <a:pt x="8915277" y="1843810"/>
                  <a:pt x="5553179" y="1583371"/>
                  <a:pt x="5803132" y="25289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98" y="2959270"/>
            <a:ext cx="3525406" cy="3898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332656"/>
            <a:ext cx="6273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/>
              <a:t>Dấu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hiệu</a:t>
            </a:r>
            <a:r>
              <a:rPr lang="en-US" sz="4800" b="1" i="1" dirty="0" smtClean="0"/>
              <a:t> chia </a:t>
            </a:r>
            <a:r>
              <a:rPr lang="en-US" sz="4800" b="1" i="1" dirty="0" err="1" smtClean="0"/>
              <a:t>hết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cho</a:t>
            </a:r>
            <a:r>
              <a:rPr lang="en-US" sz="4800" b="1" i="1" dirty="0" smtClean="0"/>
              <a:t> 2 </a:t>
            </a:r>
          </a:p>
          <a:p>
            <a:r>
              <a:rPr lang="en-US" sz="4800" b="1" i="1" dirty="0"/>
              <a:t> </a:t>
            </a:r>
            <a:r>
              <a:rPr lang="en-US" sz="4800" b="1" i="1" dirty="0" smtClean="0"/>
              <a:t>                </a:t>
            </a:r>
            <a:r>
              <a:rPr lang="en-US" sz="4800" b="1" i="1" dirty="0" err="1" smtClean="0"/>
              <a:t>là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gì</a:t>
            </a:r>
            <a:r>
              <a:rPr lang="en-US" sz="4800" b="1" i="1" dirty="0" smtClean="0"/>
              <a:t>?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4271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624"/>
            <a:ext cx="7327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1.Các </a:t>
            </a:r>
            <a:r>
              <a:rPr lang="en-US" sz="4000" b="1" dirty="0" err="1" smtClean="0">
                <a:solidFill>
                  <a:srgbClr val="FF0000"/>
                </a:solidFill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</a:rPr>
              <a:t>hết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54527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 smtClean="0"/>
              <a:t>a) </a:t>
            </a:r>
            <a:r>
              <a:rPr lang="en-US" sz="3800" u="sng" dirty="0" err="1" smtClean="0"/>
              <a:t>Dấu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hiệu</a:t>
            </a:r>
            <a:r>
              <a:rPr lang="en-US" sz="3800" u="sng" dirty="0" smtClean="0"/>
              <a:t> chia </a:t>
            </a:r>
            <a:r>
              <a:rPr lang="en-US" sz="3800" u="sng" dirty="0" err="1" smtClean="0"/>
              <a:t>hết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cho</a:t>
            </a:r>
            <a:r>
              <a:rPr lang="en-US" sz="3800" u="sng" dirty="0" smtClean="0"/>
              <a:t> 2:</a:t>
            </a:r>
            <a:endParaRPr lang="en-US" sz="3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501621"/>
            <a:ext cx="754552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chữ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có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tận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cùng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là</a:t>
            </a:r>
            <a:r>
              <a:rPr lang="en-US" sz="3800" i="1" dirty="0"/>
              <a:t> </a:t>
            </a:r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chẵn</a:t>
            </a:r>
            <a:endParaRPr lang="en-US" sz="3800" i="1" dirty="0" smtClean="0"/>
          </a:p>
          <a:p>
            <a:r>
              <a:rPr lang="en-US" sz="3800" i="1" dirty="0" err="1" smtClean="0"/>
              <a:t>thì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chỉ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những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/>
              <a:t>m</a:t>
            </a:r>
            <a:r>
              <a:rPr lang="en-US" sz="3800" i="1" dirty="0" err="1" smtClean="0"/>
              <a:t>ới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2. </a:t>
            </a:r>
          </a:p>
          <a:p>
            <a:r>
              <a:rPr lang="en-US" sz="38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645024"/>
            <a:ext cx="54751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/>
              <a:t>b</a:t>
            </a:r>
            <a:r>
              <a:rPr lang="en-US" sz="3800" u="sng" dirty="0" smtClean="0"/>
              <a:t>) </a:t>
            </a:r>
            <a:r>
              <a:rPr lang="en-US" sz="3800" u="sng" dirty="0" err="1" smtClean="0"/>
              <a:t>Dấu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hiệu</a:t>
            </a:r>
            <a:r>
              <a:rPr lang="en-US" sz="3800" u="sng" dirty="0" smtClean="0"/>
              <a:t> chia </a:t>
            </a:r>
            <a:r>
              <a:rPr lang="en-US" sz="3800" u="sng" dirty="0" err="1" smtClean="0"/>
              <a:t>hết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cho</a:t>
            </a:r>
            <a:r>
              <a:rPr lang="en-US" sz="3800" u="sng" dirty="0" smtClean="0"/>
              <a:t> 5:</a:t>
            </a:r>
            <a:endParaRPr lang="en-US" sz="3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91197" y="4453949"/>
            <a:ext cx="754552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chữ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có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tận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cùng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là</a:t>
            </a:r>
            <a:r>
              <a:rPr lang="en-US" sz="3800" i="1" dirty="0"/>
              <a:t> </a:t>
            </a:r>
            <a:r>
              <a:rPr lang="en-US" sz="3800" i="1" dirty="0" smtClean="0"/>
              <a:t>0 </a:t>
            </a:r>
            <a:r>
              <a:rPr lang="en-US" sz="3800" i="1" dirty="0" err="1" smtClean="0"/>
              <a:t>hoặc</a:t>
            </a:r>
            <a:r>
              <a:rPr lang="en-US" sz="3800" i="1" dirty="0" smtClean="0"/>
              <a:t> 5 </a:t>
            </a:r>
          </a:p>
          <a:p>
            <a:r>
              <a:rPr lang="en-US" sz="3800" i="1" dirty="0" err="1" smtClean="0"/>
              <a:t>thì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5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chỉ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những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/>
              <a:t>m</a:t>
            </a:r>
            <a:r>
              <a:rPr lang="en-US" sz="3800" i="1" dirty="0" err="1" smtClean="0"/>
              <a:t>ới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5. </a:t>
            </a:r>
          </a:p>
          <a:p>
            <a:r>
              <a:rPr lang="en-US" sz="3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0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4624"/>
            <a:ext cx="67529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?Cho 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: 328, 2345, 540, 379 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484313" y="620688"/>
            <a:ext cx="6319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a) </a:t>
            </a:r>
            <a:r>
              <a:rPr lang="en-US" sz="3800" dirty="0" err="1" smtClean="0"/>
              <a:t>Những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</a:t>
            </a:r>
            <a:r>
              <a:rPr lang="en-US" sz="3800" dirty="0" err="1" smtClean="0"/>
              <a:t>nào</a:t>
            </a:r>
            <a:r>
              <a:rPr lang="en-US" sz="3800" dirty="0" smtClean="0"/>
              <a:t>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2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556321" y="1844824"/>
            <a:ext cx="6319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b</a:t>
            </a:r>
            <a:r>
              <a:rPr lang="en-US" sz="3800" dirty="0" smtClean="0"/>
              <a:t>) </a:t>
            </a:r>
            <a:r>
              <a:rPr lang="en-US" sz="3800" dirty="0" err="1" smtClean="0"/>
              <a:t>Những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</a:t>
            </a:r>
            <a:r>
              <a:rPr lang="en-US" sz="3800" dirty="0" err="1" smtClean="0"/>
              <a:t>nào</a:t>
            </a:r>
            <a:r>
              <a:rPr lang="en-US" sz="3800" dirty="0" smtClean="0"/>
              <a:t>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5</a:t>
            </a:r>
            <a:endParaRPr lang="en-US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996952"/>
            <a:ext cx="6217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c)</a:t>
            </a:r>
            <a:r>
              <a:rPr lang="en-US" sz="3800" dirty="0" err="1"/>
              <a:t>S</a:t>
            </a:r>
            <a:r>
              <a:rPr lang="en-US" sz="3800" dirty="0" err="1" smtClean="0"/>
              <a:t>ố</a:t>
            </a:r>
            <a:r>
              <a:rPr lang="en-US" sz="3800" dirty="0" smtClean="0"/>
              <a:t> </a:t>
            </a:r>
            <a:r>
              <a:rPr lang="en-US" sz="3800" dirty="0" err="1" smtClean="0"/>
              <a:t>nào</a:t>
            </a:r>
            <a:r>
              <a:rPr lang="en-US" sz="3800" dirty="0" smtClean="0"/>
              <a:t>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</a:t>
            </a:r>
            <a:r>
              <a:rPr lang="en-US" sz="3800" dirty="0" err="1" smtClean="0"/>
              <a:t>cả</a:t>
            </a:r>
            <a:r>
              <a:rPr lang="en-US" sz="3800" dirty="0" smtClean="0"/>
              <a:t> 2 </a:t>
            </a:r>
            <a:r>
              <a:rPr lang="en-US" sz="3800" dirty="0" err="1" smtClean="0"/>
              <a:t>và</a:t>
            </a:r>
            <a:r>
              <a:rPr lang="en-US" sz="3800" dirty="0" smtClean="0"/>
              <a:t> 5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102621"/>
            <a:ext cx="58628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800" dirty="0" err="1" smtClean="0">
                <a:solidFill>
                  <a:srgbClr val="FF0000"/>
                </a:solidFill>
              </a:rPr>
              <a:t>Chú</a:t>
            </a:r>
            <a:r>
              <a:rPr lang="en-US" sz="3800" dirty="0" smtClean="0">
                <a:solidFill>
                  <a:srgbClr val="FF0000"/>
                </a:solidFill>
              </a:rPr>
              <a:t> ý: </a:t>
            </a:r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có</a:t>
            </a:r>
            <a:r>
              <a:rPr lang="en-US" sz="3800" i="1" dirty="0" smtClean="0"/>
              <a:t>  </a:t>
            </a:r>
            <a:r>
              <a:rPr lang="en-US" sz="3800" i="1" dirty="0" err="1" smtClean="0"/>
              <a:t>chữ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 </a:t>
            </a:r>
            <a:endParaRPr lang="en-US" sz="3800" i="1" dirty="0"/>
          </a:p>
          <a:p>
            <a:r>
              <a:rPr lang="en-US" sz="3800" i="1" dirty="0" err="1" smtClean="0"/>
              <a:t>tận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cùng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là</a:t>
            </a:r>
            <a:r>
              <a:rPr lang="en-US" sz="3800" i="1" dirty="0" smtClean="0"/>
              <a:t> 0 </a:t>
            </a:r>
            <a:r>
              <a:rPr lang="en-US" sz="3800" i="1" dirty="0" err="1" smtClean="0"/>
              <a:t>thì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endParaRPr lang="en-US" sz="3800" i="1" dirty="0" smtClean="0"/>
          </a:p>
          <a:p>
            <a:r>
              <a:rPr lang="en-US" sz="3800" i="1" dirty="0" smtClean="0"/>
              <a:t> </a:t>
            </a:r>
            <a:r>
              <a:rPr lang="en-US" sz="3800" i="1" dirty="0" err="1" smtClean="0"/>
              <a:t>cả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5 .</a:t>
            </a:r>
            <a:endParaRPr lang="en-US" sz="3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268760"/>
            <a:ext cx="10470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328,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268760"/>
            <a:ext cx="9252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540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420888"/>
            <a:ext cx="12939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2345,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4579" y="2420888"/>
            <a:ext cx="10358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540 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451" y="3501008"/>
            <a:ext cx="9252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540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88" y="4149080"/>
            <a:ext cx="2903124" cy="27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4624"/>
            <a:ext cx="266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2.Luyện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3407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548680"/>
                <a:ext cx="9433288" cy="127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u="sng" dirty="0" err="1" smtClean="0"/>
                  <a:t>Bài</a:t>
                </a:r>
                <a:r>
                  <a:rPr lang="en-US" sz="3800" u="sng" dirty="0" smtClean="0"/>
                  <a:t> 1:</a:t>
                </a:r>
                <a:r>
                  <a:rPr lang="en-US" sz="3800" dirty="0" smtClean="0"/>
                  <a:t>Điền </a:t>
                </a:r>
                <a:r>
                  <a:rPr lang="en-US" sz="3800" dirty="0" err="1" smtClean="0"/>
                  <a:t>chữ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số</a:t>
                </a:r>
                <a:r>
                  <a:rPr lang="en-US" sz="3800" dirty="0" smtClean="0"/>
                  <a:t>  * </a:t>
                </a:r>
                <a:r>
                  <a:rPr lang="en-US" sz="3800" dirty="0" err="1" smtClean="0"/>
                  <a:t>để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được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số</a:t>
                </a:r>
                <a:r>
                  <a:rPr lang="en-US" sz="3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/>
                  <a:t> </a:t>
                </a:r>
                <a:r>
                  <a:rPr lang="en-US" sz="3800" dirty="0" err="1" smtClean="0"/>
                  <a:t>thỏa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mãn</a:t>
                </a:r>
                <a:endParaRPr lang="en-US" sz="3800" dirty="0" smtClean="0"/>
              </a:p>
              <a:p>
                <a:r>
                  <a:rPr lang="en-US" sz="3800" dirty="0" smtClean="0"/>
                  <a:t> </a:t>
                </a:r>
                <a:r>
                  <a:rPr lang="en-US" sz="3800" dirty="0" err="1" smtClean="0"/>
                  <a:t>điều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kiện</a:t>
                </a:r>
                <a:r>
                  <a:rPr lang="en-US" sz="3800" dirty="0" smtClean="0"/>
                  <a:t>:</a:t>
                </a:r>
                <a:endParaRPr lang="en-US" sz="3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680"/>
                <a:ext cx="9433288" cy="1274964"/>
              </a:xfrm>
              <a:prstGeom prst="rect">
                <a:avLst/>
              </a:prstGeom>
              <a:blipFill rotWithShape="1">
                <a:blip r:embed="rId2"/>
                <a:stretch>
                  <a:fillRect l="-2133" t="-6220" r="-116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7504" y="1700808"/>
            <a:ext cx="34970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a)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2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2276872"/>
                <a:ext cx="8984383" cy="1859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rgbClr val="FF0000"/>
                    </a:solidFill>
                  </a:rPr>
                  <a:t>  chia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hết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cho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2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khi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0;2;4;6;8</m:t>
                        </m:r>
                      </m:e>
                    </m:d>
                  </m:oMath>
                </a14:m>
                <a:endParaRPr lang="en-US" sz="3800" dirty="0" smtClean="0">
                  <a:solidFill>
                    <a:srgbClr val="FF0000"/>
                  </a:solidFill>
                </a:endParaRPr>
              </a:p>
              <a:p>
                <a:r>
                  <a:rPr lang="en-US" sz="3800" dirty="0" err="1" smtClean="0">
                    <a:solidFill>
                      <a:srgbClr val="FF0000"/>
                    </a:solidFill>
                  </a:rPr>
                  <a:t>Vậy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đó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: 540; 542; 544; 546; 548.</a:t>
                </a:r>
              </a:p>
              <a:p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8984383" cy="1859740"/>
              </a:xfrm>
              <a:prstGeom prst="rect">
                <a:avLst/>
              </a:prstGeom>
              <a:blipFill rotWithShape="1">
                <a:blip r:embed="rId3"/>
                <a:stretch>
                  <a:fillRect l="-2171" t="-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8848" y="3356992"/>
            <a:ext cx="35194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b</a:t>
            </a:r>
            <a:r>
              <a:rPr lang="en-US" sz="3800" dirty="0" smtClean="0"/>
              <a:t>)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5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121" y="3861048"/>
                <a:ext cx="7548028" cy="127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rgbClr val="FF0000"/>
                    </a:solidFill>
                  </a:rPr>
                  <a:t>  chia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hết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cho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2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khi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0;5</m:t>
                        </m:r>
                      </m:e>
                    </m:d>
                  </m:oMath>
                </a14:m>
                <a:endParaRPr lang="en-US" sz="38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en-US" sz="3800" dirty="0" err="1" smtClean="0">
                    <a:solidFill>
                      <a:srgbClr val="FF0000"/>
                    </a:solidFill>
                  </a:rPr>
                  <a:t>Vậy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đó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: 540; 545.</a:t>
                </a:r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1" y="3861048"/>
                <a:ext cx="7548028" cy="1274964"/>
              </a:xfrm>
              <a:prstGeom prst="rect">
                <a:avLst/>
              </a:prstGeom>
              <a:blipFill rotWithShape="1">
                <a:blip r:embed="rId4"/>
                <a:stretch>
                  <a:fillRect l="-2583" t="-6190" b="-1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9512" y="4941168"/>
            <a:ext cx="49317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c)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</a:t>
            </a:r>
            <a:r>
              <a:rPr lang="en-US" sz="3800" dirty="0" err="1" smtClean="0"/>
              <a:t>cả</a:t>
            </a:r>
            <a:r>
              <a:rPr lang="en-US" sz="3800" dirty="0" smtClean="0"/>
              <a:t> 2 </a:t>
            </a:r>
            <a:r>
              <a:rPr lang="en-US" sz="3800" dirty="0" err="1" smtClean="0"/>
              <a:t>và</a:t>
            </a:r>
            <a:r>
              <a:rPr lang="en-US" sz="3800" dirty="0" smtClean="0"/>
              <a:t> 5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324" y="5517232"/>
                <a:ext cx="7069243" cy="127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rgbClr val="FF0000"/>
                    </a:solidFill>
                  </a:rPr>
                  <a:t>  chia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hết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cho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2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khi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3800" dirty="0" smtClean="0">
                  <a:solidFill>
                    <a:srgbClr val="FF0000"/>
                  </a:solidFill>
                </a:endParaRPr>
              </a:p>
              <a:p>
                <a:r>
                  <a:rPr lang="en-US" sz="3800" dirty="0" err="1" smtClean="0">
                    <a:solidFill>
                      <a:srgbClr val="FF0000"/>
                    </a:solidFill>
                  </a:rPr>
                  <a:t>Vậy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đó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: 540.</a:t>
                </a:r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4" y="5517232"/>
                <a:ext cx="7069243" cy="1274964"/>
              </a:xfrm>
              <a:prstGeom prst="rect">
                <a:avLst/>
              </a:prstGeom>
              <a:blipFill rotWithShape="1">
                <a:blip r:embed="rId5"/>
                <a:stretch>
                  <a:fillRect l="-2847" t="-622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68" y="5186595"/>
            <a:ext cx="3889232" cy="16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hoai anh\Downloads\20317036_1606321099391917_30667475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43" y="-3810000"/>
            <a:ext cx="9525000" cy="144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-112931"/>
            <a:ext cx="3416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nhóm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53340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Thời</a:t>
            </a:r>
            <a:r>
              <a:rPr lang="en-US" sz="2800" i="1" dirty="0" smtClean="0"/>
              <a:t> gian:3 </a:t>
            </a:r>
            <a:r>
              <a:rPr lang="en-US" sz="2800" i="1" dirty="0" err="1" smtClean="0"/>
              <a:t>phút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755987"/>
            <a:ext cx="38411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Bài</a:t>
            </a:r>
            <a:r>
              <a:rPr lang="en-US" sz="4000" dirty="0" smtClean="0">
                <a:solidFill>
                  <a:schemeClr val="bg1"/>
                </a:solidFill>
              </a:rPr>
              <a:t> 2: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Cho 3 </a:t>
            </a:r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: 0, </a:t>
            </a:r>
            <a:r>
              <a:rPr lang="en-US" sz="4000" dirty="0">
                <a:solidFill>
                  <a:schemeClr val="bg1"/>
                </a:solidFill>
              </a:rPr>
              <a:t>8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  <a:r>
              <a:rPr lang="en-US" sz="4000" dirty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Hãy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ghép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thành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các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tự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nhiên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có</a:t>
            </a:r>
            <a:r>
              <a:rPr lang="en-US" sz="4000" dirty="0" smtClean="0">
                <a:solidFill>
                  <a:schemeClr val="bg1"/>
                </a:solidFill>
              </a:rPr>
              <a:t> 3 </a:t>
            </a:r>
            <a:r>
              <a:rPr lang="en-US" sz="4000" dirty="0" err="1" smtClean="0">
                <a:solidFill>
                  <a:schemeClr val="bg1"/>
                </a:solidFill>
              </a:rPr>
              <a:t>chữ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thỏa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mãn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kiện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9568" y="1772816"/>
            <a:ext cx="285526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 err="1" smtClean="0"/>
              <a:t>Nhóm</a:t>
            </a:r>
            <a:r>
              <a:rPr lang="en-US" sz="3800" u="sng" dirty="0" smtClean="0"/>
              <a:t> 1+ 3:</a:t>
            </a:r>
          </a:p>
          <a:p>
            <a:r>
              <a:rPr lang="en-US" sz="3800" dirty="0" smtClean="0"/>
              <a:t>a)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chia </a:t>
            </a:r>
          </a:p>
          <a:p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2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956553" y="3814589"/>
            <a:ext cx="28777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 err="1" smtClean="0"/>
              <a:t>Nhóm</a:t>
            </a:r>
            <a:r>
              <a:rPr lang="en-US" sz="3800" u="sng" dirty="0" smtClean="0"/>
              <a:t> 2+ </a:t>
            </a:r>
            <a:r>
              <a:rPr lang="en-US" sz="3800" u="sng" dirty="0"/>
              <a:t>4</a:t>
            </a:r>
            <a:r>
              <a:rPr lang="en-US" sz="3800" u="sng" dirty="0" smtClean="0"/>
              <a:t>:</a:t>
            </a:r>
          </a:p>
          <a:p>
            <a:r>
              <a:rPr lang="en-US" sz="3800" dirty="0" smtClean="0"/>
              <a:t>b)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chia </a:t>
            </a:r>
          </a:p>
          <a:p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5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797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84"/>
            <a:ext cx="9144000" cy="690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441</Words>
  <Application>Microsoft Office PowerPoint</Application>
  <PresentationFormat>On-screen Show (4:3)</PresentationFormat>
  <Paragraphs>70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HuongTV</cp:lastModifiedBy>
  <cp:revision>21</cp:revision>
  <dcterms:created xsi:type="dcterms:W3CDTF">2017-09-26T03:06:15Z</dcterms:created>
  <dcterms:modified xsi:type="dcterms:W3CDTF">2018-01-24T02:33:32Z</dcterms:modified>
</cp:coreProperties>
</file>