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2" r:id="rId2"/>
    <p:sldMasterId id="2147483716" r:id="rId3"/>
  </p:sldMasterIdLst>
  <p:notesMasterIdLst>
    <p:notesMasterId r:id="rId15"/>
  </p:notesMasterIdLst>
  <p:sldIdLst>
    <p:sldId id="256" r:id="rId4"/>
    <p:sldId id="273" r:id="rId5"/>
    <p:sldId id="261" r:id="rId6"/>
    <p:sldId id="265" r:id="rId7"/>
    <p:sldId id="266" r:id="rId8"/>
    <p:sldId id="267" r:id="rId9"/>
    <p:sldId id="268" r:id="rId10"/>
    <p:sldId id="272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A50021"/>
    <a:srgbClr val="0000FF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9C71100-3991-492D-990B-E84445D5F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4A77A-087D-49C7-AB62-F44089B8A6BF}" type="slidenum">
              <a:rPr lang="en-US"/>
              <a:pPr/>
              <a:t>10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3B7E2C-0640-4A61-BFCD-E05C23D3A73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349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0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350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50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350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1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351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51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FC2B-CFB1-4F8B-8A4C-7AFC8BDAA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0001-4D95-4DD3-92F2-C1BFAE1B5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CCDDAC-6319-463F-B529-912A11F23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FB6778-DC1A-494B-BDAA-28526B4BD6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963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CA57C-F9CC-4C91-9922-A13E34A161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7C4E-EDF2-4F4F-94A7-9F3F09AC25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4E43-F9C7-4F92-BF7F-6DF4E19B84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443F9-3AA1-4487-91F8-25DB36B7B9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BE24C-F2A6-4AA6-B138-04899B38BC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E9A2A-E3C4-445C-B37C-AE8BB2E10B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3756-7192-4837-875B-650E924B6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06B23-3445-45D6-9DEC-7D72B385B0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06AD-BB4C-48C5-99E5-B537434E1F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9A10-BA01-42CB-BA9C-1B4FAD4BF9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8110-C43B-4721-AC7B-5249BA96AD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C006-97E7-4AC2-BF6A-F5037739F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F346-FAC6-4869-A78A-9270762E5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A849-BD8D-4737-9000-6EDC6DA95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8156-9F8E-41D5-8A0C-7B3BF906F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CD05-1EB7-40CE-947B-1F013410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EDD5-74FE-4EBC-B809-51DAE2DB3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8E879-2D80-4047-9F45-2B323C5F9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6943-C362-4514-BBF3-3B393E043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07F6C-D0D7-4B4D-A65B-BEAB2243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00CB-D89A-42C6-9D5E-68E904E3F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3D3F-E3CD-4FF4-86EB-2918F9A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211B-0084-499A-AE1D-02330D95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A12-8A45-416B-B166-3B7FFC2A3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955E6-A07C-4CB7-BF0D-E9777994D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F94D8-11B6-47E3-9963-2BB8F28E3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4687-4E2D-4FC4-A4C8-50EDBFF9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65220-1807-470E-8DE5-6AFAE372A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CE300-D6D9-48A7-9BC9-BE9DC02F3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8F7ABD7-D4DC-4228-B4C5-F9FB07086B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24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24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24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9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24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250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25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5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25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25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50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25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5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15" r:id="rId12"/>
  </p:sldLayoutIdLst>
  <p:transition spd="med"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EA33B909-6243-4B60-96F4-89368AA831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86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5400-F817-4356-A9E4-B08095B30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audio" Target="file:///E:\Ca%20Nhac\nhac%20khong%20loi\Going-Home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AM001"/>
          <p:cNvPicPr>
            <a:picLocks noGrp="1" noChangeAspect="1" noChangeArrowheads="1"/>
          </p:cNvPicPr>
          <p:nvPr>
            <p:ph type="ctr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28600" y="-1447800"/>
            <a:ext cx="9144000" cy="6858000"/>
          </a:xfrm>
          <a:noFill/>
          <a:ln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Arial" charset="0"/>
              </a:rPr>
              <a:t>   </a:t>
            </a:r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Welcome to our class 9/6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00600" y="2286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059" name="Picture 11" descr="earthspi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114800"/>
            <a:ext cx="2133600" cy="1981200"/>
          </a:xfrm>
          <a:prstGeom prst="rect">
            <a:avLst/>
          </a:prstGeom>
          <a:noFill/>
        </p:spPr>
      </p:pic>
      <p:pic>
        <p:nvPicPr>
          <p:cNvPr id="2061" name="Going-Hom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6019800"/>
            <a:ext cx="304800" cy="304800"/>
          </a:xfrm>
          <a:prstGeom prst="rect">
            <a:avLst/>
          </a:prstGeom>
          <a:noFill/>
        </p:spPr>
      </p:pic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535305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AN HUU SECONDARY SCHOOL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604 -0.25214 C -0.01406 -0.27617 0.00694 -0.31061 0.03194 -0.31061 C 0.06892 -0.31061 0.09896 -0.27479 0.09896 -0.22949 C 0.09896 -0.21493 0.09601 -0.20153 0.08993 -0.18951 C 0.09097 -0.18951 -0.02604 -0.00994 -0.02604 -0.00855 C -0.02604 -0.00994 -0.14306 -0.18951 -0.14202 -0.18951 C -0.14809 -0.20153 -0.15104 -0.21493 -0.15104 -0.22949 C -0.15104 -0.27479 -0.12101 -0.31061 -0.08299 -0.31061 C -0.05903 -0.31061 -0.03802 -0.27617 -0.02604 -0.25214 Z " pathEditMode="relative" rAng="0" ptsTypes="fffffffff">
                                      <p:cBhvr>
                                        <p:cTn id="12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4987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3" grpId="0"/>
      <p:bldP spid="20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sc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453063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495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rgbClr val="33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Jokerman"/>
              </a:rPr>
              <a:t>Homework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68400" y="2036763"/>
            <a:ext cx="67802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- Learn vocabulary by heart</a:t>
            </a:r>
          </a:p>
          <a:p>
            <a:pPr eaLnBrk="1" hangingPunct="1">
              <a:buFontTx/>
              <a:buChar char="-"/>
            </a:pP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Complete the writing.</a:t>
            </a:r>
            <a:endParaRPr lang="en-US" sz="3200" b="1" dirty="0">
              <a:solidFill>
                <a:srgbClr val="0000CC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 Prepare : LANGUAGE FOCUS </a:t>
            </a:r>
          </a:p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( Review the present perfect, passive voice ).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45_0_2"/>
          <p:cNvPicPr>
            <a:picLocks noChangeAspect="1" noChangeArrowheads="1" noCrop="1"/>
          </p:cNvPicPr>
          <p:nvPr/>
        </p:nvPicPr>
        <p:blipFill>
          <a:blip r:embed="rId3" cstate="print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924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 for your attendance</a:t>
            </a:r>
          </a:p>
        </p:txBody>
      </p:sp>
      <p:pic>
        <p:nvPicPr>
          <p:cNvPr id="23556" name="Picture 4" descr="barheart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</p:spPr>
      </p:pic>
      <p:pic>
        <p:nvPicPr>
          <p:cNvPr id="23557" name="Picture 5" descr="barheart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9144000" cy="304800"/>
          </a:xfrm>
          <a:prstGeom prst="rect">
            <a:avLst/>
          </a:prstGeom>
          <a:noFill/>
        </p:spPr>
      </p:pic>
      <p:pic>
        <p:nvPicPr>
          <p:cNvPr id="23558" name="Picture 6" descr="holly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724971">
            <a:off x="104775" y="200025"/>
            <a:ext cx="714375" cy="923925"/>
          </a:xfrm>
          <a:prstGeom prst="rect">
            <a:avLst/>
          </a:prstGeom>
          <a:noFill/>
        </p:spPr>
      </p:pic>
      <p:pic>
        <p:nvPicPr>
          <p:cNvPr id="23559" name="Picture 7" descr="holly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9081736">
            <a:off x="8283575" y="173038"/>
            <a:ext cx="825500" cy="1066800"/>
          </a:xfrm>
          <a:prstGeom prst="rect">
            <a:avLst/>
          </a:prstGeom>
          <a:noFill/>
        </p:spPr>
      </p:pic>
      <p:pic>
        <p:nvPicPr>
          <p:cNvPr id="23560" name="Picture 8" descr="ctre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572000"/>
            <a:ext cx="952500" cy="1866900"/>
          </a:xfrm>
          <a:prstGeom prst="rect">
            <a:avLst/>
          </a:prstGeom>
          <a:noFill/>
        </p:spPr>
      </p:pic>
      <p:pic>
        <p:nvPicPr>
          <p:cNvPr id="23561" name="Picture 9" descr="palm_01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14800"/>
            <a:ext cx="914400" cy="2438400"/>
          </a:xfrm>
          <a:prstGeom prst="rect">
            <a:avLst/>
          </a:prstGeom>
          <a:noFill/>
        </p:spPr>
      </p:pic>
      <p:pic>
        <p:nvPicPr>
          <p:cNvPr id="23563" name="Picture 11" descr="e006bb02c747abdcff2cac79f459aa8a_w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962400"/>
            <a:ext cx="7924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1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0" presetClass="path" presetSubtype="0" repeatCount="indefinite" accel="50000" decel="50000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33 -0.07534 C -0.08229 0.01617 -0.07899 0.1449 -0.06753 0.14305 C -0.05104 0.14305 -0.04982 -0.28704 -0.03003 -0.28842 C -0.01232 -0.28842 -0.02187 0.08736 -0.00468 0.08597 C 0.01337 0.08597 0.00365 -0.18651 0.02275 -0.18651 C 0.03976 -0.18651 0.03039 -0.00254 0.04549 -0.00254 C 0.06025 -0.00254 0.05261 -0.14329 0.06615 -0.14329 C 0.07361 -0.14329 0.07414 -0.10493 0.075 -0.07534 " pathEditMode="relative" rAng="0" ptsTypes="ffffffff">
                                      <p:cBhvr>
                                        <p:cTn id="13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  <p:bldP spid="235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 result for casual clothes for teenage girls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1"/>
            <a:ext cx="4267199" cy="4267200"/>
          </a:xfrm>
          <a:prstGeom prst="rect">
            <a:avLst/>
          </a:prstGeom>
          <a:noFill/>
        </p:spPr>
      </p:pic>
      <p:pic>
        <p:nvPicPr>
          <p:cNvPr id="82948" name="Picture 4" descr="Image result for school uni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4114800" cy="4114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4572000" y="0"/>
            <a:ext cx="76200" cy="685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u="sng">
              <a:solidFill>
                <a:srgbClr val="0000FF"/>
              </a:solidFill>
            </a:endParaRPr>
          </a:p>
        </p:txBody>
      </p:sp>
      <p:pic>
        <p:nvPicPr>
          <p:cNvPr id="11271" name="Picture 7" descr="BORDC00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304800"/>
            <a:ext cx="9144000" cy="6553200"/>
          </a:xfrm>
          <a:noFill/>
          <a:ln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81200" y="1524000"/>
            <a:ext cx="4876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FF0066"/>
                </a:solidFill>
                <a:latin typeface="Arial" charset="0"/>
              </a:rPr>
              <a:t>Unit 2</a:t>
            </a:r>
            <a:r>
              <a:rPr lang="en-US" sz="4000" b="1">
                <a:solidFill>
                  <a:srgbClr val="FF0066"/>
                </a:solidFill>
                <a:latin typeface="Arial" charset="0"/>
              </a:rPr>
              <a:t>: CLOTHING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/>
            </a:r>
            <a:br>
              <a:rPr lang="en-US">
                <a:solidFill>
                  <a:srgbClr val="FF0066"/>
                </a:solidFill>
                <a:latin typeface="Arial" charset="0"/>
              </a:rPr>
            </a:br>
            <a:r>
              <a:rPr lang="en-US" sz="3600" i="1" u="sng">
                <a:solidFill>
                  <a:srgbClr val="0000FF"/>
                </a:solidFill>
                <a:latin typeface="Arial" charset="0"/>
              </a:rPr>
              <a:t>Lesson 5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: Writing</a:t>
            </a:r>
            <a:endParaRPr lang="en-US" sz="360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2895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66"/>
                </a:solidFill>
                <a:latin typeface="Arial" charset="0"/>
              </a:rPr>
              <a:t>I. Vocabulary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43000" y="33528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- Encourage (v) :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khuyến khích</a:t>
            </a:r>
            <a:r>
              <a:rPr lang="en-US" sz="2800" b="1">
                <a:solidFill>
                  <a:srgbClr val="A50021"/>
                </a:solidFill>
                <a:latin typeface="Arial" charset="0"/>
              </a:rPr>
              <a:t>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143000" y="38100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latin typeface="Arial" charset="0"/>
              </a:rPr>
              <a:t>- </a:t>
            </a:r>
            <a:r>
              <a:rPr lang="en-US" sz="2400" b="1">
                <a:solidFill>
                  <a:srgbClr val="A50021"/>
                </a:solidFill>
                <a:latin typeface="Arial" charset="0"/>
              </a:rPr>
              <a:t>equal in</a:t>
            </a:r>
            <a:r>
              <a:rPr lang="en-US" sz="2400" b="1">
                <a:solidFill>
                  <a:srgbClr val="A50021"/>
                </a:solidFill>
                <a:latin typeface="VNI-Times" pitchFamily="2" charset="0"/>
              </a:rPr>
              <a:t> (adj) </a:t>
            </a:r>
            <a:r>
              <a:rPr lang="en-US" sz="2400" b="1">
                <a:solidFill>
                  <a:srgbClr val="A50021"/>
                </a:solidFill>
              </a:rPr>
              <a:t>công bằng</a:t>
            </a:r>
            <a:endParaRPr lang="en-US" sz="2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143000" y="4343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- bear one’s name: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mang tên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1430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400" b="1">
                <a:solidFill>
                  <a:srgbClr val="A50021"/>
                </a:solidFill>
                <a:latin typeface="Arial" charset="0"/>
              </a:rPr>
              <a:t>self-confident (ajd):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tự tin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066800" y="5334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 - freedom of choice: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tự do lựa chọn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1"/>
      <p:bldP spid="11273" grpId="0"/>
      <p:bldP spid="11274" grpId="0"/>
      <p:bldP spid="11275" grpId="0"/>
      <p:bldP spid="11276" grpId="0"/>
      <p:bldP spid="11277" grpId="0"/>
      <p:bldP spid="112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>
            <p:ph/>
          </p:nvPr>
        </p:nvGraphicFramePr>
        <p:xfrm>
          <a:off x="304800" y="274638"/>
          <a:ext cx="8458200" cy="5530851"/>
        </p:xfrm>
        <a:graphic>
          <a:graphicData uri="http://schemas.openxmlformats.org/drawingml/2006/table">
            <a:tbl>
              <a:tblPr/>
              <a:tblGrid>
                <a:gridCol w="1905000"/>
                <a:gridCol w="4038600"/>
                <a:gridCol w="2514600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743200" y="5029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6248400" y="182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I think …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62484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Firstly, …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248400" y="3048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Secondly, …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248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Finally,  …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248400" y="4495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Therefore,  …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6248400" y="5029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In conclusion,  …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6248400" y="1295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My opinion is …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248400" y="457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Language</a:t>
            </a:r>
          </a:p>
          <a:p>
            <a:pPr algn="ctr" eaLnBrk="1" hangingPunct="1"/>
            <a:endParaRPr lang="en-US" sz="2400">
              <a:latin typeface="Arial" charset="0"/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971800" y="4572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Organization</a:t>
            </a:r>
          </a:p>
          <a:p>
            <a:pPr algn="ctr" eaLnBrk="1" hangingPunct="1"/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304800" y="14636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Introduction</a:t>
            </a:r>
          </a:p>
          <a:p>
            <a:pPr algn="ctr" eaLnBrk="1" hangingPunct="1"/>
            <a:endParaRPr lang="en-US" sz="2400">
              <a:latin typeface="Arial" charset="0"/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362200" y="1311275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lets the reader know the 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writer’s point of view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304800" y="289560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Series of </a:t>
            </a:r>
          </a:p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arguments</a:t>
            </a:r>
          </a:p>
          <a:p>
            <a:pPr algn="ctr" eaLnBrk="1" hangingPunct="1"/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46482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Conclusion</a:t>
            </a:r>
          </a:p>
          <a:p>
            <a:pPr algn="ctr" eaLnBrk="1" hangingPunct="1"/>
            <a:endParaRPr lang="en-US" sz="2400">
              <a:latin typeface="Arial" charset="0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209800" y="4664075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sums up the argument</a:t>
            </a:r>
          </a:p>
          <a:p>
            <a:pPr algn="ctr" eaLnBrk="1" hangingPunct="1"/>
            <a:endParaRPr lang="en-US" sz="2400">
              <a:latin typeface="Arial" charset="0"/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2362200" y="2486025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presents arguments in a 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logical way (one in each 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paragraph), gives 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examples where possible</a:t>
            </a:r>
          </a:p>
        </p:txBody>
      </p:sp>
      <p:sp>
        <p:nvSpPr>
          <p:cNvPr id="15400" name="AutoShape 4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2057400"/>
            <a:ext cx="304800" cy="228600"/>
          </a:xfrm>
          <a:prstGeom prst="actionButtonBackPrevious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AutoShape 4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3429000"/>
            <a:ext cx="304800" cy="228600"/>
          </a:xfrm>
          <a:prstGeom prst="actionButtonBackPrevious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1" grpId="1"/>
      <p:bldP spid="15392" grpId="0"/>
      <p:bldP spid="15393" grpId="0"/>
      <p:bldP spid="15394" grpId="0"/>
      <p:bldP spid="15395" grpId="0"/>
      <p:bldP spid="15396" grpId="0"/>
      <p:bldP spid="15397" grpId="0"/>
      <p:bldP spid="15398" grpId="0"/>
      <p:bldP spid="153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537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14400" y="2286000"/>
            <a:ext cx="7696200" cy="3944938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CC3300"/>
                </a:solidFill>
                <a:latin typeface="Arial" charset="0"/>
              </a:rPr>
              <a:t>                              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Outline A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Wearing uniforms: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- encourages students to be proud of their school because the uniforms bear their school’s name.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- helps students feel equal in many ways, whether they are rich or poor.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- is practical. No need to think of what to wear every day.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" y="533400"/>
            <a:ext cx="8229600" cy="11430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</a:rPr>
              <a:t>Secondary school students should wear uniforms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29686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6172200"/>
          </a:xfrm>
          <a:ln w="57150" cmpd="thickThin">
            <a:solidFill>
              <a:srgbClr val="008000"/>
            </a:solidFill>
          </a:ln>
        </p:spPr>
        <p:txBody>
          <a:bodyPr/>
          <a:lstStyle/>
          <a:p>
            <a:r>
              <a:rPr lang="en-US" sz="2400" b="1" u="sng">
                <a:solidFill>
                  <a:srgbClr val="008000"/>
                </a:solidFill>
              </a:rPr>
              <a:t>I think</a:t>
            </a:r>
            <a:r>
              <a:rPr lang="en-US" sz="2400" b="1">
                <a:solidFill>
                  <a:srgbClr val="CC0066"/>
                </a:solidFill>
              </a:rPr>
              <a:t> it is necessary for secondary school students to wear uniforms when they are at school.</a:t>
            </a:r>
          </a:p>
          <a:p>
            <a:r>
              <a:rPr lang="en-US" sz="2400" b="1" u="sng">
                <a:solidFill>
                  <a:srgbClr val="008000"/>
                </a:solidFill>
              </a:rPr>
              <a:t>Firstly</a:t>
            </a:r>
            <a:r>
              <a:rPr lang="en-US" sz="2400" b="1">
                <a:solidFill>
                  <a:srgbClr val="CC0066"/>
                </a:solidFill>
              </a:rPr>
              <a:t>, </a:t>
            </a:r>
            <a:r>
              <a:rPr lang="en-US" sz="2400" b="1"/>
              <a:t>wearing uniforms</a:t>
            </a:r>
            <a:r>
              <a:rPr lang="en-US" sz="2400" b="1">
                <a:solidFill>
                  <a:srgbClr val="CC0066"/>
                </a:solidFill>
              </a:rPr>
              <a:t> encourages students to be proud of being students of their school because they are wearing the uniforms with  labels bearing their school’s name.</a:t>
            </a:r>
          </a:p>
          <a:p>
            <a:r>
              <a:rPr lang="en-US" sz="2400" b="1" u="sng">
                <a:solidFill>
                  <a:srgbClr val="008000"/>
                </a:solidFill>
              </a:rPr>
              <a:t>Secondly</a:t>
            </a:r>
            <a:r>
              <a:rPr lang="en-US" sz="2400" b="1">
                <a:solidFill>
                  <a:srgbClr val="CC0066"/>
                </a:solidFill>
              </a:rPr>
              <a:t>, </a:t>
            </a:r>
            <a:r>
              <a:rPr lang="en-US" sz="2400" b="1"/>
              <a:t>wearing uniforms</a:t>
            </a:r>
            <a:r>
              <a:rPr lang="en-US" sz="2400" b="1">
                <a:solidFill>
                  <a:srgbClr val="CC0066"/>
                </a:solidFill>
              </a:rPr>
              <a:t> helps students feel equal in many ways, whether they are rich or poor.</a:t>
            </a:r>
          </a:p>
          <a:p>
            <a:r>
              <a:rPr lang="en-US" sz="2400" b="1" u="sng">
                <a:solidFill>
                  <a:srgbClr val="008000"/>
                </a:solidFill>
              </a:rPr>
              <a:t>Finally</a:t>
            </a:r>
            <a:r>
              <a:rPr lang="en-US" sz="2400" b="1">
                <a:solidFill>
                  <a:srgbClr val="CC0066"/>
                </a:solidFill>
              </a:rPr>
              <a:t>, </a:t>
            </a:r>
            <a:r>
              <a:rPr lang="en-US" sz="2400" b="1"/>
              <a:t>wearing uniforms</a:t>
            </a:r>
            <a:r>
              <a:rPr lang="en-US" sz="2400" b="1">
                <a:solidFill>
                  <a:srgbClr val="CC0066"/>
                </a:solidFill>
              </a:rPr>
              <a:t> is practical. You don’t have to think of what to wear every day.</a:t>
            </a:r>
          </a:p>
          <a:p>
            <a:r>
              <a:rPr lang="en-US" sz="2400" b="1" u="sng">
                <a:solidFill>
                  <a:srgbClr val="008000"/>
                </a:solidFill>
              </a:rPr>
              <a:t>Therefore</a:t>
            </a:r>
            <a:r>
              <a:rPr lang="en-US" sz="2400" b="1">
                <a:solidFill>
                  <a:srgbClr val="CC0066"/>
                </a:solidFill>
              </a:rPr>
              <a:t>, students</a:t>
            </a:r>
            <a:r>
              <a:rPr lang="en-US" sz="2600" b="1">
                <a:solidFill>
                  <a:srgbClr val="CC0066"/>
                </a:solidFill>
              </a:rPr>
              <a:t> </a:t>
            </a:r>
            <a:r>
              <a:rPr lang="en-US" sz="2400" b="1">
                <a:solidFill>
                  <a:srgbClr val="CC0066"/>
                </a:solidFill>
              </a:rPr>
              <a:t>in secondary schools should </a:t>
            </a:r>
            <a:r>
              <a:rPr lang="en-US" sz="2400" b="1"/>
              <a:t>wear uniforms.</a:t>
            </a:r>
            <a:r>
              <a:rPr lang="en-US" sz="2400" b="1">
                <a:solidFill>
                  <a:srgbClr val="CC0066"/>
                </a:solidFill>
              </a:rPr>
              <a:t> </a:t>
            </a:r>
          </a:p>
          <a:p>
            <a:endParaRPr lang="en-US" sz="2400" b="1">
              <a:solidFill>
                <a:srgbClr val="CC0066"/>
              </a:solidFill>
            </a:endParaRPr>
          </a:p>
          <a:p>
            <a:endParaRPr lang="en-US" sz="210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828800" y="747713"/>
            <a:ext cx="6324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 animBg="1"/>
      <p:bldP spid="174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342900"/>
            <a:ext cx="8458200" cy="61722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14400" y="990600"/>
            <a:ext cx="7315200" cy="9906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Secondary school students should wear casual clothes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90600" y="2133600"/>
            <a:ext cx="7315200" cy="4144963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CC3300"/>
                </a:solidFill>
              </a:rPr>
              <a:t>Outline B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0033CC"/>
                </a:solidFill>
              </a:rPr>
              <a:t>Wearing casual clothes :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800" b="1" dirty="0">
                <a:solidFill>
                  <a:srgbClr val="0033CC"/>
                </a:solidFill>
              </a:rPr>
              <a:t>makes students feel comfortable.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800" b="1" dirty="0">
                <a:solidFill>
                  <a:srgbClr val="0033CC"/>
                </a:solidFill>
              </a:rPr>
              <a:t>gives students freedom of choice (sizes, colors, and fashions, etc.).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800" b="1" dirty="0">
                <a:solidFill>
                  <a:srgbClr val="0033CC"/>
                </a:solidFill>
              </a:rPr>
              <a:t>makes students feel self-confident when they are in their favorite clothes.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800" b="1" dirty="0">
                <a:solidFill>
                  <a:srgbClr val="0033CC"/>
                </a:solidFill>
              </a:rPr>
              <a:t>makes school more colorful and lively.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66800" y="304800"/>
            <a:ext cx="737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Writing</a:t>
            </a:r>
            <a:r>
              <a:rPr lang="en-US" sz="2400">
                <a:latin typeface="Arial" charset="0"/>
              </a:rPr>
              <a:t>: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Use the outline below and write a paragraph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Suggestion writing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064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My opinion is that secondary school students should wear casual clothes.</a:t>
            </a:r>
            <a:endParaRPr lang="en-US" sz="2800">
              <a:hlinkClick r:id="" action="ppaction://noaction">
                <a:snd r:embed="rId2" name="chimes.wav"/>
              </a:hlinkClick>
            </a:endParaRPr>
          </a:p>
          <a:p>
            <a:pPr>
              <a:lnSpc>
                <a:spcPct val="90000"/>
              </a:lnSpc>
            </a:pPr>
            <a:r>
              <a:rPr lang="en-US" sz="2800"/>
              <a:t>Firstly, casual clothes make students feel comfortable.</a:t>
            </a:r>
          </a:p>
          <a:p>
            <a:pPr>
              <a:lnSpc>
                <a:spcPct val="90000"/>
              </a:lnSpc>
            </a:pPr>
            <a:r>
              <a:rPr lang="en-US" sz="2800"/>
              <a:t>Secondly, wearing casual clothes gives students freedom of choice. They have rights to choose sizes,colors and fashions of clothes that they love.</a:t>
            </a:r>
          </a:p>
          <a:p>
            <a:pPr>
              <a:lnSpc>
                <a:spcPct val="90000"/>
              </a:lnSpc>
            </a:pPr>
            <a:r>
              <a:rPr lang="en-US" sz="2800"/>
              <a:t>Thirdly, casual clothes make students feel self-confident when they are in their favorite clothes.</a:t>
            </a:r>
          </a:p>
          <a:p>
            <a:pPr>
              <a:lnSpc>
                <a:spcPct val="90000"/>
              </a:lnSpc>
            </a:pPr>
            <a:r>
              <a:rPr lang="en-US" sz="2800"/>
              <a:t>Finally, casual clothes make school more colorful and lovely.</a:t>
            </a:r>
          </a:p>
          <a:p>
            <a:pPr>
              <a:lnSpc>
                <a:spcPct val="90000"/>
              </a:lnSpc>
            </a:pPr>
            <a:r>
              <a:rPr lang="en-US" sz="2800"/>
              <a:t>In conclusion, secondary school students should wear casual clothes. Wearing casual clothes is convenient, comfortable</a:t>
            </a:r>
            <a:r>
              <a:rPr lang="en-US" sz="2800">
                <a:solidFill>
                  <a:schemeClr val="folHlink"/>
                </a:solidFill>
              </a:rPr>
              <a:t> </a:t>
            </a:r>
            <a:r>
              <a:rPr lang="en-US" sz="2800"/>
              <a:t>and fun.</a:t>
            </a:r>
            <a:r>
              <a:rPr lang="en-US" sz="2800">
                <a:solidFill>
                  <a:schemeClr val="folHlink"/>
                </a:solidFill>
              </a:rPr>
              <a:t> </a:t>
            </a:r>
            <a:endParaRPr lang="en-US" sz="2800">
              <a:solidFill>
                <a:schemeClr val="folHlink"/>
              </a:solidFill>
              <a:hlinkClick r:id="" action="ppaction://noaction">
                <a:snd r:embed="rId2" name="chimes.wav"/>
              </a:hlinkClick>
            </a:endParaRPr>
          </a:p>
          <a:p>
            <a:pPr>
              <a:lnSpc>
                <a:spcPct val="90000"/>
              </a:lnSpc>
            </a:pPr>
            <a:endParaRPr lang="en-US" sz="2800">
              <a:solidFill>
                <a:schemeClr val="folHlink"/>
              </a:solidFill>
              <a:hlinkClick r:id="" action="ppaction://noaction">
                <a:snd r:embed="rId2" name="chimes.wav"/>
              </a:hlinkClick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981200" y="1143000"/>
            <a:ext cx="5453063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rgbClr val="33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Jokerman"/>
              </a:rPr>
              <a:t>Discussion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77988" y="2036763"/>
            <a:ext cx="67802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endParaRPr lang="en-US" sz="3200" b="1" dirty="0">
              <a:solidFill>
                <a:srgbClr val="0000CC"/>
              </a:solidFill>
              <a:latin typeface="Arial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FF3399"/>
                </a:solidFill>
                <a:latin typeface="Arial" charset="0"/>
              </a:rPr>
              <a:t>Secondary school girl students should or shouldn’t wear </a:t>
            </a:r>
            <a:r>
              <a:rPr lang="en-US" sz="3600" b="1" i="1" dirty="0" err="1">
                <a:solidFill>
                  <a:srgbClr val="FF3399"/>
                </a:solidFill>
                <a:latin typeface="Arial" charset="0"/>
              </a:rPr>
              <a:t>ao</a:t>
            </a:r>
            <a:r>
              <a:rPr lang="en-US" sz="3600" b="1" i="1" dirty="0">
                <a:solidFill>
                  <a:srgbClr val="FF33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FF3399"/>
                </a:solidFill>
                <a:latin typeface="Arial" charset="0"/>
              </a:rPr>
              <a:t>dai</a:t>
            </a:r>
            <a:r>
              <a:rPr lang="en-US" sz="3600" b="1" i="1" dirty="0" smtClean="0">
                <a:solidFill>
                  <a:srgbClr val="FF3399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FF3399"/>
                </a:solidFill>
                <a:latin typeface="Arial" charset="0"/>
              </a:rPr>
              <a:t>to school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71800" y="4876800"/>
            <a:ext cx="388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Group A: Should wear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Group B: Shouldn’t wear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1&quot;/&gt;&lt;/object&gt;&lt;object type=&quot;3&quot; unique_id=&quot;10009&quot;&gt;&lt;property id=&quot;20148&quot; value=&quot;5&quot;/&gt;&lt;property id=&quot;20300&quot; value=&quot;Slide 4&quot;/&gt;&lt;property id=&quot;20307&quot; value=&quot;265&quot;/&gt;&lt;/object&gt;&lt;object type=&quot;3&quot; unique_id=&quot;10010&quot;&gt;&lt;property id=&quot;20148&quot; value=&quot;5&quot;/&gt;&lt;property id=&quot;20300&quot; value=&quot;Slide 5&quot;/&gt;&lt;property id=&quot;20307&quot; value=&quot;266&quot;/&gt;&lt;/object&gt;&lt;object type=&quot;3&quot; unique_id=&quot;10011&quot;&gt;&lt;property id=&quot;20148&quot; value=&quot;5&quot;/&gt;&lt;property id=&quot;20300&quot; value=&quot;Slide 6&quot;/&gt;&lt;property id=&quot;20307&quot; value=&quot;267&quot;/&gt;&lt;/object&gt;&lt;object type=&quot;3&quot; unique_id=&quot;10012&quot;&gt;&lt;property id=&quot;20148&quot; value=&quot;5&quot;/&gt;&lt;property id=&quot;20300&quot; value=&quot;Slide 7&quot;/&gt;&lt;property id=&quot;20307&quot; value=&quot;268&quot;/&gt;&lt;/object&gt;&lt;object type=&quot;3&quot; unique_id=&quot;10013&quot;&gt;&lt;property id=&quot;20148&quot; value=&quot;5&quot;/&gt;&lt;property id=&quot;20300&quot; value=&quot;Slide 8 - &amp;quot;Suggestion writing&amp;quot;&quot;/&gt;&lt;property id=&quot;20307&quot; value=&quot;272&quot;/&gt;&lt;/object&gt;&lt;object type=&quot;3&quot; unique_id=&quot;10014&quot;&gt;&lt;property id=&quot;20148&quot; value=&quot;5&quot;/&gt;&lt;property id=&quot;20300&quot; value=&quot;Slide 9&quot;/&gt;&lt;property id=&quot;20307&quot; value=&quot;269&quot;/&gt;&lt;/object&gt;&lt;object type=&quot;3&quot; unique_id=&quot;10015&quot;&gt;&lt;property id=&quot;20148&quot; value=&quot;5&quot;/&gt;&lt;property id=&quot;20300&quot; value=&quot;Slide 10&quot;/&gt;&lt;property id=&quot;20307&quot; value=&quot;270&quot;/&gt;&lt;/object&gt;&lt;object type=&quot;3&quot; unique_id=&quot;10016&quot;&gt;&lt;property id=&quot;20148&quot; value=&quot;5&quot;/&gt;&lt;property id=&quot;20300&quot; value=&quot;Slide 11&quot;/&gt;&lt;property id=&quot;20307&quot; value=&quot;271&quot;/&gt;&lt;/object&gt;&lt;object type=&quot;3&quot; unique_id=&quot;10152&quot;&gt;&lt;property id=&quot;20148&quot; value=&quot;5&quot;/&gt;&lt;property id=&quot;20300&quot; value=&quot;Slide 2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481</Words>
  <Application>Microsoft Office PowerPoint</Application>
  <PresentationFormat>On-screen Show (4:3)</PresentationFormat>
  <Paragraphs>67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Crayons</vt:lpstr>
      <vt:lpstr>Edge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Suggestion writing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CHung</dc:creator>
  <cp:lastModifiedBy>HuongTV</cp:lastModifiedBy>
  <cp:revision>21</cp:revision>
  <dcterms:created xsi:type="dcterms:W3CDTF">2009-06-29T13:29:10Z</dcterms:created>
  <dcterms:modified xsi:type="dcterms:W3CDTF">2017-10-11T01:02:13Z</dcterms:modified>
</cp:coreProperties>
</file>