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1" r:id="rId4"/>
    <p:sldId id="257" r:id="rId5"/>
    <p:sldId id="262" r:id="rId6"/>
    <p:sldId id="264" r:id="rId7"/>
    <p:sldId id="269" r:id="rId8"/>
    <p:sldId id="263" r:id="rId9"/>
    <p:sldId id="265" r:id="rId10"/>
    <p:sldId id="266" r:id="rId11"/>
    <p:sldId id="260" r:id="rId12"/>
  </p:sldIdLst>
  <p:sldSz cx="9144000" cy="6858000" type="screen4x3"/>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FF3300"/>
    <a:srgbClr val="CCFFCC"/>
    <a:srgbClr val="FFCC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070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22720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1356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690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4374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160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48512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7492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4551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6686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11/10/2017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836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9A334-8086-49B6-A22D-0CD8F0A12E24}" type="datetimeFigureOut">
              <a:rPr lang="vi-VN" smtClean="0"/>
              <a:pPr/>
              <a:t>11/10/2017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3735-CDBA-41B8-A698-0D434D2211A1}" type="slidenum">
              <a:rPr lang="vi-VN" smtClean="0"/>
              <a:pPr/>
              <a:t>‹#›</a:t>
            </a:fld>
            <a:endParaRPr lang="vi-VN"/>
          </a:p>
        </p:txBody>
      </p:sp>
    </p:spTree>
    <p:extLst>
      <p:ext uri="{BB962C8B-B14F-4D97-AF65-F5344CB8AC3E}">
        <p14:creationId xmlns:p14="http://schemas.microsoft.com/office/powerpoint/2010/main" val="165838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3963122472009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51" name="Picture 2" descr="Picture16"/>
          <p:cNvPicPr>
            <a:picLocks noChangeAspect="1" noChangeArrowheads="1"/>
          </p:cNvPicPr>
          <p:nvPr/>
        </p:nvPicPr>
        <p:blipFill>
          <a:blip r:embed="rId3" cstate="print"/>
          <a:srcRect/>
          <a:stretch>
            <a:fillRect/>
          </a:stretch>
        </p:blipFill>
        <p:spPr bwMode="auto">
          <a:xfrm>
            <a:off x="838200" y="614363"/>
            <a:ext cx="7543800" cy="5557837"/>
          </a:xfrm>
          <a:prstGeom prst="rect">
            <a:avLst/>
          </a:prstGeom>
          <a:noFill/>
          <a:ln w="9525">
            <a:noFill/>
            <a:miter lim="800000"/>
            <a:headEnd/>
            <a:tailEnd/>
          </a:ln>
        </p:spPr>
      </p:pic>
      <p:sp>
        <p:nvSpPr>
          <p:cNvPr id="2052" name="Text Box 3"/>
          <p:cNvSpPr txBox="1">
            <a:spLocks noChangeArrowheads="1"/>
          </p:cNvSpPr>
          <p:nvPr/>
        </p:nvSpPr>
        <p:spPr bwMode="auto">
          <a:xfrm>
            <a:off x="685800" y="685800"/>
            <a:ext cx="6858000" cy="2708434"/>
          </a:xfrm>
          <a:prstGeom prst="rect">
            <a:avLst/>
          </a:prstGeom>
          <a:noFill/>
          <a:ln w="9525" algn="ctr">
            <a:noFill/>
            <a:miter lim="800000"/>
            <a:headEnd/>
            <a:tailEnd/>
          </a:ln>
        </p:spPr>
        <p:txBody>
          <a:bodyPr>
            <a:spAutoFit/>
          </a:bodyPr>
          <a:lstStyle/>
          <a:p>
            <a:pPr algn="ctr" eaLnBrk="0" hangingPunct="0">
              <a:spcBef>
                <a:spcPct val="50000"/>
              </a:spcBef>
              <a:defRPr/>
            </a:pPr>
            <a:r>
              <a:rPr lang="en-US" sz="3200" b="1" dirty="0">
                <a:latin typeface="Times New Roman" pitchFamily="18" charset="0"/>
                <a:cs typeface="Arial" pitchFamily="34" charset="0"/>
              </a:rPr>
              <a:t>English 8</a:t>
            </a:r>
          </a:p>
          <a:p>
            <a:pPr algn="ctr" eaLnBrk="0" hangingPunct="0">
              <a:spcBef>
                <a:spcPct val="50000"/>
              </a:spcBef>
              <a:defRPr/>
            </a:pPr>
            <a:r>
              <a:rPr lang="en-US" sz="2800" b="1" dirty="0" smtClean="0">
                <a:latin typeface="Times New Roman" pitchFamily="18" charset="0"/>
                <a:cs typeface="Arial" pitchFamily="34" charset="0"/>
              </a:rPr>
              <a:t>UNIT 2 </a:t>
            </a:r>
            <a:r>
              <a:rPr lang="en-US" sz="2800" b="1" dirty="0">
                <a:latin typeface="Times New Roman" pitchFamily="18" charset="0"/>
                <a:cs typeface="Arial" pitchFamily="34" charset="0"/>
              </a:rPr>
              <a:t>. </a:t>
            </a:r>
            <a:r>
              <a:rPr lang="en-US" sz="2800" b="1" dirty="0" smtClean="0">
                <a:ln w="10541" cmpd="sng">
                  <a:solidFill>
                    <a:schemeClr val="accent1">
                      <a:shade val="88000"/>
                      <a:satMod val="110000"/>
                    </a:schemeClr>
                  </a:solidFill>
                  <a:prstDash val="solid"/>
                </a:ln>
                <a:latin typeface="Times New Roman" pitchFamily="18" charset="0"/>
                <a:cs typeface="Times New Roman" pitchFamily="18" charset="0"/>
              </a:rPr>
              <a:t>LIFE IN THE COUNTRYSISE</a:t>
            </a:r>
            <a:endParaRPr lang="en-US" sz="2800" b="1" dirty="0">
              <a:ln w="10541" cmpd="sng">
                <a:solidFill>
                  <a:schemeClr val="accent1">
                    <a:shade val="88000"/>
                    <a:satMod val="110000"/>
                  </a:schemeClr>
                </a:solidFill>
                <a:prstDash val="solid"/>
              </a:ln>
              <a:latin typeface="Times New Roman" pitchFamily="18" charset="0"/>
              <a:cs typeface="Times New Roman" pitchFamily="18" charset="0"/>
            </a:endParaRPr>
          </a:p>
          <a:p>
            <a:pPr algn="ctr" eaLnBrk="0" hangingPunct="0">
              <a:spcBef>
                <a:spcPct val="50000"/>
              </a:spcBef>
              <a:defRPr/>
            </a:pPr>
            <a:r>
              <a:rPr lang="en-US" sz="3200" b="1" dirty="0">
                <a:latin typeface="Times New Roman" pitchFamily="18" charset="0"/>
                <a:cs typeface="Arial" pitchFamily="34" charset="0"/>
              </a:rPr>
              <a:t>PERIOD </a:t>
            </a:r>
            <a:r>
              <a:rPr lang="en-US" sz="3200" b="1" dirty="0" smtClean="0">
                <a:latin typeface="Times New Roman" pitchFamily="18" charset="0"/>
                <a:cs typeface="Arial" pitchFamily="34" charset="0"/>
              </a:rPr>
              <a:t>13</a:t>
            </a:r>
            <a:r>
              <a:rPr lang="en-US" sz="3200" b="1" smtClean="0">
                <a:latin typeface="Times New Roman" pitchFamily="18" charset="0"/>
                <a:cs typeface="Arial" pitchFamily="34" charset="0"/>
              </a:rPr>
              <a:t>: SKILLS 1</a:t>
            </a:r>
            <a:endParaRPr lang="en-US" sz="3200" b="1" dirty="0">
              <a:latin typeface="Times New Roman" pitchFamily="18" charset="0"/>
              <a:cs typeface="Arial" pitchFamily="34" charset="0"/>
            </a:endParaRPr>
          </a:p>
          <a:p>
            <a:pPr algn="ctr" eaLnBrk="0" hangingPunct="0">
              <a:spcBef>
                <a:spcPct val="50000"/>
              </a:spcBef>
              <a:defRPr/>
            </a:pPr>
            <a:endParaRPr lang="en-US" sz="3200" b="1" dirty="0">
              <a:latin typeface="Times New Roman" pitchFamily="18" charset="0"/>
              <a:cs typeface="Arial" pitchFamily="34" charset="0"/>
            </a:endParaRPr>
          </a:p>
        </p:txBody>
      </p:sp>
      <p:sp>
        <p:nvSpPr>
          <p:cNvPr id="16388" name="WordArt 4"/>
          <p:cNvSpPr>
            <a:spLocks noChangeArrowheads="1" noChangeShapeType="1" noTextEdit="1"/>
          </p:cNvSpPr>
          <p:nvPr/>
        </p:nvSpPr>
        <p:spPr bwMode="auto">
          <a:xfrm>
            <a:off x="1981200" y="3733800"/>
            <a:ext cx="4953000" cy="1524000"/>
          </a:xfrm>
          <a:prstGeom prst="rect">
            <a:avLst/>
          </a:prstGeom>
        </p:spPr>
        <p:txBody>
          <a:bodyPr wrap="none" fromWordArt="1">
            <a:prstTxWarp prst="textWave1">
              <a:avLst>
                <a:gd name="adj1" fmla="val 13005"/>
                <a:gd name="adj2" fmla="val -463"/>
              </a:avLst>
            </a:prstTxWarp>
          </a:bodyPr>
          <a:lstStyle/>
          <a:p>
            <a:pPr algn="ctr"/>
            <a:r>
              <a:rPr lang="en-US" sz="3600" kern="10">
                <a:ln w="9525">
                  <a:noFill/>
                  <a:round/>
                  <a:headEnd/>
                  <a:tailEnd/>
                </a:ln>
                <a:solidFill>
                  <a:srgbClr val="FF00FF"/>
                </a:solidFill>
                <a:effectLst>
                  <a:outerShdw dist="53882" dir="2700000" algn="ctr" rotWithShape="0">
                    <a:srgbClr val="C0C0C0">
                      <a:alpha val="79999"/>
                    </a:srgbClr>
                  </a:outerShdw>
                </a:effectLst>
                <a:latin typeface="Times New Roman"/>
                <a:cs typeface="Times New Roman"/>
              </a:rPr>
              <a:t>Welcome to our class</a:t>
            </a:r>
          </a:p>
        </p:txBody>
      </p:sp>
      <p:sp>
        <p:nvSpPr>
          <p:cNvPr id="2054" name="Text Box 3"/>
          <p:cNvSpPr txBox="1">
            <a:spLocks noChangeArrowheads="1"/>
          </p:cNvSpPr>
          <p:nvPr/>
        </p:nvSpPr>
        <p:spPr bwMode="auto">
          <a:xfrm>
            <a:off x="2057400" y="4572000"/>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p:cTn id="6" dur="2000" fill="hold"/>
                                        <p:tgtEl>
                                          <p:spTgt spid="16388"/>
                                        </p:tgtEl>
                                        <p:attrNameLst>
                                          <p:attrName>style.color</p:attrName>
                                        </p:attrNameLst>
                                      </p:cBhvr>
                                      <p:to>
                                        <a:srgbClr val="FF3300"/>
                                      </p:to>
                                    </p:animClr>
                                    <p:set>
                                      <p:cBhvr>
                                        <p:cTn id="7" dur="2000" fill="hold"/>
                                        <p:tgtEl>
                                          <p:spTgt spid="16388"/>
                                        </p:tgtEl>
                                        <p:attrNameLst>
                                          <p:attrName>fill.type</p:attrName>
                                        </p:attrNameLst>
                                      </p:cBhvr>
                                      <p:to>
                                        <p:strVal val="solid"/>
                                      </p:to>
                                    </p:set>
                                    <p:set>
                                      <p:cBhvr>
                                        <p:cTn id="8" dur="2000" fill="hold"/>
                                        <p:tgtEl>
                                          <p:spTgt spid="163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5b</a:t>
            </a:r>
            <a:r>
              <a:rPr lang="en-US" sz="2000" dirty="0">
                <a:solidFill>
                  <a:srgbClr val="FF0000"/>
                </a:solidFill>
                <a:latin typeface="Arial" pitchFamily="34" charset="0"/>
                <a:cs typeface="Arial" pitchFamily="34" charset="0"/>
              </a:rPr>
              <a:t>. Report your findings to the class.</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0" y="1196752"/>
            <a:ext cx="9144000" cy="1569660"/>
          </a:xfrm>
          <a:prstGeom prst="rect">
            <a:avLst/>
          </a:prstGeom>
        </p:spPr>
        <p:txBody>
          <a:bodyPr wrap="square">
            <a:spAutoFit/>
          </a:bodyPr>
          <a:lstStyle/>
          <a:p>
            <a:r>
              <a:rPr lang="en-US" sz="2400" b="1" i="1" dirty="0">
                <a:latin typeface="Arial" panose="020B0604020202020204" pitchFamily="34" charset="0"/>
                <a:cs typeface="Arial" panose="020B0604020202020204" pitchFamily="34" charset="0"/>
              </a:rPr>
              <a:t>Example</a:t>
            </a:r>
            <a:r>
              <a:rPr lang="en-US" sz="2400" b="1" i="1"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Both of us love picking fruit in the summer. It can be hard work but very satisfying.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325" y="2766412"/>
            <a:ext cx="34956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728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35" y="1053000"/>
            <a:ext cx="8586930" cy="4752000"/>
          </a:xfrm>
          <a:prstGeom prst="rect">
            <a:avLst/>
          </a:prstGeom>
        </p:spPr>
      </p:pic>
    </p:spTree>
    <p:extLst>
      <p:ext uri="{BB962C8B-B14F-4D97-AF65-F5344CB8AC3E}">
        <p14:creationId xmlns:p14="http://schemas.microsoft.com/office/powerpoint/2010/main" val="2721244280"/>
      </p:ext>
    </p:extLst>
  </p:cSld>
  <p:clrMapOvr>
    <a:masterClrMapping/>
  </p:clrMapOvr>
  <mc:AlternateContent xmlns:mc="http://schemas.openxmlformats.org/markup-compatibility/2006" xmlns:p14="http://schemas.microsoft.com/office/powerpoint/2010/main">
    <mc:Choice Requires="p14">
      <p:transition spd="slow" p14:dur="2000">
        <p14:shred pattern="rectang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asture"/>
          <p:cNvPicPr>
            <a:picLocks noChangeAspect="1" noChangeArrowheads="1"/>
          </p:cNvPicPr>
          <p:nvPr/>
        </p:nvPicPr>
        <p:blipFill>
          <a:blip r:embed="rId2" cstate="print"/>
          <a:srcRect/>
          <a:stretch>
            <a:fillRect/>
          </a:stretch>
        </p:blipFill>
        <p:spPr bwMode="auto">
          <a:xfrm>
            <a:off x="3657600" y="1771651"/>
            <a:ext cx="4236719" cy="2647950"/>
          </a:xfrm>
          <a:prstGeom prst="rect">
            <a:avLst/>
          </a:prstGeom>
          <a:noFill/>
        </p:spPr>
      </p:pic>
      <p:sp>
        <p:nvSpPr>
          <p:cNvPr id="6" name="TextBox 5"/>
          <p:cNvSpPr txBox="1"/>
          <p:nvPr/>
        </p:nvSpPr>
        <p:spPr>
          <a:xfrm>
            <a:off x="457200" y="1905000"/>
            <a:ext cx="2743200" cy="369332"/>
          </a:xfrm>
          <a:prstGeom prst="rect">
            <a:avLst/>
          </a:prstGeom>
          <a:noFill/>
        </p:spPr>
        <p:txBody>
          <a:bodyPr wrap="square" rtlCol="0">
            <a:spAutoFit/>
          </a:bodyPr>
          <a:lstStyle/>
          <a:p>
            <a:r>
              <a:rPr lang="en-US" dirty="0" smtClean="0"/>
              <a:t>1- Pasture //'</a:t>
            </a:r>
            <a:r>
              <a:rPr lang="en-US" dirty="0" err="1" smtClean="0"/>
              <a:t>pɑ:stʃə</a:t>
            </a:r>
            <a:r>
              <a:rPr lang="en-US" dirty="0" smtClean="0"/>
              <a:t>/</a:t>
            </a:r>
            <a:endParaRPr lang="en-US" dirty="0"/>
          </a:p>
        </p:txBody>
      </p:sp>
      <p:pic>
        <p:nvPicPr>
          <p:cNvPr id="1030" name="Picture 6" descr="Image result for ger"/>
          <p:cNvPicPr>
            <a:picLocks noChangeAspect="1" noChangeArrowheads="1"/>
          </p:cNvPicPr>
          <p:nvPr/>
        </p:nvPicPr>
        <p:blipFill>
          <a:blip r:embed="rId3" cstate="print"/>
          <a:srcRect/>
          <a:stretch>
            <a:fillRect/>
          </a:stretch>
        </p:blipFill>
        <p:spPr bwMode="auto">
          <a:xfrm>
            <a:off x="3657600" y="1828800"/>
            <a:ext cx="4191000" cy="2876481"/>
          </a:xfrm>
          <a:prstGeom prst="rect">
            <a:avLst/>
          </a:prstGeom>
          <a:noFill/>
        </p:spPr>
      </p:pic>
      <p:sp>
        <p:nvSpPr>
          <p:cNvPr id="8" name="TextBox 7"/>
          <p:cNvSpPr txBox="1"/>
          <p:nvPr/>
        </p:nvSpPr>
        <p:spPr>
          <a:xfrm>
            <a:off x="457200" y="2590800"/>
            <a:ext cx="2743200" cy="369332"/>
          </a:xfrm>
          <a:prstGeom prst="rect">
            <a:avLst/>
          </a:prstGeom>
          <a:noFill/>
        </p:spPr>
        <p:txBody>
          <a:bodyPr wrap="square" rtlCol="0">
            <a:spAutoFit/>
          </a:bodyPr>
          <a:lstStyle/>
          <a:p>
            <a:r>
              <a:rPr lang="en-US" dirty="0" smtClean="0"/>
              <a:t>2- </a:t>
            </a:r>
            <a:r>
              <a:rPr lang="en-US" dirty="0" err="1" smtClean="0"/>
              <a:t>ger</a:t>
            </a:r>
            <a:r>
              <a:rPr lang="en-US" dirty="0" smtClean="0"/>
              <a:t> /</a:t>
            </a:r>
            <a:endParaRPr lang="en-US" dirty="0"/>
          </a:p>
        </p:txBody>
      </p:sp>
      <p:pic>
        <p:nvPicPr>
          <p:cNvPr id="1032" name="Picture 8" descr="Image result for cattle"/>
          <p:cNvPicPr>
            <a:picLocks noChangeAspect="1" noChangeArrowheads="1"/>
          </p:cNvPicPr>
          <p:nvPr/>
        </p:nvPicPr>
        <p:blipFill>
          <a:blip r:embed="rId4" cstate="print"/>
          <a:srcRect/>
          <a:stretch>
            <a:fillRect/>
          </a:stretch>
        </p:blipFill>
        <p:spPr bwMode="auto">
          <a:xfrm>
            <a:off x="3657601" y="1981199"/>
            <a:ext cx="4337442" cy="2667001"/>
          </a:xfrm>
          <a:prstGeom prst="rect">
            <a:avLst/>
          </a:prstGeom>
          <a:noFill/>
        </p:spPr>
      </p:pic>
      <p:sp>
        <p:nvSpPr>
          <p:cNvPr id="11" name="TextBox 10"/>
          <p:cNvSpPr txBox="1"/>
          <p:nvPr/>
        </p:nvSpPr>
        <p:spPr>
          <a:xfrm>
            <a:off x="457200" y="3276600"/>
            <a:ext cx="2743200" cy="369332"/>
          </a:xfrm>
          <a:prstGeom prst="rect">
            <a:avLst/>
          </a:prstGeom>
          <a:noFill/>
        </p:spPr>
        <p:txBody>
          <a:bodyPr wrap="square" rtlCol="0">
            <a:spAutoFit/>
          </a:bodyPr>
          <a:lstStyle/>
          <a:p>
            <a:r>
              <a:rPr lang="en-US" dirty="0" smtClean="0"/>
              <a:t>3- cattle /'</a:t>
            </a:r>
            <a:r>
              <a:rPr lang="en-US" dirty="0" err="1" smtClean="0"/>
              <a:t>kætl</a:t>
            </a:r>
            <a:r>
              <a:rPr lang="en-US" dirty="0" smtClean="0"/>
              <a:t>/</a:t>
            </a:r>
            <a:endParaRPr lang="en-US" dirty="0"/>
          </a:p>
        </p:txBody>
      </p:sp>
      <p:pic>
        <p:nvPicPr>
          <p:cNvPr id="1034" name="Picture 10" descr="Image result for dairy product"/>
          <p:cNvPicPr>
            <a:picLocks noChangeAspect="1" noChangeArrowheads="1"/>
          </p:cNvPicPr>
          <p:nvPr/>
        </p:nvPicPr>
        <p:blipFill>
          <a:blip r:embed="rId5" cstate="print"/>
          <a:srcRect/>
          <a:stretch>
            <a:fillRect/>
          </a:stretch>
        </p:blipFill>
        <p:spPr bwMode="auto">
          <a:xfrm>
            <a:off x="3733800" y="1752600"/>
            <a:ext cx="4298623" cy="3009901"/>
          </a:xfrm>
          <a:prstGeom prst="rect">
            <a:avLst/>
          </a:prstGeom>
          <a:noFill/>
        </p:spPr>
      </p:pic>
      <p:sp>
        <p:nvSpPr>
          <p:cNvPr id="14" name="TextBox 13"/>
          <p:cNvSpPr txBox="1"/>
          <p:nvPr/>
        </p:nvSpPr>
        <p:spPr>
          <a:xfrm>
            <a:off x="457200" y="3974068"/>
            <a:ext cx="2743200" cy="369332"/>
          </a:xfrm>
          <a:prstGeom prst="rect">
            <a:avLst/>
          </a:prstGeom>
          <a:noFill/>
        </p:spPr>
        <p:txBody>
          <a:bodyPr wrap="square" rtlCol="0">
            <a:spAutoFit/>
          </a:bodyPr>
          <a:lstStyle/>
          <a:p>
            <a:r>
              <a:rPr lang="en-US" dirty="0" smtClean="0"/>
              <a:t>4- dairy product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300"/>
                                        <p:tgtEl>
                                          <p:spTgt spid="1028"/>
                                        </p:tgtEl>
                                      </p:cBhvr>
                                    </p:animEffect>
                                    <p:anim calcmode="lin" valueType="num">
                                      <p:cBhvr>
                                        <p:cTn id="8" dur="1200" fill="hold"/>
                                        <p:tgtEl>
                                          <p:spTgt spid="1028"/>
                                        </p:tgtEl>
                                        <p:attrNameLst>
                                          <p:attrName>ppt_x</p:attrName>
                                        </p:attrNameLst>
                                      </p:cBhvr>
                                      <p:tavLst>
                                        <p:tav tm="0">
                                          <p:val>
                                            <p:strVal val="#ppt_x"/>
                                          </p:val>
                                        </p:tav>
                                        <p:tav tm="100000">
                                          <p:val>
                                            <p:strVal val="#ppt_x"/>
                                          </p:val>
                                        </p:tav>
                                      </p:tavLst>
                                    </p:anim>
                                    <p:anim calcmode="lin" valueType="num">
                                      <p:cBhvr>
                                        <p:cTn id="9" dur="1200" fill="hold"/>
                                        <p:tgtEl>
                                          <p:spTgt spid="1028"/>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10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10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3000"/>
                            </p:stCondLst>
                            <p:childTnLst>
                              <p:par>
                                <p:cTn id="13" presetID="43"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anim calcmode="lin" valueType="num">
                                      <p:cBhvr>
                                        <p:cTn id="16" dur="1200" fill="hold"/>
                                        <p:tgtEl>
                                          <p:spTgt spid="6"/>
                                        </p:tgtEl>
                                        <p:attrNameLst>
                                          <p:attrName>ppt_x</p:attrName>
                                        </p:attrNameLst>
                                      </p:cBhvr>
                                      <p:tavLst>
                                        <p:tav tm="0">
                                          <p:val>
                                            <p:strVal val="#ppt_x"/>
                                          </p:val>
                                        </p:tav>
                                        <p:tav tm="100000">
                                          <p:val>
                                            <p:strVal val="#ppt_x"/>
                                          </p:val>
                                        </p:tav>
                                      </p:tavLst>
                                    </p:anim>
                                    <p:anim calcmode="lin" valueType="num">
                                      <p:cBhvr>
                                        <p:cTn id="17" dur="1200" fill="hold"/>
                                        <p:tgtEl>
                                          <p:spTgt spid="6"/>
                                        </p:tgtEl>
                                        <p:attrNameLst>
                                          <p:attrName>ppt_y</p:attrName>
                                        </p:attrNameLst>
                                      </p:cBhvr>
                                      <p:tavLst>
                                        <p:tav tm="0">
                                          <p:val>
                                            <p:strVal val="#ppt_y+0.31"/>
                                          </p:val>
                                        </p:tav>
                                        <p:tav tm="100000">
                                          <p:val>
                                            <p:strVal val="#ppt_y+0.31"/>
                                          </p:val>
                                        </p:tav>
                                      </p:tavLst>
                                    </p:anim>
                                    <p:anim calcmode="lin" valueType="num">
                                      <p:cBhvr>
                                        <p:cTn id="18" dur="1800" decel="50000" fill="hold">
                                          <p:stCondLst>
                                            <p:cond delay="1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800" decel="50000" fill="hold">
                                          <p:stCondLst>
                                            <p:cond delay="1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6000"/>
                            </p:stCondLst>
                            <p:childTnLst>
                              <p:par>
                                <p:cTn id="21" presetID="3" presetClass="exit" presetSubtype="10" fill="hold" nodeType="afterEffect">
                                  <p:stCondLst>
                                    <p:cond delay="0"/>
                                  </p:stCondLst>
                                  <p:childTnLst>
                                    <p:animEffect transition="out" filter="blinds(horizontal)">
                                      <p:cBhvr>
                                        <p:cTn id="22" dur="3000"/>
                                        <p:tgtEl>
                                          <p:spTgt spid="1028"/>
                                        </p:tgtEl>
                                      </p:cBhvr>
                                    </p:animEffect>
                                    <p:set>
                                      <p:cBhvr>
                                        <p:cTn id="23" dur="1" fill="hold">
                                          <p:stCondLst>
                                            <p:cond delay="2999"/>
                                          </p:stCondLst>
                                        </p:cTn>
                                        <p:tgtEl>
                                          <p:spTgt spid="10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3000"/>
                                        <p:tgtEl>
                                          <p:spTgt spid="8"/>
                                        </p:tgtEl>
                                      </p:cBhvr>
                                    </p:animEffect>
                                  </p:childTnLst>
                                </p:cTn>
                              </p:par>
                              <p:par>
                                <p:cTn id="29" presetID="4" presetClass="entr" presetSubtype="16"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ox(in)">
                                      <p:cBhvr>
                                        <p:cTn id="31" dur="3000"/>
                                        <p:tgtEl>
                                          <p:spTgt spid="1030"/>
                                        </p:tgtEl>
                                      </p:cBhvr>
                                    </p:animEffect>
                                  </p:childTnLst>
                                </p:cTn>
                              </p:par>
                            </p:childTnLst>
                          </p:cTn>
                        </p:par>
                        <p:par>
                          <p:cTn id="32" fill="hold">
                            <p:stCondLst>
                              <p:cond delay="3000"/>
                            </p:stCondLst>
                            <p:childTnLst>
                              <p:par>
                                <p:cTn id="33" presetID="3" presetClass="exit" presetSubtype="10" fill="hold" nodeType="afterEffect">
                                  <p:stCondLst>
                                    <p:cond delay="0"/>
                                  </p:stCondLst>
                                  <p:childTnLst>
                                    <p:animEffect transition="out" filter="blinds(horizontal)">
                                      <p:cBhvr>
                                        <p:cTn id="34" dur="3000"/>
                                        <p:tgtEl>
                                          <p:spTgt spid="1030"/>
                                        </p:tgtEl>
                                      </p:cBhvr>
                                    </p:animEffect>
                                    <p:set>
                                      <p:cBhvr>
                                        <p:cTn id="35" dur="1" fill="hold">
                                          <p:stCondLst>
                                            <p:cond delay="2999"/>
                                          </p:stCondLst>
                                        </p:cTn>
                                        <p:tgtEl>
                                          <p:spTgt spid="103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3000"/>
                                        <p:tgtEl>
                                          <p:spTgt spid="11"/>
                                        </p:tgtEl>
                                      </p:cBhvr>
                                    </p:animEffect>
                                  </p:childTnLst>
                                </p:cTn>
                              </p:par>
                            </p:childTnLst>
                          </p:cTn>
                        </p:par>
                        <p:par>
                          <p:cTn id="41" fill="hold">
                            <p:stCondLst>
                              <p:cond delay="3000"/>
                            </p:stCondLst>
                            <p:childTnLst>
                              <p:par>
                                <p:cTn id="42" presetID="4" presetClass="entr" presetSubtype="16" fill="hold" nodeType="after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box(in)">
                                      <p:cBhvr>
                                        <p:cTn id="44" dur="3000"/>
                                        <p:tgtEl>
                                          <p:spTgt spid="1032"/>
                                        </p:tgtEl>
                                      </p:cBhvr>
                                    </p:animEffect>
                                  </p:childTnLst>
                                </p:cTn>
                              </p:par>
                            </p:childTnLst>
                          </p:cTn>
                        </p:par>
                        <p:par>
                          <p:cTn id="45" fill="hold">
                            <p:stCondLst>
                              <p:cond delay="6000"/>
                            </p:stCondLst>
                            <p:childTnLst>
                              <p:par>
                                <p:cTn id="46" presetID="3" presetClass="exit" presetSubtype="10" fill="hold" nodeType="afterEffect">
                                  <p:stCondLst>
                                    <p:cond delay="0"/>
                                  </p:stCondLst>
                                  <p:childTnLst>
                                    <p:animEffect transition="out" filter="blinds(horizontal)">
                                      <p:cBhvr>
                                        <p:cTn id="47" dur="3000"/>
                                        <p:tgtEl>
                                          <p:spTgt spid="1032"/>
                                        </p:tgtEl>
                                      </p:cBhvr>
                                    </p:animEffect>
                                    <p:set>
                                      <p:cBhvr>
                                        <p:cTn id="48" dur="1" fill="hold">
                                          <p:stCondLst>
                                            <p:cond delay="2999"/>
                                          </p:stCondLst>
                                        </p:cTn>
                                        <p:tgtEl>
                                          <p:spTgt spid="10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ox(in)">
                                      <p:cBhvr>
                                        <p:cTn id="53" dur="3000"/>
                                        <p:tgtEl>
                                          <p:spTgt spid="14"/>
                                        </p:tgtEl>
                                      </p:cBhvr>
                                    </p:animEffect>
                                  </p:childTnLst>
                                </p:cTn>
                              </p:par>
                            </p:childTnLst>
                          </p:cTn>
                        </p:par>
                        <p:par>
                          <p:cTn id="54" fill="hold">
                            <p:stCondLst>
                              <p:cond delay="3000"/>
                            </p:stCondLst>
                            <p:childTnLst>
                              <p:par>
                                <p:cTn id="55" presetID="4" presetClass="entr" presetSubtype="16" fill="hold" nodeType="after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box(in)">
                                      <p:cBhvr>
                                        <p:cTn id="57" dur="3000"/>
                                        <p:tgtEl>
                                          <p:spTgt spid="1034"/>
                                        </p:tgtEl>
                                      </p:cBhvr>
                                    </p:animEffect>
                                  </p:childTnLst>
                                </p:cTn>
                              </p:par>
                            </p:childTnLst>
                          </p:cTn>
                        </p:par>
                        <p:par>
                          <p:cTn id="58" fill="hold">
                            <p:stCondLst>
                              <p:cond delay="6000"/>
                            </p:stCondLst>
                            <p:childTnLst>
                              <p:par>
                                <p:cTn id="59" presetID="3" presetClass="exit" presetSubtype="10" fill="hold" nodeType="afterEffect">
                                  <p:stCondLst>
                                    <p:cond delay="0"/>
                                  </p:stCondLst>
                                  <p:childTnLst>
                                    <p:animEffect transition="out" filter="blinds(horizontal)">
                                      <p:cBhvr>
                                        <p:cTn id="60" dur="3000"/>
                                        <p:tgtEl>
                                          <p:spTgt spid="1034"/>
                                        </p:tgtEl>
                                      </p:cBhvr>
                                    </p:animEffect>
                                    <p:set>
                                      <p:cBhvr>
                                        <p:cTn id="61" dur="1" fill="hold">
                                          <p:stCondLst>
                                            <p:cond delay="29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2. Match the descriptions with the words/ phrases from the passage.</a:t>
            </a:r>
            <a:endParaRPr lang="vi-VN" sz="2000" dirty="0" smtClean="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72534561"/>
              </p:ext>
            </p:extLst>
          </p:nvPr>
        </p:nvGraphicFramePr>
        <p:xfrm>
          <a:off x="1103784" y="1412776"/>
          <a:ext cx="6936432" cy="2448272"/>
        </p:xfrm>
        <a:graphic>
          <a:graphicData uri="http://schemas.openxmlformats.org/drawingml/2006/table">
            <a:tbl>
              <a:tblPr firstRow="1" bandRow="1">
                <a:tableStyleId>{5C22544A-7EE6-4342-B048-85BDC9FD1C3A}</a:tableStyleId>
              </a:tblPr>
              <a:tblGrid>
                <a:gridCol w="2812732"/>
                <a:gridCol w="4123700"/>
              </a:tblGrid>
              <a:tr h="487585">
                <a:tc>
                  <a:txBody>
                    <a:bodyPr/>
                    <a:lstStyle/>
                    <a:p>
                      <a:pPr algn="ctr"/>
                      <a:r>
                        <a:rPr lang="en-US" dirty="0" smtClean="0">
                          <a:solidFill>
                            <a:schemeClr val="bg1"/>
                          </a:solidFill>
                        </a:rPr>
                        <a:t>Words/</a:t>
                      </a:r>
                      <a:r>
                        <a:rPr lang="en-US" baseline="0" dirty="0" smtClean="0">
                          <a:solidFill>
                            <a:schemeClr val="bg1"/>
                          </a:solidFill>
                        </a:rPr>
                        <a:t> Phrases</a:t>
                      </a:r>
                      <a:endParaRPr lang="vi-VN" dirty="0">
                        <a:solidFill>
                          <a:schemeClr val="bg1"/>
                        </a:solidFill>
                      </a:endParaRPr>
                    </a:p>
                  </a:txBody>
                  <a:tcPr>
                    <a:solidFill>
                      <a:srgbClr val="0070C0"/>
                    </a:solidFill>
                  </a:tcPr>
                </a:tc>
                <a:tc>
                  <a:txBody>
                    <a:bodyPr/>
                    <a:lstStyle/>
                    <a:p>
                      <a:pPr algn="ctr"/>
                      <a:r>
                        <a:rPr lang="en-US" dirty="0" smtClean="0"/>
                        <a:t>Descriptions</a:t>
                      </a:r>
                      <a:endParaRPr lang="vi-VN" dirty="0"/>
                    </a:p>
                  </a:txBody>
                  <a:tcPr>
                    <a:solidFill>
                      <a:srgbClr val="0070C0"/>
                    </a:solidFill>
                  </a:tcPr>
                </a:tc>
              </a:tr>
              <a:tr h="1960687">
                <a:tc>
                  <a:txBody>
                    <a:bodyPr/>
                    <a:lstStyle/>
                    <a:p>
                      <a:pPr marL="342900" indent="-342900">
                        <a:buAutoNum type="arabicPeriod"/>
                      </a:pPr>
                      <a:r>
                        <a:rPr lang="en-US" dirty="0" smtClean="0">
                          <a:solidFill>
                            <a:schemeClr val="tx1"/>
                          </a:solidFill>
                        </a:rPr>
                        <a:t>a </a:t>
                      </a:r>
                      <a:r>
                        <a:rPr lang="en-US" i="1" dirty="0" err="1" smtClean="0">
                          <a:solidFill>
                            <a:schemeClr val="tx1"/>
                          </a:solidFill>
                        </a:rPr>
                        <a:t>ger</a:t>
                      </a:r>
                      <a:endParaRPr lang="en-US" i="1" dirty="0" smtClean="0">
                        <a:solidFill>
                          <a:schemeClr val="tx1"/>
                        </a:solidFill>
                      </a:endParaRPr>
                    </a:p>
                    <a:p>
                      <a:pPr marL="342900" indent="-342900">
                        <a:buAutoNum type="arabicPeriod"/>
                      </a:pPr>
                      <a:r>
                        <a:rPr lang="en-US" dirty="0" smtClean="0">
                          <a:solidFill>
                            <a:schemeClr val="tx1"/>
                          </a:solidFill>
                        </a:rPr>
                        <a:t>dairy</a:t>
                      </a:r>
                      <a:r>
                        <a:rPr lang="en-US" baseline="0" dirty="0" smtClean="0">
                          <a:solidFill>
                            <a:schemeClr val="tx1"/>
                          </a:solidFill>
                        </a:rPr>
                        <a:t> products</a:t>
                      </a:r>
                    </a:p>
                    <a:p>
                      <a:pPr marL="342900" indent="-342900">
                        <a:buAutoNum type="arabicPeriod"/>
                      </a:pPr>
                      <a:endParaRPr lang="en-US" baseline="0" dirty="0" smtClean="0">
                        <a:solidFill>
                          <a:schemeClr val="tx1"/>
                        </a:solidFill>
                      </a:endParaRPr>
                    </a:p>
                    <a:p>
                      <a:pPr marL="342900" indent="-342900">
                        <a:buAutoNum type="arabicPeriod"/>
                      </a:pPr>
                      <a:r>
                        <a:rPr lang="en-US" baseline="0" dirty="0" smtClean="0">
                          <a:solidFill>
                            <a:schemeClr val="tx1"/>
                          </a:solidFill>
                        </a:rPr>
                        <a:t>cattle</a:t>
                      </a:r>
                    </a:p>
                    <a:p>
                      <a:pPr marL="342900" indent="-342900">
                        <a:buAutoNum type="arabicPeriod"/>
                      </a:pPr>
                      <a:r>
                        <a:rPr lang="en-US" baseline="0" dirty="0" smtClean="0">
                          <a:solidFill>
                            <a:schemeClr val="tx1"/>
                          </a:solidFill>
                        </a:rPr>
                        <a:t>nomadic life</a:t>
                      </a:r>
                    </a:p>
                    <a:p>
                      <a:pPr marL="342900" indent="-342900">
                        <a:buAutoNum type="arabicPeriod"/>
                      </a:pPr>
                      <a:r>
                        <a:rPr lang="en-US" baseline="0" dirty="0" smtClean="0">
                          <a:solidFill>
                            <a:schemeClr val="tx1"/>
                          </a:solidFill>
                        </a:rPr>
                        <a:t>Pastures</a:t>
                      </a:r>
                      <a:endParaRPr lang="vi-VN" dirty="0">
                        <a:solidFill>
                          <a:schemeClr val="tx1"/>
                        </a:solidFill>
                      </a:endParaRPr>
                    </a:p>
                  </a:txBody>
                  <a:tcPr>
                    <a:solidFill>
                      <a:srgbClr val="CCECFF"/>
                    </a:solidFill>
                  </a:tcPr>
                </a:tc>
                <a:tc>
                  <a:txBody>
                    <a:bodyPr/>
                    <a:lstStyle/>
                    <a:p>
                      <a:pPr marL="342900" indent="-342900">
                        <a:buFont typeface="+mj-lt"/>
                        <a:buAutoNum type="alphaLcPeriod"/>
                      </a:pPr>
                      <a:r>
                        <a:rPr lang="en-US" dirty="0" smtClean="0"/>
                        <a:t>a life</a:t>
                      </a:r>
                      <a:r>
                        <a:rPr lang="en-US" baseline="0" dirty="0" smtClean="0"/>
                        <a:t> on the move</a:t>
                      </a:r>
                    </a:p>
                    <a:p>
                      <a:pPr marL="342900" indent="-342900">
                        <a:buFont typeface="+mj-lt"/>
                        <a:buAutoNum type="alphaLcPeriod"/>
                      </a:pPr>
                      <a:r>
                        <a:rPr lang="en-US" baseline="0" dirty="0" smtClean="0"/>
                        <a:t>a circular tent in which Mongolian nomads live</a:t>
                      </a:r>
                    </a:p>
                    <a:p>
                      <a:pPr marL="342900" indent="-342900">
                        <a:buFont typeface="+mj-lt"/>
                        <a:buAutoNum type="alphaLcPeriod"/>
                      </a:pPr>
                      <a:r>
                        <a:rPr lang="en-US" baseline="0" dirty="0" smtClean="0"/>
                        <a:t>grasslands</a:t>
                      </a:r>
                    </a:p>
                    <a:p>
                      <a:pPr marL="342900" indent="-342900">
                        <a:buFont typeface="+mj-lt"/>
                        <a:buAutoNum type="alphaLcPeriod"/>
                      </a:pPr>
                      <a:r>
                        <a:rPr lang="en-US" baseline="0" dirty="0" smtClean="0"/>
                        <a:t>milk, butter, cheese</a:t>
                      </a:r>
                    </a:p>
                    <a:p>
                      <a:pPr marL="342900" indent="-342900">
                        <a:buFont typeface="+mj-lt"/>
                        <a:buAutoNum type="alphaLcPeriod"/>
                      </a:pPr>
                      <a:r>
                        <a:rPr lang="en-US" baseline="0" dirty="0" smtClean="0"/>
                        <a:t>cows, goats, buffaloes ...</a:t>
                      </a:r>
                      <a:endParaRPr lang="vi-VN" dirty="0"/>
                    </a:p>
                  </a:txBody>
                  <a:tcPr>
                    <a:solidFill>
                      <a:srgbClr val="CCECFF"/>
                    </a:solidFill>
                  </a:tcPr>
                </a:tc>
              </a:tr>
            </a:tbl>
          </a:graphicData>
        </a:graphic>
      </p:graphicFrame>
      <p:sp>
        <p:nvSpPr>
          <p:cNvPr id="5" name="Rectangle 4"/>
          <p:cNvSpPr/>
          <p:nvPr/>
        </p:nvSpPr>
        <p:spPr>
          <a:xfrm>
            <a:off x="3070118" y="4358331"/>
            <a:ext cx="599844" cy="461665"/>
          </a:xfrm>
          <a:prstGeom prst="rect">
            <a:avLst/>
          </a:prstGeom>
          <a:noFill/>
        </p:spPr>
        <p:txBody>
          <a:bodyPr wrap="none" lIns="91440" tIns="45720" rIns="91440" bIns="45720">
            <a:spAutoFit/>
          </a:bodyPr>
          <a:lstStyle/>
          <a:p>
            <a:pPr algn="ct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1-b</a:t>
            </a:r>
          </a:p>
        </p:txBody>
      </p:sp>
      <p:sp>
        <p:nvSpPr>
          <p:cNvPr id="9" name="Rectangle 8"/>
          <p:cNvSpPr/>
          <p:nvPr/>
        </p:nvSpPr>
        <p:spPr>
          <a:xfrm>
            <a:off x="3669962" y="4358330"/>
            <a:ext cx="599844"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2-d</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10" name="Rectangle 9"/>
          <p:cNvSpPr/>
          <p:nvPr/>
        </p:nvSpPr>
        <p:spPr>
          <a:xfrm>
            <a:off x="5447052" y="4358331"/>
            <a:ext cx="562976"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5-c</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11" name="Rectangle 10"/>
          <p:cNvSpPr/>
          <p:nvPr/>
        </p:nvSpPr>
        <p:spPr>
          <a:xfrm>
            <a:off x="4269806" y="4358329"/>
            <a:ext cx="590226"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3-e</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12" name="Rectangle 11"/>
          <p:cNvSpPr/>
          <p:nvPr/>
        </p:nvSpPr>
        <p:spPr>
          <a:xfrm>
            <a:off x="4860032" y="4358328"/>
            <a:ext cx="587020"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4-a</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p14="http://schemas.microsoft.com/office/powerpoint/2010/main" val="19327313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3496161" y="476672"/>
            <a:ext cx="2151678" cy="707886"/>
          </a:xfrm>
          <a:prstGeom prst="rect">
            <a:avLst/>
          </a:prstGeom>
          <a:noFill/>
        </p:spPr>
        <p:txBody>
          <a:bodyPr wrap="none" lIns="91440" tIns="45720" rIns="91440" bIns="45720">
            <a:spAutoFit/>
          </a:bodyPr>
          <a:lstStyle/>
          <a:p>
            <a:pPr algn="ctr"/>
            <a:r>
              <a:rPr lang="en-US" sz="4000" b="1" i="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reading</a:t>
            </a:r>
            <a:endParaRPr lang="en-US" sz="40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TextBox 5"/>
          <p:cNvSpPr txBox="1"/>
          <p:nvPr/>
        </p:nvSpPr>
        <p:spPr>
          <a:xfrm>
            <a:off x="3" y="1185251"/>
            <a:ext cx="9144000" cy="707886"/>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1. Quickly read the passage and choose the most suitable heading A, B, or C for each paragraph.</a:t>
            </a:r>
            <a:endParaRPr lang="vi-VN" sz="2000" dirty="0" smtClean="0">
              <a:solidFill>
                <a:srgbClr val="FF0000"/>
              </a:solidFill>
              <a:latin typeface="Arial" pitchFamily="34" charset="0"/>
              <a:cs typeface="Arial" pitchFamily="34" charset="0"/>
            </a:endParaRPr>
          </a:p>
        </p:txBody>
      </p:sp>
      <p:sp>
        <p:nvSpPr>
          <p:cNvPr id="7" name="Rectangle 6"/>
          <p:cNvSpPr/>
          <p:nvPr/>
        </p:nvSpPr>
        <p:spPr>
          <a:xfrm>
            <a:off x="304801" y="3334340"/>
            <a:ext cx="8839202" cy="329320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1. </a:t>
            </a:r>
            <a:r>
              <a:rPr lang="en-US" sz="1600" dirty="0" smtClean="0">
                <a:latin typeface="Arial" panose="020B0604020202020204" pitchFamily="34" charset="0"/>
                <a:cs typeface="Arial" panose="020B0604020202020204" pitchFamily="34" charset="0"/>
              </a:rPr>
              <a:t>________________________________________</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 don’t live a normal life like many other people. We live a nomadic life. This means we move two or three times a year to look for new pastures - grasslands - for our cattle. The cattle provide most of our needs: dairy products, meat, and clothing.</a:t>
            </a:r>
          </a:p>
          <a:p>
            <a:r>
              <a:rPr lang="en-US" sz="1600" dirty="0">
                <a:latin typeface="Arial" panose="020B0604020202020204" pitchFamily="34" charset="0"/>
                <a:cs typeface="Arial" panose="020B0604020202020204" pitchFamily="34" charset="0"/>
              </a:rPr>
              <a:t>2. </a:t>
            </a:r>
            <a:r>
              <a:rPr lang="en-US" sz="1600" dirty="0" smtClean="0">
                <a:latin typeface="Arial" panose="020B0604020202020204" pitchFamily="34" charset="0"/>
                <a:cs typeface="Arial" panose="020B0604020202020204" pitchFamily="34" charset="0"/>
              </a:rPr>
              <a:t>______________________________________</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 live in a </a:t>
            </a:r>
            <a:r>
              <a:rPr lang="en-US" sz="1600" i="1" dirty="0" err="1">
                <a:latin typeface="Arial" panose="020B0604020202020204" pitchFamily="34" charset="0"/>
                <a:cs typeface="Arial" panose="020B0604020202020204" pitchFamily="34" charset="0"/>
              </a:rPr>
              <a:t>ger</a:t>
            </a:r>
            <a:r>
              <a:rPr lang="en-US" sz="1600" dirty="0">
                <a:latin typeface="Arial" panose="020B0604020202020204" pitchFamily="34" charset="0"/>
                <a:cs typeface="Arial" panose="020B0604020202020204" pitchFamily="34" charset="0"/>
              </a:rPr>
              <a:t>, our traditional circular tent. It keeps us cool in summer and warm in winter, even when the temperature drops to -50°C. It can be put up then taken down and transported.</a:t>
            </a:r>
          </a:p>
          <a:p>
            <a:r>
              <a:rPr lang="en-US" sz="1600" dirty="0">
                <a:latin typeface="Arial" panose="020B0604020202020204" pitchFamily="34" charset="0"/>
                <a:cs typeface="Arial" panose="020B0604020202020204" pitchFamily="34" charset="0"/>
              </a:rPr>
              <a:t>3. </a:t>
            </a:r>
            <a:r>
              <a:rPr lang="en-US" sz="1600" dirty="0" smtClean="0">
                <a:latin typeface="Arial" panose="020B0604020202020204" pitchFamily="34" charset="0"/>
                <a:cs typeface="Arial" panose="020B0604020202020204" pitchFamily="34" charset="0"/>
              </a:rPr>
              <a:t>______________________________________</a:t>
            </a:r>
          </a:p>
          <a:p>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most of the year, we are surrounded by vast pastures, rivers and mountains. We see few people from the outside world. When we are small, we play on our land and with the animals. The horse is our best friend. Any nomadic child can ride a horse. We learn from an early age to help in the family, from household chores to heavier work like herding the cattle. We also learn to be brave.</a:t>
            </a:r>
          </a:p>
        </p:txBody>
      </p:sp>
      <p:sp>
        <p:nvSpPr>
          <p:cNvPr id="9" name="Rectangle 8"/>
          <p:cNvSpPr/>
          <p:nvPr/>
        </p:nvSpPr>
        <p:spPr>
          <a:xfrm>
            <a:off x="4572000" y="1893137"/>
            <a:ext cx="4553833" cy="1273492"/>
          </a:xfrm>
          <a:prstGeom prst="rect">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anose="020B0604020202020204" pitchFamily="34" charset="0"/>
                <a:cs typeface="Arial" panose="020B0604020202020204" pitchFamily="34" charset="0"/>
              </a:rPr>
              <a:t>A. Nomadic children’s lives</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B. The importance of cattle to the nomads</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C. The nomads’ home</a:t>
            </a:r>
            <a:endParaRPr lang="vi-VN" dirty="0">
              <a:solidFill>
                <a:schemeClr val="tx1"/>
              </a:solidFill>
              <a:latin typeface="Arial" panose="020B0604020202020204" pitchFamily="34" charset="0"/>
              <a:cs typeface="Arial" panose="020B0604020202020204" pitchFamily="34" charset="0"/>
            </a:endParaRPr>
          </a:p>
        </p:txBody>
      </p:sp>
      <p:sp>
        <p:nvSpPr>
          <p:cNvPr id="10" name="Frame 9"/>
          <p:cNvSpPr/>
          <p:nvPr/>
        </p:nvSpPr>
        <p:spPr>
          <a:xfrm>
            <a:off x="220308" y="1893137"/>
            <a:ext cx="3275853" cy="1273492"/>
          </a:xfrm>
          <a:prstGeom prst="frame">
            <a:avLst/>
          </a:prstGeom>
          <a:solidFill>
            <a:srgbClr val="FF3300">
              <a:alpha val="87843"/>
            </a:srgbClr>
          </a:solidFill>
          <a:ln>
            <a:solidFill>
              <a:srgbClr val="FF3300">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effectLst>
                  <a:outerShdw blurRad="38100" dist="38100" dir="2700000" algn="tl">
                    <a:srgbClr val="000000">
                      <a:alpha val="43137"/>
                    </a:srgbClr>
                  </a:outerShdw>
                </a:effectLst>
              </a:rPr>
              <a:t>NOMADIC LIFE ON THE </a:t>
            </a:r>
          </a:p>
          <a:p>
            <a:pPr algn="ctr"/>
            <a:r>
              <a:rPr lang="en-US" sz="2200" b="1" dirty="0" smtClean="0">
                <a:solidFill>
                  <a:schemeClr val="tx1"/>
                </a:solidFill>
                <a:effectLst>
                  <a:outerShdw blurRad="38100" dist="38100" dir="2700000" algn="tl">
                    <a:srgbClr val="000000">
                      <a:alpha val="43137"/>
                    </a:srgbClr>
                  </a:outerShdw>
                </a:effectLst>
              </a:rPr>
              <a:t>GOBI HIGHLANDS</a:t>
            </a:r>
            <a:endParaRPr lang="vi-VN" sz="2200" b="1"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220307" y="3275692"/>
            <a:ext cx="5324311" cy="369332"/>
          </a:xfrm>
          <a:prstGeom prst="rect">
            <a:avLst/>
          </a:prstGeom>
          <a:noFill/>
        </p:spPr>
        <p:txBody>
          <a:bodyPr wrap="square" rtlCol="0">
            <a:spAutoFit/>
          </a:bodyPr>
          <a:lstStyle/>
          <a:p>
            <a:r>
              <a:rPr lang="en-US" b="1" i="1" dirty="0" smtClean="0">
                <a:solidFill>
                  <a:srgbClr val="FF0000"/>
                </a:solidFill>
              </a:rPr>
              <a:t>B. </a:t>
            </a:r>
            <a:r>
              <a:rPr lang="en-US" b="1" i="1" dirty="0">
                <a:solidFill>
                  <a:srgbClr val="FF0000"/>
                </a:solidFill>
                <a:latin typeface="Arial" panose="020B0604020202020204" pitchFamily="34" charset="0"/>
                <a:cs typeface="Arial" panose="020B0604020202020204" pitchFamily="34" charset="0"/>
              </a:rPr>
              <a:t>The importance of cattle to the nomads</a:t>
            </a:r>
            <a:r>
              <a:rPr lang="en-US" b="1" i="1" dirty="0" smtClean="0">
                <a:solidFill>
                  <a:srgbClr val="FF0000"/>
                </a:solidFill>
              </a:rPr>
              <a:t> </a:t>
            </a:r>
            <a:endParaRPr lang="vi-VN" b="1" i="1" dirty="0">
              <a:solidFill>
                <a:srgbClr val="FF0000"/>
              </a:solidFill>
            </a:endParaRPr>
          </a:p>
        </p:txBody>
      </p:sp>
      <p:sp>
        <p:nvSpPr>
          <p:cNvPr id="11" name="TextBox 10"/>
          <p:cNvSpPr txBox="1"/>
          <p:nvPr/>
        </p:nvSpPr>
        <p:spPr>
          <a:xfrm>
            <a:off x="1102428" y="4296425"/>
            <a:ext cx="2691228" cy="369332"/>
          </a:xfrm>
          <a:prstGeom prst="rect">
            <a:avLst/>
          </a:prstGeom>
          <a:noFill/>
        </p:spPr>
        <p:txBody>
          <a:bodyPr wrap="square" rtlCol="0">
            <a:spAutoFit/>
          </a:bodyPr>
          <a:lstStyle/>
          <a:p>
            <a:r>
              <a:rPr lang="en-US" b="1" i="1" dirty="0" smtClean="0">
                <a:solidFill>
                  <a:srgbClr val="FF0000"/>
                </a:solidFill>
                <a:latin typeface="Arial" panose="020B0604020202020204" pitchFamily="34" charset="0"/>
                <a:cs typeface="Arial" panose="020B0604020202020204" pitchFamily="34" charset="0"/>
              </a:rPr>
              <a:t>C. The nomads’ home</a:t>
            </a:r>
            <a:endParaRPr lang="vi-VN" b="1" i="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859595" y="5003884"/>
            <a:ext cx="3176895" cy="369332"/>
          </a:xfrm>
          <a:prstGeom prst="rect">
            <a:avLst/>
          </a:prstGeom>
        </p:spPr>
        <p:txBody>
          <a:bodyPr wrap="none">
            <a:spAutoFit/>
          </a:bodyPr>
          <a:lstStyle/>
          <a:p>
            <a:r>
              <a:rPr lang="en-US" b="1" i="1" dirty="0">
                <a:solidFill>
                  <a:srgbClr val="FF0000"/>
                </a:solidFill>
                <a:latin typeface="Arial" panose="020B0604020202020204" pitchFamily="34" charset="0"/>
                <a:cs typeface="Arial" panose="020B0604020202020204" pitchFamily="34" charset="0"/>
              </a:rPr>
              <a:t>A. Nomadic children’s lives</a:t>
            </a:r>
            <a:endParaRPr lang="vi-VN" b="1" i="1" dirty="0">
              <a:solidFill>
                <a:srgbClr val="FF0000"/>
              </a:solidFill>
            </a:endParaRPr>
          </a:p>
        </p:txBody>
      </p:sp>
    </p:spTree>
    <p:extLst>
      <p:ext uri="{BB962C8B-B14F-4D97-AF65-F5344CB8AC3E}">
        <p14:creationId xmlns:p14="http://schemas.microsoft.com/office/powerpoint/2010/main" val="2102858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xit" presetSubtype="0" fill="hold" grpId="0" nodeType="clickEffect">
                                  <p:stCondLst>
                                    <p:cond delay="0"/>
                                  </p:stCondLst>
                                  <p:childTnLst>
                                    <p:anim calcmode="lin" valueType="num">
                                      <p:cBhvr>
                                        <p:cTn id="24" dur="1000"/>
                                        <p:tgtEl>
                                          <p:spTgt spid="9"/>
                                        </p:tgtEl>
                                        <p:attrNameLst>
                                          <p:attrName>ppt_w</p:attrName>
                                        </p:attrNameLst>
                                      </p:cBhvr>
                                      <p:tavLst>
                                        <p:tav tm="0">
                                          <p:val>
                                            <p:strVal val="ppt_w"/>
                                          </p:val>
                                        </p:tav>
                                        <p:tav tm="100000">
                                          <p:val>
                                            <p:fltVal val="0"/>
                                          </p:val>
                                        </p:tav>
                                      </p:tavLst>
                                    </p:anim>
                                    <p:anim calcmode="lin" valueType="num">
                                      <p:cBhvr>
                                        <p:cTn id="25" dur="1000"/>
                                        <p:tgtEl>
                                          <p:spTgt spid="9"/>
                                        </p:tgtEl>
                                        <p:attrNameLst>
                                          <p:attrName>ppt_h</p:attrName>
                                        </p:attrNameLst>
                                      </p:cBhvr>
                                      <p:tavLst>
                                        <p:tav tm="0">
                                          <p:val>
                                            <p:strVal val="ppt_h"/>
                                          </p:val>
                                        </p:tav>
                                        <p:tav tm="100000">
                                          <p:val>
                                            <p:fltVal val="0"/>
                                          </p:val>
                                        </p:tav>
                                      </p:tavLst>
                                    </p:anim>
                                    <p:anim calcmode="lin" valueType="num">
                                      <p:cBhvr>
                                        <p:cTn id="26" dur="1000"/>
                                        <p:tgtEl>
                                          <p:spTgt spid="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3. Read the passage again and choose the best answer A, B, C, or D.</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381000" y="876782"/>
            <a:ext cx="8763000" cy="4801314"/>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  We </a:t>
            </a:r>
            <a:r>
              <a:rPr lang="en-US" dirty="0">
                <a:latin typeface="Arial" panose="020B0604020202020204" pitchFamily="34" charset="0"/>
                <a:cs typeface="Arial" panose="020B0604020202020204" pitchFamily="34" charset="0"/>
              </a:rPr>
              <a:t>live __________ other people.</a:t>
            </a:r>
          </a:p>
          <a:p>
            <a:r>
              <a:rPr lang="en-US" dirty="0" smtClean="0">
                <a:latin typeface="Arial" panose="020B0604020202020204" pitchFamily="34" charset="0"/>
                <a:cs typeface="Arial" panose="020B0604020202020204" pitchFamily="34" charset="0"/>
              </a:rPr>
              <a:t>A.  a </a:t>
            </a:r>
            <a:r>
              <a:rPr lang="en-US" dirty="0">
                <a:latin typeface="Arial" panose="020B0604020202020204" pitchFamily="34" charset="0"/>
                <a:cs typeface="Arial" panose="020B0604020202020204" pitchFamily="34" charset="0"/>
              </a:rPr>
              <a:t>different life </a:t>
            </a:r>
            <a:r>
              <a:rPr lang="en-US" dirty="0" smtClean="0">
                <a:latin typeface="Arial" panose="020B0604020202020204" pitchFamily="34" charset="0"/>
                <a:cs typeface="Arial" panose="020B0604020202020204" pitchFamily="34" charset="0"/>
              </a:rPr>
              <a:t>to</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  similarly to</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  the </a:t>
            </a:r>
            <a:r>
              <a:rPr lang="en-US" dirty="0">
                <a:latin typeface="Arial" panose="020B0604020202020204" pitchFamily="34" charset="0"/>
                <a:cs typeface="Arial" panose="020B0604020202020204" pitchFamily="34" charset="0"/>
              </a:rPr>
              <a:t>same life </a:t>
            </a:r>
            <a:r>
              <a:rPr lang="en-US" dirty="0" smtClean="0">
                <a:latin typeface="Arial" panose="020B0604020202020204" pitchFamily="34" charset="0"/>
                <a:cs typeface="Arial" panose="020B0604020202020204" pitchFamily="34" charset="0"/>
              </a:rPr>
              <a:t>as</a:t>
            </a:r>
            <a:endParaRPr lang="en-US" dirty="0">
              <a:latin typeface="Arial" panose="020B0604020202020204" pitchFamily="34" charset="0"/>
              <a:cs typeface="Arial" panose="020B0604020202020204" pitchFamily="34" charset="0"/>
            </a:endParaRPr>
          </a:p>
          <a:p>
            <a:pPr marL="342900" indent="-342900">
              <a:buAutoNum type="alphaUcPeriod" startAt="4"/>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exactly the same way </a:t>
            </a:r>
            <a:r>
              <a:rPr lang="en-US" dirty="0" smtClean="0">
                <a:latin typeface="Arial" panose="020B0604020202020204" pitchFamily="34" charset="0"/>
                <a:cs typeface="Arial" panose="020B0604020202020204" pitchFamily="34" charset="0"/>
              </a:rPr>
              <a:t>as</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  We </a:t>
            </a:r>
            <a:r>
              <a:rPr lang="en-US" dirty="0">
                <a:latin typeface="Arial" panose="020B0604020202020204" pitchFamily="34" charset="0"/>
                <a:cs typeface="Arial" panose="020B0604020202020204" pitchFamily="34" charset="0"/>
              </a:rPr>
              <a:t>have to move in order to __________.</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change </a:t>
            </a:r>
            <a:r>
              <a:rPr lang="en-US" dirty="0">
                <a:latin typeface="Arial" panose="020B0604020202020204" pitchFamily="34" charset="0"/>
                <a:cs typeface="Arial" panose="020B0604020202020204" pitchFamily="34" charset="0"/>
              </a:rPr>
              <a:t>our lifestyle</a:t>
            </a:r>
          </a:p>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look </a:t>
            </a:r>
            <a:r>
              <a:rPr lang="en-US" dirty="0">
                <a:latin typeface="Arial" panose="020B0604020202020204" pitchFamily="34" charset="0"/>
                <a:cs typeface="Arial" panose="020B0604020202020204" pitchFamily="34" charset="0"/>
              </a:rPr>
              <a:t>for better weather</a:t>
            </a: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  look </a:t>
            </a:r>
            <a:r>
              <a:rPr lang="en-US" dirty="0">
                <a:latin typeface="Arial" panose="020B0604020202020204" pitchFamily="34" charset="0"/>
                <a:cs typeface="Arial" panose="020B0604020202020204" pitchFamily="34" charset="0"/>
              </a:rPr>
              <a:t>for food for our cattle</a:t>
            </a:r>
          </a:p>
          <a:p>
            <a:pPr marL="342900" indent="-342900">
              <a:buAutoNum type="alphaUcPeriod" startAt="4"/>
            </a:pPr>
            <a:r>
              <a:rPr lang="en-US" dirty="0" smtClean="0">
                <a:latin typeface="Arial" panose="020B0604020202020204" pitchFamily="34" charset="0"/>
                <a:cs typeface="Arial" panose="020B0604020202020204" pitchFamily="34" charset="0"/>
              </a:rPr>
              <a:t>be </a:t>
            </a:r>
            <a:r>
              <a:rPr lang="en-US" dirty="0">
                <a:latin typeface="Arial" panose="020B0604020202020204" pitchFamily="34" charset="0"/>
                <a:cs typeface="Arial" panose="020B0604020202020204" pitchFamily="34" charset="0"/>
              </a:rPr>
              <a:t>closer to the </a:t>
            </a:r>
            <a:r>
              <a:rPr lang="en-US" dirty="0" smtClean="0">
                <a:latin typeface="Arial" panose="020B0604020202020204" pitchFamily="34" charset="0"/>
                <a:cs typeface="Arial" panose="020B0604020202020204" pitchFamily="34" charset="0"/>
              </a:rPr>
              <a:t>city</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3.  Our </a:t>
            </a:r>
            <a:r>
              <a:rPr lang="en-US" dirty="0">
                <a:latin typeface="Arial" panose="020B0604020202020204" pitchFamily="34" charset="0"/>
                <a:cs typeface="Arial" panose="020B0604020202020204" pitchFamily="34" charset="0"/>
              </a:rPr>
              <a:t>cattle can provide us with __________.</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most </a:t>
            </a:r>
            <a:r>
              <a:rPr lang="en-US" dirty="0">
                <a:latin typeface="Arial" panose="020B0604020202020204" pitchFamily="34" charset="0"/>
                <a:cs typeface="Arial" panose="020B0604020202020204" pitchFamily="34" charset="0"/>
              </a:rPr>
              <a:t>of our needs</a:t>
            </a:r>
          </a:p>
          <a:p>
            <a:r>
              <a:rPr lang="en-US" dirty="0" smtClean="0">
                <a:latin typeface="Arial" panose="020B0604020202020204" pitchFamily="34" charset="0"/>
                <a:cs typeface="Arial" panose="020B0604020202020204" pitchFamily="34" charset="0"/>
              </a:rPr>
              <a:t>B.  food </a:t>
            </a:r>
            <a:r>
              <a:rPr lang="en-US" dirty="0">
                <a:latin typeface="Arial" panose="020B0604020202020204" pitchFamily="34" charset="0"/>
                <a:cs typeface="Arial" panose="020B0604020202020204" pitchFamily="34" charset="0"/>
              </a:rPr>
              <a:t>only</a:t>
            </a: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  means </a:t>
            </a:r>
            <a:r>
              <a:rPr lang="en-US" dirty="0">
                <a:latin typeface="Arial" panose="020B0604020202020204" pitchFamily="34" charset="0"/>
                <a:cs typeface="Arial" panose="020B0604020202020204" pitchFamily="34" charset="0"/>
              </a:rPr>
              <a:t>of transport only</a:t>
            </a:r>
          </a:p>
          <a:p>
            <a:pPr marL="342900" indent="-342900">
              <a:buAutoNum type="alphaUcPeriod" startAt="4"/>
            </a:pPr>
            <a:r>
              <a:rPr lang="en-US" dirty="0" smtClean="0">
                <a:latin typeface="Arial" panose="020B0604020202020204" pitchFamily="34" charset="0"/>
                <a:cs typeface="Arial" panose="020B0604020202020204" pitchFamily="34" charset="0"/>
              </a:rPr>
              <a:t>anything </a:t>
            </a:r>
            <a:r>
              <a:rPr lang="en-US" dirty="0">
                <a:latin typeface="Arial" panose="020B0604020202020204" pitchFamily="34" charset="0"/>
                <a:cs typeface="Arial" panose="020B0604020202020204" pitchFamily="34" charset="0"/>
              </a:rPr>
              <a:t>we </a:t>
            </a:r>
            <a:r>
              <a:rPr lang="en-US" dirty="0" smtClean="0">
                <a:latin typeface="Arial" panose="020B0604020202020204" pitchFamily="34" charset="0"/>
                <a:cs typeface="Arial" panose="020B0604020202020204" pitchFamily="34" charset="0"/>
              </a:rPr>
              <a:t>want</a:t>
            </a:r>
          </a:p>
        </p:txBody>
      </p:sp>
      <p:sp>
        <p:nvSpPr>
          <p:cNvPr id="6" name="Oval 5"/>
          <p:cNvSpPr/>
          <p:nvPr/>
        </p:nvSpPr>
        <p:spPr>
          <a:xfrm>
            <a:off x="0" y="1154801"/>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0" y="335699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0" y="443711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088559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304800" y="876782"/>
            <a:ext cx="8839200" cy="4801314"/>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4.  When </a:t>
            </a:r>
            <a:r>
              <a:rPr lang="en-US" dirty="0">
                <a:latin typeface="Arial" panose="020B0604020202020204" pitchFamily="34" charset="0"/>
                <a:cs typeface="Arial" panose="020B0604020202020204" pitchFamily="34" charset="0"/>
              </a:rPr>
              <a:t>we move to a new place, we __________.</a:t>
            </a:r>
          </a:p>
          <a:p>
            <a:r>
              <a:rPr lang="en-US" dirty="0" smtClean="0">
                <a:latin typeface="Arial" panose="020B0604020202020204" pitchFamily="34" charset="0"/>
                <a:cs typeface="Arial" panose="020B0604020202020204" pitchFamily="34" charset="0"/>
              </a:rPr>
              <a:t>A.  have </a:t>
            </a:r>
            <a:r>
              <a:rPr lang="en-US" dirty="0">
                <a:latin typeface="Arial" panose="020B0604020202020204" pitchFamily="34" charset="0"/>
                <a:cs typeface="Arial" panose="020B0604020202020204" pitchFamily="34" charset="0"/>
              </a:rPr>
              <a:t>to make a new </a:t>
            </a:r>
            <a:r>
              <a:rPr lang="en-US" i="1" dirty="0" err="1">
                <a:latin typeface="Arial" panose="020B0604020202020204" pitchFamily="34" charset="0"/>
                <a:cs typeface="Arial" panose="020B0604020202020204" pitchFamily="34" charset="0"/>
              </a:rPr>
              <a:t>ger</a:t>
            </a:r>
            <a:endParaRPr lang="en-US" i="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  put </a:t>
            </a:r>
            <a:r>
              <a:rPr lang="en-US" dirty="0">
                <a:latin typeface="Arial" panose="020B0604020202020204" pitchFamily="34" charset="0"/>
                <a:cs typeface="Arial" panose="020B0604020202020204" pitchFamily="34" charset="0"/>
              </a:rPr>
              <a:t>up the </a:t>
            </a:r>
            <a:r>
              <a:rPr lang="en-US" i="1" dirty="0" err="1">
                <a:latin typeface="Arial" panose="020B0604020202020204" pitchFamily="34" charset="0"/>
                <a:cs typeface="Arial" panose="020B0604020202020204" pitchFamily="34" charset="0"/>
              </a:rPr>
              <a:t>ger</a:t>
            </a:r>
            <a:endParaRPr lang="en-US" i="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  buy </a:t>
            </a:r>
            <a:r>
              <a:rPr lang="en-US" dirty="0">
                <a:latin typeface="Arial" panose="020B0604020202020204" pitchFamily="34" charset="0"/>
                <a:cs typeface="Arial" panose="020B0604020202020204" pitchFamily="34" charset="0"/>
              </a:rPr>
              <a:t>a new </a:t>
            </a:r>
            <a:r>
              <a:rPr lang="en-US" i="1" dirty="0" err="1">
                <a:latin typeface="Arial" panose="020B0604020202020204" pitchFamily="34" charset="0"/>
                <a:cs typeface="Arial" panose="020B0604020202020204" pitchFamily="34" charset="0"/>
              </a:rPr>
              <a:t>ger</a:t>
            </a:r>
            <a:endParaRPr lang="en-US" i="1" dirty="0">
              <a:latin typeface="Arial" panose="020B0604020202020204" pitchFamily="34" charset="0"/>
              <a:cs typeface="Arial" panose="020B0604020202020204" pitchFamily="34" charset="0"/>
            </a:endParaRPr>
          </a:p>
          <a:p>
            <a:pPr marL="342900" indent="-342900">
              <a:buAutoNum type="alphaUcPeriod" startAt="4"/>
            </a:pPr>
            <a:r>
              <a:rPr lang="en-US" dirty="0" smtClean="0">
                <a:latin typeface="Arial" panose="020B0604020202020204" pitchFamily="34" charset="0"/>
                <a:cs typeface="Arial" panose="020B0604020202020204" pitchFamily="34" charset="0"/>
              </a:rPr>
              <a:t>share </a:t>
            </a:r>
            <a:r>
              <a:rPr lang="en-US" dirty="0">
                <a:latin typeface="Arial" panose="020B0604020202020204" pitchFamily="34" charset="0"/>
                <a:cs typeface="Arial" panose="020B0604020202020204" pitchFamily="34" charset="0"/>
              </a:rPr>
              <a:t>a </a:t>
            </a:r>
            <a:r>
              <a:rPr lang="en-US" i="1" dirty="0" err="1">
                <a:latin typeface="Arial" panose="020B0604020202020204" pitchFamily="34" charset="0"/>
                <a:cs typeface="Arial" panose="020B0604020202020204" pitchFamily="34" charset="0"/>
              </a:rPr>
              <a:t>ger</a:t>
            </a:r>
            <a:r>
              <a:rPr lang="en-US" dirty="0">
                <a:latin typeface="Arial" panose="020B0604020202020204" pitchFamily="34" charset="0"/>
                <a:cs typeface="Arial" panose="020B0604020202020204" pitchFamily="34" charset="0"/>
              </a:rPr>
              <a:t> with our </a:t>
            </a:r>
            <a:r>
              <a:rPr lang="en-US" dirty="0" err="1" smtClean="0">
                <a:latin typeface="Arial" panose="020B0604020202020204" pitchFamily="34" charset="0"/>
                <a:cs typeface="Arial" panose="020B0604020202020204" pitchFamily="34" charset="0"/>
              </a:rPr>
              <a:t>neighbours</a:t>
            </a:r>
            <a:endParaRPr lang="en-US" dirty="0" smtClean="0">
              <a:latin typeface="Arial" panose="020B0604020202020204" pitchFamily="34" charset="0"/>
              <a:cs typeface="Arial" panose="020B0604020202020204" pitchFamily="34" charset="0"/>
            </a:endParaRP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Nomadic </a:t>
            </a:r>
            <a:r>
              <a:rPr lang="en-US" dirty="0">
                <a:latin typeface="Arial" panose="020B0604020202020204" pitchFamily="34" charset="0"/>
                <a:cs typeface="Arial" panose="020B0604020202020204" pitchFamily="34" charset="0"/>
              </a:rPr>
              <a:t>children __________.</a:t>
            </a:r>
          </a:p>
          <a:p>
            <a:r>
              <a:rPr lang="en-US" dirty="0" smtClean="0">
                <a:latin typeface="Arial" panose="020B0604020202020204" pitchFamily="34" charset="0"/>
                <a:cs typeface="Arial" panose="020B0604020202020204" pitchFamily="34" charset="0"/>
              </a:rPr>
              <a:t>A.  play </a:t>
            </a:r>
            <a:r>
              <a:rPr lang="en-US" dirty="0">
                <a:latin typeface="Arial" panose="020B0604020202020204" pitchFamily="34" charset="0"/>
                <a:cs typeface="Arial" panose="020B0604020202020204" pitchFamily="34" charset="0"/>
              </a:rPr>
              <a:t>the same games as other children in the world</a:t>
            </a:r>
          </a:p>
          <a:p>
            <a:r>
              <a:rPr lang="en-US" dirty="0" smtClean="0">
                <a:latin typeface="Arial" panose="020B0604020202020204" pitchFamily="34" charset="0"/>
                <a:cs typeface="Arial" panose="020B0604020202020204" pitchFamily="34" charset="0"/>
              </a:rPr>
              <a:t>B.  use </a:t>
            </a:r>
            <a:r>
              <a:rPr lang="en-US" dirty="0">
                <a:latin typeface="Arial" panose="020B0604020202020204" pitchFamily="34" charset="0"/>
                <a:cs typeface="Arial" panose="020B0604020202020204" pitchFamily="34" charset="0"/>
              </a:rPr>
              <a:t>nature and their animals as playthings</a:t>
            </a:r>
          </a:p>
          <a:p>
            <a:r>
              <a:rPr lang="en-US" dirty="0" smtClean="0">
                <a:latin typeface="Arial" panose="020B0604020202020204" pitchFamily="34" charset="0"/>
                <a:cs typeface="Arial" panose="020B0604020202020204" pitchFamily="34" charset="0"/>
              </a:rPr>
              <a:t>C.  do </a:t>
            </a:r>
            <a:r>
              <a:rPr lang="en-US" dirty="0">
                <a:latin typeface="Arial" panose="020B0604020202020204" pitchFamily="34" charset="0"/>
                <a:cs typeface="Arial" panose="020B0604020202020204" pitchFamily="34" charset="0"/>
              </a:rPr>
              <a:t>not like toys</a:t>
            </a:r>
          </a:p>
          <a:p>
            <a:pPr marL="342900" indent="-342900">
              <a:buAutoNum type="alphaUcPeriod" startAt="4"/>
            </a:pPr>
            <a:r>
              <a:rPr lang="en-US" dirty="0" smtClean="0">
                <a:latin typeface="Arial" panose="020B0604020202020204" pitchFamily="34" charset="0"/>
                <a:cs typeface="Arial" panose="020B0604020202020204" pitchFamily="34" charset="0"/>
              </a:rPr>
              <a:t>spend </a:t>
            </a:r>
            <a:r>
              <a:rPr lang="en-US" dirty="0">
                <a:latin typeface="Arial" panose="020B0604020202020204" pitchFamily="34" charset="0"/>
                <a:cs typeface="Arial" panose="020B0604020202020204" pitchFamily="34" charset="0"/>
              </a:rPr>
              <a:t>all their time helping with </a:t>
            </a:r>
            <a:r>
              <a:rPr lang="en-US" dirty="0" smtClean="0">
                <a:latin typeface="Arial" panose="020B0604020202020204" pitchFamily="34" charset="0"/>
                <a:cs typeface="Arial" panose="020B0604020202020204" pitchFamily="34" charset="0"/>
              </a:rPr>
              <a:t>housework</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a:t>
            </a:r>
            <a:r>
              <a:rPr lang="en-US" dirty="0" smtClean="0">
                <a:latin typeface="Arial" panose="020B0604020202020204" pitchFamily="34" charset="0"/>
                <a:cs typeface="Arial" panose="020B0604020202020204" pitchFamily="34" charset="0"/>
              </a:rPr>
              <a:t>.  Mongolian </a:t>
            </a:r>
            <a:r>
              <a:rPr lang="en-US" dirty="0">
                <a:latin typeface="Arial" panose="020B0604020202020204" pitchFamily="34" charset="0"/>
                <a:cs typeface="Arial" panose="020B0604020202020204" pitchFamily="34" charset="0"/>
              </a:rPr>
              <a:t>children in the Gobi learn __________.</a:t>
            </a:r>
          </a:p>
          <a:p>
            <a:r>
              <a:rPr lang="en-US" dirty="0" smtClean="0">
                <a:latin typeface="Arial" panose="020B0604020202020204" pitchFamily="34" charset="0"/>
                <a:cs typeface="Arial" panose="020B0604020202020204" pitchFamily="34" charset="0"/>
              </a:rPr>
              <a:t>A.  to </a:t>
            </a:r>
            <a:r>
              <a:rPr lang="en-US" dirty="0">
                <a:latin typeface="Arial" panose="020B0604020202020204" pitchFamily="34" charset="0"/>
                <a:cs typeface="Arial" panose="020B0604020202020204" pitchFamily="34" charset="0"/>
              </a:rPr>
              <a:t>ride a goat</a:t>
            </a:r>
          </a:p>
          <a:p>
            <a:r>
              <a:rPr lang="en-US" dirty="0" smtClean="0">
                <a:latin typeface="Arial" panose="020B0604020202020204" pitchFamily="34" charset="0"/>
                <a:cs typeface="Arial" panose="020B0604020202020204" pitchFamily="34" charset="0"/>
              </a:rPr>
              <a:t>B.  to </a:t>
            </a:r>
            <a:r>
              <a:rPr lang="en-US" dirty="0">
                <a:latin typeface="Arial" panose="020B0604020202020204" pitchFamily="34" charset="0"/>
                <a:cs typeface="Arial" panose="020B0604020202020204" pitchFamily="34" charset="0"/>
              </a:rPr>
              <a:t>live in the mountains</a:t>
            </a:r>
          </a:p>
          <a:p>
            <a:r>
              <a:rPr lang="en-US" dirty="0" smtClean="0">
                <a:latin typeface="Arial" panose="020B0604020202020204" pitchFamily="34" charset="0"/>
                <a:cs typeface="Arial" panose="020B0604020202020204" pitchFamily="34" charset="0"/>
              </a:rPr>
              <a:t>C.  to </a:t>
            </a:r>
            <a:r>
              <a:rPr lang="en-US" dirty="0">
                <a:latin typeface="Arial" panose="020B0604020202020204" pitchFamily="34" charset="0"/>
                <a:cs typeface="Arial" panose="020B0604020202020204" pitchFamily="34" charset="0"/>
              </a:rPr>
              <a:t>be generous</a:t>
            </a:r>
          </a:p>
          <a:p>
            <a:r>
              <a:rPr lang="en-US" dirty="0" smtClean="0">
                <a:latin typeface="Arial" panose="020B0604020202020204" pitchFamily="34" charset="0"/>
                <a:cs typeface="Arial" panose="020B0604020202020204" pitchFamily="34" charset="0"/>
              </a:rPr>
              <a:t>D.  to </a:t>
            </a:r>
            <a:r>
              <a:rPr lang="en-US" dirty="0">
                <a:latin typeface="Arial" panose="020B0604020202020204" pitchFamily="34" charset="0"/>
                <a:cs typeface="Arial" panose="020B0604020202020204" pitchFamily="34" charset="0"/>
              </a:rPr>
              <a:t>help with household chores</a:t>
            </a:r>
            <a:endParaRPr lang="en-US" dirty="0" smtClean="0">
              <a:latin typeface="Arial" panose="020B0604020202020204" pitchFamily="34" charset="0"/>
              <a:cs typeface="Arial" panose="020B0604020202020204" pitchFamily="34" charset="0"/>
            </a:endParaRPr>
          </a:p>
        </p:txBody>
      </p:sp>
      <p:sp>
        <p:nvSpPr>
          <p:cNvPr id="6" name="Oval 5"/>
          <p:cNvSpPr/>
          <p:nvPr/>
        </p:nvSpPr>
        <p:spPr>
          <a:xfrm>
            <a:off x="0" y="141277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0" y="306896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0" y="52292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389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nomadic life"/>
          <p:cNvPicPr>
            <a:picLocks noChangeAspect="1" noChangeArrowheads="1"/>
          </p:cNvPicPr>
          <p:nvPr/>
        </p:nvPicPr>
        <p:blipFill>
          <a:blip r:embed="rId2" cstate="print"/>
          <a:srcRect/>
          <a:stretch>
            <a:fillRect/>
          </a:stretch>
        </p:blipFill>
        <p:spPr bwMode="auto">
          <a:xfrm>
            <a:off x="990600" y="914400"/>
            <a:ext cx="6861175" cy="4556249"/>
          </a:xfrm>
          <a:prstGeom prst="rect">
            <a:avLst/>
          </a:prstGeom>
          <a:noFill/>
        </p:spPr>
      </p:pic>
      <p:pic>
        <p:nvPicPr>
          <p:cNvPr id="23556" name="Picture 4" descr="Image result for nomadic life"/>
          <p:cNvPicPr>
            <a:picLocks noChangeAspect="1" noChangeArrowheads="1"/>
          </p:cNvPicPr>
          <p:nvPr/>
        </p:nvPicPr>
        <p:blipFill>
          <a:blip r:embed="rId3" cstate="print"/>
          <a:srcRect/>
          <a:stretch>
            <a:fillRect/>
          </a:stretch>
        </p:blipFill>
        <p:spPr bwMode="auto">
          <a:xfrm>
            <a:off x="990600" y="990600"/>
            <a:ext cx="6791193" cy="4131310"/>
          </a:xfrm>
          <a:prstGeom prst="rect">
            <a:avLst/>
          </a:prstGeom>
          <a:noFill/>
        </p:spPr>
      </p:pic>
      <p:pic>
        <p:nvPicPr>
          <p:cNvPr id="23558" name="Picture 6" descr="Image result for children nomad"/>
          <p:cNvPicPr>
            <a:picLocks noChangeAspect="1" noChangeArrowheads="1"/>
          </p:cNvPicPr>
          <p:nvPr/>
        </p:nvPicPr>
        <p:blipFill>
          <a:blip r:embed="rId4" cstate="print"/>
          <a:srcRect/>
          <a:stretch>
            <a:fillRect/>
          </a:stretch>
        </p:blipFill>
        <p:spPr bwMode="auto">
          <a:xfrm>
            <a:off x="990600" y="990600"/>
            <a:ext cx="6858000" cy="4581144"/>
          </a:xfrm>
          <a:prstGeom prst="rect">
            <a:avLst/>
          </a:prstGeom>
          <a:noFill/>
        </p:spPr>
      </p:pic>
      <p:pic>
        <p:nvPicPr>
          <p:cNvPr id="23560" name="Picture 8" descr="Image result for children nomad"/>
          <p:cNvPicPr>
            <a:picLocks noChangeAspect="1" noChangeArrowheads="1"/>
          </p:cNvPicPr>
          <p:nvPr/>
        </p:nvPicPr>
        <p:blipFill>
          <a:blip r:embed="rId5" cstate="print"/>
          <a:srcRect/>
          <a:stretch>
            <a:fillRect/>
          </a:stretch>
        </p:blipFill>
        <p:spPr bwMode="auto">
          <a:xfrm>
            <a:off x="990600" y="990600"/>
            <a:ext cx="6934200" cy="4419600"/>
          </a:xfrm>
          <a:prstGeom prst="rect">
            <a:avLst/>
          </a:prstGeom>
          <a:noFill/>
        </p:spPr>
      </p:pic>
      <p:pic>
        <p:nvPicPr>
          <p:cNvPr id="23562" name="Picture 10" descr="Related image"/>
          <p:cNvPicPr>
            <a:picLocks noChangeAspect="1" noChangeArrowheads="1"/>
          </p:cNvPicPr>
          <p:nvPr/>
        </p:nvPicPr>
        <p:blipFill>
          <a:blip r:embed="rId6" cstate="print"/>
          <a:srcRect/>
          <a:stretch>
            <a:fillRect/>
          </a:stretch>
        </p:blipFill>
        <p:spPr bwMode="auto">
          <a:xfrm>
            <a:off x="1066799" y="990600"/>
            <a:ext cx="6710149"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3000"/>
                                        <p:tgtEl>
                                          <p:spTgt spid="23554"/>
                                        </p:tgtEl>
                                      </p:cBhvr>
                                    </p:animEffect>
                                  </p:childTnLst>
                                </p:cTn>
                              </p:par>
                            </p:childTnLst>
                          </p:cTn>
                        </p:par>
                        <p:par>
                          <p:cTn id="8" fill="hold">
                            <p:stCondLst>
                              <p:cond delay="3000"/>
                            </p:stCondLst>
                            <p:childTnLst>
                              <p:par>
                                <p:cTn id="9" presetID="3" presetClass="exit" presetSubtype="10" fill="hold" nodeType="afterEffect">
                                  <p:stCondLst>
                                    <p:cond delay="0"/>
                                  </p:stCondLst>
                                  <p:childTnLst>
                                    <p:animEffect transition="out" filter="blinds(horizontal)">
                                      <p:cBhvr>
                                        <p:cTn id="10" dur="3000"/>
                                        <p:tgtEl>
                                          <p:spTgt spid="23554"/>
                                        </p:tgtEl>
                                      </p:cBhvr>
                                    </p:animEffect>
                                    <p:set>
                                      <p:cBhvr>
                                        <p:cTn id="11" dur="1" fill="hold">
                                          <p:stCondLst>
                                            <p:cond delay="2999"/>
                                          </p:stCondLst>
                                        </p:cTn>
                                        <p:tgtEl>
                                          <p:spTgt spid="23554"/>
                                        </p:tgtEl>
                                        <p:attrNameLst>
                                          <p:attrName>style.visibility</p:attrName>
                                        </p:attrNameLst>
                                      </p:cBhvr>
                                      <p:to>
                                        <p:strVal val="hidden"/>
                                      </p:to>
                                    </p:set>
                                  </p:childTnLst>
                                </p:cTn>
                              </p:par>
                            </p:childTnLst>
                          </p:cTn>
                        </p:par>
                        <p:par>
                          <p:cTn id="12" fill="hold">
                            <p:stCondLst>
                              <p:cond delay="6000"/>
                            </p:stCondLst>
                            <p:childTnLst>
                              <p:par>
                                <p:cTn id="13" presetID="4" presetClass="entr" presetSubtype="16" fill="hold" nodeType="after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box(in)">
                                      <p:cBhvr>
                                        <p:cTn id="15" dur="3000"/>
                                        <p:tgtEl>
                                          <p:spTgt spid="23556"/>
                                        </p:tgtEl>
                                      </p:cBhvr>
                                    </p:animEffect>
                                  </p:childTnLst>
                                </p:cTn>
                              </p:par>
                            </p:childTnLst>
                          </p:cTn>
                        </p:par>
                        <p:par>
                          <p:cTn id="16" fill="hold">
                            <p:stCondLst>
                              <p:cond delay="9000"/>
                            </p:stCondLst>
                            <p:childTnLst>
                              <p:par>
                                <p:cTn id="17" presetID="3" presetClass="exit" presetSubtype="10" fill="hold" nodeType="afterEffect">
                                  <p:stCondLst>
                                    <p:cond delay="0"/>
                                  </p:stCondLst>
                                  <p:childTnLst>
                                    <p:animEffect transition="out" filter="blinds(horizontal)">
                                      <p:cBhvr>
                                        <p:cTn id="18" dur="3000"/>
                                        <p:tgtEl>
                                          <p:spTgt spid="23556"/>
                                        </p:tgtEl>
                                      </p:cBhvr>
                                    </p:animEffect>
                                    <p:set>
                                      <p:cBhvr>
                                        <p:cTn id="19" dur="1" fill="hold">
                                          <p:stCondLst>
                                            <p:cond delay="2999"/>
                                          </p:stCondLst>
                                        </p:cTn>
                                        <p:tgtEl>
                                          <p:spTgt spid="23556"/>
                                        </p:tgtEl>
                                        <p:attrNameLst>
                                          <p:attrName>style.visibility</p:attrName>
                                        </p:attrNameLst>
                                      </p:cBhvr>
                                      <p:to>
                                        <p:strVal val="hidden"/>
                                      </p:to>
                                    </p:set>
                                  </p:childTnLst>
                                </p:cTn>
                              </p:par>
                            </p:childTnLst>
                          </p:cTn>
                        </p:par>
                        <p:par>
                          <p:cTn id="20" fill="hold">
                            <p:stCondLst>
                              <p:cond delay="12000"/>
                            </p:stCondLst>
                            <p:childTnLst>
                              <p:par>
                                <p:cTn id="21" presetID="4" presetClass="entr" presetSubtype="16" fill="hold" nodeType="afterEffect">
                                  <p:stCondLst>
                                    <p:cond delay="0"/>
                                  </p:stCondLst>
                                  <p:childTnLst>
                                    <p:set>
                                      <p:cBhvr>
                                        <p:cTn id="22" dur="1" fill="hold">
                                          <p:stCondLst>
                                            <p:cond delay="0"/>
                                          </p:stCondLst>
                                        </p:cTn>
                                        <p:tgtEl>
                                          <p:spTgt spid="23558"/>
                                        </p:tgtEl>
                                        <p:attrNameLst>
                                          <p:attrName>style.visibility</p:attrName>
                                        </p:attrNameLst>
                                      </p:cBhvr>
                                      <p:to>
                                        <p:strVal val="visible"/>
                                      </p:to>
                                    </p:set>
                                    <p:animEffect transition="in" filter="box(in)">
                                      <p:cBhvr>
                                        <p:cTn id="23" dur="3000"/>
                                        <p:tgtEl>
                                          <p:spTgt spid="23558"/>
                                        </p:tgtEl>
                                      </p:cBhvr>
                                    </p:animEffect>
                                  </p:childTnLst>
                                </p:cTn>
                              </p:par>
                            </p:childTnLst>
                          </p:cTn>
                        </p:par>
                        <p:par>
                          <p:cTn id="24" fill="hold">
                            <p:stCondLst>
                              <p:cond delay="15000"/>
                            </p:stCondLst>
                            <p:childTnLst>
                              <p:par>
                                <p:cTn id="25" presetID="3" presetClass="exit" presetSubtype="10" fill="hold" nodeType="afterEffect">
                                  <p:stCondLst>
                                    <p:cond delay="0"/>
                                  </p:stCondLst>
                                  <p:childTnLst>
                                    <p:animEffect transition="out" filter="blinds(horizontal)">
                                      <p:cBhvr>
                                        <p:cTn id="26" dur="3000"/>
                                        <p:tgtEl>
                                          <p:spTgt spid="23558"/>
                                        </p:tgtEl>
                                      </p:cBhvr>
                                    </p:animEffect>
                                    <p:set>
                                      <p:cBhvr>
                                        <p:cTn id="27" dur="1" fill="hold">
                                          <p:stCondLst>
                                            <p:cond delay="2999"/>
                                          </p:stCondLst>
                                        </p:cTn>
                                        <p:tgtEl>
                                          <p:spTgt spid="23558"/>
                                        </p:tgtEl>
                                        <p:attrNameLst>
                                          <p:attrName>style.visibility</p:attrName>
                                        </p:attrNameLst>
                                      </p:cBhvr>
                                      <p:to>
                                        <p:strVal val="hidden"/>
                                      </p:to>
                                    </p:set>
                                  </p:childTnLst>
                                </p:cTn>
                              </p:par>
                            </p:childTnLst>
                          </p:cTn>
                        </p:par>
                        <p:par>
                          <p:cTn id="28" fill="hold">
                            <p:stCondLst>
                              <p:cond delay="18000"/>
                            </p:stCondLst>
                            <p:childTnLst>
                              <p:par>
                                <p:cTn id="29" presetID="4" presetClass="entr" presetSubtype="16" fill="hold" nodeType="afterEffect">
                                  <p:stCondLst>
                                    <p:cond delay="0"/>
                                  </p:stCondLst>
                                  <p:childTnLst>
                                    <p:set>
                                      <p:cBhvr>
                                        <p:cTn id="30" dur="1" fill="hold">
                                          <p:stCondLst>
                                            <p:cond delay="0"/>
                                          </p:stCondLst>
                                        </p:cTn>
                                        <p:tgtEl>
                                          <p:spTgt spid="23560"/>
                                        </p:tgtEl>
                                        <p:attrNameLst>
                                          <p:attrName>style.visibility</p:attrName>
                                        </p:attrNameLst>
                                      </p:cBhvr>
                                      <p:to>
                                        <p:strVal val="visible"/>
                                      </p:to>
                                    </p:set>
                                    <p:animEffect transition="in" filter="box(in)">
                                      <p:cBhvr>
                                        <p:cTn id="31" dur="3000"/>
                                        <p:tgtEl>
                                          <p:spTgt spid="23560"/>
                                        </p:tgtEl>
                                      </p:cBhvr>
                                    </p:animEffect>
                                  </p:childTnLst>
                                </p:cTn>
                              </p:par>
                            </p:childTnLst>
                          </p:cTn>
                        </p:par>
                        <p:par>
                          <p:cTn id="32" fill="hold">
                            <p:stCondLst>
                              <p:cond delay="21000"/>
                            </p:stCondLst>
                            <p:childTnLst>
                              <p:par>
                                <p:cTn id="33" presetID="3" presetClass="exit" presetSubtype="10" fill="hold" nodeType="afterEffect">
                                  <p:stCondLst>
                                    <p:cond delay="0"/>
                                  </p:stCondLst>
                                  <p:childTnLst>
                                    <p:animEffect transition="out" filter="blinds(horizontal)">
                                      <p:cBhvr>
                                        <p:cTn id="34" dur="3000"/>
                                        <p:tgtEl>
                                          <p:spTgt spid="23560"/>
                                        </p:tgtEl>
                                      </p:cBhvr>
                                    </p:animEffect>
                                    <p:set>
                                      <p:cBhvr>
                                        <p:cTn id="35" dur="1" fill="hold">
                                          <p:stCondLst>
                                            <p:cond delay="2999"/>
                                          </p:stCondLst>
                                        </p:cTn>
                                        <p:tgtEl>
                                          <p:spTgt spid="23560"/>
                                        </p:tgtEl>
                                        <p:attrNameLst>
                                          <p:attrName>style.visibility</p:attrName>
                                        </p:attrNameLst>
                                      </p:cBhvr>
                                      <p:to>
                                        <p:strVal val="hidden"/>
                                      </p:to>
                                    </p:set>
                                  </p:childTnLst>
                                </p:cTn>
                              </p:par>
                            </p:childTnLst>
                          </p:cTn>
                        </p:par>
                        <p:par>
                          <p:cTn id="36" fill="hold">
                            <p:stCondLst>
                              <p:cond delay="24000"/>
                            </p:stCondLst>
                            <p:childTnLst>
                              <p:par>
                                <p:cTn id="37" presetID="4" presetClass="entr" presetSubtype="16" fill="hold" nodeType="afterEffect">
                                  <p:stCondLst>
                                    <p:cond delay="0"/>
                                  </p:stCondLst>
                                  <p:childTnLst>
                                    <p:set>
                                      <p:cBhvr>
                                        <p:cTn id="38" dur="1" fill="hold">
                                          <p:stCondLst>
                                            <p:cond delay="0"/>
                                          </p:stCondLst>
                                        </p:cTn>
                                        <p:tgtEl>
                                          <p:spTgt spid="23562"/>
                                        </p:tgtEl>
                                        <p:attrNameLst>
                                          <p:attrName>style.visibility</p:attrName>
                                        </p:attrNameLst>
                                      </p:cBhvr>
                                      <p:to>
                                        <p:strVal val="visible"/>
                                      </p:to>
                                    </p:set>
                                    <p:animEffect transition="in" filter="box(in)">
                                      <p:cBhvr>
                                        <p:cTn id="39" dur="3000"/>
                                        <p:tgtEl>
                                          <p:spTgt spid="23562"/>
                                        </p:tgtEl>
                                      </p:cBhvr>
                                    </p:animEffect>
                                  </p:childTnLst>
                                </p:cTn>
                              </p:par>
                            </p:childTnLst>
                          </p:cTn>
                        </p:par>
                        <p:par>
                          <p:cTn id="40" fill="hold">
                            <p:stCondLst>
                              <p:cond delay="27000"/>
                            </p:stCondLst>
                            <p:childTnLst>
                              <p:par>
                                <p:cTn id="41" presetID="3" presetClass="exit" presetSubtype="10" fill="hold" nodeType="afterEffect">
                                  <p:stCondLst>
                                    <p:cond delay="0"/>
                                  </p:stCondLst>
                                  <p:childTnLst>
                                    <p:animEffect transition="out" filter="blinds(horizontal)">
                                      <p:cBhvr>
                                        <p:cTn id="42" dur="3000"/>
                                        <p:tgtEl>
                                          <p:spTgt spid="23562"/>
                                        </p:tgtEl>
                                      </p:cBhvr>
                                    </p:animEffect>
                                    <p:set>
                                      <p:cBhvr>
                                        <p:cTn id="43" dur="1" fill="hold">
                                          <p:stCondLst>
                                            <p:cond delay="2999"/>
                                          </p:stCondLst>
                                        </p:cTn>
                                        <p:tgtEl>
                                          <p:spTgt spid="23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1184558"/>
            <a:ext cx="9144000" cy="707886"/>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4. Work in pairs. Interview your partner to find out what he/ she likes/ doesn’t like about the life of the nomads.</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3406393" y="476672"/>
            <a:ext cx="2331216" cy="707886"/>
          </a:xfrm>
          <a:prstGeom prst="rect">
            <a:avLst/>
          </a:prstGeom>
          <a:noFill/>
        </p:spPr>
        <p:txBody>
          <a:bodyPr wrap="none" lIns="91440" tIns="45720" rIns="91440" bIns="45720">
            <a:spAutoFit/>
          </a:bodyPr>
          <a:lstStyle/>
          <a:p>
            <a:pPr algn="ctr"/>
            <a:r>
              <a:rPr lang="en-US" sz="4000" b="1" i="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speaking</a:t>
            </a:r>
            <a:endParaRPr lang="en-US" sz="40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Rectangle 5"/>
          <p:cNvSpPr/>
          <p:nvPr/>
        </p:nvSpPr>
        <p:spPr>
          <a:xfrm>
            <a:off x="0" y="2322746"/>
            <a:ext cx="9144000" cy="1754326"/>
          </a:xfrm>
          <a:prstGeom prst="rect">
            <a:avLst/>
          </a:prstGeom>
        </p:spPr>
        <p:txBody>
          <a:bodyPr wrap="square">
            <a:spAutoFit/>
          </a:bodyPr>
          <a:lstStyle/>
          <a:p>
            <a:r>
              <a:rPr lang="en-US" b="1" i="1" dirty="0">
                <a:latin typeface="Arial" panose="020B0604020202020204" pitchFamily="34" charset="0"/>
                <a:cs typeface="Arial" panose="020B0604020202020204" pitchFamily="34" charset="0"/>
              </a:rPr>
              <a:t>Example</a:t>
            </a:r>
            <a:r>
              <a:rPr lang="en-US" b="1" i="1"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What </a:t>
            </a:r>
            <a:r>
              <a:rPr lang="en-US" dirty="0">
                <a:latin typeface="Arial" panose="020B0604020202020204" pitchFamily="34" charset="0"/>
                <a:cs typeface="Arial" panose="020B0604020202020204" pitchFamily="34" charset="0"/>
              </a:rPr>
              <a:t>do you like about their nomadic life?</a:t>
            </a:r>
          </a:p>
          <a:p>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Well</a:t>
            </a:r>
            <a:r>
              <a:rPr lang="en-US" dirty="0">
                <a:latin typeface="Arial" panose="020B0604020202020204" pitchFamily="34" charset="0"/>
                <a:cs typeface="Arial" panose="020B0604020202020204" pitchFamily="34" charset="0"/>
              </a:rPr>
              <a:t>, the children learn to ride a horse.</a:t>
            </a:r>
          </a:p>
          <a:p>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what don’t you like about it?</a:t>
            </a:r>
          </a:p>
          <a:p>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They </a:t>
            </a:r>
            <a:r>
              <a:rPr lang="en-US" dirty="0">
                <a:latin typeface="Arial" panose="020B0604020202020204" pitchFamily="34" charset="0"/>
                <a:cs typeface="Arial" panose="020B0604020202020204" pitchFamily="34" charset="0"/>
              </a:rPr>
              <a:t>can’t live permanently in one place.</a:t>
            </a:r>
          </a:p>
        </p:txBody>
      </p:sp>
    </p:spTree>
    <p:extLst>
      <p:ext uri="{BB962C8B-B14F-4D97-AF65-F5344CB8AC3E}">
        <p14:creationId xmlns:p14="http://schemas.microsoft.com/office/powerpoint/2010/main" val="3371810443"/>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5a</a:t>
            </a:r>
            <a:r>
              <a:rPr lang="en-US" sz="2000" dirty="0">
                <a:solidFill>
                  <a:srgbClr val="FF0000"/>
                </a:solidFill>
                <a:latin typeface="Arial" pitchFamily="34" charset="0"/>
                <a:cs typeface="Arial" pitchFamily="34" charset="0"/>
              </a:rPr>
              <a:t>. Work in pairs. Discuss and </a:t>
            </a:r>
            <a:r>
              <a:rPr lang="en-US" sz="2000" dirty="0" smtClean="0">
                <a:solidFill>
                  <a:srgbClr val="FF0000"/>
                </a:solidFill>
                <a:latin typeface="Arial" pitchFamily="34" charset="0"/>
                <a:cs typeface="Arial" pitchFamily="34" charset="0"/>
              </a:rPr>
              <a:t>find.</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0" y="1440953"/>
            <a:ext cx="9144000" cy="707886"/>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two things you like about life in the countryside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two </a:t>
            </a:r>
            <a:r>
              <a:rPr lang="en-US" sz="2000" dirty="0">
                <a:latin typeface="Arial" panose="020B0604020202020204" pitchFamily="34" charset="0"/>
                <a:cs typeface="Arial" panose="020B0604020202020204" pitchFamily="34" charset="0"/>
              </a:rPr>
              <a:t>things you don’t like about life in the countryside</a:t>
            </a:r>
          </a:p>
        </p:txBody>
      </p:sp>
      <p:sp>
        <p:nvSpPr>
          <p:cNvPr id="6" name="Rectangle 5"/>
          <p:cNvSpPr/>
          <p:nvPr/>
        </p:nvSpPr>
        <p:spPr>
          <a:xfrm>
            <a:off x="2487934" y="3356992"/>
            <a:ext cx="4168129" cy="584775"/>
          </a:xfrm>
          <a:prstGeom prst="rect">
            <a:avLst/>
          </a:prstGeom>
        </p:spPr>
        <p:txBody>
          <a:bodyPr wrap="none">
            <a:spAutoFit/>
          </a:bodyPr>
          <a:lstStyle/>
          <a:p>
            <a:r>
              <a:rPr lang="vi-VN" sz="3200" b="1" i="1" dirty="0">
                <a:solidFill>
                  <a:srgbClr val="FF0000"/>
                </a:solidFill>
                <a:effectLst>
                  <a:outerShdw blurRad="38100" dist="38100" dir="2700000" algn="tl">
                    <a:srgbClr val="000000">
                      <a:alpha val="43137"/>
                    </a:srgbClr>
                  </a:outerShdw>
                </a:effectLst>
              </a:rPr>
              <a:t>Explain your choice.</a:t>
            </a:r>
            <a:endParaRPr lang="vi-VN" sz="32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2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7&quot;/&gt;&lt;/object&gt;&lt;object type=&quot;3&quot; unique_id=&quot;10005&quot;&gt;&lt;property id=&quot;20148&quot; value=&quot;5&quot;/&gt;&lt;property id=&quot;20300&quot; value=&quot;Slide 2&quot;/&gt;&lt;property id=&quot;20307&quot; value=&quot;26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4&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0&quot;/&gt;&lt;/object&gt;&lt;object type=&quot;3&quot; unique_id=&quot;10122&quot;&gt;&lt;property id=&quot;20148&quot; value=&quot;5&quot;/&gt;&lt;property id=&quot;20300&quot; value=&quot;Slide 7&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460</Words>
  <Application>Microsoft Office PowerPoint</Application>
  <PresentationFormat>On-screen Show (4:3)</PresentationFormat>
  <Paragraphs>90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HuongTV</cp:lastModifiedBy>
  <cp:revision>18</cp:revision>
  <dcterms:created xsi:type="dcterms:W3CDTF">2016-09-15T13:50:11Z</dcterms:created>
  <dcterms:modified xsi:type="dcterms:W3CDTF">2017-10-11T00:59:25Z</dcterms:modified>
</cp:coreProperties>
</file>