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60" r:id="rId4"/>
    <p:sldId id="266" r:id="rId5"/>
    <p:sldId id="261" r:id="rId6"/>
    <p:sldId id="262" r:id="rId7"/>
    <p:sldId id="263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CC"/>
    <a:srgbClr val="000000"/>
    <a:srgbClr val="66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16" autoAdjust="0"/>
  </p:normalViewPr>
  <p:slideViewPr>
    <p:cSldViewPr showGuides="1">
      <p:cViewPr>
        <p:scale>
          <a:sx n="62" d="100"/>
          <a:sy n="62" d="100"/>
        </p:scale>
        <p:origin x="-1038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3F292-839C-4C39-9391-236B41CEC6E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1663E2-2973-45C7-ACB0-256A34990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43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308663-2709-43B7-B190-A02477774704}" type="slidenum">
              <a:rPr lang="en-US"/>
              <a:pPr/>
              <a:t>7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3" name="Picture 21" descr="medicine01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1" name="Rectangle 2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CC9535E8-92C2-4C72-BC30-F36BCB0E0F03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3102" name="Rectangle 3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21DD89A-B296-4AFB-AD31-2318C34B8E43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u="sng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Symbol" pitchFamily="18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CAADFF-73AF-4650-B75E-29AA88C4B8A6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2A54B-22DF-4784-93DB-DD126B6D1B4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683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B32CFA-AC05-476F-AF0E-A676F14287C8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30A72-6C47-41FA-87A7-A9DC4B4DA14C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222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2657B4-10ED-4379-BC1A-289BC22486A4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F18B9-B8EE-4D1C-9EAC-986DD4E8EB8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3529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05405A-219D-4881-AEF7-119B2520ED1C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2E3FF-F35A-4572-A547-BE1D08ED6AE3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459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C46928-1A34-46B5-9AF9-9F7FBE6A6859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1175E-A6AC-4288-B89A-2D1D5306D59B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033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83DA8D-E6D9-4786-B727-4C790B4D73BC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D6B30-85F4-4646-93D7-F977848F1EEB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415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96C81C-01CB-4250-9A2E-B1C736915178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A8E00-B44D-4943-9244-899232428BA6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431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969F1D-6B53-4392-9D73-4FA75A378C5A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CE3C12-E5B6-4D4E-A796-7A7BC6684F53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494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856695-FFF6-45B0-8CFC-DDC9137E9E6D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6EDDC-1F38-4B80-A74C-6C8B253C720E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3991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F238C1-DBAD-4CAB-A827-9D196552B3B9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469D0-D52A-4AA1-890C-6EDE507D1F8F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519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9" name="Picture 21" descr="medicine01-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7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1143C29-845C-47C0-A4AC-359C698B43A4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2078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vi-VN" altLang="zh-CN" smtClean="0"/>
              <a:t>GV: Lý Thị Như Hoa</a:t>
            </a:r>
            <a:endParaRPr lang="en-US" altLang="zh-CN"/>
          </a:p>
        </p:txBody>
      </p:sp>
      <p:sp>
        <p:nvSpPr>
          <p:cNvPr id="2079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F58F228-8ED5-44AB-BEE9-A0E74F55E147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080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18" charset="2"/>
        <a:buChar char="¨"/>
        <a:defRPr sz="3200">
          <a:solidFill>
            <a:srgbClr val="66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1.gif"/><Relationship Id="rId7" Type="http://schemas.openxmlformats.org/officeDocument/2006/relationships/image" Target="../media/image18.png"/><Relationship Id="rId12" Type="http://schemas.openxmlformats.org/officeDocument/2006/relationships/slide" Target="slide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19.png"/><Relationship Id="rId5" Type="http://schemas.openxmlformats.org/officeDocument/2006/relationships/image" Target="../media/image7.png"/><Relationship Id="rId10" Type="http://schemas.openxmlformats.org/officeDocument/2006/relationships/image" Target="../media/image21.png"/><Relationship Id="rId4" Type="http://schemas.openxmlformats.org/officeDocument/2006/relationships/slide" Target="slide3.xml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1.gif"/><Relationship Id="rId7" Type="http://schemas.openxmlformats.org/officeDocument/2006/relationships/image" Target="../media/image25.png"/><Relationship Id="rId12" Type="http://schemas.openxmlformats.org/officeDocument/2006/relationships/slide" Target="slide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11" Type="http://schemas.openxmlformats.org/officeDocument/2006/relationships/image" Target="../media/image4.png"/><Relationship Id="rId5" Type="http://schemas.openxmlformats.org/officeDocument/2006/relationships/image" Target="../media/image23.png"/><Relationship Id="rId10" Type="http://schemas.openxmlformats.org/officeDocument/2006/relationships/slide" Target="slide3.xml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1.gif"/><Relationship Id="rId7" Type="http://schemas.openxmlformats.org/officeDocument/2006/relationships/image" Target="../media/image30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11" Type="http://schemas.openxmlformats.org/officeDocument/2006/relationships/slide" Target="slide7.xml"/><Relationship Id="rId5" Type="http://schemas.openxmlformats.org/officeDocument/2006/relationships/image" Target="../media/image28.png"/><Relationship Id="rId10" Type="http://schemas.openxmlformats.org/officeDocument/2006/relationships/image" Target="../media/image5.png"/><Relationship Id="rId4" Type="http://schemas.openxmlformats.org/officeDocument/2006/relationships/image" Target="../media/image24.png"/><Relationship Id="rId9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3.xml"/><Relationship Id="rId3" Type="http://schemas.openxmlformats.org/officeDocument/2006/relationships/slide" Target="slide8.xml"/><Relationship Id="rId7" Type="http://schemas.openxmlformats.org/officeDocument/2006/relationships/slide" Target="slide12.xml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slide" Target="slide10.xml"/><Relationship Id="rId5" Type="http://schemas.openxmlformats.org/officeDocument/2006/relationships/slide" Target="slide11.xml"/><Relationship Id="rId15" Type="http://schemas.openxmlformats.org/officeDocument/2006/relationships/image" Target="../media/image9.gif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slide" Target="slide9.xml"/><Relationship Id="rId1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gif"/><Relationship Id="rId7" Type="http://schemas.openxmlformats.org/officeDocument/2006/relationships/image" Target="../media/image15.png"/><Relationship Id="rId12" Type="http://schemas.openxmlformats.org/officeDocument/2006/relationships/slide" Target="slide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3.png"/><Relationship Id="rId5" Type="http://schemas.openxmlformats.org/officeDocument/2006/relationships/image" Target="../media/image13.png"/><Relationship Id="rId10" Type="http://schemas.openxmlformats.org/officeDocument/2006/relationships/slide" Target="slide3.xml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1.gif"/><Relationship Id="rId7" Type="http://schemas.openxmlformats.org/officeDocument/2006/relationships/slide" Target="slide3.xml"/><Relationship Id="rId12" Type="http://schemas.openxmlformats.org/officeDocument/2006/relationships/slide" Target="slide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17.png"/><Relationship Id="rId5" Type="http://schemas.openxmlformats.org/officeDocument/2006/relationships/image" Target="../media/image12.png"/><Relationship Id="rId10" Type="http://schemas.openxmlformats.org/officeDocument/2006/relationships/image" Target="../media/image21.png"/><Relationship Id="rId4" Type="http://schemas.openxmlformats.org/officeDocument/2006/relationships/image" Target="../media/image18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62200" y="3239571"/>
            <a:ext cx="4800600" cy="476250"/>
          </a:xfrm>
        </p:spPr>
        <p:txBody>
          <a:bodyPr/>
          <a:lstStyle/>
          <a:p>
            <a:r>
              <a:rPr lang="vi-VN" altLang="zh-CN" sz="2800" b="1" smtClean="0">
                <a:solidFill>
                  <a:srgbClr val="FFFF00"/>
                </a:solidFill>
              </a:rPr>
              <a:t>GV: Lý Thị Như Hoa</a:t>
            </a:r>
            <a:endParaRPr lang="en-US" altLang="zh-CN" sz="2800" b="1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1DD89A-B296-4AFB-AD31-2318C34B8E43}" type="slidenum">
              <a:rPr lang="zh-CN" altLang="en-US" smtClean="0"/>
              <a:pPr/>
              <a:t>1</a:t>
            </a:fld>
            <a:endParaRPr lang="en-US" altLang="zh-CN"/>
          </a:p>
        </p:txBody>
      </p:sp>
      <p:sp>
        <p:nvSpPr>
          <p:cNvPr id="5" name="TextBox 4"/>
          <p:cNvSpPr txBox="1"/>
          <p:nvPr/>
        </p:nvSpPr>
        <p:spPr>
          <a:xfrm>
            <a:off x="1596390" y="3810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FF00"/>
                </a:solidFill>
              </a:rPr>
              <a:t>TRƯỜNG THCS BỒ ĐỀ</a:t>
            </a:r>
            <a:endParaRPr lang="en-US" sz="2800" b="1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531685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FF00"/>
                </a:solidFill>
              </a:rPr>
              <a:t>TIẾT 15 – LUYỆN TẬP CHƯƠNG I</a:t>
            </a:r>
            <a:endParaRPr lang="en-US" sz="4000" b="1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800" y="60198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FF00"/>
                </a:solidFill>
              </a:rPr>
              <a:t>NĂM HỌC 2017-2018</a:t>
            </a:r>
            <a:endParaRPr lang="en-US" sz="28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INH NEN D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3" name="Line 3"/>
          <p:cNvSpPr>
            <a:spLocks noChangeShapeType="1"/>
          </p:cNvSpPr>
          <p:nvPr/>
        </p:nvSpPr>
        <p:spPr bwMode="auto">
          <a:xfrm flipV="1">
            <a:off x="88900" y="1041400"/>
            <a:ext cx="8991600" cy="76200"/>
          </a:xfrm>
          <a:prstGeom prst="line">
            <a:avLst/>
          </a:prstGeom>
          <a:noFill/>
          <a:ln w="76200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185738" y="6781800"/>
            <a:ext cx="8958262" cy="76200"/>
          </a:xfrm>
          <a:prstGeom prst="line">
            <a:avLst/>
          </a:prstGeom>
          <a:noFill/>
          <a:ln w="38100" cmpd="dbl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05" name="Picture 5" descr="H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6" name="Rectangle 6" descr="Small grid"/>
          <p:cNvSpPr>
            <a:spLocks noChangeArrowheads="1"/>
          </p:cNvSpPr>
          <p:nvPr/>
        </p:nvSpPr>
        <p:spPr bwMode="auto">
          <a:xfrm>
            <a:off x="0" y="0"/>
            <a:ext cx="9144000" cy="1041400"/>
          </a:xfrm>
          <a:prstGeom prst="rect">
            <a:avLst/>
          </a:prstGeom>
          <a:pattFill prst="smGrid">
            <a:fgClr>
              <a:srgbClr val="40E0F6"/>
            </a:fgClr>
            <a:bgClr>
              <a:schemeClr val="bg1"/>
            </a:bgClr>
          </a:patt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4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51227" name="Picture 51" descr="3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066800"/>
            <a:ext cx="2133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8" name="Picture 6" descr="Graphic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066800"/>
            <a:ext cx="7543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29" name="Group 25"/>
          <p:cNvGrpSpPr>
            <a:grpSpLocks/>
          </p:cNvGrpSpPr>
          <p:nvPr/>
        </p:nvGrpSpPr>
        <p:grpSpPr bwMode="auto">
          <a:xfrm>
            <a:off x="1371600" y="3048000"/>
            <a:ext cx="6248400" cy="892175"/>
            <a:chOff x="1776" y="480"/>
            <a:chExt cx="3792" cy="576"/>
          </a:xfrm>
        </p:grpSpPr>
        <p:pic>
          <p:nvPicPr>
            <p:cNvPr id="51230" name="Picture 4" descr="A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528"/>
              <a:ext cx="414" cy="4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31" name="Picture 14" descr="Graphic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2" y="480"/>
              <a:ext cx="335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1905000" y="1295400"/>
            <a:ext cx="6934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400" b="1">
                <a:solidFill>
                  <a:srgbClr val="0000FF"/>
                </a:solidFill>
                <a:latin typeface="+mn-lt"/>
              </a:rPr>
              <a:t>Cho </a:t>
            </a:r>
            <a:r>
              <a:rPr lang="pt-BR" sz="2400" b="1" smtClean="0">
                <a:solidFill>
                  <a:srgbClr val="0000FF"/>
                </a:solidFill>
                <a:latin typeface="+mn-lt"/>
              </a:rPr>
              <a:t>biết </a:t>
            </a:r>
            <a:r>
              <a:rPr lang="pt-BR" sz="2400" b="1">
                <a:solidFill>
                  <a:srgbClr val="0000FF"/>
                </a:solidFill>
                <a:latin typeface="+mn-lt"/>
              </a:rPr>
              <a:t>CTHH </a:t>
            </a:r>
            <a:r>
              <a:rPr lang="pt-BR" sz="2400" b="1" smtClean="0">
                <a:solidFill>
                  <a:srgbClr val="0000FF"/>
                </a:solidFill>
                <a:latin typeface="+mn-lt"/>
              </a:rPr>
              <a:t>hợp chất của nguyên tố X với nguyên tố Oxi là X</a:t>
            </a:r>
            <a:r>
              <a:rPr lang="pt-BR" sz="2400" b="1" baseline="-25000" smtClean="0">
                <a:solidFill>
                  <a:srgbClr val="0000FF"/>
                </a:solidFill>
                <a:latin typeface="+mn-lt"/>
              </a:rPr>
              <a:t>2</a:t>
            </a:r>
            <a:r>
              <a:rPr lang="pt-BR" sz="2400" b="1" smtClean="0">
                <a:solidFill>
                  <a:srgbClr val="0000FF"/>
                </a:solidFill>
                <a:latin typeface="+mn-lt"/>
              </a:rPr>
              <a:t>O, </a:t>
            </a:r>
            <a:r>
              <a:rPr lang="pt-BR" sz="2400" b="1">
                <a:solidFill>
                  <a:srgbClr val="0000FF"/>
                </a:solidFill>
              </a:rPr>
              <a:t>của nguyên </a:t>
            </a:r>
            <a:r>
              <a:rPr lang="pt-BR" sz="2400" b="1">
                <a:solidFill>
                  <a:srgbClr val="0000FF"/>
                </a:solidFill>
              </a:rPr>
              <a:t>tố </a:t>
            </a:r>
            <a:r>
              <a:rPr lang="pt-BR" sz="2400" b="1" smtClean="0">
                <a:solidFill>
                  <a:srgbClr val="0000FF"/>
                </a:solidFill>
              </a:rPr>
              <a:t>Y </a:t>
            </a:r>
            <a:r>
              <a:rPr lang="pt-BR" sz="2400" b="1">
                <a:solidFill>
                  <a:srgbClr val="0000FF"/>
                </a:solidFill>
              </a:rPr>
              <a:t>với nguyên </a:t>
            </a:r>
            <a:r>
              <a:rPr lang="pt-BR" sz="2400" b="1">
                <a:solidFill>
                  <a:srgbClr val="0000FF"/>
                </a:solidFill>
              </a:rPr>
              <a:t>tố  </a:t>
            </a:r>
            <a:r>
              <a:rPr lang="pt-BR" sz="2400" b="1" smtClean="0">
                <a:solidFill>
                  <a:srgbClr val="0000FF"/>
                </a:solidFill>
              </a:rPr>
              <a:t>Hiđro </a:t>
            </a:r>
            <a:r>
              <a:rPr lang="pt-BR" sz="2400" b="1">
                <a:solidFill>
                  <a:srgbClr val="0000FF"/>
                </a:solidFill>
              </a:rPr>
              <a:t>là </a:t>
            </a:r>
            <a:r>
              <a:rPr lang="pt-BR" sz="2400" b="1" smtClean="0">
                <a:solidFill>
                  <a:srgbClr val="0000FF"/>
                </a:solidFill>
                <a:latin typeface="+mn-lt"/>
              </a:rPr>
              <a:t>HY</a:t>
            </a:r>
            <a:r>
              <a:rPr lang="pt-BR" sz="2400" b="1">
                <a:solidFill>
                  <a:srgbClr val="0000FF"/>
                </a:solidFill>
                <a:latin typeface="+mn-lt"/>
              </a:rPr>
              <a:t>. </a:t>
            </a:r>
            <a:r>
              <a:rPr lang="pt-BR" sz="2400" b="1">
                <a:solidFill>
                  <a:srgbClr val="0000FF"/>
                </a:solidFill>
                <a:latin typeface="+mn-lt"/>
              </a:rPr>
              <a:t>CTHH  </a:t>
            </a:r>
            <a:r>
              <a:rPr lang="pt-BR" sz="2400" b="1" smtClean="0">
                <a:solidFill>
                  <a:srgbClr val="0000FF"/>
                </a:solidFill>
                <a:latin typeface="+mn-lt"/>
              </a:rPr>
              <a:t>hợp chất của nguyên tố </a:t>
            </a:r>
            <a:r>
              <a:rPr lang="pt-BR" sz="2400" b="1">
                <a:solidFill>
                  <a:srgbClr val="0000FF"/>
                </a:solidFill>
                <a:latin typeface="+mn-lt"/>
              </a:rPr>
              <a:t>X </a:t>
            </a:r>
            <a:r>
              <a:rPr lang="pt-BR" sz="2400" b="1" smtClean="0">
                <a:solidFill>
                  <a:srgbClr val="0000FF"/>
                </a:solidFill>
                <a:latin typeface="+mn-lt"/>
              </a:rPr>
              <a:t>với nguyên tố Y là </a:t>
            </a:r>
            <a:r>
              <a:rPr lang="pt-BR" sz="2400" b="1">
                <a:solidFill>
                  <a:srgbClr val="0000FF"/>
                </a:solidFill>
                <a:latin typeface="+mn-lt"/>
              </a:rPr>
              <a:t>:</a:t>
            </a:r>
            <a:endParaRPr lang="en-US" sz="2400" b="1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1235" name="Rectangle 35"/>
          <p:cNvSpPr>
            <a:spLocks noChangeArrowheads="1"/>
          </p:cNvSpPr>
          <p:nvPr/>
        </p:nvSpPr>
        <p:spPr bwMode="auto">
          <a:xfrm>
            <a:off x="2590800" y="3276600"/>
            <a:ext cx="1819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r-FR"/>
              <a:t>.</a:t>
            </a:r>
            <a:r>
              <a:rPr lang="fr-FR" sz="2400" b="1">
                <a:solidFill>
                  <a:srgbClr val="F315C9"/>
                </a:solidFill>
                <a:latin typeface=".VnArial" pitchFamily="34" charset="0"/>
              </a:rPr>
              <a:t> </a:t>
            </a:r>
            <a:r>
              <a:rPr lang="fr-FR" sz="2800" b="1">
                <a:solidFill>
                  <a:srgbClr val="F315C9"/>
                </a:solidFill>
                <a:latin typeface=".VnArial" pitchFamily="34" charset="0"/>
              </a:rPr>
              <a:t>XY</a:t>
            </a:r>
            <a:r>
              <a:rPr lang="fr-FR" sz="2400" b="1">
                <a:solidFill>
                  <a:srgbClr val="F315C9"/>
                </a:solidFill>
                <a:latin typeface=".VnArial" pitchFamily="34" charset="0"/>
              </a:rPr>
              <a:t>   </a:t>
            </a:r>
            <a:r>
              <a:rPr lang="fr-FR"/>
              <a:t>            </a:t>
            </a:r>
          </a:p>
        </p:txBody>
      </p:sp>
      <p:grpSp>
        <p:nvGrpSpPr>
          <p:cNvPr id="51239" name="Group 26"/>
          <p:cNvGrpSpPr>
            <a:grpSpLocks/>
          </p:cNvGrpSpPr>
          <p:nvPr/>
        </p:nvGrpSpPr>
        <p:grpSpPr bwMode="auto">
          <a:xfrm>
            <a:off x="1295400" y="3962400"/>
            <a:ext cx="6324600" cy="892175"/>
            <a:chOff x="2238" y="1392"/>
            <a:chExt cx="3126" cy="672"/>
          </a:xfrm>
        </p:grpSpPr>
        <p:pic>
          <p:nvPicPr>
            <p:cNvPr id="51240" name="Picture 5" descr="A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8" y="1479"/>
              <a:ext cx="384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41" name="Picture 15" descr="Graphic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0" y="1392"/>
              <a:ext cx="272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1242" name="Group 27"/>
          <p:cNvGrpSpPr>
            <a:grpSpLocks/>
          </p:cNvGrpSpPr>
          <p:nvPr/>
        </p:nvGrpSpPr>
        <p:grpSpPr bwMode="auto">
          <a:xfrm>
            <a:off x="1295400" y="5029200"/>
            <a:ext cx="6324600" cy="838200"/>
            <a:chOff x="2283" y="2208"/>
            <a:chExt cx="3129" cy="672"/>
          </a:xfrm>
        </p:grpSpPr>
        <p:pic>
          <p:nvPicPr>
            <p:cNvPr id="51243" name="Picture 6" descr="A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3" y="2274"/>
              <a:ext cx="384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44" name="Picture 16" descr="Graphic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208"/>
              <a:ext cx="272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1245" name="Group 28"/>
          <p:cNvGrpSpPr>
            <a:grpSpLocks/>
          </p:cNvGrpSpPr>
          <p:nvPr/>
        </p:nvGrpSpPr>
        <p:grpSpPr bwMode="auto">
          <a:xfrm>
            <a:off x="1371600" y="6019800"/>
            <a:ext cx="6248400" cy="838200"/>
            <a:chOff x="2304" y="3120"/>
            <a:chExt cx="3108" cy="672"/>
          </a:xfrm>
        </p:grpSpPr>
        <p:pic>
          <p:nvPicPr>
            <p:cNvPr id="51246" name="Picture 7" descr="A7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3198"/>
              <a:ext cx="384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47" name="Picture 17" descr="Graphic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3120"/>
              <a:ext cx="272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48" name="Rectangle 48"/>
          <p:cNvSpPr>
            <a:spLocks noChangeArrowheads="1"/>
          </p:cNvSpPr>
          <p:nvPr/>
        </p:nvSpPr>
        <p:spPr bwMode="auto">
          <a:xfrm>
            <a:off x="2743200" y="4192588"/>
            <a:ext cx="1095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r-FR" sz="2800" b="1">
                <a:solidFill>
                  <a:srgbClr val="F315C9"/>
                </a:solidFill>
              </a:rPr>
              <a:t>X</a:t>
            </a:r>
            <a:r>
              <a:rPr lang="fr-FR" sz="2800" b="1" baseline="-25000">
                <a:solidFill>
                  <a:srgbClr val="F315C9"/>
                </a:solidFill>
              </a:rPr>
              <a:t>2</a:t>
            </a:r>
            <a:r>
              <a:rPr lang="fr-FR" sz="2800" b="1">
                <a:solidFill>
                  <a:srgbClr val="F315C9"/>
                </a:solidFill>
              </a:rPr>
              <a:t>Y</a:t>
            </a:r>
            <a:r>
              <a:rPr lang="fr-FR" sz="2800" b="1" baseline="-25000">
                <a:solidFill>
                  <a:srgbClr val="F315C9"/>
                </a:solidFill>
              </a:rPr>
              <a:t>3</a:t>
            </a:r>
            <a:r>
              <a:rPr lang="fr-FR" sz="2400" b="1">
                <a:solidFill>
                  <a:srgbClr val="F315C9"/>
                </a:solidFill>
              </a:rPr>
              <a:t>  </a:t>
            </a:r>
          </a:p>
        </p:txBody>
      </p:sp>
      <p:sp>
        <p:nvSpPr>
          <p:cNvPr id="51249" name="Rectangle 49"/>
          <p:cNvSpPr>
            <a:spLocks noChangeArrowheads="1"/>
          </p:cNvSpPr>
          <p:nvPr/>
        </p:nvSpPr>
        <p:spPr bwMode="auto">
          <a:xfrm>
            <a:off x="2819400" y="5105400"/>
            <a:ext cx="890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r-FR" sz="2800" b="1">
                <a:solidFill>
                  <a:srgbClr val="F315C9"/>
                </a:solidFill>
              </a:rPr>
              <a:t>X</a:t>
            </a:r>
            <a:r>
              <a:rPr lang="fr-FR" sz="2800" b="1" baseline="-25000">
                <a:solidFill>
                  <a:srgbClr val="F315C9"/>
                </a:solidFill>
              </a:rPr>
              <a:t>2</a:t>
            </a:r>
            <a:r>
              <a:rPr lang="fr-FR" sz="2800" b="1">
                <a:solidFill>
                  <a:srgbClr val="F315C9"/>
                </a:solidFill>
              </a:rPr>
              <a:t>Y</a:t>
            </a:r>
            <a:r>
              <a:rPr lang="en-US" sz="2800" b="1">
                <a:solidFill>
                  <a:srgbClr val="F315C9"/>
                </a:solidFill>
              </a:rPr>
              <a:t> </a:t>
            </a:r>
          </a:p>
        </p:txBody>
      </p:sp>
      <p:sp>
        <p:nvSpPr>
          <p:cNvPr id="51250" name="Rectangle 50"/>
          <p:cNvSpPr>
            <a:spLocks noChangeArrowheads="1"/>
          </p:cNvSpPr>
          <p:nvPr/>
        </p:nvSpPr>
        <p:spPr bwMode="auto">
          <a:xfrm>
            <a:off x="2819400" y="6172200"/>
            <a:ext cx="858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r-FR" sz="2800" b="1">
                <a:solidFill>
                  <a:srgbClr val="F315C9"/>
                </a:solidFill>
                <a:latin typeface=".VnArial" pitchFamily="34" charset="0"/>
              </a:rPr>
              <a:t>XY</a:t>
            </a:r>
            <a:r>
              <a:rPr lang="fr-FR" sz="2800" b="1" baseline="-25000">
                <a:solidFill>
                  <a:srgbClr val="F315C9"/>
                </a:solidFill>
                <a:latin typeface=".VnArial" pitchFamily="34" charset="0"/>
              </a:rPr>
              <a:t>2 </a:t>
            </a:r>
          </a:p>
        </p:txBody>
      </p:sp>
      <p:sp>
        <p:nvSpPr>
          <p:cNvPr id="2" name="Action Button: Back or Previous 1">
            <a:hlinkClick r:id="rId12" action="ppaction://hlinksldjump" highlightClick="1"/>
          </p:cNvPr>
          <p:cNvSpPr/>
          <p:nvPr/>
        </p:nvSpPr>
        <p:spPr>
          <a:xfrm>
            <a:off x="8458200" y="6431756"/>
            <a:ext cx="622300" cy="35004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0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1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HINH NEN D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1" name="Line 3"/>
          <p:cNvSpPr>
            <a:spLocks noChangeShapeType="1"/>
          </p:cNvSpPr>
          <p:nvPr/>
        </p:nvSpPr>
        <p:spPr bwMode="auto">
          <a:xfrm flipV="1">
            <a:off x="88900" y="1041400"/>
            <a:ext cx="8991600" cy="76200"/>
          </a:xfrm>
          <a:prstGeom prst="line">
            <a:avLst/>
          </a:prstGeom>
          <a:noFill/>
          <a:ln w="76200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185738" y="6781800"/>
            <a:ext cx="8958262" cy="76200"/>
          </a:xfrm>
          <a:prstGeom prst="line">
            <a:avLst/>
          </a:prstGeom>
          <a:noFill/>
          <a:ln w="38100" cmpd="dbl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8373" name="Picture 5" descr="H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4" name="Rectangle 6" descr="Small grid"/>
          <p:cNvSpPr>
            <a:spLocks noChangeArrowheads="1"/>
          </p:cNvSpPr>
          <p:nvPr/>
        </p:nvSpPr>
        <p:spPr bwMode="auto">
          <a:xfrm>
            <a:off x="0" y="0"/>
            <a:ext cx="9144000" cy="1041400"/>
          </a:xfrm>
          <a:prstGeom prst="rect">
            <a:avLst/>
          </a:prstGeom>
          <a:pattFill prst="smGrid">
            <a:fgClr>
              <a:srgbClr val="40E0F6"/>
            </a:fgClr>
            <a:bgClr>
              <a:schemeClr val="bg1"/>
            </a:bgClr>
          </a:patt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4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58377" name="Picture 4" descr="Graphic3_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66800"/>
            <a:ext cx="7467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8378" name="Group 18"/>
          <p:cNvGrpSpPr>
            <a:grpSpLocks/>
          </p:cNvGrpSpPr>
          <p:nvPr/>
        </p:nvGrpSpPr>
        <p:grpSpPr bwMode="auto">
          <a:xfrm>
            <a:off x="1371600" y="3048000"/>
            <a:ext cx="6248400" cy="696913"/>
            <a:chOff x="2256" y="288"/>
            <a:chExt cx="3156" cy="780"/>
          </a:xfrm>
        </p:grpSpPr>
        <p:pic>
          <p:nvPicPr>
            <p:cNvPr id="58379" name="Picture 10" descr="A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336"/>
              <a:ext cx="408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80" name="Picture 14" descr="Graphic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88"/>
              <a:ext cx="2724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8381" name="Group 19"/>
          <p:cNvGrpSpPr>
            <a:grpSpLocks/>
          </p:cNvGrpSpPr>
          <p:nvPr/>
        </p:nvGrpSpPr>
        <p:grpSpPr bwMode="auto">
          <a:xfrm>
            <a:off x="1371600" y="4038600"/>
            <a:ext cx="6248400" cy="641350"/>
            <a:chOff x="2256" y="1200"/>
            <a:chExt cx="3156" cy="780"/>
          </a:xfrm>
        </p:grpSpPr>
        <p:pic>
          <p:nvPicPr>
            <p:cNvPr id="58382" name="Picture 13" descr="B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248"/>
              <a:ext cx="42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83" name="Picture 15" descr="Graphic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1200"/>
              <a:ext cx="2724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371600" y="4953000"/>
            <a:ext cx="6248400" cy="696913"/>
            <a:chOff x="2304" y="2208"/>
            <a:chExt cx="3156" cy="780"/>
          </a:xfrm>
        </p:grpSpPr>
        <p:pic>
          <p:nvPicPr>
            <p:cNvPr id="58385" name="Picture 11" descr="A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2256"/>
              <a:ext cx="396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86" name="Picture 16" descr="Graphic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2208"/>
              <a:ext cx="2724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8387" name="Group 21"/>
          <p:cNvGrpSpPr>
            <a:grpSpLocks/>
          </p:cNvGrpSpPr>
          <p:nvPr/>
        </p:nvGrpSpPr>
        <p:grpSpPr bwMode="auto">
          <a:xfrm>
            <a:off x="1447800" y="5943600"/>
            <a:ext cx="6172200" cy="762000"/>
            <a:chOff x="2304" y="3168"/>
            <a:chExt cx="3108" cy="780"/>
          </a:xfrm>
        </p:grpSpPr>
        <p:pic>
          <p:nvPicPr>
            <p:cNvPr id="58388" name="Picture 12" descr="A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3264"/>
              <a:ext cx="378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89" name="Picture 17" descr="Graphic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3168"/>
              <a:ext cx="2724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2361" name="Text Box 25"/>
          <p:cNvSpPr txBox="1">
            <a:spLocks noChangeArrowheads="1"/>
          </p:cNvSpPr>
          <p:nvPr/>
        </p:nvSpPr>
        <p:spPr bwMode="auto">
          <a:xfrm>
            <a:off x="2590800" y="50292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3</a:t>
            </a:r>
            <a:endParaRPr lang="vi-VN" sz="24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42362" name="Text Box 26"/>
          <p:cNvSpPr txBox="1">
            <a:spLocks noChangeArrowheads="1"/>
          </p:cNvSpPr>
          <p:nvPr/>
        </p:nvSpPr>
        <p:spPr bwMode="auto">
          <a:xfrm>
            <a:off x="2514600" y="60960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4</a:t>
            </a:r>
            <a:endParaRPr lang="vi-VN" sz="24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58394" name="Picture 37" descr="4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1905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375" name="Text Box 39"/>
          <p:cNvSpPr txBox="1">
            <a:spLocks noChangeArrowheads="1"/>
          </p:cNvSpPr>
          <p:nvPr/>
        </p:nvSpPr>
        <p:spPr bwMode="auto">
          <a:xfrm>
            <a:off x="2514600" y="41148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sz="2400" b="1" baseline="-250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42376" name="Rectangle 40"/>
          <p:cNvSpPr>
            <a:spLocks noChangeArrowheads="1"/>
          </p:cNvSpPr>
          <p:nvPr/>
        </p:nvSpPr>
        <p:spPr bwMode="auto">
          <a:xfrm>
            <a:off x="2590800" y="31242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.</a:t>
            </a:r>
            <a:r>
              <a:rPr lang="en-US" sz="2400">
                <a:latin typeface="Times New Roman" pitchFamily="18" charset="0"/>
              </a:rPr>
              <a:t> 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58398" name="WordArt 30"/>
          <p:cNvSpPr>
            <a:spLocks noChangeArrowheads="1" noChangeShapeType="1" noTextEdit="1"/>
          </p:cNvSpPr>
          <p:nvPr/>
        </p:nvSpPr>
        <p:spPr bwMode="auto">
          <a:xfrm>
            <a:off x="2743200" y="0"/>
            <a:ext cx="37623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315C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tập củng cố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2057400" y="1447800"/>
            <a:ext cx="6705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FR" sz="2400" b="1">
                <a:solidFill>
                  <a:srgbClr val="0000FF"/>
                </a:solidFill>
                <a:latin typeface=".VnArial" pitchFamily="34" charset="0"/>
              </a:rPr>
              <a:t>Hîp chÊt t¹o bëi 2 nguyªn tè lµ Al vµ O cã ph©n tö khèi b»ng 102 .Trong ph©n tö cã 2 Al, sè nguyªn tö Oxi cã trong hîp chÊt ®ã lµ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</a:t>
            </a:r>
          </a:p>
        </p:txBody>
      </p:sp>
      <p:sp>
        <p:nvSpPr>
          <p:cNvPr id="2" name="Action Button: Back or Previous 1">
            <a:hlinkClick r:id="rId12" action="ppaction://hlinksldjump" highlightClick="1"/>
          </p:cNvPr>
          <p:cNvSpPr/>
          <p:nvPr/>
        </p:nvSpPr>
        <p:spPr>
          <a:xfrm>
            <a:off x="8534400" y="6553200"/>
            <a:ext cx="5461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0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42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HINH NEN D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395" name="Line 3"/>
          <p:cNvSpPr>
            <a:spLocks noChangeShapeType="1"/>
          </p:cNvSpPr>
          <p:nvPr/>
        </p:nvSpPr>
        <p:spPr bwMode="auto">
          <a:xfrm flipV="1">
            <a:off x="88900" y="1041400"/>
            <a:ext cx="8991600" cy="76200"/>
          </a:xfrm>
          <a:prstGeom prst="line">
            <a:avLst/>
          </a:prstGeom>
          <a:noFill/>
          <a:ln w="76200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185738" y="6781800"/>
            <a:ext cx="8958262" cy="76200"/>
          </a:xfrm>
          <a:prstGeom prst="line">
            <a:avLst/>
          </a:prstGeom>
          <a:noFill/>
          <a:ln w="38100" cmpd="dbl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9397" name="Picture 5" descr="H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9401" name="Group 20"/>
          <p:cNvGrpSpPr>
            <a:grpSpLocks/>
          </p:cNvGrpSpPr>
          <p:nvPr/>
        </p:nvGrpSpPr>
        <p:grpSpPr bwMode="auto">
          <a:xfrm>
            <a:off x="1752600" y="2362200"/>
            <a:ext cx="6096000" cy="838200"/>
            <a:chOff x="2268" y="384"/>
            <a:chExt cx="3096" cy="720"/>
          </a:xfrm>
        </p:grpSpPr>
        <p:pic>
          <p:nvPicPr>
            <p:cNvPr id="59402" name="Picture 5" descr="Graphic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0" y="384"/>
              <a:ext cx="2724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03" name="Picture 9" descr="A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" y="510"/>
              <a:ext cx="348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9404" name="Group 23"/>
          <p:cNvGrpSpPr>
            <a:grpSpLocks/>
          </p:cNvGrpSpPr>
          <p:nvPr/>
        </p:nvGrpSpPr>
        <p:grpSpPr bwMode="auto">
          <a:xfrm>
            <a:off x="1752600" y="5791200"/>
            <a:ext cx="6324600" cy="914400"/>
            <a:chOff x="2325" y="3127"/>
            <a:chExt cx="3195" cy="761"/>
          </a:xfrm>
        </p:grpSpPr>
        <p:pic>
          <p:nvPicPr>
            <p:cNvPr id="59405" name="Picture 8" descr="Graphic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3127"/>
              <a:ext cx="2784" cy="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06" name="Picture 10" descr="A1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" y="3276"/>
              <a:ext cx="384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9407" name="Group 21"/>
          <p:cNvGrpSpPr>
            <a:grpSpLocks/>
          </p:cNvGrpSpPr>
          <p:nvPr/>
        </p:nvGrpSpPr>
        <p:grpSpPr bwMode="auto">
          <a:xfrm>
            <a:off x="1752600" y="3352800"/>
            <a:ext cx="6172200" cy="895350"/>
            <a:chOff x="2295" y="1344"/>
            <a:chExt cx="3117" cy="720"/>
          </a:xfrm>
        </p:grpSpPr>
        <p:pic>
          <p:nvPicPr>
            <p:cNvPr id="59408" name="Picture 6" descr="Graphic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1344"/>
              <a:ext cx="2724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09" name="Picture 11" descr="A1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5" y="1479"/>
              <a:ext cx="360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9410" name="Group 22"/>
          <p:cNvGrpSpPr>
            <a:grpSpLocks/>
          </p:cNvGrpSpPr>
          <p:nvPr/>
        </p:nvGrpSpPr>
        <p:grpSpPr bwMode="auto">
          <a:xfrm>
            <a:off x="1752600" y="4648200"/>
            <a:ext cx="6248400" cy="863600"/>
            <a:chOff x="2334" y="2256"/>
            <a:chExt cx="3126" cy="720"/>
          </a:xfrm>
        </p:grpSpPr>
        <p:pic>
          <p:nvPicPr>
            <p:cNvPr id="59411" name="Picture 7" descr="Graphic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2256"/>
              <a:ext cx="2724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12" name="Picture 12" descr="A1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4" y="2352"/>
              <a:ext cx="3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3375" name="Text Box 15"/>
          <p:cNvSpPr txBox="1">
            <a:spLocks noChangeArrowheads="1"/>
          </p:cNvSpPr>
          <p:nvPr/>
        </p:nvSpPr>
        <p:spPr bwMode="auto">
          <a:xfrm>
            <a:off x="3200400" y="25146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315C9"/>
                </a:solidFill>
                <a:latin typeface=".VnArial" pitchFamily="34" charset="0"/>
              </a:rPr>
              <a:t>Sè n¬tron</a:t>
            </a:r>
            <a:endParaRPr lang="vi-VN" sz="2400" b="1">
              <a:solidFill>
                <a:srgbClr val="F315C9"/>
              </a:solidFill>
              <a:latin typeface=".VnArial" pitchFamily="34" charset="0"/>
            </a:endParaRPr>
          </a:p>
        </p:txBody>
      </p:sp>
      <p:sp>
        <p:nvSpPr>
          <p:cNvPr id="143376" name="Text Box 16"/>
          <p:cNvSpPr txBox="1">
            <a:spLocks noChangeArrowheads="1"/>
          </p:cNvSpPr>
          <p:nvPr/>
        </p:nvSpPr>
        <p:spPr bwMode="auto">
          <a:xfrm>
            <a:off x="3352800" y="3505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315C9"/>
                </a:solidFill>
                <a:latin typeface=".VnArial" pitchFamily="34" charset="0"/>
              </a:rPr>
              <a:t>Sè proton</a:t>
            </a:r>
            <a:r>
              <a:rPr lang="en-US" sz="2400">
                <a:solidFill>
                  <a:srgbClr val="F315C9"/>
                </a:solidFill>
                <a:latin typeface=".VnArial" pitchFamily="34" charset="0"/>
              </a:rPr>
              <a:t> </a:t>
            </a:r>
            <a:endParaRPr lang="vi-VN" sz="2400">
              <a:solidFill>
                <a:srgbClr val="F315C9"/>
              </a:solidFill>
              <a:latin typeface=".VnArial" pitchFamily="34" charset="0"/>
            </a:endParaRPr>
          </a:p>
        </p:txBody>
      </p:sp>
      <p:sp>
        <p:nvSpPr>
          <p:cNvPr id="143377" name="Text Box 17"/>
          <p:cNvSpPr txBox="1">
            <a:spLocks noChangeArrowheads="1"/>
          </p:cNvSpPr>
          <p:nvPr/>
        </p:nvSpPr>
        <p:spPr bwMode="auto">
          <a:xfrm>
            <a:off x="2971800" y="48006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315C9"/>
                </a:solidFill>
                <a:latin typeface=".VnArial" pitchFamily="34" charset="0"/>
              </a:rPr>
              <a:t>Tæng sè proton vµ n¬tron</a:t>
            </a:r>
            <a:endParaRPr lang="vi-VN" sz="2400" b="1">
              <a:solidFill>
                <a:srgbClr val="F315C9"/>
              </a:solidFill>
              <a:latin typeface=".VnArial" pitchFamily="34" charset="0"/>
            </a:endParaRPr>
          </a:p>
        </p:txBody>
      </p:sp>
      <p:sp>
        <p:nvSpPr>
          <p:cNvPr id="143378" name="Text Box 18"/>
          <p:cNvSpPr txBox="1">
            <a:spLocks noChangeArrowheads="1"/>
          </p:cNvSpPr>
          <p:nvPr/>
        </p:nvSpPr>
        <p:spPr bwMode="auto">
          <a:xfrm>
            <a:off x="2667000" y="60198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sz="2400" b="1">
                <a:solidFill>
                  <a:srgbClr val="F315C9"/>
                </a:solidFill>
                <a:latin typeface=".VnArial" pitchFamily="34" charset="0"/>
              </a:rPr>
              <a:t>Tæng sè proton, n¬tron vµ electron</a:t>
            </a:r>
            <a:r>
              <a:rPr lang="en-US" sz="2400">
                <a:solidFill>
                  <a:srgbClr val="F315C9"/>
                </a:solidFill>
                <a:latin typeface=".VnArial" pitchFamily="34" charset="0"/>
              </a:rPr>
              <a:t> </a:t>
            </a:r>
            <a:endParaRPr lang="vi-VN" sz="2400">
              <a:solidFill>
                <a:srgbClr val="F315C9"/>
              </a:solidFill>
              <a:latin typeface=".VnArial" pitchFamily="34" charset="0"/>
            </a:endParaRPr>
          </a:p>
        </p:txBody>
      </p:sp>
      <p:pic>
        <p:nvPicPr>
          <p:cNvPr id="59418" name="Picture 33" descr="5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1981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19" name="Picture 5" descr="Graphic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43000"/>
            <a:ext cx="678180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74" name="Text Box 14"/>
          <p:cNvSpPr txBox="1">
            <a:spLocks noChangeArrowheads="1"/>
          </p:cNvSpPr>
          <p:nvPr/>
        </p:nvSpPr>
        <p:spPr bwMode="auto">
          <a:xfrm>
            <a:off x="1981200" y="14478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sz="2400" b="1">
                <a:solidFill>
                  <a:srgbClr val="0000FF"/>
                </a:solidFill>
                <a:latin typeface=".VnArial" pitchFamily="34" charset="0"/>
              </a:rPr>
              <a:t>NTHH lµ tËp hîp c¸c nguyªn tö cã cïng :</a:t>
            </a:r>
            <a:endParaRPr lang="vi-VN" sz="2400" b="1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59421" name="WordArt 29"/>
          <p:cNvSpPr>
            <a:spLocks noChangeArrowheads="1" noChangeShapeType="1" noTextEdit="1"/>
          </p:cNvSpPr>
          <p:nvPr/>
        </p:nvSpPr>
        <p:spPr bwMode="auto">
          <a:xfrm>
            <a:off x="2743200" y="381000"/>
            <a:ext cx="37623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315C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tập củng cố</a:t>
            </a:r>
          </a:p>
        </p:txBody>
      </p:sp>
      <p:sp>
        <p:nvSpPr>
          <p:cNvPr id="2" name="Action Button: Back or Previous 1">
            <a:hlinkClick r:id="rId11" action="ppaction://hlinksldjump" highlightClick="1"/>
          </p:cNvPr>
          <p:cNvSpPr/>
          <p:nvPr/>
        </p:nvSpPr>
        <p:spPr>
          <a:xfrm>
            <a:off x="8458200" y="6477000"/>
            <a:ext cx="6223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WordArt 2"/>
          <p:cNvSpPr>
            <a:spLocks noChangeArrowheads="1" noChangeShapeType="1" noTextEdit="1"/>
          </p:cNvSpPr>
          <p:nvPr/>
        </p:nvSpPr>
        <p:spPr bwMode="auto">
          <a:xfrm>
            <a:off x="1828800" y="-1588"/>
            <a:ext cx="6400800" cy="15255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.VnTimeH"/>
              </a:rPr>
              <a:t>dÆn dß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2362200" y="3048000"/>
            <a:ext cx="3505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4000">
              <a:latin typeface=".VnTime" pitchFamily="34" charset="0"/>
            </a:endParaRP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8382000" cy="1449388"/>
          </a:xfrm>
          <a:prstGeom prst="rect">
            <a:avLst/>
          </a:prstGeom>
          <a:solidFill>
            <a:schemeClr val="bg1"/>
          </a:solidFill>
          <a:ln w="76200" cmpd="thickThin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90513" indent="-234950"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430338" indent="-457200"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2001838" indent="-457200"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573338" indent="-457200"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3144838" indent="-457200"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3602038" indent="-457200" fontAlgn="base">
              <a:spcBef>
                <a:spcPct val="0"/>
              </a:spcBef>
              <a:spcAft>
                <a:spcPct val="0"/>
              </a:spcAft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4059238" indent="-457200" fontAlgn="base">
              <a:spcBef>
                <a:spcPct val="0"/>
              </a:spcBef>
              <a:spcAft>
                <a:spcPct val="0"/>
              </a:spcAft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4516438" indent="-457200" fontAlgn="base">
              <a:spcBef>
                <a:spcPct val="0"/>
              </a:spcBef>
              <a:spcAft>
                <a:spcPct val="0"/>
              </a:spcAft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973638" indent="-457200" fontAlgn="base">
              <a:spcBef>
                <a:spcPct val="0"/>
              </a:spcBef>
              <a:spcAft>
                <a:spcPct val="0"/>
              </a:spcAft>
              <a:tabLst>
                <a:tab pos="401638" algn="l"/>
                <a:tab pos="512763" algn="l"/>
                <a:tab pos="108108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Char char="•"/>
            </a:pPr>
            <a:r>
              <a:rPr lang="en-US" sz="2800" b="1">
                <a:latin typeface=".VnTime" pitchFamily="34" charset="0"/>
              </a:rPr>
              <a:t> </a:t>
            </a:r>
            <a:r>
              <a:rPr lang="fr-FR" sz="2800" b="1">
                <a:solidFill>
                  <a:srgbClr val="0000FF"/>
                </a:solidFill>
                <a:latin typeface=".VnArial" pitchFamily="34" charset="0"/>
              </a:rPr>
              <a:t>¤n l¹i phÇn lÝ thuyÕt vµ gi¶i bµi tËp d¹ng tÝnh hãa trÞ , lËp </a:t>
            </a:r>
            <a:r>
              <a:rPr lang="pt-BR" sz="2800" b="1">
                <a:solidFill>
                  <a:srgbClr val="0000FF"/>
                </a:solidFill>
                <a:latin typeface=".VnArial" pitchFamily="34" charset="0"/>
              </a:rPr>
              <a:t>CTHH, nhËn biÕt CT ®óng ,sai.</a:t>
            </a:r>
          </a:p>
          <a:p>
            <a:pPr algn="just">
              <a:buFontTx/>
              <a:buChar char="•"/>
            </a:pPr>
            <a:r>
              <a:rPr lang="pt-BR" sz="2800" b="1">
                <a:solidFill>
                  <a:srgbClr val="0000FF"/>
                </a:solidFill>
                <a:latin typeface=".VnArial" pitchFamily="34" charset="0"/>
              </a:rPr>
              <a:t>Giê sau kiÓm tra 1 tiÕt</a:t>
            </a:r>
            <a:endParaRPr lang="en-US" sz="2800" b="1">
              <a:latin typeface=".Vn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0847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animBg="1"/>
      <p:bldP spid="8192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DC766-A320-4926-B632-4FBAD9C3BEB7}" type="datetime1">
              <a:rPr lang="vi-VN" altLang="zh-CN" smtClean="0"/>
              <a:t>03/10/2017</a:t>
            </a:fld>
            <a:endParaRPr lang="en-US" altLang="zh-CN"/>
          </a:p>
        </p:txBody>
      </p:sp>
      <p:sp>
        <p:nvSpPr>
          <p:cNvPr id="5" name="Rectangle 4"/>
          <p:cNvSpPr/>
          <p:nvPr/>
        </p:nvSpPr>
        <p:spPr>
          <a:xfrm>
            <a:off x="1689621" y="0"/>
            <a:ext cx="5840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0000"/>
                </a:solidFill>
              </a:rPr>
              <a:t>TIẾT 15 – LUYỆN TẬP CHƯƠNG I</a:t>
            </a:r>
          </a:p>
        </p:txBody>
      </p:sp>
      <p:sp>
        <p:nvSpPr>
          <p:cNvPr id="9" name="Oval Callout 8"/>
          <p:cNvSpPr/>
          <p:nvPr/>
        </p:nvSpPr>
        <p:spPr>
          <a:xfrm>
            <a:off x="4610100" y="914399"/>
            <a:ext cx="4610100" cy="1733729"/>
          </a:xfrm>
          <a:prstGeom prst="wedgeEllipseCallout">
            <a:avLst>
              <a:gd name="adj1" fmla="val -46438"/>
              <a:gd name="adj2" fmla="val 86668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572000" y="1170801"/>
            <a:ext cx="449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tx1">
                    <a:lumMod val="50000"/>
                  </a:schemeClr>
                </a:solidFill>
              </a:rPr>
              <a:t>Biểu </a:t>
            </a:r>
            <a:r>
              <a:rPr lang="en-US" sz="2400" b="1">
                <a:solidFill>
                  <a:schemeClr val="tx1">
                    <a:lumMod val="50000"/>
                  </a:schemeClr>
                </a:solidFill>
              </a:rPr>
              <a:t>thức tính toán:</a:t>
            </a:r>
          </a:p>
          <a:p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+PTK </a:t>
            </a:r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= Tổng NTK các nguyên tử</a:t>
            </a:r>
          </a:p>
          <a:p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+ Biểu </a:t>
            </a:r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thức </a:t>
            </a:r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qui </a:t>
            </a:r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tắc hóa trị</a:t>
            </a:r>
          </a:p>
          <a:p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76200" y="716161"/>
            <a:ext cx="4800600" cy="2335470"/>
          </a:xfrm>
          <a:prstGeom prst="wedgeEllipseCallout">
            <a:avLst>
              <a:gd name="adj1" fmla="val 39672"/>
              <a:gd name="adj2" fmla="val 72288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6200" y="755303"/>
            <a:ext cx="464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indent="57150" algn="ctr"/>
            <a:r>
              <a:rPr lang="en-US" sz="2400" b="1">
                <a:solidFill>
                  <a:schemeClr val="tx1">
                    <a:lumMod val="50000"/>
                  </a:schemeClr>
                </a:solidFill>
              </a:rPr>
              <a:t>Khái niệm cơ bản:</a:t>
            </a:r>
          </a:p>
          <a:p>
            <a:r>
              <a:rPr lang="en-US" sz="2400" smtClean="0"/>
              <a:t> +  </a:t>
            </a:r>
            <a:r>
              <a:rPr lang="en-US" sz="2400"/>
              <a:t>Nguyên tử ? Phân tử? NTHH? </a:t>
            </a:r>
            <a:endParaRPr lang="en-US" sz="2400" smtClean="0"/>
          </a:p>
          <a:p>
            <a:r>
              <a:rPr lang="en-US" sz="2400" smtClean="0"/>
              <a:t>+ Đơn </a:t>
            </a:r>
            <a:r>
              <a:rPr lang="en-US" sz="2400"/>
              <a:t>chất ? Hợp chất? Hỗn hợp?</a:t>
            </a:r>
          </a:p>
          <a:p>
            <a:r>
              <a:rPr lang="en-US" sz="2400" smtClean="0"/>
              <a:t> +  </a:t>
            </a:r>
            <a:r>
              <a:rPr lang="en-US" sz="2400"/>
              <a:t>Đơn vị cacbon? NTK ? PTK?</a:t>
            </a:r>
          </a:p>
          <a:p>
            <a:r>
              <a:rPr lang="en-US" sz="2400" smtClean="0"/>
              <a:t>      + </a:t>
            </a:r>
            <a:r>
              <a:rPr lang="en-US" sz="2400"/>
              <a:t>Hóa trị? Qui tắc hóa trị</a:t>
            </a:r>
          </a:p>
          <a:p>
            <a:r>
              <a:rPr lang="en-US" sz="2400" smtClean="0"/>
              <a:t>         + </a:t>
            </a:r>
            <a:r>
              <a:rPr lang="en-US" sz="2000"/>
              <a:t>Ý</a:t>
            </a:r>
            <a:r>
              <a:rPr lang="en-US" sz="2400"/>
              <a:t> nghĩa của KHHH</a:t>
            </a:r>
            <a:endParaRPr lang="en-US"/>
          </a:p>
        </p:txBody>
      </p:sp>
      <p:sp>
        <p:nvSpPr>
          <p:cNvPr id="18" name="Rounded Rectangular Callout 17"/>
          <p:cNvSpPr/>
          <p:nvPr/>
        </p:nvSpPr>
        <p:spPr>
          <a:xfrm>
            <a:off x="76200" y="4305300"/>
            <a:ext cx="8839200" cy="2536924"/>
          </a:xfrm>
          <a:prstGeom prst="wedgeRoundRectCallout">
            <a:avLst>
              <a:gd name="adj1" fmla="val 2861"/>
              <a:gd name="adj2" fmla="val -6557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45769" y="4419600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chemeClr val="tx1">
                    <a:lumMod val="50000"/>
                  </a:schemeClr>
                </a:solidFill>
              </a:rPr>
              <a:t>Bài tập:</a:t>
            </a:r>
          </a:p>
          <a:p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 Tính </a:t>
            </a:r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số hạt dưới nguyên tử</a:t>
            </a:r>
          </a:p>
          <a:p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 So </a:t>
            </a:r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sánh nguyên tử A nặng hay nhẹ hơn nguyên tử B</a:t>
            </a:r>
          </a:p>
          <a:p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 So </a:t>
            </a:r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sánh phân tử chất A nặng hay nhẹ hơn phân tử chất B</a:t>
            </a:r>
          </a:p>
          <a:p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 Tính </a:t>
            </a:r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hóa trị của NT hoặc 1 nhóm nguyên tử</a:t>
            </a:r>
          </a:p>
          <a:p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 Lập </a:t>
            </a:r>
            <a:r>
              <a:rPr lang="en-US" sz="2400">
                <a:solidFill>
                  <a:schemeClr val="tx1">
                    <a:lumMod val="50000"/>
                  </a:schemeClr>
                </a:solidFill>
              </a:rPr>
              <a:t>CTHH của hợp </a:t>
            </a:r>
            <a:r>
              <a:rPr lang="en-US" sz="2400" smtClean="0">
                <a:solidFill>
                  <a:schemeClr val="tx1">
                    <a:lumMod val="50000"/>
                  </a:schemeClr>
                </a:solidFill>
              </a:rPr>
              <a:t>chất</a:t>
            </a:r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705100" y="3352800"/>
            <a:ext cx="3733800" cy="563562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 algn="l"/>
            <a:r>
              <a:rPr lang="en-US" altLang="zh-CN" sz="2400" b="1" smtClean="0">
                <a:ea typeface="宋体" charset="-122"/>
              </a:rPr>
              <a:t>I. KIẾN THỨC CẦN NHỚ</a:t>
            </a:r>
            <a:endParaRPr lang="zh-CN" altLang="en-US" sz="2400" b="1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525963"/>
          </a:xfrm>
        </p:spPr>
        <p:txBody>
          <a:bodyPr/>
          <a:lstStyle/>
          <a:p>
            <a:pPr marL="723900" lvl="1" indent="0">
              <a:lnSpc>
                <a:spcPct val="90000"/>
              </a:lnSpc>
              <a:buFontTx/>
              <a:buNone/>
            </a:pPr>
            <a:r>
              <a:rPr lang="en-US" b="1">
                <a:solidFill>
                  <a:srgbClr val="FFFFFF"/>
                </a:solidFill>
                <a:latin typeface=".VnArial" pitchFamily="34" charset="0"/>
              </a:rPr>
              <a:t>1. Cho biÕt ý nghÜa c¸c c¸ch viÕt sau:</a:t>
            </a:r>
            <a:endParaRPr lang="pt-BR">
              <a:solidFill>
                <a:srgbClr val="FFFFFF"/>
              </a:solidFill>
              <a:latin typeface=".VnArial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N:</a:t>
            </a:r>
            <a:endParaRPr lang="pt-BR" sz="2800" b="1">
              <a:solidFill>
                <a:srgbClr val="FFFFFF"/>
              </a:solidFill>
              <a:latin typeface=".VnArial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2N:</a:t>
            </a:r>
            <a:endParaRPr lang="pt-BR" sz="2800" b="1">
              <a:solidFill>
                <a:srgbClr val="FFFFFF"/>
              </a:solidFill>
              <a:latin typeface=".VnArial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N</a:t>
            </a:r>
            <a:r>
              <a:rPr lang="pt-BR" sz="2800" b="1" baseline="-25000" smtClean="0">
                <a:solidFill>
                  <a:srgbClr val="FFFFFF"/>
                </a:solidFill>
                <a:latin typeface=".VnArial" pitchFamily="34" charset="0"/>
              </a:rPr>
              <a:t>2</a:t>
            </a:r>
            <a:r>
              <a:rPr lang="pt-BR" sz="2800" b="1" baseline="-25000">
                <a:solidFill>
                  <a:srgbClr val="FFFFFF"/>
                </a:solidFill>
                <a:latin typeface=".VnArial" pitchFamily="34" charset="0"/>
              </a:rPr>
              <a:t>: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2N</a:t>
            </a:r>
            <a:r>
              <a:rPr lang="pt-BR" sz="2800" b="1" baseline="-25000" smtClean="0">
                <a:solidFill>
                  <a:srgbClr val="FFFFFF"/>
                </a:solidFill>
                <a:latin typeface=".VnArial" pitchFamily="34" charset="0"/>
              </a:rPr>
              <a:t>2</a:t>
            </a:r>
            <a:r>
              <a:rPr lang="pt-BR" sz="2800" b="1">
                <a:solidFill>
                  <a:srgbClr val="FFFFFF"/>
                </a:solidFill>
                <a:latin typeface=".VnArial" pitchFamily="34" charset="0"/>
              </a:rPr>
              <a:t>:</a:t>
            </a:r>
            <a:endParaRPr lang="pt-BR" sz="2800" b="1" baseline="-25000">
              <a:solidFill>
                <a:srgbClr val="FFFFFF"/>
              </a:solidFill>
              <a:latin typeface=".VnArial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N= 14:</a:t>
            </a:r>
            <a:endParaRPr lang="pt-BR" sz="2800" b="1">
              <a:solidFill>
                <a:srgbClr val="FFFFFF"/>
              </a:solidFill>
              <a:latin typeface=".VnArial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N</a:t>
            </a:r>
            <a:r>
              <a:rPr lang="pt-BR" sz="2800" b="1" baseline="-25000" smtClean="0">
                <a:solidFill>
                  <a:srgbClr val="FFFFFF"/>
                </a:solidFill>
                <a:latin typeface=".VnArial" pitchFamily="34" charset="0"/>
              </a:rPr>
              <a:t>2</a:t>
            </a: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=28:</a:t>
            </a:r>
            <a:endParaRPr lang="pt-BR" sz="2800" b="1">
              <a:solidFill>
                <a:srgbClr val="FFFFFF"/>
              </a:solidFill>
              <a:latin typeface=".VnArial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pt-BR" sz="2800" b="1">
                <a:solidFill>
                  <a:srgbClr val="FFFFFF"/>
                </a:solidFill>
                <a:latin typeface=".VnArial" pitchFamily="34" charset="0"/>
              </a:rPr>
              <a:t>O= 16: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NO2 </a:t>
            </a:r>
            <a:r>
              <a:rPr lang="pt-BR" sz="2800" b="1">
                <a:solidFill>
                  <a:srgbClr val="FFFFFF"/>
                </a:solidFill>
                <a:latin typeface=".VnArial" pitchFamily="34" charset="0"/>
              </a:rPr>
              <a:t>= </a:t>
            </a:r>
            <a:r>
              <a:rPr lang="pt-BR" sz="2800" b="1" smtClean="0">
                <a:solidFill>
                  <a:srgbClr val="FFFFFF"/>
                </a:solidFill>
                <a:latin typeface=".VnArial" pitchFamily="34" charset="0"/>
              </a:rPr>
              <a:t>46:</a:t>
            </a:r>
            <a:endParaRPr lang="en-US" sz="2800" b="1">
              <a:solidFill>
                <a:srgbClr val="FFFFFF"/>
              </a:solidFill>
              <a:latin typeface=".VnArial" pitchFamily="34" charset="0"/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>
            <p:ph type="title"/>
          </p:nvPr>
        </p:nvSpPr>
        <p:spPr>
          <a:xfrm>
            <a:off x="381000" y="304800"/>
            <a:ext cx="3810000" cy="487363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sz="3200" b="1">
                <a:latin typeface=".VnTimeH" pitchFamily="34" charset="0"/>
              </a:rPr>
              <a:t>II&gt; LuyÖn tËp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981200" y="1981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1 nguyªn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tö </a:t>
            </a:r>
            <a:r>
              <a:rPr lang="en-US" sz="2400" b="1" smtClean="0">
                <a:solidFill>
                  <a:srgbClr val="FFFF00"/>
                </a:solidFill>
                <a:latin typeface=".VnArial" pitchFamily="34" charset="0"/>
              </a:rPr>
              <a:t>nitơ</a:t>
            </a:r>
            <a:endParaRPr lang="en-US" sz="2400" b="1">
              <a:solidFill>
                <a:srgbClr val="FFFF00"/>
              </a:solidFill>
              <a:latin typeface=".VnArial" pitchFamily="34" charset="0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2057400" y="2362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2 nguyªn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tö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nitơ</a:t>
            </a:r>
            <a:endParaRPr lang="en-US" sz="2400" b="1">
              <a:solidFill>
                <a:srgbClr val="FFFF00"/>
              </a:solidFill>
              <a:latin typeface=".VnArial" pitchFamily="34" charset="0"/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2057400" y="28194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1 ph©n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tö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nitơ</a:t>
            </a:r>
            <a:endParaRPr lang="en-US" sz="2400" b="1">
              <a:solidFill>
                <a:srgbClr val="FFFF00"/>
              </a:solidFill>
              <a:latin typeface=".VnArial" pitchFamily="34" charset="0"/>
            </a:endParaRP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2057400" y="32004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2 ph©n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tö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nitơ</a:t>
            </a:r>
            <a:endParaRPr lang="en-US" sz="2400" b="1">
              <a:solidFill>
                <a:srgbClr val="FFFF00"/>
              </a:solidFill>
              <a:latin typeface=".VnArial" pitchFamily="34" charset="0"/>
            </a:endParaRP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2133600" y="37338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solidFill>
                  <a:srgbClr val="FFFF00"/>
                </a:solidFill>
                <a:latin typeface=".VnArial" pitchFamily="34" charset="0"/>
              </a:rPr>
              <a:t>NTK cña nguyªn tö nitơ b»ng 14 ®vC</a:t>
            </a:r>
            <a:endParaRPr lang="en-US" sz="2400" b="1">
              <a:solidFill>
                <a:srgbClr val="FFFF00"/>
              </a:solidFill>
              <a:latin typeface=".VnArial" pitchFamily="34" charset="0"/>
            </a:endParaRP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2057400" y="42672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PTK cña ph©n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tö </a:t>
            </a:r>
            <a:r>
              <a:rPr lang="en-US" sz="2400" b="1" smtClean="0">
                <a:solidFill>
                  <a:srgbClr val="FFFF00"/>
                </a:solidFill>
                <a:latin typeface=".VnArial" pitchFamily="34" charset="0"/>
              </a:rPr>
              <a:t>nitơ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b»ng </a:t>
            </a:r>
            <a:r>
              <a:rPr lang="en-US" sz="2400" b="1" smtClean="0">
                <a:solidFill>
                  <a:srgbClr val="FFFF00"/>
                </a:solidFill>
                <a:latin typeface=".VnArial" pitchFamily="34" charset="0"/>
              </a:rPr>
              <a:t>28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®vC</a:t>
            </a:r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2133600" y="47244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NTK cña nguyªn tö oxi b»ng 16 ®vC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2743200" y="5181600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PTK cña ph©n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tö </a:t>
            </a:r>
            <a:r>
              <a:rPr lang="en-US" sz="2400" b="1" smtClean="0">
                <a:solidFill>
                  <a:srgbClr val="FFFF00"/>
                </a:solidFill>
                <a:latin typeface=".VnArial" pitchFamily="34" charset="0"/>
              </a:rPr>
              <a:t>nitơđi oxit bằng 46 </a:t>
            </a:r>
            <a:r>
              <a:rPr lang="en-US" sz="2400" b="1">
                <a:solidFill>
                  <a:srgbClr val="FFFF00"/>
                </a:solidFill>
                <a:latin typeface=".VnArial" pitchFamily="34" charset="0"/>
              </a:rPr>
              <a:t>®vC</a:t>
            </a:r>
          </a:p>
        </p:txBody>
      </p:sp>
    </p:spTree>
    <p:extLst>
      <p:ext uri="{BB962C8B-B14F-4D97-AF65-F5344CB8AC3E}">
        <p14:creationId xmlns:p14="http://schemas.microsoft.com/office/powerpoint/2010/main" val="264166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0" grpId="0"/>
      <p:bldP spid="72711" grpId="0"/>
      <p:bldP spid="72712" grpId="0"/>
      <p:bldP spid="72713" grpId="0"/>
      <p:bldP spid="72714" grpId="0"/>
      <p:bldP spid="72715" grpId="0"/>
      <p:bldP spid="727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pt-BR" sz="2800" b="1">
                <a:solidFill>
                  <a:srgbClr val="FFFF00"/>
                </a:solidFill>
                <a:latin typeface=".VnArial" pitchFamily="34" charset="0"/>
              </a:rPr>
              <a:t>Giải</a:t>
            </a:r>
          </a:p>
          <a:p>
            <a:pPr marL="0" indent="0">
              <a:buNone/>
            </a:pPr>
            <a:r>
              <a:rPr lang="pt-BR" sz="2800" b="1" smtClean="0">
                <a:latin typeface=".VnArial" pitchFamily="34" charset="0"/>
              </a:rPr>
              <a:t>- </a:t>
            </a:r>
            <a:r>
              <a:rPr lang="pt-BR" sz="2800" b="1" smtClean="0">
                <a:solidFill>
                  <a:srgbClr val="FFFFFF"/>
                </a:solidFill>
              </a:rPr>
              <a:t>Gọi hóa trị của S trong SO</a:t>
            </a:r>
            <a:r>
              <a:rPr lang="pt-BR" sz="2800" b="1" baseline="-25000" smtClean="0">
                <a:solidFill>
                  <a:srgbClr val="FFFFFF"/>
                </a:solidFill>
              </a:rPr>
              <a:t>3</a:t>
            </a:r>
            <a:r>
              <a:rPr lang="pt-BR" sz="2800" b="1" smtClean="0">
                <a:solidFill>
                  <a:srgbClr val="FFFFFF"/>
                </a:solidFill>
              </a:rPr>
              <a:t> là (a</a:t>
            </a:r>
            <a:r>
              <a:rPr lang="pt-BR" sz="2800" b="1">
                <a:solidFill>
                  <a:srgbClr val="FFFFFF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2800" b="1" smtClean="0">
                <a:solidFill>
                  <a:srgbClr val="FFFFFF"/>
                </a:solidFill>
              </a:rPr>
              <a:t>- Xét </a:t>
            </a:r>
            <a:r>
              <a:rPr lang="pt-BR" sz="2800" b="1">
                <a:solidFill>
                  <a:srgbClr val="FFFFFF"/>
                </a:solidFill>
              </a:rPr>
              <a:t>CTHH : S</a:t>
            </a:r>
            <a:r>
              <a:rPr lang="pt-BR" sz="2800" b="1" baseline="30000">
                <a:solidFill>
                  <a:srgbClr val="FFFFFF"/>
                </a:solidFill>
              </a:rPr>
              <a:t>a</a:t>
            </a:r>
            <a:r>
              <a:rPr lang="pt-BR" sz="2800" b="1">
                <a:solidFill>
                  <a:srgbClr val="FFFFFF"/>
                </a:solidFill>
              </a:rPr>
              <a:t>O</a:t>
            </a:r>
            <a:r>
              <a:rPr lang="pt-BR" sz="2800" b="1" baseline="-25000">
                <a:solidFill>
                  <a:srgbClr val="FFFFFF"/>
                </a:solidFill>
              </a:rPr>
              <a:t>3 </a:t>
            </a:r>
            <a:r>
              <a:rPr lang="pt-BR" sz="2800" b="1" baseline="30000">
                <a:solidFill>
                  <a:srgbClr val="FFFFFF"/>
                </a:solidFill>
              </a:rPr>
              <a:t>(II)</a:t>
            </a:r>
            <a:endParaRPr lang="fr-FR" sz="2800" b="1" baseline="300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r-FR" sz="2800" b="1" smtClean="0">
                <a:solidFill>
                  <a:srgbClr val="FFFFFF"/>
                </a:solidFill>
              </a:rPr>
              <a:t>- Theo QTHT có : </a:t>
            </a:r>
            <a:r>
              <a:rPr lang="fr-FR" sz="2800" b="1">
                <a:solidFill>
                  <a:srgbClr val="FFFFFF"/>
                </a:solidFill>
              </a:rPr>
              <a:t>1.a =3.II</a:t>
            </a:r>
            <a:endParaRPr lang="pt-BR" sz="2800" b="1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pt-BR" sz="2800" b="1">
                <a:solidFill>
                  <a:srgbClr val="FFFFFF"/>
                </a:solidFill>
              </a:rPr>
              <a:t> </a:t>
            </a:r>
            <a:r>
              <a:rPr lang="pt-BR" sz="2800" b="1" smtClean="0">
                <a:solidFill>
                  <a:srgbClr val="FFFFFF"/>
                </a:solidFill>
              </a:rPr>
              <a:t>   =&gt;  </a:t>
            </a:r>
            <a:r>
              <a:rPr lang="pt-BR" sz="2800" b="1">
                <a:solidFill>
                  <a:srgbClr val="FFFFFF"/>
                </a:solidFill>
              </a:rPr>
              <a:t>a=(3.II)/1  = VI</a:t>
            </a:r>
            <a:endParaRPr lang="en-US" sz="2800" b="1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800" b="1" smtClean="0">
                <a:solidFill>
                  <a:srgbClr val="FFFFFF"/>
                </a:solidFill>
              </a:rPr>
              <a:t>- Vậy </a:t>
            </a:r>
            <a:r>
              <a:rPr lang="en-US" sz="2800" b="1">
                <a:solidFill>
                  <a:srgbClr val="FFFFFF"/>
                </a:solidFill>
              </a:rPr>
              <a:t>trong SO</a:t>
            </a:r>
            <a:r>
              <a:rPr lang="en-US" sz="2800" b="1" baseline="-25000">
                <a:solidFill>
                  <a:srgbClr val="FFFFFF"/>
                </a:solidFill>
              </a:rPr>
              <a:t>3</a:t>
            </a:r>
            <a:r>
              <a:rPr lang="en-US" sz="2800" b="1">
                <a:solidFill>
                  <a:srgbClr val="FFFFFF"/>
                </a:solidFill>
              </a:rPr>
              <a:t> , </a:t>
            </a:r>
            <a:r>
              <a:rPr lang="en-US" sz="2800" b="1">
                <a:solidFill>
                  <a:srgbClr val="FFFFFF"/>
                </a:solidFill>
              </a:rPr>
              <a:t>S </a:t>
            </a:r>
            <a:r>
              <a:rPr lang="en-US" sz="2800" b="1" smtClean="0">
                <a:solidFill>
                  <a:srgbClr val="FFFFFF"/>
                </a:solidFill>
              </a:rPr>
              <a:t>có hóa trị (VI</a:t>
            </a:r>
            <a:r>
              <a:rPr lang="en-US" sz="2800" b="1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77828" name="Text Box 4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sz="2800" b="1" smtClean="0">
                <a:solidFill>
                  <a:srgbClr val="FFFFFF"/>
                </a:solidFill>
                <a:latin typeface="+mn-lt"/>
              </a:rPr>
              <a:t>2. Tính hóa trị của S </a:t>
            </a:r>
            <a:r>
              <a:rPr lang="en-US" sz="2800" b="1">
                <a:solidFill>
                  <a:srgbClr val="FFFFFF"/>
                </a:solidFill>
                <a:latin typeface="+mn-lt"/>
              </a:rPr>
              <a:t>trong SO</a:t>
            </a:r>
            <a:r>
              <a:rPr lang="en-US" sz="2800" b="1" baseline="-25000">
                <a:solidFill>
                  <a:srgbClr val="FFFFFF"/>
                </a:solidFill>
                <a:latin typeface="+mn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9646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  <p:bldP spid="778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pt-BR" sz="2800" b="1">
                <a:solidFill>
                  <a:srgbClr val="FFFF00"/>
                </a:solidFill>
                <a:latin typeface=".VnArial" pitchFamily="34" charset="0"/>
              </a:rPr>
              <a:t>Giải</a:t>
            </a:r>
          </a:p>
          <a:p>
            <a:pPr marL="0" indent="0">
              <a:buNone/>
            </a:pPr>
            <a:r>
              <a:rPr lang="pt-BR" sz="2800" b="1" smtClean="0">
                <a:latin typeface=".VnArial" pitchFamily="34" charset="0"/>
              </a:rPr>
              <a:t>-  </a:t>
            </a:r>
            <a:r>
              <a:rPr lang="pt-BR" sz="2800" b="1" smtClean="0">
                <a:solidFill>
                  <a:srgbClr val="FFFFFF"/>
                </a:solidFill>
              </a:rPr>
              <a:t>Gọi CTHH TQ là: N</a:t>
            </a:r>
            <a:r>
              <a:rPr lang="pt-BR" sz="2800" b="1" baseline="-25000" smtClean="0">
                <a:solidFill>
                  <a:srgbClr val="FFFFFF"/>
                </a:solidFill>
              </a:rPr>
              <a:t>x</a:t>
            </a:r>
            <a:r>
              <a:rPr lang="pt-BR" sz="2800" b="1" smtClean="0">
                <a:solidFill>
                  <a:srgbClr val="FFFFFF"/>
                </a:solidFill>
              </a:rPr>
              <a:t>O</a:t>
            </a:r>
            <a:r>
              <a:rPr lang="pt-BR" sz="2800" b="1" baseline="-25000" smtClean="0">
                <a:solidFill>
                  <a:srgbClr val="FFFFFF"/>
                </a:solidFill>
              </a:rPr>
              <a:t>y</a:t>
            </a:r>
            <a:endParaRPr lang="pt-BR" sz="2800" b="1" baseline="-250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pt-BR" sz="2800" b="1" smtClean="0">
                <a:solidFill>
                  <a:srgbClr val="FFFFFF"/>
                </a:solidFill>
              </a:rPr>
              <a:t> - Theo QTHT có </a:t>
            </a:r>
            <a:r>
              <a:rPr lang="pt-BR" sz="2800" b="1">
                <a:solidFill>
                  <a:srgbClr val="FFFFFF"/>
                </a:solidFill>
              </a:rPr>
              <a:t>: </a:t>
            </a:r>
            <a:r>
              <a:rPr lang="pt-BR" sz="2800" b="1" smtClean="0">
                <a:solidFill>
                  <a:srgbClr val="FFFFFF"/>
                </a:solidFill>
              </a:rPr>
              <a:t>x.III = y.II</a:t>
            </a:r>
          </a:p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</a:rPr>
              <a:t> </a:t>
            </a:r>
            <a:r>
              <a:rPr lang="fr-FR" sz="2800" b="1" smtClean="0">
                <a:solidFill>
                  <a:srgbClr val="FFFFFF"/>
                </a:solidFill>
              </a:rPr>
              <a:t> =&gt;  </a:t>
            </a:r>
            <a:r>
              <a:rPr lang="fr-FR" sz="2800" b="1" u="sng" smtClean="0">
                <a:solidFill>
                  <a:srgbClr val="FFFFFF"/>
                </a:solidFill>
              </a:rPr>
              <a:t>x </a:t>
            </a:r>
            <a:r>
              <a:rPr lang="fr-FR" sz="2800" b="1" smtClean="0">
                <a:solidFill>
                  <a:srgbClr val="FFFFFF"/>
                </a:solidFill>
              </a:rPr>
              <a:t>  =   </a:t>
            </a:r>
            <a:r>
              <a:rPr lang="fr-FR" sz="2800" b="1" u="sng" smtClean="0">
                <a:solidFill>
                  <a:srgbClr val="FFFFFF"/>
                </a:solidFill>
              </a:rPr>
              <a:t>II </a:t>
            </a:r>
            <a:r>
              <a:rPr lang="fr-FR" sz="2800" b="1" smtClean="0">
                <a:solidFill>
                  <a:srgbClr val="FFFFFF"/>
                </a:solidFill>
              </a:rPr>
              <a:t>  =   </a:t>
            </a:r>
            <a:r>
              <a:rPr lang="fr-FR" sz="2800" b="1" u="sng" smtClean="0">
                <a:solidFill>
                  <a:srgbClr val="FFFFFF"/>
                </a:solidFill>
              </a:rPr>
              <a:t>2</a:t>
            </a:r>
          </a:p>
          <a:p>
            <a:pPr marL="0" indent="0">
              <a:buNone/>
            </a:pPr>
            <a:r>
              <a:rPr lang="fr-FR" sz="2800" b="1">
                <a:solidFill>
                  <a:srgbClr val="FFFFFF"/>
                </a:solidFill>
              </a:rPr>
              <a:t> </a:t>
            </a:r>
            <a:r>
              <a:rPr lang="fr-FR" sz="2800" b="1" smtClean="0">
                <a:solidFill>
                  <a:srgbClr val="FFFFFF"/>
                </a:solidFill>
              </a:rPr>
              <a:t>        y        III       3</a:t>
            </a:r>
            <a:endParaRPr lang="pt-BR" sz="2800" b="1" smtClean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800" b="1" smtClean="0">
                <a:solidFill>
                  <a:srgbClr val="FFFFFF"/>
                </a:solidFill>
              </a:rPr>
              <a:t>              x= 2        CTHH là N</a:t>
            </a:r>
            <a:r>
              <a:rPr lang="en-US" sz="2800" b="1" baseline="-25000" smtClean="0">
                <a:solidFill>
                  <a:srgbClr val="FFFFFF"/>
                </a:solidFill>
              </a:rPr>
              <a:t>2</a:t>
            </a:r>
            <a:r>
              <a:rPr lang="en-US" sz="2800" b="1" smtClean="0">
                <a:solidFill>
                  <a:srgbClr val="FFFFFF"/>
                </a:solidFill>
              </a:rPr>
              <a:t>O</a:t>
            </a:r>
            <a:r>
              <a:rPr lang="en-US" sz="2800" b="1" baseline="-25000" smtClean="0">
                <a:solidFill>
                  <a:srgbClr val="FFFFFF"/>
                </a:solidFill>
              </a:rPr>
              <a:t>3</a:t>
            </a:r>
          </a:p>
          <a:p>
            <a:pPr marL="0" indent="0">
              <a:buNone/>
            </a:pPr>
            <a:r>
              <a:rPr lang="en-US" sz="2800" b="1" smtClean="0">
                <a:solidFill>
                  <a:srgbClr val="FFFFFF"/>
                </a:solidFill>
              </a:rPr>
              <a:t>              y = 3</a:t>
            </a:r>
          </a:p>
        </p:txBody>
      </p:sp>
      <p:sp>
        <p:nvSpPr>
          <p:cNvPr id="77828" name="Text Box 4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sz="2800" b="1" smtClean="0">
                <a:solidFill>
                  <a:srgbClr val="FFFFFF"/>
                </a:solidFill>
                <a:latin typeface="+mn-lt"/>
              </a:rPr>
              <a:t>3. Lập CTHH của hợp chất tạo bởi N(III) và O(II)</a:t>
            </a:r>
            <a:endParaRPr lang="en-US" sz="2800" b="1" baseline="-250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2590800" y="4419600"/>
            <a:ext cx="304800" cy="609600"/>
          </a:xfrm>
          <a:prstGeom prst="rightBrac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2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  <p:bldP spid="778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57200"/>
            <a:ext cx="8534400" cy="2438400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pt-BR" sz="2800" b="1">
                <a:solidFill>
                  <a:srgbClr val="FFFFFF"/>
                </a:solidFill>
                <a:latin typeface="+mj-lt"/>
              </a:rPr>
              <a:t>4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. </a:t>
            </a:r>
            <a:r>
              <a:rPr lang="pt-BR" sz="2800" b="1" smtClean="0">
                <a:solidFill>
                  <a:srgbClr val="FFFFFF"/>
                </a:solidFill>
                <a:latin typeface="+mj-lt"/>
              </a:rPr>
              <a:t>Một học 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sinh </a:t>
            </a:r>
            <a:r>
              <a:rPr lang="pt-BR" sz="2800" b="1" smtClean="0">
                <a:solidFill>
                  <a:srgbClr val="FFFFFF"/>
                </a:solidFill>
                <a:latin typeface="+mj-lt"/>
              </a:rPr>
              <a:t>viết 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CTHH </a:t>
            </a:r>
            <a:r>
              <a:rPr lang="pt-BR" sz="2800" b="1" smtClean="0">
                <a:solidFill>
                  <a:srgbClr val="FFFFFF"/>
                </a:solidFill>
                <a:latin typeface="+mj-lt"/>
              </a:rPr>
              <a:t>như­ 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sau: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pt-BR" sz="2800" b="1">
                <a:solidFill>
                  <a:srgbClr val="FFFFFF"/>
                </a:solidFill>
                <a:latin typeface="+mj-lt"/>
              </a:rPr>
              <a:t> Al</a:t>
            </a:r>
            <a:r>
              <a:rPr lang="pt-BR" sz="2800" b="1" baseline="-25000">
                <a:solidFill>
                  <a:srgbClr val="FFFFFF"/>
                </a:solidFill>
                <a:latin typeface="+mj-lt"/>
              </a:rPr>
              <a:t>2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O</a:t>
            </a:r>
            <a:r>
              <a:rPr lang="pt-BR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, Al(NO</a:t>
            </a:r>
            <a:r>
              <a:rPr lang="pt-BR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), AlCl</a:t>
            </a:r>
            <a:r>
              <a:rPr lang="pt-BR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, Al</a:t>
            </a:r>
            <a:r>
              <a:rPr lang="pt-BR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(SO</a:t>
            </a:r>
            <a:r>
              <a:rPr lang="pt-BR" sz="2800" b="1" baseline="-25000">
                <a:solidFill>
                  <a:srgbClr val="FFFFFF"/>
                </a:solidFill>
                <a:latin typeface="+mj-lt"/>
              </a:rPr>
              <a:t>4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)</a:t>
            </a:r>
            <a:r>
              <a:rPr lang="pt-BR" sz="2800" b="1" baseline="-25000">
                <a:solidFill>
                  <a:srgbClr val="FFFFFF"/>
                </a:solidFill>
                <a:latin typeface="+mj-lt"/>
              </a:rPr>
              <a:t>2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, Al</a:t>
            </a:r>
            <a:r>
              <a:rPr lang="pt-BR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OH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pt-BR" sz="2800" b="1">
                <a:solidFill>
                  <a:srgbClr val="FFFFFF"/>
                </a:solidFill>
                <a:latin typeface="+mj-lt"/>
              </a:rPr>
              <a:t>Cho biết CTHH nào 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viết </a:t>
            </a:r>
            <a:r>
              <a:rPr lang="pt-BR" sz="2800" b="1" smtClean="0">
                <a:solidFill>
                  <a:srgbClr val="FFFFFF"/>
                </a:solidFill>
                <a:latin typeface="+mj-lt"/>
              </a:rPr>
              <a:t>đúng?CTHH </a:t>
            </a:r>
            <a:r>
              <a:rPr lang="pt-BR" sz="2800" b="1">
                <a:solidFill>
                  <a:srgbClr val="FFFFFF"/>
                </a:solidFill>
                <a:latin typeface="+mj-lt"/>
              </a:rPr>
              <a:t>nào viết sai? 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pt-BR" sz="2800" b="1">
                <a:solidFill>
                  <a:srgbClr val="FFFFFF"/>
                </a:solidFill>
                <a:latin typeface="+mj-lt"/>
              </a:rPr>
              <a:t>Sửa lại CTHH viết sai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762000" y="3337560"/>
            <a:ext cx="8153400" cy="26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sz="2800" b="1" smtClean="0">
                <a:solidFill>
                  <a:srgbClr val="FFFF00"/>
                </a:solidFill>
                <a:latin typeface="+mj-lt"/>
              </a:rPr>
              <a:t>Đáp án</a:t>
            </a:r>
            <a:endParaRPr lang="en-US" sz="2800" b="1">
              <a:solidFill>
                <a:srgbClr val="FFFF0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FFFFFF"/>
                </a:solidFill>
                <a:latin typeface="+mj-lt"/>
              </a:rPr>
              <a:t>CTHH đúng :   Al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O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, AlCl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 , </a:t>
            </a: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FFFFFF"/>
                </a:solidFill>
                <a:latin typeface="+mj-lt"/>
              </a:rPr>
              <a:t>CTHH sai:         Al(NO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),     Al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(SO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4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)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,    Al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OH</a:t>
            </a: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FFFFFF"/>
                </a:solidFill>
                <a:latin typeface="+mj-lt"/>
              </a:rPr>
              <a:t>Sửa CTHH sai: Al(NO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)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,   Al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(SO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4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)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  <a:r>
              <a:rPr lang="en-US" sz="2800" b="1">
                <a:solidFill>
                  <a:srgbClr val="FFFFFF"/>
                </a:solidFill>
                <a:latin typeface="+mj-lt"/>
              </a:rPr>
              <a:t>,     Al(OH)</a:t>
            </a:r>
            <a:r>
              <a:rPr lang="en-US" sz="2800" b="1" baseline="-25000">
                <a:solidFill>
                  <a:srgbClr val="FFFFFF"/>
                </a:solidFill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5943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060" name="Picture 4" descr="1">
            <a:hlinkClick r:id="rId3" action="ppaction://hlinksldjump"/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048000"/>
            <a:ext cx="255905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061" name="Picture 5" descr="4">
            <a:hlinkClick r:id="rId5" action="ppaction://hlinksldjump"/>
          </p:cNvPr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198813"/>
            <a:ext cx="2620963" cy="262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062" name="Picture 6" descr="5">
            <a:hlinkClick r:id="rId7" action="ppaction://hlinksldjump"/>
          </p:cNvPr>
          <p:cNvPicPr preferRelativeResize="0"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298950"/>
            <a:ext cx="255905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064" name="Picture 8" descr="2">
            <a:hlinkClick r:id="rId9" action="ppaction://hlinksldjump"/>
          </p:cNvPr>
          <p:cNvPicPr preferRelativeResize="0"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143000"/>
            <a:ext cx="255905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065" name="Picture 9" descr="3">
            <a:hlinkClick r:id="rId11" action="ppaction://hlinksldjump"/>
          </p:cNvPr>
          <p:cNvPicPr preferRelativeResize="0"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0" y="1203325"/>
            <a:ext cx="255905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6" name="Picture 13" descr="Picture67">
            <a:hlinkClick r:id="rId13" action="ppaction://hlinksldjump"/>
          </p:cNvPr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5124450"/>
            <a:ext cx="19812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7" name="Picture 13" descr="chuong[1]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050" y="305435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8" name="Rectangle 10" descr="Small grid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pattFill prst="smGrid">
            <a:fgClr>
              <a:srgbClr val="40E0F6"/>
            </a:fgClr>
            <a:bgClr>
              <a:schemeClr val="bg1"/>
            </a:bgClr>
          </a:patt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4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3260" name="WordArt 12"/>
          <p:cNvSpPr>
            <a:spLocks noChangeArrowheads="1" noChangeShapeType="1" noTextEdit="1"/>
          </p:cNvSpPr>
          <p:nvPr/>
        </p:nvSpPr>
        <p:spPr bwMode="auto">
          <a:xfrm>
            <a:off x="2667000" y="228600"/>
            <a:ext cx="37623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315C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+mn-lt"/>
              </a:rPr>
              <a:t>RUNG CHUÔNG VÀNG</a:t>
            </a:r>
            <a:endParaRPr lang="en-US" sz="3600" b="1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315C9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42991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INH NEN D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5" name="Line 3"/>
          <p:cNvSpPr>
            <a:spLocks noChangeShapeType="1"/>
          </p:cNvSpPr>
          <p:nvPr/>
        </p:nvSpPr>
        <p:spPr bwMode="auto">
          <a:xfrm flipV="1">
            <a:off x="152400" y="990600"/>
            <a:ext cx="8991600" cy="76200"/>
          </a:xfrm>
          <a:prstGeom prst="line">
            <a:avLst/>
          </a:prstGeom>
          <a:noFill/>
          <a:ln w="76200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185738" y="6781800"/>
            <a:ext cx="8958262" cy="76200"/>
          </a:xfrm>
          <a:prstGeom prst="line">
            <a:avLst/>
          </a:prstGeom>
          <a:noFill/>
          <a:ln w="38100" cmpd="dbl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9157" name="Picture 5" descr="H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8" name="Rectangle 6" descr="Small grid"/>
          <p:cNvSpPr>
            <a:spLocks noChangeArrowheads="1"/>
          </p:cNvSpPr>
          <p:nvPr/>
        </p:nvSpPr>
        <p:spPr bwMode="auto">
          <a:xfrm>
            <a:off x="0" y="0"/>
            <a:ext cx="9144000" cy="1041400"/>
          </a:xfrm>
          <a:prstGeom prst="rect">
            <a:avLst/>
          </a:prstGeom>
          <a:pattFill prst="smGrid">
            <a:fgClr>
              <a:srgbClr val="40E0F6"/>
            </a:fgClr>
            <a:bgClr>
              <a:schemeClr val="bg1"/>
            </a:bgClr>
          </a:patt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4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9160" name="WordArt 8"/>
          <p:cNvSpPr>
            <a:spLocks noChangeArrowheads="1" noChangeShapeType="1" noTextEdit="1"/>
          </p:cNvSpPr>
          <p:nvPr/>
        </p:nvSpPr>
        <p:spPr bwMode="auto">
          <a:xfrm>
            <a:off x="2667000" y="228600"/>
            <a:ext cx="37623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315C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RUNG CHUÔNG VÀNG</a:t>
            </a:r>
            <a:endParaRPr lang="en-US" sz="3600" b="1" kern="1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rgbClr val="F315C9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49161" name="Group 42"/>
          <p:cNvGrpSpPr>
            <a:grpSpLocks/>
          </p:cNvGrpSpPr>
          <p:nvPr/>
        </p:nvGrpSpPr>
        <p:grpSpPr bwMode="auto">
          <a:xfrm>
            <a:off x="1447800" y="2286000"/>
            <a:ext cx="7010400" cy="928688"/>
            <a:chOff x="1892" y="384"/>
            <a:chExt cx="3680" cy="720"/>
          </a:xfrm>
        </p:grpSpPr>
        <p:pic>
          <p:nvPicPr>
            <p:cNvPr id="49162" name="Picture 14" descr="Graphic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384"/>
              <a:ext cx="317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163" name="Picture 20" descr="A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2" y="519"/>
              <a:ext cx="471" cy="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9164" name="Group 43"/>
          <p:cNvGrpSpPr>
            <a:grpSpLocks/>
          </p:cNvGrpSpPr>
          <p:nvPr/>
        </p:nvGrpSpPr>
        <p:grpSpPr bwMode="auto">
          <a:xfrm>
            <a:off x="1371600" y="3429000"/>
            <a:ext cx="7239000" cy="990600"/>
            <a:chOff x="1920" y="1248"/>
            <a:chExt cx="3676" cy="768"/>
          </a:xfrm>
        </p:grpSpPr>
        <p:pic>
          <p:nvPicPr>
            <p:cNvPr id="49165" name="Picture 21" descr="A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1392"/>
              <a:ext cx="497" cy="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166" name="Picture 25" descr="Graphic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1248"/>
              <a:ext cx="3148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9167" name="Group 44"/>
          <p:cNvGrpSpPr>
            <a:grpSpLocks/>
          </p:cNvGrpSpPr>
          <p:nvPr/>
        </p:nvGrpSpPr>
        <p:grpSpPr bwMode="auto">
          <a:xfrm>
            <a:off x="1371600" y="4648200"/>
            <a:ext cx="7315200" cy="990600"/>
            <a:chOff x="1920" y="2160"/>
            <a:chExt cx="3518" cy="816"/>
          </a:xfrm>
        </p:grpSpPr>
        <p:pic>
          <p:nvPicPr>
            <p:cNvPr id="49168" name="Picture 22" descr="A1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2312"/>
              <a:ext cx="491" cy="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169" name="Picture 28" descr="Graphic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2160"/>
              <a:ext cx="2990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9170" name="Group 45"/>
          <p:cNvGrpSpPr>
            <a:grpSpLocks/>
          </p:cNvGrpSpPr>
          <p:nvPr/>
        </p:nvGrpSpPr>
        <p:grpSpPr bwMode="auto">
          <a:xfrm>
            <a:off x="1371600" y="5867400"/>
            <a:ext cx="7315200" cy="990600"/>
            <a:chOff x="1968" y="3196"/>
            <a:chExt cx="3406" cy="768"/>
          </a:xfrm>
        </p:grpSpPr>
        <p:pic>
          <p:nvPicPr>
            <p:cNvPr id="49171" name="Picture 23" descr="A1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3360"/>
              <a:ext cx="475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172" name="Picture 29" descr="Graphic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6" y="3196"/>
              <a:ext cx="2908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2132" name="Text Box 36"/>
          <p:cNvSpPr txBox="1">
            <a:spLocks noChangeArrowheads="1"/>
          </p:cNvSpPr>
          <p:nvPr/>
        </p:nvSpPr>
        <p:spPr bwMode="auto">
          <a:xfrm>
            <a:off x="2514600" y="25146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2400" b="1">
                <a:solidFill>
                  <a:srgbClr val="0000FF"/>
                </a:solidFill>
                <a:latin typeface=".VnArial" pitchFamily="34" charset="0"/>
              </a:rPr>
              <a:t>H¹t nh©n, h¹t proton vµ h¹t electron</a:t>
            </a:r>
            <a:endParaRPr lang="vi-VN" sz="2400" b="1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132135" name="Text Box 39"/>
          <p:cNvSpPr txBox="1">
            <a:spLocks noChangeArrowheads="1"/>
          </p:cNvSpPr>
          <p:nvPr/>
        </p:nvSpPr>
        <p:spPr bwMode="auto">
          <a:xfrm>
            <a:off x="2667000" y="36576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sz="2400" b="1">
                <a:solidFill>
                  <a:srgbClr val="0000FF"/>
                </a:solidFill>
                <a:latin typeface=".VnArial" pitchFamily="34" charset="0"/>
              </a:rPr>
              <a:t>H¹t nh©n , h¹t electron vµ h¹t n¬tron</a:t>
            </a:r>
            <a:endParaRPr lang="vi-VN" sz="2400" b="1">
              <a:solidFill>
                <a:srgbClr val="0000FF"/>
              </a:solidFill>
              <a:latin typeface=".VnArial" pitchFamily="34" charset="0"/>
            </a:endParaRPr>
          </a:p>
        </p:txBody>
      </p:sp>
      <p:pic>
        <p:nvPicPr>
          <p:cNvPr id="49175" name="Picture 6" descr="Graphic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9200"/>
            <a:ext cx="739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76" name="Picture 59" descr="1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838200"/>
            <a:ext cx="1981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130" name="Text Box 34"/>
          <p:cNvSpPr txBox="1">
            <a:spLocks noChangeArrowheads="1"/>
          </p:cNvSpPr>
          <p:nvPr/>
        </p:nvSpPr>
        <p:spPr bwMode="auto">
          <a:xfrm>
            <a:off x="1676400" y="1371600"/>
            <a:ext cx="7162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sz="2400" b="1" smtClean="0">
                <a:solidFill>
                  <a:srgbClr val="FF3300"/>
                </a:solidFill>
                <a:latin typeface="+mn-lt"/>
              </a:rPr>
              <a:t>Nguyên tử được tạo thành từ 3 loại hạt nhỏ hơn( hạt dưới nguyên tử) đó là những loại hạt:</a:t>
            </a:r>
            <a:endParaRPr lang="vi-VN" sz="2400" b="1">
              <a:solidFill>
                <a:srgbClr val="FF3300"/>
              </a:solidFill>
              <a:latin typeface="+mn-lt"/>
            </a:endParaRPr>
          </a:p>
        </p:txBody>
      </p:sp>
      <p:sp>
        <p:nvSpPr>
          <p:cNvPr id="132136" name="Text Box 40"/>
          <p:cNvSpPr txBox="1">
            <a:spLocks noChangeArrowheads="1"/>
          </p:cNvSpPr>
          <p:nvPr/>
        </p:nvSpPr>
        <p:spPr bwMode="auto">
          <a:xfrm>
            <a:off x="2819400" y="48768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2400" b="1">
                <a:solidFill>
                  <a:srgbClr val="0000FF"/>
                </a:solidFill>
                <a:latin typeface=".VnArial" pitchFamily="34" charset="0"/>
              </a:rPr>
              <a:t>H¹t n¬tron, h¹t proton vµ h¹t electron</a:t>
            </a:r>
            <a:endParaRPr lang="vi-VN" sz="2400" b="1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132137" name="Text Box 41"/>
          <p:cNvSpPr txBox="1">
            <a:spLocks noChangeArrowheads="1"/>
          </p:cNvSpPr>
          <p:nvPr/>
        </p:nvSpPr>
        <p:spPr bwMode="auto">
          <a:xfrm>
            <a:off x="2819400" y="606425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sz="2400" b="1">
                <a:solidFill>
                  <a:srgbClr val="0000FF"/>
                </a:solidFill>
                <a:latin typeface=".VnArial" pitchFamily="34" charset="0"/>
              </a:rPr>
              <a:t>H¹t nh©n, h¹t n¬tron, h¹t proton</a:t>
            </a:r>
            <a:endParaRPr lang="vi-VN" sz="2400" b="1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2" name="Action Button: Back or Previous 1">
            <a:hlinkClick r:id="rId12" action="ppaction://hlinksldjump" highlightClick="1"/>
          </p:cNvPr>
          <p:cNvSpPr/>
          <p:nvPr/>
        </p:nvSpPr>
        <p:spPr>
          <a:xfrm>
            <a:off x="8686800" y="6521450"/>
            <a:ext cx="457200" cy="3365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INH NEN D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440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79" name="Line 3"/>
          <p:cNvSpPr>
            <a:spLocks noChangeShapeType="1"/>
          </p:cNvSpPr>
          <p:nvPr/>
        </p:nvSpPr>
        <p:spPr bwMode="auto">
          <a:xfrm flipV="1">
            <a:off x="88900" y="1041400"/>
            <a:ext cx="8991600" cy="76200"/>
          </a:xfrm>
          <a:prstGeom prst="line">
            <a:avLst/>
          </a:prstGeom>
          <a:noFill/>
          <a:ln w="76200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185738" y="6781800"/>
            <a:ext cx="8958262" cy="76200"/>
          </a:xfrm>
          <a:prstGeom prst="line">
            <a:avLst/>
          </a:prstGeom>
          <a:noFill/>
          <a:ln w="38100" cmpd="dbl">
            <a:pattFill prst="solidDmnd">
              <a:fgClr>
                <a:srgbClr val="3ADA32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0181" name="Picture 5" descr="H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2" name="Rectangle 6" descr="Small grid"/>
          <p:cNvSpPr>
            <a:spLocks noChangeArrowheads="1"/>
          </p:cNvSpPr>
          <p:nvPr/>
        </p:nvSpPr>
        <p:spPr bwMode="auto">
          <a:xfrm>
            <a:off x="0" y="0"/>
            <a:ext cx="9144000" cy="1041400"/>
          </a:xfrm>
          <a:prstGeom prst="rect">
            <a:avLst/>
          </a:prstGeom>
          <a:pattFill prst="smGrid">
            <a:fgClr>
              <a:srgbClr val="40E0F6"/>
            </a:fgClr>
            <a:bgClr>
              <a:schemeClr val="bg1"/>
            </a:bgClr>
          </a:patt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4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50185" name="Group 25"/>
          <p:cNvGrpSpPr>
            <a:grpSpLocks/>
          </p:cNvGrpSpPr>
          <p:nvPr/>
        </p:nvGrpSpPr>
        <p:grpSpPr bwMode="auto">
          <a:xfrm>
            <a:off x="1143000" y="2438400"/>
            <a:ext cx="6248400" cy="892175"/>
            <a:chOff x="1776" y="480"/>
            <a:chExt cx="3792" cy="576"/>
          </a:xfrm>
        </p:grpSpPr>
        <p:pic>
          <p:nvPicPr>
            <p:cNvPr id="50186" name="Picture 4" descr="A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528"/>
              <a:ext cx="414" cy="4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87" name="Picture 14" descr="Graphic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2" y="480"/>
              <a:ext cx="335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0188" name="Group 28"/>
          <p:cNvGrpSpPr>
            <a:grpSpLocks/>
          </p:cNvGrpSpPr>
          <p:nvPr/>
        </p:nvGrpSpPr>
        <p:grpSpPr bwMode="auto">
          <a:xfrm>
            <a:off x="1219200" y="5562600"/>
            <a:ext cx="6248400" cy="838200"/>
            <a:chOff x="2304" y="3120"/>
            <a:chExt cx="3108" cy="672"/>
          </a:xfrm>
        </p:grpSpPr>
        <p:pic>
          <p:nvPicPr>
            <p:cNvPr id="50189" name="Picture 7" descr="A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3198"/>
              <a:ext cx="384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0" name="Picture 17" descr="Graphic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3120"/>
              <a:ext cx="272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0320" name="Text Box 32"/>
          <p:cNvSpPr txBox="1">
            <a:spLocks noChangeArrowheads="1"/>
          </p:cNvSpPr>
          <p:nvPr/>
        </p:nvSpPr>
        <p:spPr bwMode="auto">
          <a:xfrm>
            <a:off x="2667000" y="5791200"/>
            <a:ext cx="403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" pitchFamily="34" charset="0"/>
              </a:rPr>
              <a:t>1,5 lÇn</a:t>
            </a:r>
            <a:endParaRPr lang="vi-VN" sz="2800" b="1">
              <a:solidFill>
                <a:srgbClr val="0000FF"/>
              </a:solidFill>
              <a:latin typeface=".VnArial" pitchFamily="34" charset="0"/>
            </a:endParaRPr>
          </a:p>
        </p:txBody>
      </p:sp>
      <p:pic>
        <p:nvPicPr>
          <p:cNvPr id="50192" name="Picture 47" descr="2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18319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193" name="Group 26"/>
          <p:cNvGrpSpPr>
            <a:grpSpLocks/>
          </p:cNvGrpSpPr>
          <p:nvPr/>
        </p:nvGrpSpPr>
        <p:grpSpPr bwMode="auto">
          <a:xfrm>
            <a:off x="1143000" y="3505200"/>
            <a:ext cx="6324600" cy="892175"/>
            <a:chOff x="2238" y="1392"/>
            <a:chExt cx="3126" cy="672"/>
          </a:xfrm>
        </p:grpSpPr>
        <p:pic>
          <p:nvPicPr>
            <p:cNvPr id="50194" name="Picture 5" descr="A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8" y="1479"/>
              <a:ext cx="384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5" name="Picture 15" descr="Graphic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0" y="1392"/>
              <a:ext cx="272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0196" name="Group 27"/>
          <p:cNvGrpSpPr>
            <a:grpSpLocks/>
          </p:cNvGrpSpPr>
          <p:nvPr/>
        </p:nvGrpSpPr>
        <p:grpSpPr bwMode="auto">
          <a:xfrm>
            <a:off x="1143000" y="4495800"/>
            <a:ext cx="6324600" cy="838200"/>
            <a:chOff x="2283" y="2208"/>
            <a:chExt cx="3129" cy="672"/>
          </a:xfrm>
        </p:grpSpPr>
        <p:pic>
          <p:nvPicPr>
            <p:cNvPr id="50197" name="Picture 6" descr="A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3" y="2274"/>
              <a:ext cx="384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8" name="Picture 16" descr="Graphic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208"/>
              <a:ext cx="272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0312" name="Text Box 24"/>
          <p:cNvSpPr txBox="1">
            <a:spLocks noChangeArrowheads="1"/>
          </p:cNvSpPr>
          <p:nvPr/>
        </p:nvSpPr>
        <p:spPr bwMode="auto">
          <a:xfrm>
            <a:off x="2362200" y="26670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.VnArial" pitchFamily="34" charset="0"/>
              </a:rPr>
              <a:t>1 lÇn  </a:t>
            </a:r>
            <a:endParaRPr lang="vi-VN" sz="2800" b="1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140328" name="Rectangle 40"/>
          <p:cNvSpPr>
            <a:spLocks noChangeArrowheads="1"/>
          </p:cNvSpPr>
          <p:nvPr/>
        </p:nvSpPr>
        <p:spPr bwMode="auto">
          <a:xfrm>
            <a:off x="2438400" y="3657600"/>
            <a:ext cx="411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" pitchFamily="34" charset="0"/>
              </a:rPr>
              <a:t>2 lÇn</a:t>
            </a:r>
            <a:endParaRPr lang="vi-VN" sz="2800" b="1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140329" name="Text Box 41"/>
          <p:cNvSpPr txBox="1">
            <a:spLocks noChangeArrowheads="1"/>
          </p:cNvSpPr>
          <p:nvPr/>
        </p:nvSpPr>
        <p:spPr bwMode="auto">
          <a:xfrm>
            <a:off x="2438400" y="464820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" pitchFamily="34" charset="0"/>
              </a:rPr>
              <a:t>3 lÇn</a:t>
            </a:r>
            <a:endParaRPr lang="vi-VN" sz="2800" b="1">
              <a:solidFill>
                <a:srgbClr val="0000FF"/>
              </a:solidFill>
              <a:latin typeface=".VnArial" pitchFamily="34" charset="0"/>
            </a:endParaRPr>
          </a:p>
        </p:txBody>
      </p:sp>
      <p:pic>
        <p:nvPicPr>
          <p:cNvPr id="50228" name="Picture 6" descr="Graphic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95400"/>
            <a:ext cx="6248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311" name="Text Box 23"/>
          <p:cNvSpPr txBox="1">
            <a:spLocks noChangeArrowheads="1"/>
          </p:cNvSpPr>
          <p:nvPr/>
        </p:nvSpPr>
        <p:spPr bwMode="auto">
          <a:xfrm>
            <a:off x="2133600" y="1371600"/>
            <a:ext cx="5410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b="1"/>
              <a:t>  </a:t>
            </a:r>
            <a:r>
              <a:rPr lang="pt-BR" sz="2800" b="1" smtClean="0">
                <a:solidFill>
                  <a:srgbClr val="0000FF"/>
                </a:solidFill>
                <a:latin typeface="+mj-lt"/>
              </a:rPr>
              <a:t>Nguyên tử magie nặng hơn nguyên tử cacbon</a:t>
            </a:r>
            <a:r>
              <a:rPr lang="pt-BR" sz="2400" smtClean="0">
                <a:solidFill>
                  <a:srgbClr val="0000FF"/>
                </a:solidFill>
                <a:latin typeface=".VnArial" pitchFamily="34" charset="0"/>
              </a:rPr>
              <a:t>:</a:t>
            </a:r>
            <a:endParaRPr lang="vi-VN" sz="2400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2" name="Action Button: Back or Previous 1">
            <a:hlinkClick r:id="rId12" action="ppaction://hlinksldjump" highlightClick="1"/>
          </p:cNvPr>
          <p:cNvSpPr/>
          <p:nvPr/>
        </p:nvSpPr>
        <p:spPr>
          <a:xfrm>
            <a:off x="8305800" y="6553200"/>
            <a:ext cx="774700" cy="4191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9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oa_hoc_3">
  <a:themeElements>
    <a:clrScheme name="医学产业简报一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医学产业简报一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医学产业简报一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医学产业简报一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医学产业简报一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医学产业简报一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医学产业简报一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医学产业简报一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hoa_hoc_3</Template>
  <TotalTime>179</TotalTime>
  <Words>661</Words>
  <Application>Microsoft Office PowerPoint</Application>
  <PresentationFormat>On-screen Show (4:3)</PresentationFormat>
  <Paragraphs>97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hoa_hoc_3</vt:lpstr>
      <vt:lpstr>PowerPoint Presentation</vt:lpstr>
      <vt:lpstr>I. KIẾN THỨC CẦN NHỚ</vt:lpstr>
      <vt:lpstr>II&gt; LuyÖn tËp</vt:lpstr>
      <vt:lpstr>2. Tính hóa trị của S trong SO3</vt:lpstr>
      <vt:lpstr>3. Lập CTHH của hợp chất tạo bởi N(III) và O(II)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17</cp:revision>
  <cp:lastPrinted>1601-01-01T00:00:00Z</cp:lastPrinted>
  <dcterms:created xsi:type="dcterms:W3CDTF">2016-07-28T15:42:54Z</dcterms:created>
  <dcterms:modified xsi:type="dcterms:W3CDTF">2017-10-03T01:32:08Z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TC010596862052</vt:lpwstr>
  </property>
</Properties>
</file>