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3721F-545E-41A1-A4E7-10DF28316104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C91A-7716-413D-B29C-970D537D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5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735-1AFF-461A-A6AF-5C4012F5E42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5F3A-FFB2-4FF9-BC84-7E9DD59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6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735-1AFF-461A-A6AF-5C4012F5E42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5F3A-FFB2-4FF9-BC84-7E9DD59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735-1AFF-461A-A6AF-5C4012F5E42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5F3A-FFB2-4FF9-BC84-7E9DD59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8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735-1AFF-461A-A6AF-5C4012F5E42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5F3A-FFB2-4FF9-BC84-7E9DD59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735-1AFF-461A-A6AF-5C4012F5E42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5F3A-FFB2-4FF9-BC84-7E9DD59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4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735-1AFF-461A-A6AF-5C4012F5E42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5F3A-FFB2-4FF9-BC84-7E9DD59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735-1AFF-461A-A6AF-5C4012F5E42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5F3A-FFB2-4FF9-BC84-7E9DD59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0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735-1AFF-461A-A6AF-5C4012F5E42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5F3A-FFB2-4FF9-BC84-7E9DD59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735-1AFF-461A-A6AF-5C4012F5E42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5F3A-FFB2-4FF9-BC84-7E9DD59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735-1AFF-461A-A6AF-5C4012F5E42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5F3A-FFB2-4FF9-BC84-7E9DD59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735-1AFF-461A-A6AF-5C4012F5E42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5F3A-FFB2-4FF9-BC84-7E9DD59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0F735-1AFF-461A-A6AF-5C4012F5E42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5F3A-FFB2-4FF9-BC84-7E9DD59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.sachmem.vn/public/images/TA7T1SHS/U3-L2-1-1-cchwffukmdnpmj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1157" y="168681"/>
            <a:ext cx="4426526" cy="165388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Harlow Solid Italic" pitchFamily="82" charset="0"/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900053" y="1075925"/>
            <a:ext cx="4862947" cy="1819675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Harlow Solid Italic" pitchFamily="82" charset="0"/>
              </a:rPr>
              <a:t>2.</a:t>
            </a:r>
            <a:endParaRPr lang="en-US" sz="3200" dirty="0">
              <a:latin typeface="Harlow Solid Italic" pitchFamily="8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590800"/>
            <a:ext cx="4876800" cy="1523999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>
                <a:latin typeface="Harlow Solid Italic" pitchFamily="82" charset="0"/>
              </a:rPr>
              <a:t>3.</a:t>
            </a:r>
            <a:endParaRPr lang="en-US" sz="3200" dirty="0">
              <a:latin typeface="Harlow Solid Italic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21727" y="3668018"/>
            <a:ext cx="4502726" cy="1752600"/>
          </a:xfrm>
          <a:prstGeom prst="round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Harlow Solid Italic" pitchFamily="82" charset="0"/>
              </a:rPr>
              <a:t>4.</a:t>
            </a:r>
            <a:endParaRPr lang="en-US" sz="3200" dirty="0">
              <a:latin typeface="Harlow Solid Italic" pitchFamily="8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7305" y="4876800"/>
            <a:ext cx="5486405" cy="1672936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Harlow Solid Italic" pitchFamily="82" charset="0"/>
              </a:rPr>
              <a:t>5.</a:t>
            </a:r>
            <a:endParaRPr lang="en-US" sz="3200" dirty="0">
              <a:latin typeface="Harlow Solid Italic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5283" y="24387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arlow Solid Italic" pitchFamily="82" charset="0"/>
              </a:rPr>
              <a:t>_________ means give something to other people.</a:t>
            </a:r>
            <a:endParaRPr lang="en-US" sz="3200" dirty="0">
              <a:latin typeface="Harlow Solid Italic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3747284"/>
            <a:ext cx="4128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arlow Solid Italic" pitchFamily="82" charset="0"/>
              </a:rPr>
              <a:t>Go green is a________ </a:t>
            </a:r>
            <a:r>
              <a:rPr lang="en-US" sz="3200" dirty="0" err="1" smtClean="0">
                <a:latin typeface="Harlow Solid Italic" pitchFamily="82" charset="0"/>
              </a:rPr>
              <a:t>organisation</a:t>
            </a:r>
            <a:r>
              <a:rPr lang="en-US" sz="3200" dirty="0" smtClean="0">
                <a:latin typeface="Harlow Solid Italic" pitchFamily="82" charset="0"/>
              </a:rPr>
              <a:t>.</a:t>
            </a:r>
            <a:endParaRPr lang="en-US" sz="3200" dirty="0">
              <a:latin typeface="Harlow Solid Italic" pitchFamily="8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4862629"/>
            <a:ext cx="4987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arlow Solid Italic" pitchFamily="82" charset="0"/>
              </a:rPr>
              <a:t>Community service is the work you do for the_________ of the community.</a:t>
            </a:r>
            <a:endParaRPr lang="en-US" sz="3200" dirty="0">
              <a:latin typeface="Harlow Solid Italic" pitchFamily="8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2590800"/>
            <a:ext cx="4475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arlow Solid Italic" pitchFamily="82" charset="0"/>
              </a:rPr>
              <a:t>Doing something  special help you ____________</a:t>
            </a:r>
            <a:endParaRPr lang="en-US" sz="3200" dirty="0">
              <a:latin typeface="Harlow Solid Italic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075925"/>
            <a:ext cx="436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arlow Solid Italic" pitchFamily="82" charset="0"/>
              </a:rPr>
              <a:t>_________ means use something again to create a new one.</a:t>
            </a:r>
            <a:endParaRPr lang="en-US" sz="3200" dirty="0">
              <a:latin typeface="Harlow Solid Italic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16868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arlow Solid Italic" pitchFamily="82" charset="0"/>
              </a:rPr>
              <a:t>Donate</a:t>
            </a:r>
            <a:endParaRPr lang="en-US" sz="3200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5718" y="3058418"/>
            <a:ext cx="333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Harlow Solid Italic" pitchFamily="82" charset="0"/>
              </a:rPr>
              <a:t>m</a:t>
            </a:r>
            <a:r>
              <a:rPr lang="en-US" sz="3200" dirty="0" smtClean="0">
                <a:solidFill>
                  <a:srgbClr val="C00000"/>
                </a:solidFill>
                <a:latin typeface="Harlow Solid Italic" pitchFamily="82" charset="0"/>
              </a:rPr>
              <a:t>ake a difference</a:t>
            </a:r>
            <a:endParaRPr lang="en-US" sz="3200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79817" y="103216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arlow Solid Italic" pitchFamily="82" charset="0"/>
              </a:rPr>
              <a:t>Recycle</a:t>
            </a:r>
            <a:endParaRPr lang="en-US" sz="3200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6380" y="3701118"/>
            <a:ext cx="189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Harlow Solid Italic" pitchFamily="82" charset="0"/>
              </a:rPr>
              <a:t>n</a:t>
            </a:r>
            <a:r>
              <a:rPr lang="en-US" sz="3200" dirty="0" smtClean="0">
                <a:solidFill>
                  <a:srgbClr val="C00000"/>
                </a:solidFill>
                <a:latin typeface="Harlow Solid Italic" pitchFamily="82" charset="0"/>
              </a:rPr>
              <a:t>on-profit</a:t>
            </a:r>
            <a:endParaRPr lang="en-US" sz="3200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6817" y="5348433"/>
            <a:ext cx="153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arlow Solid Italic" pitchFamily="82" charset="0"/>
              </a:rPr>
              <a:t>benefits</a:t>
            </a:r>
            <a:endParaRPr lang="en-US" sz="3200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17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t="-8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429000"/>
            <a:ext cx="8686799" cy="259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Harlow Solid Italic" pitchFamily="82" charset="0"/>
              </a:rPr>
              <a:t>Unit 3. Community service</a:t>
            </a: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Harlow Solid Italic" pitchFamily="82" charset="0"/>
              </a:rPr>
              <a:t>Period 16. lesson 2.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5178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92" y="3733800"/>
            <a:ext cx="2739088" cy="2149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2717640" cy="2202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12" y="304800"/>
            <a:ext cx="2566988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3" y="297872"/>
            <a:ext cx="2895600" cy="2209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590800" cy="2155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ounded Rectangle 10"/>
          <p:cNvSpPr/>
          <p:nvPr/>
        </p:nvSpPr>
        <p:spPr>
          <a:xfrm>
            <a:off x="401782" y="2632364"/>
            <a:ext cx="2625436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arlow Solid Italic" pitchFamily="82" charset="0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Harlow Solid Italic" pitchFamily="82" charset="0"/>
              </a:rPr>
              <a:t>isabled people</a:t>
            </a:r>
            <a:endParaRPr lang="en-US" sz="3200" dirty="0">
              <a:solidFill>
                <a:schemeClr val="tx1"/>
              </a:solidFill>
              <a:latin typeface="Harlow Solid Italic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73395" y="6019800"/>
            <a:ext cx="3702194" cy="588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arlow Solid Italic" pitchFamily="82" charset="0"/>
              </a:rPr>
              <a:t>people in a flooded area</a:t>
            </a:r>
            <a:endParaRPr lang="en-US" sz="2800" dirty="0">
              <a:solidFill>
                <a:schemeClr val="tx1"/>
              </a:solidFill>
              <a:latin typeface="Harlow Solid Italic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23266" y="2667000"/>
            <a:ext cx="2760517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arlow Solid Italic" pitchFamily="82" charset="0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Harlow Solid Italic" pitchFamily="82" charset="0"/>
              </a:rPr>
              <a:t>omeless people</a:t>
            </a:r>
            <a:endParaRPr lang="en-US" sz="3200" dirty="0">
              <a:solidFill>
                <a:schemeClr val="tx1"/>
              </a:solidFill>
              <a:latin typeface="Harlow Solid Italic" pitchFamily="8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14500" y="6019800"/>
            <a:ext cx="23622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arlow Solid Italic" pitchFamily="82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Harlow Solid Italic" pitchFamily="82" charset="0"/>
              </a:rPr>
              <a:t>ick children</a:t>
            </a:r>
            <a:endParaRPr lang="en-US" sz="3200" dirty="0">
              <a:solidFill>
                <a:schemeClr val="tx1"/>
              </a:solidFill>
              <a:latin typeface="Harlow Solid Italic" pitchFamily="8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46305" y="2639291"/>
            <a:ext cx="2464595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arlow Solid Italic" pitchFamily="82" charset="0"/>
              </a:rPr>
              <a:t>elderly people</a:t>
            </a:r>
            <a:endParaRPr lang="en-US" sz="3200" dirty="0">
              <a:solidFill>
                <a:schemeClr val="tx1"/>
              </a:solidFill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7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7802517"/>
              </p:ext>
            </p:extLst>
          </p:nvPr>
        </p:nvGraphicFramePr>
        <p:xfrm>
          <a:off x="685800" y="1549630"/>
          <a:ext cx="8001000" cy="499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/>
                <a:gridCol w="1066800"/>
                <a:gridCol w="342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Column A</a:t>
                      </a:r>
                      <a:endParaRPr lang="en-US" sz="2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Column B</a:t>
                      </a:r>
                      <a:endParaRPr lang="en-US" sz="2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i="0" dirty="0" smtClean="0">
                          <a:latin typeface="Comic Sans MS" pitchFamily="66" charset="0"/>
                        </a:rPr>
                        <a:t>Disable</a:t>
                      </a:r>
                      <a:r>
                        <a:rPr lang="en-US" sz="2400" i="0" baseline="0" dirty="0" smtClean="0">
                          <a:latin typeface="Comic Sans MS" pitchFamily="66" charset="0"/>
                        </a:rPr>
                        <a:t>d people</a:t>
                      </a:r>
                    </a:p>
                    <a:p>
                      <a:pPr marL="0" indent="0">
                        <a:buNone/>
                      </a:pPr>
                      <a:endParaRPr lang="en-US" sz="2400" i="0" baseline="0" dirty="0" smtClean="0">
                        <a:latin typeface="Comic Sans MS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i="0" baseline="0" dirty="0" smtClean="0">
                          <a:latin typeface="Comic Sans MS" pitchFamily="66" charset="0"/>
                        </a:rPr>
                        <a:t>2.Sick children</a:t>
                      </a:r>
                    </a:p>
                    <a:p>
                      <a:pPr marL="0" indent="0">
                        <a:buNone/>
                      </a:pPr>
                      <a:endParaRPr lang="en-US" sz="2400" i="0" baseline="0" dirty="0" smtClean="0">
                        <a:latin typeface="Comic Sans MS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i="0" baseline="0" dirty="0" smtClean="0">
                          <a:latin typeface="Comic Sans MS" pitchFamily="66" charset="0"/>
                        </a:rPr>
                        <a:t>3.Homeless people</a:t>
                      </a:r>
                    </a:p>
                    <a:p>
                      <a:pPr marL="0" indent="0">
                        <a:buNone/>
                      </a:pPr>
                      <a:endParaRPr lang="en-US" sz="2400" i="0" baseline="0" dirty="0" smtClean="0">
                        <a:latin typeface="Comic Sans MS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i="0" baseline="0" dirty="0" smtClean="0">
                          <a:latin typeface="Comic Sans MS" pitchFamily="66" charset="0"/>
                        </a:rPr>
                        <a:t>4.Elderly people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400" i="0" baseline="0" dirty="0" smtClean="0">
                        <a:latin typeface="Comic Sans MS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i="0" baseline="0" dirty="0" smtClean="0">
                          <a:latin typeface="Comic Sans MS" pitchFamily="66" charset="0"/>
                        </a:rPr>
                        <a:t>5.People in a flooded area</a:t>
                      </a:r>
                    </a:p>
                    <a:p>
                      <a:pPr marL="0" indent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sz="2400" baseline="0" dirty="0" smtClean="0">
                          <a:latin typeface="Comic Sans MS" pitchFamily="66" charset="0"/>
                        </a:rPr>
                        <a:t>The kids who have sickness.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baseline="0" dirty="0" smtClean="0">
                          <a:latin typeface="Comic Sans MS" pitchFamily="66" charset="0"/>
                        </a:rPr>
                        <a:t>People is very weak and old.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baseline="0" dirty="0" smtClean="0">
                          <a:latin typeface="Comic Sans MS" pitchFamily="66" charset="0"/>
                        </a:rPr>
                        <a:t>People who have the house destroyed by flood.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baseline="0" dirty="0" smtClean="0">
                          <a:latin typeface="Comic Sans MS" pitchFamily="66" charset="0"/>
                        </a:rPr>
                        <a:t>People who can’t go, hear, or speak.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baseline="0" dirty="0" smtClean="0">
                          <a:latin typeface="Comic Sans MS" pitchFamily="66" charset="0"/>
                        </a:rPr>
                        <a:t>People who don’t have home</a:t>
                      </a:r>
                    </a:p>
                    <a:p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442854" y="3808268"/>
            <a:ext cx="1905000" cy="17543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10345" y="3079173"/>
            <a:ext cx="2237509" cy="14581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11236" y="2438400"/>
            <a:ext cx="2036618" cy="240722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95600" y="2362200"/>
            <a:ext cx="2362200" cy="71697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47654" y="3808268"/>
            <a:ext cx="1600200" cy="15032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14400" y="152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Harlow Solid Italic" pitchFamily="82" charset="0"/>
              </a:rPr>
              <a:t>Match the words in column A with their meanings in column B</a:t>
            </a:r>
            <a:endParaRPr lang="en-US" sz="4000" dirty="0"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4495800" cy="6477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37563" y="5029200"/>
            <a:ext cx="180801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arlow Solid Italic" pitchFamily="82" charset="0"/>
              </a:rPr>
              <a:t>t</a:t>
            </a:r>
            <a:r>
              <a:rPr lang="en-US" sz="2800" dirty="0" smtClean="0">
                <a:latin typeface="Harlow Solid Italic" pitchFamily="82" charset="0"/>
              </a:rPr>
              <a:t>raffic jams</a:t>
            </a:r>
            <a:endParaRPr lang="en-US" sz="2800" dirty="0">
              <a:latin typeface="Harlow Solid Italic" pitchFamily="8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762000"/>
            <a:ext cx="180801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arlow Solid Italic" pitchFamily="82" charset="0"/>
              </a:rPr>
              <a:t>d</a:t>
            </a:r>
            <a:r>
              <a:rPr lang="en-US" sz="2800" dirty="0" smtClean="0">
                <a:latin typeface="Harlow Solid Italic" pitchFamily="82" charset="0"/>
              </a:rPr>
              <a:t>irty beaches</a:t>
            </a:r>
            <a:endParaRPr lang="en-US" sz="2800" dirty="0">
              <a:latin typeface="Harlow Solid Italic" pitchFamily="8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929745" y="599209"/>
            <a:ext cx="360218" cy="228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82145" y="3035878"/>
            <a:ext cx="187036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arlow Solid Italic" pitchFamily="82" charset="0"/>
              </a:rPr>
              <a:t>graffiti</a:t>
            </a:r>
            <a:endParaRPr lang="en-US" sz="2800" dirty="0">
              <a:latin typeface="Harlow Solid Italic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4845" y="224135"/>
            <a:ext cx="2542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itchFamily="66" charset="0"/>
              </a:rPr>
              <a:t>r</a:t>
            </a:r>
            <a:r>
              <a:rPr lang="en-US" sz="2200" dirty="0" smtClean="0">
                <a:latin typeface="Comic Sans MS" pitchFamily="66" charset="0"/>
              </a:rPr>
              <a:t>ecycle rubbish</a:t>
            </a:r>
            <a:endParaRPr lang="en-US" sz="2200" dirty="0">
              <a:latin typeface="Comic Sans MS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639240" y="619991"/>
            <a:ext cx="417178" cy="2078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35780" y="1513609"/>
            <a:ext cx="360218" cy="1627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779327" y="2975290"/>
            <a:ext cx="360218" cy="1489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943598" y="4901056"/>
            <a:ext cx="360218" cy="228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7847829" y="5801591"/>
            <a:ext cx="360218" cy="228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55571" y="1676400"/>
            <a:ext cx="2542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itchFamily="66" charset="0"/>
              </a:rPr>
              <a:t>c</a:t>
            </a:r>
            <a:r>
              <a:rPr lang="en-US" sz="2200" dirty="0" smtClean="0">
                <a:latin typeface="Comic Sans MS" pitchFamily="66" charset="0"/>
              </a:rPr>
              <a:t>lean the beach</a:t>
            </a:r>
            <a:endParaRPr lang="en-US" sz="22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0208" y="4463242"/>
            <a:ext cx="3061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use public transports</a:t>
            </a:r>
            <a:endParaRPr lang="en-US" sz="22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2400" y="2555130"/>
            <a:ext cx="1274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Comic Sans MS" pitchFamily="66" charset="0"/>
              </a:rPr>
              <a:t>penalise</a:t>
            </a:r>
            <a:endParaRPr lang="en-US" sz="2200" dirty="0"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5902036" y="2895626"/>
            <a:ext cx="360218" cy="228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671953" y="4901056"/>
            <a:ext cx="360218" cy="19743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999017" y="5813719"/>
            <a:ext cx="304799" cy="2043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04063" y="2531272"/>
            <a:ext cx="2542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itchFamily="66" charset="0"/>
              </a:rPr>
              <a:t>c</a:t>
            </a:r>
            <a:r>
              <a:rPr lang="en-US" sz="2200" dirty="0" smtClean="0">
                <a:latin typeface="Comic Sans MS" pitchFamily="66" charset="0"/>
              </a:rPr>
              <a:t>lean the walls</a:t>
            </a:r>
            <a:endParaRPr lang="en-US" sz="2200" dirty="0">
              <a:latin typeface="Comic Sans MS" pitchFamily="66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7786253" y="1562100"/>
            <a:ext cx="360218" cy="228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10545" y="6030191"/>
            <a:ext cx="2452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itchFamily="66" charset="0"/>
              </a:rPr>
              <a:t>w</a:t>
            </a:r>
            <a:r>
              <a:rPr lang="en-US" sz="2200" dirty="0" smtClean="0">
                <a:latin typeface="Comic Sans MS" pitchFamily="66" charset="0"/>
              </a:rPr>
              <a:t>iden the roads</a:t>
            </a:r>
            <a:endParaRPr lang="en-US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22" grpId="0"/>
      <p:bldP spid="25" grpId="0"/>
      <p:bldP spid="26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1218"/>
            <a:ext cx="8396787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2"/>
          <p:cNvSpPr/>
          <p:nvPr/>
        </p:nvSpPr>
        <p:spPr>
          <a:xfrm>
            <a:off x="7266709" y="27432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190509" y="40386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5854" y="3394364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53340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991600" cy="4267199"/>
          </a:xfrm>
        </p:spPr>
        <p:txBody>
          <a:bodyPr>
            <a:noAutofit/>
          </a:bodyPr>
          <a:lstStyle/>
          <a:p>
            <a:pPr algn="l"/>
            <a:r>
              <a:rPr lang="en-US" sz="6000" u="sng" dirty="0" smtClean="0">
                <a:latin typeface="Harlow Solid Italic" pitchFamily="82" charset="0"/>
              </a:rPr>
              <a:t>Homework:</a:t>
            </a:r>
            <a:br>
              <a:rPr lang="en-US" sz="6000" u="sng" dirty="0" smtClean="0">
                <a:latin typeface="Harlow Solid Italic" pitchFamily="82" charset="0"/>
              </a:rPr>
            </a:br>
            <a:r>
              <a:rPr lang="en-US" sz="4000" dirty="0" smtClean="0">
                <a:latin typeface="Harlow Solid Italic" pitchFamily="82" charset="0"/>
              </a:rPr>
              <a:t>- </a:t>
            </a:r>
            <a:r>
              <a:rPr lang="en-US" sz="4800" dirty="0" smtClean="0">
                <a:latin typeface="Harlow Solid Italic" pitchFamily="82" charset="0"/>
              </a:rPr>
              <a:t>learn by heart the new word</a:t>
            </a:r>
            <a:br>
              <a:rPr lang="en-US" sz="4800" dirty="0" smtClean="0">
                <a:latin typeface="Harlow Solid Italic" pitchFamily="82" charset="0"/>
              </a:rPr>
            </a:br>
            <a:r>
              <a:rPr lang="en-US" sz="4800" dirty="0" smtClean="0">
                <a:latin typeface="Harlow Solid Italic" pitchFamily="82" charset="0"/>
              </a:rPr>
              <a:t>- add 5 words with /g/ and /k/ sound</a:t>
            </a:r>
            <a:br>
              <a:rPr lang="en-US" sz="4800" dirty="0" smtClean="0">
                <a:latin typeface="Harlow Solid Italic" pitchFamily="82" charset="0"/>
              </a:rPr>
            </a:br>
            <a:r>
              <a:rPr lang="en-US" sz="4800" dirty="0" smtClean="0">
                <a:latin typeface="Harlow Solid Italic" pitchFamily="82" charset="0"/>
              </a:rPr>
              <a:t>- prepare for the next lesson</a:t>
            </a:r>
            <a:r>
              <a:rPr lang="en-US" sz="4800" u="sng" dirty="0" smtClean="0">
                <a:latin typeface="Harlow Solid Italic" pitchFamily="82" charset="0"/>
              </a:rPr>
              <a:t/>
            </a:r>
            <a:br>
              <a:rPr lang="en-US" sz="4800" u="sng" dirty="0" smtClean="0">
                <a:latin typeface="Harlow Solid Italic" pitchFamily="82" charset="0"/>
              </a:rPr>
            </a:br>
            <a:endParaRPr lang="en-US" sz="4800" u="sng" dirty="0"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179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Homework: - learn by heart the new word - add 5 words with /g/ and /k/ sound - prepare for the next lesson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HuongTV</cp:lastModifiedBy>
  <cp:revision>13</cp:revision>
  <dcterms:created xsi:type="dcterms:W3CDTF">2017-09-18T16:00:51Z</dcterms:created>
  <dcterms:modified xsi:type="dcterms:W3CDTF">2017-10-19T07:46:42Z</dcterms:modified>
</cp:coreProperties>
</file>