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73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6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84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3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4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51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52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7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996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0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2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2F43C-9DB0-4377-8B32-6AB1A8FD1B07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2B775-BCAE-4238-BA57-2EFA0F19D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62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b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04800"/>
            <a:ext cx="8305800" cy="3429000"/>
          </a:xfrm>
        </p:spPr>
        <p:txBody>
          <a:bodyPr>
            <a:normAutofit lnSpcReduction="10000"/>
          </a:bodyPr>
          <a:lstStyle/>
          <a:p>
            <a:r>
              <a:rPr lang="en-US" sz="8000" dirty="0" smtClean="0">
                <a:solidFill>
                  <a:schemeClr val="tx1"/>
                </a:solidFill>
                <a:latin typeface="Harlow Solid Italic" pitchFamily="82" charset="0"/>
              </a:rPr>
              <a:t>Unit 3. My friends</a:t>
            </a:r>
          </a:p>
          <a:p>
            <a:r>
              <a:rPr lang="en-US" sz="7200" dirty="0" smtClean="0">
                <a:solidFill>
                  <a:schemeClr val="tx1"/>
                </a:solidFill>
                <a:latin typeface="Harlow Solid Italic" pitchFamily="82" charset="0"/>
              </a:rPr>
              <a:t>Period 16. Lesson 2. A closer look 1</a:t>
            </a:r>
            <a:endParaRPr lang="en-US" sz="7200" dirty="0">
              <a:solidFill>
                <a:schemeClr val="tx1"/>
              </a:solidFill>
              <a:latin typeface="Harlow Solid Itali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32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014818" y="1151073"/>
            <a:ext cx="21336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Britannic Bold" pitchFamily="34" charset="0"/>
              </a:rPr>
              <a:t>l</a:t>
            </a:r>
            <a:r>
              <a:rPr lang="en-US" sz="2000" dirty="0" smtClean="0">
                <a:solidFill>
                  <a:schemeClr val="tx1"/>
                </a:solidFill>
                <a:latin typeface="Britannic Bold" pitchFamily="34" charset="0"/>
              </a:rPr>
              <a:t>ong/short</a:t>
            </a:r>
            <a:endParaRPr lang="en-US" sz="2000" dirty="0">
              <a:solidFill>
                <a:schemeClr val="tx1"/>
              </a:solidFill>
              <a:latin typeface="Britannic Bold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04800" y="342900"/>
            <a:ext cx="1219200" cy="533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Britannic Bold" pitchFamily="34" charset="0"/>
              </a:rPr>
              <a:t>arms</a:t>
            </a:r>
            <a:endParaRPr lang="en-US" sz="2000" dirty="0">
              <a:solidFill>
                <a:schemeClr val="tx1"/>
              </a:solidFill>
              <a:latin typeface="Britannic Bold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944091" y="342900"/>
            <a:ext cx="1219200" cy="533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Britannic Bold" pitchFamily="34" charset="0"/>
              </a:rPr>
              <a:t>hair</a:t>
            </a:r>
            <a:endParaRPr lang="en-US" sz="2000" dirty="0">
              <a:solidFill>
                <a:schemeClr val="tx1"/>
              </a:solidFill>
              <a:latin typeface="Britannic Bold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916382" y="2299855"/>
            <a:ext cx="1219200" cy="533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62450" y="2299855"/>
            <a:ext cx="1219200" cy="533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1014819" y="940376"/>
            <a:ext cx="312457" cy="210697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971799" y="940376"/>
            <a:ext cx="408710" cy="239829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845366" y="1941928"/>
            <a:ext cx="338904" cy="234382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2971799" y="1941928"/>
            <a:ext cx="408710" cy="234382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1562100" y="4495800"/>
            <a:ext cx="1905000" cy="914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Britannic Bold" pitchFamily="34" charset="0"/>
              </a:rPr>
              <a:t>b</a:t>
            </a:r>
            <a:r>
              <a:rPr lang="en-US" sz="2000" dirty="0" smtClean="0">
                <a:solidFill>
                  <a:schemeClr val="tx1"/>
                </a:solidFill>
                <a:latin typeface="Britannic Bold" pitchFamily="34" charset="0"/>
              </a:rPr>
              <a:t>ig/small</a:t>
            </a:r>
            <a:endParaRPr lang="en-US" sz="2000" dirty="0">
              <a:solidFill>
                <a:schemeClr val="tx1"/>
              </a:solidFill>
              <a:latin typeface="Britannic Bold" pitchFamily="34" charset="0"/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H="1" flipV="1">
            <a:off x="3426074" y="5183915"/>
            <a:ext cx="490262" cy="296704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964187" y="5124449"/>
            <a:ext cx="493534" cy="285751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2514600" y="4050722"/>
            <a:ext cx="0" cy="476249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 flipV="1">
            <a:off x="1327276" y="4362449"/>
            <a:ext cx="490262" cy="250809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3148419" y="4362449"/>
            <a:ext cx="486038" cy="200277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2514600" y="5478303"/>
            <a:ext cx="0" cy="465297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95686" y="3664835"/>
            <a:ext cx="1623574" cy="6569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3560618" y="3820112"/>
            <a:ext cx="1623574" cy="6569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1802500" y="3234516"/>
            <a:ext cx="1623574" cy="6569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3671205" y="5410200"/>
            <a:ext cx="1623574" cy="6569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750008" y="5989182"/>
            <a:ext cx="1623574" cy="6569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102613" y="5478304"/>
            <a:ext cx="1623574" cy="6569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6019800" y="1006425"/>
            <a:ext cx="2438400" cy="93550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Britannic Bold" pitchFamily="34" charset="0"/>
              </a:rPr>
              <a:t>Round/long</a:t>
            </a:r>
            <a:endParaRPr lang="en-US" sz="2000" dirty="0">
              <a:solidFill>
                <a:schemeClr val="tx1"/>
              </a:solidFill>
              <a:latin typeface="Britannic Bold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 flipH="1" flipV="1">
            <a:off x="6092171" y="835027"/>
            <a:ext cx="312457" cy="210697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4879899" y="219385"/>
            <a:ext cx="1299228" cy="6569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6496232" y="4691798"/>
            <a:ext cx="1662545" cy="865301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Britannic Bold" pitchFamily="34" charset="0"/>
              </a:rPr>
              <a:t>chubby</a:t>
            </a:r>
            <a:endParaRPr lang="en-US" sz="2000" dirty="0">
              <a:solidFill>
                <a:schemeClr val="tx1"/>
              </a:solidFill>
              <a:latin typeface="Britannic Bold" pitchFamily="34" charset="0"/>
            </a:endParaRPr>
          </a:p>
        </p:txBody>
      </p:sp>
      <p:sp>
        <p:nvSpPr>
          <p:cNvPr id="100" name="Oval 99"/>
          <p:cNvSpPr/>
          <p:nvPr/>
        </p:nvSpPr>
        <p:spPr>
          <a:xfrm>
            <a:off x="5715000" y="3268486"/>
            <a:ext cx="2590800" cy="93550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Britannic Bold" pitchFamily="34" charset="0"/>
              </a:rPr>
              <a:t>Black/blonde/curly/straight</a:t>
            </a:r>
            <a:endParaRPr lang="en-US" sz="2000" dirty="0">
              <a:solidFill>
                <a:schemeClr val="tx1"/>
              </a:solidFill>
              <a:latin typeface="Britannic Bold" pitchFamily="34" charset="0"/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7718530" y="5776707"/>
            <a:ext cx="1299228" cy="6569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5711172" y="5776707"/>
            <a:ext cx="1299228" cy="6569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7808586" y="2361598"/>
            <a:ext cx="1299228" cy="6569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5065386" y="2400874"/>
            <a:ext cx="1299228" cy="65691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Straight Connector 105"/>
          <p:cNvCxnSpPr/>
          <p:nvPr/>
        </p:nvCxnSpPr>
        <p:spPr>
          <a:xfrm flipH="1">
            <a:off x="7773950" y="3052015"/>
            <a:ext cx="304800" cy="216471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H="1" flipV="1">
            <a:off x="8055687" y="5503129"/>
            <a:ext cx="312457" cy="210697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H="1" flipV="1">
            <a:off x="6052157" y="3057789"/>
            <a:ext cx="312457" cy="210697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6361924" y="5503129"/>
            <a:ext cx="268615" cy="210697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207327" y="2361598"/>
            <a:ext cx="637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tail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436919" y="2367910"/>
            <a:ext cx="91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finger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2341755" y="3391431"/>
            <a:ext cx="637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feet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73645" y="3833941"/>
            <a:ext cx="774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eyes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526711" y="5606706"/>
            <a:ext cx="8005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nose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2179614" y="6102819"/>
            <a:ext cx="869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hand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3922132" y="5538602"/>
            <a:ext cx="1267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shoulder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5396345" y="2561653"/>
            <a:ext cx="637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fur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5184192" y="347787"/>
            <a:ext cx="8351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face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8078751" y="2529276"/>
            <a:ext cx="787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hair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4053750" y="3888736"/>
            <a:ext cx="8261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head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6045959" y="5917529"/>
            <a:ext cx="8120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face</a:t>
            </a:r>
            <a:endParaRPr lang="en-US" sz="2000" dirty="0">
              <a:latin typeface="Britannic Bold" pitchFamily="34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7960986" y="5867060"/>
            <a:ext cx="898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Britannic Bold" pitchFamily="34" charset="0"/>
              </a:rPr>
              <a:t>cheek</a:t>
            </a:r>
            <a:endParaRPr lang="en-US" sz="2000" dirty="0"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48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6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228600"/>
            <a:ext cx="8000999" cy="6477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237510" y="4641273"/>
            <a:ext cx="1371600" cy="457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44437" y="5105400"/>
            <a:ext cx="1371600" cy="457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867400" y="6012873"/>
            <a:ext cx="1371600" cy="38792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895110" y="5555673"/>
            <a:ext cx="1371600" cy="457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15000" y="5098473"/>
            <a:ext cx="1676400" cy="457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867400" y="4599710"/>
            <a:ext cx="1371600" cy="457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0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98" y="228601"/>
            <a:ext cx="8331201" cy="6248400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4673598" y="5915891"/>
            <a:ext cx="38862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6179127"/>
            <a:ext cx="22098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842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1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44" y="1066800"/>
            <a:ext cx="4599311" cy="4331018"/>
          </a:xfrm>
        </p:spPr>
      </p:pic>
      <p:pic>
        <p:nvPicPr>
          <p:cNvPr id="9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066800"/>
            <a:ext cx="4227777" cy="4373563"/>
          </a:xfrm>
        </p:spPr>
      </p:pic>
      <p:sp>
        <p:nvSpPr>
          <p:cNvPr id="11" name="TextBox 10"/>
          <p:cNvSpPr txBox="1"/>
          <p:nvPr/>
        </p:nvSpPr>
        <p:spPr>
          <a:xfrm>
            <a:off x="671946" y="1379362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ritannic Bold" pitchFamily="34" charset="0"/>
              </a:rPr>
              <a:t>Does the girl have short hair?</a:t>
            </a:r>
            <a:endParaRPr lang="en-US" dirty="0">
              <a:latin typeface="Britannic Bold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8929" y="2512959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ritannic Bold" pitchFamily="34" charset="0"/>
              </a:rPr>
              <a:t>Does Harry Potter have big eyes?</a:t>
            </a:r>
            <a:endParaRPr lang="en-US" dirty="0">
              <a:latin typeface="Britannic Bold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8929" y="331215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ritannic Bold" pitchFamily="34" charset="0"/>
              </a:rPr>
              <a:t>Does the dog have a long tail?</a:t>
            </a:r>
            <a:endParaRPr lang="en-US" dirty="0">
              <a:latin typeface="Britannic Bold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8536" y="4191000"/>
            <a:ext cx="4042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ritannic Bold" pitchFamily="34" charset="0"/>
              </a:rPr>
              <a:t>And you, do you have a round face?</a:t>
            </a:r>
            <a:endParaRPr lang="en-US" dirty="0">
              <a:latin typeface="Britannic Bold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0828" y="48006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ritannic Bold" pitchFamily="34" charset="0"/>
              </a:rPr>
              <a:t>Yes, I do/ No, I don’t</a:t>
            </a:r>
            <a:endParaRPr lang="en-US" dirty="0">
              <a:latin typeface="Britannic Bold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27909" y="173958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ritannic Bold" pitchFamily="34" charset="0"/>
              </a:rPr>
              <a:t>d</a:t>
            </a:r>
            <a:r>
              <a:rPr lang="en-US" dirty="0" smtClean="0">
                <a:latin typeface="Britannic Bold" pitchFamily="34" charset="0"/>
              </a:rPr>
              <a:t>oesn’t</a:t>
            </a:r>
            <a:endParaRPr lang="en-US" dirty="0"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859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91000" y="1263134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Berlin Sans FB" pitchFamily="34" charset="0"/>
              </a:rPr>
              <a:t>has</a:t>
            </a:r>
            <a:endParaRPr lang="en-US" sz="2800" dirty="0">
              <a:solidFill>
                <a:srgbClr val="C00000"/>
              </a:solidFill>
              <a:latin typeface="Berlin Sans FB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5464736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Berlin Sans FB" pitchFamily="34" charset="0"/>
              </a:rPr>
              <a:t>is</a:t>
            </a:r>
            <a:endParaRPr lang="en-US" sz="2800" dirty="0">
              <a:solidFill>
                <a:srgbClr val="C00000"/>
              </a:solidFill>
              <a:latin typeface="Berlin Sans FB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35582" y="49530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Berlin Sans FB" pitchFamily="34" charset="0"/>
              </a:rPr>
              <a:t>has</a:t>
            </a:r>
            <a:endParaRPr lang="en-US" sz="2800" dirty="0">
              <a:solidFill>
                <a:srgbClr val="C00000"/>
              </a:solidFill>
              <a:latin typeface="Berlin Sans FB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3862909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Berlin Sans FB" pitchFamily="34" charset="0"/>
              </a:rPr>
              <a:t>is</a:t>
            </a:r>
            <a:endParaRPr lang="en-US" sz="2800" dirty="0">
              <a:solidFill>
                <a:srgbClr val="C00000"/>
              </a:solidFill>
              <a:latin typeface="Berlin Sans FB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1200" y="3352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Berlin Sans FB" pitchFamily="34" charset="0"/>
              </a:rPr>
              <a:t>has</a:t>
            </a:r>
            <a:endParaRPr lang="en-US" sz="2800" dirty="0">
              <a:solidFill>
                <a:srgbClr val="C00000"/>
              </a:solidFill>
              <a:latin typeface="Berlin Sans FB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15200" y="1720334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Berlin Sans FB" pitchFamily="34" charset="0"/>
              </a:rPr>
              <a:t>is</a:t>
            </a:r>
            <a:endParaRPr lang="en-US" sz="2800" dirty="0">
              <a:solidFill>
                <a:srgbClr val="C00000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57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90600"/>
            <a:ext cx="8839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u="sng" dirty="0" smtClean="0">
                <a:latin typeface="Harlow Solid Italic" pitchFamily="82" charset="0"/>
              </a:rPr>
              <a:t>Homework</a:t>
            </a:r>
            <a:r>
              <a:rPr lang="en-US" sz="7200" u="sng" dirty="0" smtClean="0">
                <a:latin typeface="Harlow Solid Italic" pitchFamily="82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4800" dirty="0">
                <a:latin typeface="Harlow Solid Italic" pitchFamily="82" charset="0"/>
              </a:rPr>
              <a:t>l</a:t>
            </a:r>
            <a:r>
              <a:rPr lang="en-US" sz="4800" dirty="0" smtClean="0">
                <a:latin typeface="Harlow Solid Italic" pitchFamily="82" charset="0"/>
              </a:rPr>
              <a:t>earn by heart the </a:t>
            </a:r>
            <a:r>
              <a:rPr lang="en-US" sz="4800" smtClean="0">
                <a:latin typeface="Harlow Solid Italic" pitchFamily="82" charset="0"/>
              </a:rPr>
              <a:t>new words</a:t>
            </a:r>
            <a:endParaRPr lang="en-US" sz="4800" dirty="0" smtClean="0">
              <a:latin typeface="Harlow Solid Italic" pitchFamily="82" charset="0"/>
            </a:endParaRPr>
          </a:p>
          <a:p>
            <a:pPr marL="285750" indent="-285750">
              <a:buFontTx/>
              <a:buChar char="-"/>
            </a:pPr>
            <a:r>
              <a:rPr lang="en-US" sz="4800" dirty="0">
                <a:latin typeface="Harlow Solid Italic" pitchFamily="82" charset="0"/>
              </a:rPr>
              <a:t>w</a:t>
            </a:r>
            <a:r>
              <a:rPr lang="en-US" sz="4800" dirty="0" smtClean="0">
                <a:latin typeface="Harlow Solid Italic" pitchFamily="82" charset="0"/>
              </a:rPr>
              <a:t>rite 5 sentences to describe </a:t>
            </a:r>
            <a:r>
              <a:rPr lang="en-US" sz="4800" dirty="0" err="1" smtClean="0">
                <a:latin typeface="Harlow Solid Italic" pitchFamily="82" charset="0"/>
              </a:rPr>
              <a:t>yourshelf</a:t>
            </a:r>
            <a:endParaRPr lang="en-US" sz="4800" dirty="0" smtClean="0">
              <a:latin typeface="Harlow Solid Italic" pitchFamily="82" charset="0"/>
            </a:endParaRPr>
          </a:p>
          <a:p>
            <a:pPr marL="285750" indent="-285750">
              <a:buFontTx/>
              <a:buChar char="-"/>
            </a:pPr>
            <a:r>
              <a:rPr lang="en-US" sz="4800" dirty="0">
                <a:latin typeface="Harlow Solid Italic" pitchFamily="82" charset="0"/>
              </a:rPr>
              <a:t>p</a:t>
            </a:r>
            <a:r>
              <a:rPr lang="en-US" sz="4800" dirty="0" smtClean="0">
                <a:latin typeface="Harlow Solid Italic" pitchFamily="82" charset="0"/>
              </a:rPr>
              <a:t>repare for the next lesson</a:t>
            </a:r>
            <a:endParaRPr lang="en-US" sz="4800" dirty="0">
              <a:latin typeface="Harlow Solid Itali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815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102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HuongTV</cp:lastModifiedBy>
  <cp:revision>10</cp:revision>
  <dcterms:created xsi:type="dcterms:W3CDTF">2017-09-18T13:45:07Z</dcterms:created>
  <dcterms:modified xsi:type="dcterms:W3CDTF">2017-10-19T07:47:19Z</dcterms:modified>
</cp:coreProperties>
</file>