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53"/>
  </p:notesMasterIdLst>
  <p:sldIdLst>
    <p:sldId id="287" r:id="rId2"/>
    <p:sldId id="318" r:id="rId3"/>
    <p:sldId id="317" r:id="rId4"/>
    <p:sldId id="289" r:id="rId5"/>
    <p:sldId id="408" r:id="rId6"/>
    <p:sldId id="261" r:id="rId7"/>
    <p:sldId id="312" r:id="rId8"/>
    <p:sldId id="262" r:id="rId9"/>
    <p:sldId id="299" r:id="rId10"/>
    <p:sldId id="409" r:id="rId11"/>
    <p:sldId id="410" r:id="rId12"/>
    <p:sldId id="443" r:id="rId13"/>
    <p:sldId id="411" r:id="rId14"/>
    <p:sldId id="412" r:id="rId15"/>
    <p:sldId id="413" r:id="rId16"/>
    <p:sldId id="414" r:id="rId17"/>
    <p:sldId id="415" r:id="rId18"/>
    <p:sldId id="416" r:id="rId19"/>
    <p:sldId id="417" r:id="rId20"/>
    <p:sldId id="418" r:id="rId21"/>
    <p:sldId id="419" r:id="rId22"/>
    <p:sldId id="433" r:id="rId23"/>
    <p:sldId id="420" r:id="rId24"/>
    <p:sldId id="421" r:id="rId25"/>
    <p:sldId id="434" r:id="rId26"/>
    <p:sldId id="435" r:id="rId27"/>
    <p:sldId id="436" r:id="rId28"/>
    <p:sldId id="422" r:id="rId29"/>
    <p:sldId id="423" r:id="rId30"/>
    <p:sldId id="437" r:id="rId31"/>
    <p:sldId id="424" r:id="rId32"/>
    <p:sldId id="438" r:id="rId33"/>
    <p:sldId id="440" r:id="rId34"/>
    <p:sldId id="439" r:id="rId35"/>
    <p:sldId id="425" r:id="rId36"/>
    <p:sldId id="426" r:id="rId37"/>
    <p:sldId id="441" r:id="rId38"/>
    <p:sldId id="427" r:id="rId39"/>
    <p:sldId id="428" r:id="rId40"/>
    <p:sldId id="429" r:id="rId41"/>
    <p:sldId id="442" r:id="rId42"/>
    <p:sldId id="430" r:id="rId43"/>
    <p:sldId id="431" r:id="rId44"/>
    <p:sldId id="444" r:id="rId45"/>
    <p:sldId id="432" r:id="rId46"/>
    <p:sldId id="293" r:id="rId47"/>
    <p:sldId id="331" r:id="rId48"/>
    <p:sldId id="332" r:id="rId49"/>
    <p:sldId id="333" r:id="rId50"/>
    <p:sldId id="334" r:id="rId51"/>
    <p:sldId id="286" r:id="rId52"/>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6305E9FC-85FA-B24C-AEA4-B7784E240ECD}">
          <p14:sldIdLst>
            <p14:sldId id="287"/>
            <p14:sldId id="318"/>
            <p14:sldId id="317"/>
            <p14:sldId id="289"/>
            <p14:sldId id="408"/>
            <p14:sldId id="261"/>
            <p14:sldId id="312"/>
            <p14:sldId id="262"/>
            <p14:sldId id="299"/>
            <p14:sldId id="409"/>
            <p14:sldId id="410"/>
            <p14:sldId id="443"/>
            <p14:sldId id="411"/>
            <p14:sldId id="412"/>
            <p14:sldId id="413"/>
            <p14:sldId id="414"/>
            <p14:sldId id="415"/>
            <p14:sldId id="416"/>
            <p14:sldId id="417"/>
            <p14:sldId id="418"/>
            <p14:sldId id="419"/>
            <p14:sldId id="433"/>
            <p14:sldId id="420"/>
            <p14:sldId id="421"/>
            <p14:sldId id="434"/>
            <p14:sldId id="435"/>
            <p14:sldId id="436"/>
            <p14:sldId id="422"/>
            <p14:sldId id="423"/>
            <p14:sldId id="437"/>
            <p14:sldId id="424"/>
            <p14:sldId id="438"/>
            <p14:sldId id="440"/>
            <p14:sldId id="439"/>
            <p14:sldId id="425"/>
            <p14:sldId id="426"/>
            <p14:sldId id="441"/>
            <p14:sldId id="427"/>
            <p14:sldId id="428"/>
            <p14:sldId id="429"/>
            <p14:sldId id="442"/>
            <p14:sldId id="430"/>
            <p14:sldId id="431"/>
            <p14:sldId id="444"/>
            <p14:sldId id="432"/>
            <p14:sldId id="293"/>
            <p14:sldId id="331"/>
            <p14:sldId id="332"/>
            <p14:sldId id="333"/>
            <p14:sldId id="334"/>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0000"/>
    <a:srgbClr val="339933"/>
    <a:srgbClr val="FF99CC"/>
    <a:srgbClr val="66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varScale="1">
        <p:scale>
          <a:sx n="46" d="100"/>
          <a:sy n="46" d="100"/>
        </p:scale>
        <p:origin x="547"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altLang="en-US"/>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fld id="{185B9DEE-235D-4896-9A04-EFBED93B4E57}" type="datetimeFigureOut">
              <a:rPr lang="en-US" altLang="en-US"/>
              <a:pPr>
                <a:defRPr/>
              </a:pPr>
              <a:t>2/8/2018</a:t>
            </a:fld>
            <a:endParaRPr lang="en-US" alt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alt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495D4251-D811-464B-B153-3BB20B7ED655}" type="slidenum">
              <a:rPr lang="en-US" altLang="en-US"/>
              <a:pPr>
                <a:defRPr/>
              </a:pPr>
              <a:t>‹#›</a:t>
            </a:fld>
            <a:endParaRPr lang="en-US" altLang="en-US"/>
          </a:p>
        </p:txBody>
      </p:sp>
    </p:spTree>
    <p:extLst>
      <p:ext uri="{BB962C8B-B14F-4D97-AF65-F5344CB8AC3E}">
        <p14:creationId xmlns:p14="http://schemas.microsoft.com/office/powerpoint/2010/main" val="1120619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solidFill>
            <a:srgbClr val="FFFFFF"/>
          </a:solidFill>
          <a:ln/>
        </p:spPr>
      </p:sp>
      <p:sp>
        <p:nvSpPr>
          <p:cNvPr id="13315" name="Notes Placeholder 2"/>
          <p:cNvSpPr>
            <a:spLocks noGrp="1"/>
          </p:cNvSpPr>
          <p:nvPr>
            <p:ph type="body" idx="1"/>
          </p:nvPr>
        </p:nvSpPr>
        <p:spPr>
          <a:xfrm>
            <a:off x="914400" y="4343400"/>
            <a:ext cx="5029200" cy="4114800"/>
          </a:xfrm>
          <a:noFill/>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In some people, however, contact with certain foreign substances triggers an immune response that gets out of hand. Consider bee stings. Most people have no reaction to a bee sting other than pain and some swelling at the sting site. A few people have very severe, life-threatening reactions to bee stings. In anaphylaxis, exposure to the allergen will cause blood vessels to dilate rapidly and cause a drop in blood pressure (hypotension). </a:t>
            </a:r>
          </a:p>
        </p:txBody>
      </p:sp>
      <p:sp>
        <p:nvSpPr>
          <p:cNvPr id="1331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42ADD5A5-EEF3-4DA0-953B-97128C55B28A}" type="slidenum">
              <a:rPr lang="en-US" altLang="en-US" sz="1200" b="0">
                <a:latin typeface="Times New Roman" panose="02020603050405020304" pitchFamily="18" charset="0"/>
              </a:rPr>
              <a:pPr algn="r" eaLnBrk="1" hangingPunct="1"/>
              <a:t>4</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04013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BA8A3A0-E291-4158-B462-B46EF5883DCE}" type="datetimeFigureOut">
              <a:rPr lang="en-US" altLang="en-US"/>
              <a:pPr>
                <a:defRPr/>
              </a:pPr>
              <a:t>2/8/2018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2902BBB-980C-4614-9CF1-8AD38FE1E00A}" type="slidenum">
              <a:rPr lang="en-US" altLang="en-US"/>
              <a:pPr>
                <a:defRPr/>
              </a:pPr>
              <a:t>‹#›</a:t>
            </a:fld>
            <a:endParaRPr lang="en-US" altLang="en-US"/>
          </a:p>
        </p:txBody>
      </p:sp>
    </p:spTree>
    <p:extLst>
      <p:ext uri="{BB962C8B-B14F-4D97-AF65-F5344CB8AC3E}">
        <p14:creationId xmlns:p14="http://schemas.microsoft.com/office/powerpoint/2010/main" val="1736413259"/>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B1166E-5599-48DB-A19F-B562D6CAF2BE}" type="datetimeFigureOut">
              <a:rPr lang="en-US" altLang="en-US"/>
              <a:pPr>
                <a:defRPr/>
              </a:pPr>
              <a:t>2/8/2018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B673BD0-60A3-4B01-991A-482AA5246109}" type="slidenum">
              <a:rPr lang="en-US" altLang="en-US"/>
              <a:pPr>
                <a:defRPr/>
              </a:pPr>
              <a:t>‹#›</a:t>
            </a:fld>
            <a:endParaRPr lang="en-US" altLang="en-US"/>
          </a:p>
        </p:txBody>
      </p:sp>
    </p:spTree>
    <p:extLst>
      <p:ext uri="{BB962C8B-B14F-4D97-AF65-F5344CB8AC3E}">
        <p14:creationId xmlns:p14="http://schemas.microsoft.com/office/powerpoint/2010/main" val="245019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31F310-4111-46DA-BB80-6DFA1CEF1C31}" type="datetimeFigureOut">
              <a:rPr lang="en-US" altLang="en-US"/>
              <a:pPr>
                <a:defRPr/>
              </a:pPr>
              <a:t>2/8/2018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F8F6D1A-32AE-4700-A038-3D905601841F}" type="slidenum">
              <a:rPr lang="en-US" altLang="en-US"/>
              <a:pPr>
                <a:defRPr/>
              </a:pPr>
              <a:t>‹#›</a:t>
            </a:fld>
            <a:endParaRPr lang="en-US" altLang="en-US"/>
          </a:p>
        </p:txBody>
      </p:sp>
    </p:spTree>
    <p:extLst>
      <p:ext uri="{BB962C8B-B14F-4D97-AF65-F5344CB8AC3E}">
        <p14:creationId xmlns:p14="http://schemas.microsoft.com/office/powerpoint/2010/main" val="360080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Arial" panose="020B0604020202020204" pitchFamily="34" charset="0"/>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0B3BABA4-F02A-483E-833C-103814B210BE}" type="datetimeFigureOut">
              <a:rPr lang="en-US" altLang="en-US"/>
              <a:pPr>
                <a:defRPr/>
              </a:pPr>
              <a:t>2/8/2018</a:t>
            </a:fld>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ltLang="en-US"/>
          </a:p>
        </p:txBody>
      </p:sp>
      <p:sp>
        <p:nvSpPr>
          <p:cNvPr id="9" name="Slide Number Placeholder 5"/>
          <p:cNvSpPr>
            <a:spLocks noGrp="1"/>
          </p:cNvSpPr>
          <p:nvPr>
            <p:ph type="sldNum" sz="quarter" idx="17"/>
          </p:nvPr>
        </p:nvSpPr>
        <p:spPr/>
        <p:txBody>
          <a:bodyPr/>
          <a:lstStyle>
            <a:lvl1pPr>
              <a:defRPr/>
            </a:lvl1pPr>
          </a:lstStyle>
          <a:p>
            <a:pPr>
              <a:defRPr/>
            </a:pPr>
            <a:fld id="{D0C28CC0-3448-4860-AEC1-D0EBBF5BC414}" type="slidenum">
              <a:rPr lang="en-US" altLang="en-US"/>
              <a:pPr>
                <a:defRPr/>
              </a:pPr>
              <a:t>‹#›</a:t>
            </a:fld>
            <a:endParaRPr lang="en-US" altLang="en-US"/>
          </a:p>
        </p:txBody>
      </p:sp>
    </p:spTree>
    <p:extLst>
      <p:ext uri="{BB962C8B-B14F-4D97-AF65-F5344CB8AC3E}">
        <p14:creationId xmlns:p14="http://schemas.microsoft.com/office/powerpoint/2010/main" val="3951431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346357-1AB6-48B1-8331-FF2A8D1E77E9}" type="datetimeFigureOut">
              <a:rPr lang="en-US" altLang="en-US"/>
              <a:pPr>
                <a:defRPr/>
              </a:pPr>
              <a:t>2/8/2018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725AA3D-EF85-48EE-AAE4-E10C6650062A}" type="slidenum">
              <a:rPr lang="en-US" altLang="en-US"/>
              <a:pPr>
                <a:defRPr/>
              </a:pPr>
              <a:t>‹#›</a:t>
            </a:fld>
            <a:endParaRPr lang="en-US" altLang="en-US"/>
          </a:p>
        </p:txBody>
      </p:sp>
    </p:spTree>
    <p:extLst>
      <p:ext uri="{BB962C8B-B14F-4D97-AF65-F5344CB8AC3E}">
        <p14:creationId xmlns:p14="http://schemas.microsoft.com/office/powerpoint/2010/main" val="367541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fld id="{0085B9BE-1DF4-4280-97B8-8F7F0031524B}" type="datetimeFigureOut">
              <a:rPr lang="en-US" altLang="en-US"/>
              <a:pPr>
                <a:defRPr/>
              </a:pPr>
              <a:t>2/8/2018</a:t>
            </a:fld>
            <a:endParaRPr lang="en-US" altLang="en-US"/>
          </a:p>
        </p:txBody>
      </p:sp>
      <p:sp>
        <p:nvSpPr>
          <p:cNvPr id="12" name="Footer Placeholder 4"/>
          <p:cNvSpPr>
            <a:spLocks noGrp="1"/>
          </p:cNvSpPr>
          <p:nvPr>
            <p:ph type="ftr" sz="quarter" idx="19"/>
          </p:nvPr>
        </p:nvSpPr>
        <p:spPr/>
        <p:txBody>
          <a:bodyPr/>
          <a:lstStyle>
            <a:lvl1pPr>
              <a:defRPr/>
            </a:lvl1pPr>
          </a:lstStyle>
          <a:p>
            <a:pPr>
              <a:defRPr/>
            </a:pPr>
            <a:endParaRPr lang="en-US" altLang="en-US"/>
          </a:p>
        </p:txBody>
      </p:sp>
      <p:sp>
        <p:nvSpPr>
          <p:cNvPr id="13" name="Slide Number Placeholder 5"/>
          <p:cNvSpPr>
            <a:spLocks noGrp="1"/>
          </p:cNvSpPr>
          <p:nvPr>
            <p:ph type="sldNum" sz="quarter" idx="20"/>
          </p:nvPr>
        </p:nvSpPr>
        <p:spPr/>
        <p:txBody>
          <a:bodyPr/>
          <a:lstStyle>
            <a:lvl1pPr>
              <a:defRPr/>
            </a:lvl1pPr>
          </a:lstStyle>
          <a:p>
            <a:pPr>
              <a:defRPr/>
            </a:pPr>
            <a:fld id="{BD7770A5-CC76-448A-ABE9-67F6E419A5CA}" type="slidenum">
              <a:rPr lang="en-US" altLang="en-US"/>
              <a:pPr>
                <a:defRPr/>
              </a:pPr>
              <a:t>‹#›</a:t>
            </a:fld>
            <a:endParaRPr lang="en-US" altLang="en-US"/>
          </a:p>
        </p:txBody>
      </p:sp>
    </p:spTree>
    <p:extLst>
      <p:ext uri="{BB962C8B-B14F-4D97-AF65-F5344CB8AC3E}">
        <p14:creationId xmlns:p14="http://schemas.microsoft.com/office/powerpoint/2010/main" val="148846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fld id="{FBEAD9A3-1C81-43C8-81AB-325935AAFB26}" type="datetimeFigureOut">
              <a:rPr lang="en-US" altLang="en-US"/>
              <a:pPr>
                <a:defRPr/>
              </a:pPr>
              <a:t>2/8/2018</a:t>
            </a:fld>
            <a:endParaRPr lang="en-US" altLang="en-US"/>
          </a:p>
        </p:txBody>
      </p:sp>
      <p:sp>
        <p:nvSpPr>
          <p:cNvPr id="16" name="Footer Placeholder 4"/>
          <p:cNvSpPr>
            <a:spLocks noGrp="1"/>
          </p:cNvSpPr>
          <p:nvPr>
            <p:ph type="ftr" sz="quarter" idx="24"/>
          </p:nvPr>
        </p:nvSpPr>
        <p:spPr/>
        <p:txBody>
          <a:bodyPr/>
          <a:lstStyle>
            <a:lvl1pPr>
              <a:defRPr/>
            </a:lvl1pPr>
          </a:lstStyle>
          <a:p>
            <a:pPr>
              <a:defRPr/>
            </a:pPr>
            <a:endParaRPr lang="en-US" altLang="en-US"/>
          </a:p>
        </p:txBody>
      </p:sp>
      <p:sp>
        <p:nvSpPr>
          <p:cNvPr id="17" name="Slide Number Placeholder 5"/>
          <p:cNvSpPr>
            <a:spLocks noGrp="1"/>
          </p:cNvSpPr>
          <p:nvPr>
            <p:ph type="sldNum" sz="quarter" idx="25"/>
          </p:nvPr>
        </p:nvSpPr>
        <p:spPr/>
        <p:txBody>
          <a:bodyPr/>
          <a:lstStyle>
            <a:lvl1pPr>
              <a:defRPr/>
            </a:lvl1pPr>
          </a:lstStyle>
          <a:p>
            <a:pPr>
              <a:defRPr/>
            </a:pPr>
            <a:fld id="{1A323E46-DD5C-4E6A-A292-F390E21BBB64}" type="slidenum">
              <a:rPr lang="en-US" altLang="en-US"/>
              <a:pPr>
                <a:defRPr/>
              </a:pPr>
              <a:t>‹#›</a:t>
            </a:fld>
            <a:endParaRPr lang="en-US" altLang="en-US"/>
          </a:p>
        </p:txBody>
      </p:sp>
    </p:spTree>
    <p:extLst>
      <p:ext uri="{BB962C8B-B14F-4D97-AF65-F5344CB8AC3E}">
        <p14:creationId xmlns:p14="http://schemas.microsoft.com/office/powerpoint/2010/main" val="1255715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E8B607-18DC-4795-9494-627AE0BB139C}" type="datetimeFigureOut">
              <a:rPr lang="en-US" altLang="en-US"/>
              <a:pPr>
                <a:defRPr/>
              </a:pPr>
              <a:t>2/8/2018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511FF26-3532-41E9-8E8B-8C5728E9041A}" type="slidenum">
              <a:rPr lang="en-US" altLang="en-US"/>
              <a:pPr>
                <a:defRPr/>
              </a:pPr>
              <a:t>‹#›</a:t>
            </a:fld>
            <a:endParaRPr lang="en-US" altLang="en-US"/>
          </a:p>
        </p:txBody>
      </p:sp>
    </p:spTree>
    <p:extLst>
      <p:ext uri="{BB962C8B-B14F-4D97-AF65-F5344CB8AC3E}">
        <p14:creationId xmlns:p14="http://schemas.microsoft.com/office/powerpoint/2010/main" val="1298445016"/>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C24E7A-B35F-4DE7-AFB5-39C2EF86C22E}" type="datetimeFigureOut">
              <a:rPr lang="en-US" altLang="en-US"/>
              <a:pPr>
                <a:defRPr/>
              </a:pPr>
              <a:t>2/8/2018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406F9CD-783B-437E-AFF2-ADF6922C9048}" type="slidenum">
              <a:rPr lang="en-US" altLang="en-US"/>
              <a:pPr>
                <a:defRPr/>
              </a:pPr>
              <a:t>‹#›</a:t>
            </a:fld>
            <a:endParaRPr lang="en-US" altLang="en-US"/>
          </a:p>
        </p:txBody>
      </p:sp>
    </p:spTree>
    <p:extLst>
      <p:ext uri="{BB962C8B-B14F-4D97-AF65-F5344CB8AC3E}">
        <p14:creationId xmlns:p14="http://schemas.microsoft.com/office/powerpoint/2010/main" val="182927205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F1F71DD-38CE-4886-8D5C-0A59DCA205D8}" type="datetimeFigureOut">
              <a:rPr lang="en-US" altLang="en-US"/>
              <a:pPr>
                <a:defRPr/>
              </a:pPr>
              <a:t>2/8/2018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EC71099-CF4C-4E51-AC18-EC0C138A4740}" type="slidenum">
              <a:rPr lang="en-US" altLang="en-US"/>
              <a:pPr>
                <a:defRPr/>
              </a:pPr>
              <a:t>‹#›</a:t>
            </a:fld>
            <a:endParaRPr lang="en-US" altLang="en-US"/>
          </a:p>
        </p:txBody>
      </p:sp>
    </p:spTree>
    <p:extLst>
      <p:ext uri="{BB962C8B-B14F-4D97-AF65-F5344CB8AC3E}">
        <p14:creationId xmlns:p14="http://schemas.microsoft.com/office/powerpoint/2010/main" val="721630579"/>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08A38D-8E35-41B0-9EF3-6212B2DD5497}" type="datetimeFigureOut">
              <a:rPr lang="en-US" altLang="en-US"/>
              <a:pPr>
                <a:defRPr/>
              </a:pPr>
              <a:t>2/8/2018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397AD9A-B572-49E7-9B75-1F5F4091CB45}" type="slidenum">
              <a:rPr lang="en-US" altLang="en-US"/>
              <a:pPr>
                <a:defRPr/>
              </a:pPr>
              <a:t>‹#›</a:t>
            </a:fld>
            <a:endParaRPr lang="en-US" altLang="en-US"/>
          </a:p>
        </p:txBody>
      </p:sp>
    </p:spTree>
    <p:extLst>
      <p:ext uri="{BB962C8B-B14F-4D97-AF65-F5344CB8AC3E}">
        <p14:creationId xmlns:p14="http://schemas.microsoft.com/office/powerpoint/2010/main" val="154494685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80C99C7-3011-4D61-96AF-06814BBEC14D}" type="datetimeFigureOut">
              <a:rPr lang="en-US" altLang="en-US"/>
              <a:pPr>
                <a:defRPr/>
              </a:pPr>
              <a:t>2/8/2018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BC057F3-637C-4778-A0CD-40D417E7BFD3}" type="slidenum">
              <a:rPr lang="en-US" altLang="en-US"/>
              <a:pPr>
                <a:defRPr/>
              </a:pPr>
              <a:t>‹#›</a:t>
            </a:fld>
            <a:endParaRPr lang="en-US" altLang="en-US"/>
          </a:p>
        </p:txBody>
      </p:sp>
    </p:spTree>
    <p:extLst>
      <p:ext uri="{BB962C8B-B14F-4D97-AF65-F5344CB8AC3E}">
        <p14:creationId xmlns:p14="http://schemas.microsoft.com/office/powerpoint/2010/main" val="3087471696"/>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F3C98A8-0D8C-4819-8A4E-58CAD9A67384}" type="datetimeFigureOut">
              <a:rPr lang="en-US" altLang="en-US"/>
              <a:pPr>
                <a:defRPr/>
              </a:pPr>
              <a:t>2/8/2018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ACB11A52-5792-4408-B34E-5A79CA9BB9D5}" type="slidenum">
              <a:rPr lang="en-US" altLang="en-US"/>
              <a:pPr>
                <a:defRPr/>
              </a:pPr>
              <a:t>‹#›</a:t>
            </a:fld>
            <a:endParaRPr lang="en-US" altLang="en-US"/>
          </a:p>
        </p:txBody>
      </p:sp>
    </p:spTree>
    <p:extLst>
      <p:ext uri="{BB962C8B-B14F-4D97-AF65-F5344CB8AC3E}">
        <p14:creationId xmlns:p14="http://schemas.microsoft.com/office/powerpoint/2010/main" val="1981410687"/>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D0F4CC1-7B9B-4473-AE3C-758AE6E7D979}" type="datetimeFigureOut">
              <a:rPr lang="en-US" altLang="en-US"/>
              <a:pPr>
                <a:defRPr/>
              </a:pPr>
              <a:t>2/8/2018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B3805C76-4DFA-42BB-966B-EBEAB05998A0}" type="slidenum">
              <a:rPr lang="en-US" altLang="en-US"/>
              <a:pPr>
                <a:defRPr/>
              </a:pPr>
              <a:t>‹#›</a:t>
            </a:fld>
            <a:endParaRPr lang="en-US" altLang="en-US"/>
          </a:p>
        </p:txBody>
      </p:sp>
    </p:spTree>
    <p:extLst>
      <p:ext uri="{BB962C8B-B14F-4D97-AF65-F5344CB8AC3E}">
        <p14:creationId xmlns:p14="http://schemas.microsoft.com/office/powerpoint/2010/main" val="3414611980"/>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EE3DE8-486B-4A5E-88E8-4939DE378E6C}" type="datetimeFigureOut">
              <a:rPr lang="en-US" altLang="en-US"/>
              <a:pPr>
                <a:defRPr/>
              </a:pPr>
              <a:t>2/8/2018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C07605D-96B7-4A3C-9D6D-6B65C96D45E0}" type="slidenum">
              <a:rPr lang="en-US" altLang="en-US"/>
              <a:pPr>
                <a:defRPr/>
              </a:pPr>
              <a:t>‹#›</a:t>
            </a:fld>
            <a:endParaRPr lang="en-US" altLang="en-US"/>
          </a:p>
        </p:txBody>
      </p:sp>
    </p:spTree>
    <p:extLst>
      <p:ext uri="{BB962C8B-B14F-4D97-AF65-F5344CB8AC3E}">
        <p14:creationId xmlns:p14="http://schemas.microsoft.com/office/powerpoint/2010/main" val="483343399"/>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992503-06A5-4BF7-BC35-53FF3046C05F}" type="datetimeFigureOut">
              <a:rPr lang="en-US" altLang="en-US"/>
              <a:pPr>
                <a:defRPr/>
              </a:pPr>
              <a:t>2/8/2018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F6ABEFF-0F9C-4AB1-841E-9BE72AD44568}" type="slidenum">
              <a:rPr lang="en-US" altLang="en-US"/>
              <a:pPr>
                <a:defRPr/>
              </a:pPr>
              <a:t>‹#›</a:t>
            </a:fld>
            <a:endParaRPr lang="en-US" altLang="en-US"/>
          </a:p>
        </p:txBody>
      </p:sp>
    </p:spTree>
    <p:extLst>
      <p:ext uri="{BB962C8B-B14F-4D97-AF65-F5344CB8AC3E}">
        <p14:creationId xmlns:p14="http://schemas.microsoft.com/office/powerpoint/2010/main" val="320980097"/>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B5C318-1DAC-4BBF-BB21-404140A954AA}" type="datetimeFigureOut">
              <a:rPr lang="en-US" altLang="en-US"/>
              <a:pPr>
                <a:defRPr/>
              </a:pPr>
              <a:t>2/8/2018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A6D611C-8AD0-4085-82A2-0744FA4FE390}" type="slidenum">
              <a:rPr lang="en-US" altLang="en-US"/>
              <a:pPr>
                <a:defRPr/>
              </a:pPr>
              <a:t>‹#›</a:t>
            </a:fld>
            <a:endParaRPr lang="en-US" altLang="en-US"/>
          </a:p>
        </p:txBody>
      </p:sp>
    </p:spTree>
    <p:extLst>
      <p:ext uri="{BB962C8B-B14F-4D97-AF65-F5344CB8AC3E}">
        <p14:creationId xmlns:p14="http://schemas.microsoft.com/office/powerpoint/2010/main" val="2237289177"/>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28DDC0B9-E040-49E3-B3B8-2B5CEDFB401D}" type="datetimeFigureOut">
              <a:rPr lang="en-US" altLang="en-US"/>
              <a:pPr>
                <a:defRPr/>
              </a:pPr>
              <a:t>2/8/2018</a:t>
            </a:fld>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98B984EE-5FC1-417E-A265-1397E25DA016}"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7" r:id="rId12"/>
    <p:sldLayoutId id="2147484124" r:id="rId13"/>
    <p:sldLayoutId id="2147484128" r:id="rId14"/>
    <p:sldLayoutId id="2147484129" r:id="rId15"/>
    <p:sldLayoutId id="2147484125" r:id="rId16"/>
    <p:sldLayoutId id="2147484126" r:id="rId17"/>
  </p:sldLayoutIdLst>
  <p:transition spd="med">
    <p:fade thruBlk="1"/>
  </p:transition>
  <p:timing>
    <p:tnLst>
      <p:par>
        <p:cTn id="1" dur="indefinite" restart="never" nodeType="tmRoot"/>
      </p:par>
    </p:tnLst>
  </p:timing>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thuvienphapluat.vn/phap-luat/tim-van-ban.aspx?keyword=1/2-1&amp;area=2&amp;type=0&amp;match=False&amp;vc=True&amp;lan=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2286000"/>
            <a:ext cx="8458200" cy="2743200"/>
          </a:xfrm>
        </p:spPr>
        <p:txBody>
          <a:bodyPr/>
          <a:lstStyle/>
          <a:p>
            <a:pPr algn="ctr" eaLnBrk="1" hangingPunct="1"/>
            <a:r>
              <a:rPr lang="en-US" altLang="en-US" b="1" dirty="0" smtClean="0">
                <a:solidFill>
                  <a:srgbClr val="FFFF00"/>
                </a:solidFill>
                <a:latin typeface="Times New Roman" panose="02020603050405020304" pitchFamily="18" charset="0"/>
                <a:cs typeface="Times New Roman" panose="02020603050405020304" pitchFamily="18" charset="0"/>
              </a:rPr>
              <a:t/>
            </a:r>
            <a:br>
              <a:rPr lang="en-US" altLang="en-US" b="1" dirty="0" smtClean="0">
                <a:solidFill>
                  <a:srgbClr val="FFFF00"/>
                </a:solidFill>
                <a:latin typeface="Times New Roman" panose="02020603050405020304" pitchFamily="18" charset="0"/>
                <a:cs typeface="Times New Roman" panose="02020603050405020304" pitchFamily="18" charset="0"/>
              </a:rPr>
            </a:br>
            <a:r>
              <a:rPr lang="en-US" altLang="en-US" b="1" dirty="0" smtClean="0">
                <a:solidFill>
                  <a:srgbClr val="FFFF00"/>
                </a:solidFill>
                <a:latin typeface="Times New Roman" panose="02020603050405020304" pitchFamily="18" charset="0"/>
                <a:cs typeface="Times New Roman" panose="02020603050405020304" pitchFamily="18" charset="0"/>
              </a:rPr>
              <a:t>HƯỚNG DẪN </a:t>
            </a:r>
            <a:r>
              <a:rPr lang="en-US" altLang="en-US" sz="4800" b="1" dirty="0" smtClean="0">
                <a:solidFill>
                  <a:srgbClr val="FFFF00"/>
                </a:solidFill>
                <a:latin typeface="Times New Roman" panose="02020603050405020304" pitchFamily="18" charset="0"/>
                <a:cs typeface="Times New Roman" panose="02020603050405020304" pitchFamily="18" charset="0"/>
              </a:rPr>
              <a:t>PHÒNG, CHẨN ĐOÁN VÀ XỬ TRÍ PHẢN VỆ</a:t>
            </a:r>
            <a:r>
              <a:rPr lang="en-US" altLang="en-US" sz="4800" b="1" dirty="0">
                <a:solidFill>
                  <a:srgbClr val="FFFF00"/>
                </a:solidFill>
                <a:latin typeface="Times New Roman" panose="02020603050405020304" pitchFamily="18" charset="0"/>
                <a:cs typeface="Times New Roman" panose="02020603050405020304" pitchFamily="18" charset="0"/>
              </a:rPr>
              <a:t/>
            </a:r>
            <a:br>
              <a:rPr lang="en-US" altLang="en-US" sz="4800" b="1" dirty="0">
                <a:solidFill>
                  <a:srgbClr val="FFFF00"/>
                </a:solidFill>
                <a:latin typeface="Times New Roman" panose="02020603050405020304" pitchFamily="18" charset="0"/>
                <a:cs typeface="Times New Roman" panose="02020603050405020304" pitchFamily="18" charset="0"/>
              </a:rPr>
            </a:br>
            <a:r>
              <a:rPr lang="en-US" altLang="en-US" sz="2400" b="1" dirty="0" smtClean="0">
                <a:solidFill>
                  <a:srgbClr val="FFFF00"/>
                </a:solidFill>
                <a:latin typeface="Times New Roman" panose="02020603050405020304" pitchFamily="18" charset="0"/>
                <a:cs typeface="Times New Roman" panose="02020603050405020304" pitchFamily="18" charset="0"/>
              </a:rPr>
              <a:t>(</a:t>
            </a:r>
            <a:r>
              <a:rPr lang="en-US" altLang="en-US" sz="2400" b="1" dirty="0" err="1" smtClean="0">
                <a:solidFill>
                  <a:srgbClr val="FFFF00"/>
                </a:solidFill>
                <a:latin typeface="Times New Roman" panose="02020603050405020304" pitchFamily="18" charset="0"/>
                <a:cs typeface="Times New Roman" panose="02020603050405020304" pitchFamily="18" charset="0"/>
              </a:rPr>
              <a:t>Thông</a:t>
            </a:r>
            <a:r>
              <a:rPr lang="en-US" altLang="en-US" sz="2400" b="1" dirty="0" smtClean="0">
                <a:solidFill>
                  <a:srgbClr val="FFFF00"/>
                </a:solidFill>
                <a:latin typeface="Times New Roman" panose="02020603050405020304" pitchFamily="18" charset="0"/>
                <a:cs typeface="Times New Roman" panose="02020603050405020304" pitchFamily="18" charset="0"/>
              </a:rPr>
              <a:t> </a:t>
            </a:r>
            <a:r>
              <a:rPr lang="en-US" altLang="en-US" sz="2400" b="1" dirty="0" err="1" smtClean="0">
                <a:solidFill>
                  <a:srgbClr val="FFFF00"/>
                </a:solidFill>
                <a:latin typeface="Times New Roman" panose="02020603050405020304" pitchFamily="18" charset="0"/>
                <a:cs typeface="Times New Roman" panose="02020603050405020304" pitchFamily="18" charset="0"/>
              </a:rPr>
              <a:t>tư</a:t>
            </a:r>
            <a:r>
              <a:rPr lang="en-US" altLang="en-US" sz="2400" b="1" dirty="0" smtClean="0">
                <a:solidFill>
                  <a:srgbClr val="FFFF00"/>
                </a:solidFill>
                <a:latin typeface="Times New Roman" panose="02020603050405020304" pitchFamily="18" charset="0"/>
                <a:cs typeface="Times New Roman" panose="02020603050405020304" pitchFamily="18" charset="0"/>
              </a:rPr>
              <a:t> 51/2017/TT-BYT </a:t>
            </a:r>
            <a:r>
              <a:rPr lang="en-US" altLang="en-US" sz="2400" b="1" dirty="0" err="1" smtClean="0">
                <a:solidFill>
                  <a:srgbClr val="FFFF00"/>
                </a:solidFill>
                <a:latin typeface="Times New Roman" panose="02020603050405020304" pitchFamily="18" charset="0"/>
                <a:cs typeface="Times New Roman" panose="02020603050405020304" pitchFamily="18" charset="0"/>
              </a:rPr>
              <a:t>ngày</a:t>
            </a:r>
            <a:r>
              <a:rPr lang="en-US" altLang="en-US" sz="2400" b="1" dirty="0" smtClean="0">
                <a:solidFill>
                  <a:srgbClr val="FFFF00"/>
                </a:solidFill>
                <a:latin typeface="Times New Roman" panose="02020603050405020304" pitchFamily="18" charset="0"/>
                <a:cs typeface="Times New Roman" panose="02020603050405020304" pitchFamily="18" charset="0"/>
              </a:rPr>
              <a:t> 29/12/2017)</a:t>
            </a:r>
            <a:endParaRPr lang="en-US" altLang="en-US" sz="2400" b="1" dirty="0" smtClean="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Các</a:t>
            </a:r>
            <a:r>
              <a:rPr lang="en-US" dirty="0" smtClean="0"/>
              <a:t> </a:t>
            </a:r>
            <a:r>
              <a:rPr lang="en-US" dirty="0" err="1" smtClean="0"/>
              <a:t>hướng</a:t>
            </a:r>
            <a:r>
              <a:rPr lang="en-US" dirty="0" smtClean="0"/>
              <a:t> </a:t>
            </a:r>
            <a:r>
              <a:rPr lang="en-US" dirty="0" err="1" smtClean="0"/>
              <a:t>dẫn</a:t>
            </a:r>
            <a:endParaRPr lang="en-US" dirty="0"/>
          </a:p>
        </p:txBody>
      </p:sp>
      <p:sp>
        <p:nvSpPr>
          <p:cNvPr id="3" name="Content Placeholder 2"/>
          <p:cNvSpPr>
            <a:spLocks noGrp="1"/>
          </p:cNvSpPr>
          <p:nvPr>
            <p:ph idx="1"/>
          </p:nvPr>
        </p:nvSpPr>
        <p:spPr>
          <a:xfrm>
            <a:off x="484188" y="1371600"/>
            <a:ext cx="7974012" cy="4876800"/>
          </a:xfrm>
        </p:spPr>
        <p:txBody>
          <a:bodyPr/>
          <a:lstStyle/>
          <a:p>
            <a:r>
              <a:rPr lang="en-US" dirty="0" smtClean="0"/>
              <a:t>1</a:t>
            </a:r>
            <a:r>
              <a:rPr lang="vi-VN" dirty="0" smtClean="0"/>
              <a:t>. </a:t>
            </a:r>
            <a:r>
              <a:rPr lang="vi-VN" dirty="0"/>
              <a:t>Hướng dẫn chẩn đoán phản vệ tại Phụ lục I.</a:t>
            </a:r>
            <a:endParaRPr lang="en-US" dirty="0"/>
          </a:p>
          <a:p>
            <a:r>
              <a:rPr lang="vi-VN" dirty="0"/>
              <a:t>2. Hướng dẫn chẩn đoán mức độ phản vệ tại Phụ lục II.</a:t>
            </a:r>
            <a:endParaRPr lang="en-US" dirty="0"/>
          </a:p>
          <a:p>
            <a:r>
              <a:rPr lang="vi-VN" dirty="0"/>
              <a:t>3. Hướng dẫn xử trí cấp cứu phản vệ tại Phụ lục III.</a:t>
            </a:r>
            <a:endParaRPr lang="en-US" dirty="0"/>
          </a:p>
          <a:p>
            <a:r>
              <a:rPr lang="vi-VN" dirty="0"/>
              <a:t>4. Hướng dẫn xử trí phản vệ trong một số trường hợp đặc biệt tại Phụ lục IV.</a:t>
            </a:r>
            <a:endParaRPr lang="en-US" dirty="0"/>
          </a:p>
          <a:p>
            <a:r>
              <a:rPr lang="vi-VN" dirty="0"/>
              <a:t>5. Hộp thuốc cấp cứu phản vệ và trang thiết bị y tế tại Phụ lục V.</a:t>
            </a:r>
            <a:endParaRPr lang="en-US" dirty="0"/>
          </a:p>
          <a:p>
            <a:r>
              <a:rPr lang="vi-VN" dirty="0"/>
              <a:t>6. Hướng dẫn khai thác tiền sử dị ứng tại Phụ lục VI.</a:t>
            </a:r>
            <a:endParaRPr lang="en-US" dirty="0"/>
          </a:p>
          <a:p>
            <a:r>
              <a:rPr lang="vi-VN" dirty="0"/>
              <a:t>7. M</a:t>
            </a:r>
            <a:r>
              <a:rPr lang="en-US" dirty="0"/>
              <a:t>ẫ</a:t>
            </a:r>
            <a:r>
              <a:rPr lang="vi-VN" dirty="0"/>
              <a:t>u thẻ theo dõi dị ứng tại Phụ lục VII.</a:t>
            </a:r>
            <a:endParaRPr lang="en-US" dirty="0"/>
          </a:p>
          <a:p>
            <a:r>
              <a:rPr lang="vi-VN" dirty="0"/>
              <a:t>8. Hướng dẫn chỉ định làm test da tại Phụ lục VIII.</a:t>
            </a:r>
            <a:endParaRPr lang="en-US" dirty="0"/>
          </a:p>
          <a:p>
            <a:r>
              <a:rPr lang="vi-VN" dirty="0"/>
              <a:t>9. Quy trình kỹ thuật test da tại Phụ lục IX.</a:t>
            </a:r>
            <a:endParaRPr lang="en-US" dirty="0"/>
          </a:p>
          <a:p>
            <a:r>
              <a:rPr lang="vi-VN" dirty="0"/>
              <a:t>10. Sơ đồ chẩn đoán và xử trí phản vệ tại Phụ lục X.</a:t>
            </a:r>
            <a:endParaRPr lang="en-US" dirty="0"/>
          </a:p>
          <a:p>
            <a:endParaRPr lang="en-US" dirty="0"/>
          </a:p>
        </p:txBody>
      </p:sp>
    </p:spTree>
    <p:extLst>
      <p:ext uri="{BB962C8B-B14F-4D97-AF65-F5344CB8AC3E}">
        <p14:creationId xmlns:p14="http://schemas.microsoft.com/office/powerpoint/2010/main" val="279347895"/>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Dự</a:t>
            </a:r>
            <a:r>
              <a:rPr lang="en-US" dirty="0" smtClean="0"/>
              <a:t> </a:t>
            </a:r>
            <a:r>
              <a:rPr lang="en-US" dirty="0" err="1" smtClean="0"/>
              <a:t>phòng</a:t>
            </a:r>
            <a:r>
              <a:rPr lang="en-US" dirty="0" smtClean="0"/>
              <a:t>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a:xfrm>
            <a:off x="827088" y="1371600"/>
            <a:ext cx="6711950" cy="4876800"/>
          </a:xfrm>
        </p:spPr>
        <p:txBody>
          <a:bodyPr/>
          <a:lstStyle/>
          <a:p>
            <a:r>
              <a:rPr lang="en-US" dirty="0" err="1" smtClean="0"/>
              <a:t>Chỉ</a:t>
            </a:r>
            <a:r>
              <a:rPr lang="en-US" dirty="0" smtClean="0"/>
              <a:t> </a:t>
            </a:r>
            <a:r>
              <a:rPr lang="en-US" dirty="0" err="1" smtClean="0"/>
              <a:t>tiêm</a:t>
            </a:r>
            <a:r>
              <a:rPr lang="en-US" dirty="0" smtClean="0"/>
              <a:t> </a:t>
            </a:r>
            <a:r>
              <a:rPr lang="en-US" dirty="0" err="1" smtClean="0"/>
              <a:t>khi</a:t>
            </a:r>
            <a:r>
              <a:rPr lang="en-US" dirty="0" smtClean="0"/>
              <a:t> </a:t>
            </a:r>
            <a:r>
              <a:rPr lang="en-US" dirty="0" err="1" smtClean="0"/>
              <a:t>không</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được</a:t>
            </a:r>
            <a:r>
              <a:rPr lang="en-US" dirty="0" smtClean="0"/>
              <a:t> </a:t>
            </a:r>
            <a:r>
              <a:rPr lang="en-US" dirty="0" err="1" smtClean="0"/>
              <a:t>đường</a:t>
            </a:r>
            <a:r>
              <a:rPr lang="en-US" dirty="0" smtClean="0"/>
              <a:t> dung </a:t>
            </a:r>
            <a:r>
              <a:rPr lang="en-US" dirty="0" err="1" smtClean="0"/>
              <a:t>khác</a:t>
            </a:r>
            <a:endParaRPr lang="en-US" dirty="0" smtClean="0"/>
          </a:p>
          <a:p>
            <a:r>
              <a:rPr lang="vi-VN" dirty="0"/>
              <a:t>Không phải thử phản ứng cho tất cả thuốc trừ trường hợp có chỉ định của bác </a:t>
            </a:r>
            <a:r>
              <a:rPr lang="vi-VN" dirty="0" smtClean="0"/>
              <a:t>sĩ </a:t>
            </a:r>
            <a:r>
              <a:rPr lang="en-US" dirty="0" smtClean="0"/>
              <a:t>(</a:t>
            </a:r>
            <a:r>
              <a:rPr lang="en-US" dirty="0" err="1" smtClean="0"/>
              <a:t>Phụ</a:t>
            </a:r>
            <a:r>
              <a:rPr lang="en-US" dirty="0" smtClean="0"/>
              <a:t> </a:t>
            </a:r>
            <a:r>
              <a:rPr lang="en-US" dirty="0" err="1" smtClean="0"/>
              <a:t>lục</a:t>
            </a:r>
            <a:r>
              <a:rPr lang="en-US" dirty="0" smtClean="0"/>
              <a:t> 7)</a:t>
            </a:r>
          </a:p>
          <a:p>
            <a:r>
              <a:rPr lang="vi-VN" dirty="0"/>
              <a:t>Không được kê đơn thuốc, chỉ định dùng thuốc hoặc dị nguyên đã biết rõ gây phản vệ cho người </a:t>
            </a:r>
            <a:r>
              <a:rPr lang="vi-VN" dirty="0" smtClean="0"/>
              <a:t>bệnh</a:t>
            </a:r>
            <a:r>
              <a:rPr lang="en-US" dirty="0" smtClean="0"/>
              <a:t> ( </a:t>
            </a:r>
            <a:r>
              <a:rPr lang="en-US" dirty="0" err="1" smtClean="0"/>
              <a:t>trường</a:t>
            </a:r>
            <a:r>
              <a:rPr lang="en-US" dirty="0" smtClean="0"/>
              <a:t> </a:t>
            </a:r>
            <a:r>
              <a:rPr lang="en-US" dirty="0" err="1" smtClean="0"/>
              <a:t>hợp</a:t>
            </a:r>
            <a:r>
              <a:rPr lang="en-US" dirty="0" smtClean="0"/>
              <a:t> </a:t>
            </a:r>
            <a:r>
              <a:rPr lang="en-US" dirty="0" err="1" smtClean="0"/>
              <a:t>cần</a:t>
            </a:r>
            <a:r>
              <a:rPr lang="en-US" dirty="0" smtClean="0"/>
              <a:t> </a:t>
            </a:r>
            <a:r>
              <a:rPr lang="en-US" dirty="0" err="1" smtClean="0"/>
              <a:t>thiết</a:t>
            </a:r>
            <a:r>
              <a:rPr lang="en-US" dirty="0" smtClean="0"/>
              <a:t> </a:t>
            </a:r>
            <a:r>
              <a:rPr lang="en-US" dirty="0" err="1" smtClean="0"/>
              <a:t>phải</a:t>
            </a:r>
            <a:r>
              <a:rPr lang="en-US" dirty="0" smtClean="0"/>
              <a:t> </a:t>
            </a:r>
            <a:r>
              <a:rPr lang="en-US" dirty="0" err="1" smtClean="0"/>
              <a:t>được</a:t>
            </a:r>
            <a:r>
              <a:rPr lang="en-US" dirty="0" smtClean="0"/>
              <a:t> </a:t>
            </a:r>
            <a:r>
              <a:rPr lang="en-US" dirty="0" err="1" smtClean="0"/>
              <a:t>sự</a:t>
            </a:r>
            <a:r>
              <a:rPr lang="en-US" dirty="0" smtClean="0"/>
              <a:t> </a:t>
            </a:r>
            <a:r>
              <a:rPr lang="en-US" dirty="0" err="1" smtClean="0"/>
              <a:t>đồng</a:t>
            </a:r>
            <a:r>
              <a:rPr lang="en-US" dirty="0" smtClean="0"/>
              <a:t> ý </a:t>
            </a:r>
            <a:r>
              <a:rPr lang="en-US" dirty="0" err="1" smtClean="0"/>
              <a:t>bằng</a:t>
            </a:r>
            <a:r>
              <a:rPr lang="en-US" dirty="0" smtClean="0"/>
              <a:t> </a:t>
            </a:r>
            <a:r>
              <a:rPr lang="en-US" dirty="0" err="1" smtClean="0"/>
              <a:t>văn</a:t>
            </a:r>
            <a:r>
              <a:rPr lang="en-US" dirty="0" smtClean="0"/>
              <a:t> </a:t>
            </a:r>
            <a:r>
              <a:rPr lang="en-US" dirty="0" err="1" smtClean="0"/>
              <a:t>bản</a:t>
            </a:r>
            <a:r>
              <a:rPr lang="en-US" dirty="0" smtClean="0"/>
              <a:t> </a:t>
            </a:r>
            <a:r>
              <a:rPr lang="en-US" dirty="0" err="1" smtClean="0"/>
              <a:t>của</a:t>
            </a:r>
            <a:r>
              <a:rPr lang="en-US" dirty="0" smtClean="0"/>
              <a:t> BN/</a:t>
            </a:r>
            <a:r>
              <a:rPr lang="en-US" dirty="0" err="1" smtClean="0"/>
              <a:t>người</a:t>
            </a:r>
            <a:r>
              <a:rPr lang="en-US" dirty="0" smtClean="0"/>
              <a:t> </a:t>
            </a:r>
            <a:r>
              <a:rPr lang="en-US" dirty="0" err="1" smtClean="0"/>
              <a:t>bảo</a:t>
            </a:r>
            <a:r>
              <a:rPr lang="en-US" dirty="0" smtClean="0"/>
              <a:t> </a:t>
            </a:r>
            <a:r>
              <a:rPr lang="en-US" dirty="0" err="1" smtClean="0"/>
              <a:t>hộ</a:t>
            </a:r>
            <a:r>
              <a:rPr lang="en-US" dirty="0" smtClean="0"/>
              <a:t>)</a:t>
            </a:r>
          </a:p>
          <a:p>
            <a:r>
              <a:rPr lang="en-US" dirty="0" err="1" smtClean="0"/>
              <a:t>Báo</a:t>
            </a:r>
            <a:r>
              <a:rPr lang="en-US" dirty="0" smtClean="0"/>
              <a:t> </a:t>
            </a:r>
            <a:r>
              <a:rPr lang="en-US" dirty="0" err="1" smtClean="0"/>
              <a:t>cáo</a:t>
            </a:r>
            <a:r>
              <a:rPr lang="en-US" dirty="0" smtClean="0"/>
              <a:t> </a:t>
            </a:r>
            <a:r>
              <a:rPr lang="en-US" dirty="0" err="1" smtClean="0"/>
              <a:t>các</a:t>
            </a:r>
            <a:r>
              <a:rPr lang="en-US" dirty="0" smtClean="0"/>
              <a:t> </a:t>
            </a:r>
            <a:r>
              <a:rPr lang="en-US" dirty="0" err="1" smtClean="0"/>
              <a:t>ca</a:t>
            </a:r>
            <a:r>
              <a:rPr lang="en-US" dirty="0" smtClean="0"/>
              <a:t> </a:t>
            </a:r>
            <a:r>
              <a:rPr lang="en-US" dirty="0" err="1" smtClean="0"/>
              <a:t>phản</a:t>
            </a:r>
            <a:r>
              <a:rPr lang="en-US" dirty="0" smtClean="0"/>
              <a:t> </a:t>
            </a:r>
            <a:r>
              <a:rPr lang="en-US" dirty="0" err="1" smtClean="0"/>
              <a:t>vệ</a:t>
            </a:r>
            <a:r>
              <a:rPr lang="en-US" dirty="0" smtClean="0"/>
              <a:t> </a:t>
            </a:r>
            <a:r>
              <a:rPr lang="en-US" dirty="0" err="1" smtClean="0"/>
              <a:t>về</a:t>
            </a:r>
            <a:r>
              <a:rPr lang="en-US" dirty="0" smtClean="0"/>
              <a:t> </a:t>
            </a:r>
            <a:r>
              <a:rPr lang="vi-VN" dirty="0"/>
              <a:t>Trung tâm Quốc gia về Thông tin Thuốc và Theo dõi phản ứng có hại của thuốc </a:t>
            </a:r>
            <a:r>
              <a:rPr lang="en-US" dirty="0" smtClean="0"/>
              <a:t> ( ADR)</a:t>
            </a:r>
          </a:p>
          <a:p>
            <a:r>
              <a:rPr lang="en-US" dirty="0" err="1" smtClean="0"/>
              <a:t>Khai</a:t>
            </a:r>
            <a:r>
              <a:rPr lang="en-US" dirty="0" smtClean="0"/>
              <a:t> </a:t>
            </a:r>
            <a:r>
              <a:rPr lang="en-US" dirty="0" err="1" smtClean="0"/>
              <a:t>thác</a:t>
            </a:r>
            <a:r>
              <a:rPr lang="en-US" dirty="0" smtClean="0"/>
              <a:t> </a:t>
            </a:r>
            <a:r>
              <a:rPr lang="en-US" dirty="0" err="1" smtClean="0"/>
              <a:t>kỹ</a:t>
            </a:r>
            <a:r>
              <a:rPr lang="en-US" dirty="0" smtClean="0"/>
              <a:t> </a:t>
            </a:r>
            <a:r>
              <a:rPr lang="en-US" dirty="0" err="1" smtClean="0"/>
              <a:t>tiền</a:t>
            </a:r>
            <a:r>
              <a:rPr lang="en-US" dirty="0" smtClean="0"/>
              <a:t> </a:t>
            </a:r>
            <a:r>
              <a:rPr lang="en-US" dirty="0" err="1" smtClean="0"/>
              <a:t>sử</a:t>
            </a:r>
            <a:r>
              <a:rPr lang="en-US" dirty="0" smtClean="0"/>
              <a:t> (</a:t>
            </a:r>
            <a:r>
              <a:rPr lang="en-US" dirty="0" err="1" smtClean="0"/>
              <a:t>Phụ</a:t>
            </a:r>
            <a:r>
              <a:rPr lang="en-US" dirty="0" smtClean="0"/>
              <a:t> </a:t>
            </a:r>
            <a:r>
              <a:rPr lang="en-US" dirty="0" err="1" smtClean="0"/>
              <a:t>lục</a:t>
            </a:r>
            <a:r>
              <a:rPr lang="en-US" dirty="0" smtClean="0"/>
              <a:t> 6)</a:t>
            </a:r>
          </a:p>
          <a:p>
            <a:r>
              <a:rPr lang="en-US" dirty="0" err="1" smtClean="0"/>
              <a:t>Cấp</a:t>
            </a:r>
            <a:r>
              <a:rPr lang="en-US" dirty="0" smtClean="0"/>
              <a:t> </a:t>
            </a:r>
            <a:r>
              <a:rPr lang="en-US" dirty="0" err="1" smtClean="0"/>
              <a:t>thẻ</a:t>
            </a:r>
            <a:r>
              <a:rPr lang="en-US" dirty="0" smtClean="0"/>
              <a:t> </a:t>
            </a:r>
            <a:r>
              <a:rPr lang="en-US" dirty="0" err="1" smtClean="0"/>
              <a:t>theo</a:t>
            </a:r>
            <a:r>
              <a:rPr lang="en-US" dirty="0" smtClean="0"/>
              <a:t> </a:t>
            </a:r>
            <a:r>
              <a:rPr lang="en-US" dirty="0" err="1" smtClean="0"/>
              <a:t>dõi</a:t>
            </a:r>
            <a:r>
              <a:rPr lang="en-US" dirty="0" smtClean="0"/>
              <a:t> </a:t>
            </a:r>
            <a:r>
              <a:rPr lang="en-US" dirty="0" err="1" smtClean="0"/>
              <a:t>dị</a:t>
            </a:r>
            <a:r>
              <a:rPr lang="en-US" dirty="0" smtClean="0"/>
              <a:t> </a:t>
            </a:r>
            <a:r>
              <a:rPr lang="en-US" dirty="0" err="1" smtClean="0"/>
              <a:t>ứng</a:t>
            </a:r>
            <a:r>
              <a:rPr lang="en-US" dirty="0" smtClean="0"/>
              <a:t> </a:t>
            </a:r>
            <a:r>
              <a:rPr lang="en-US" dirty="0" err="1" smtClean="0"/>
              <a:t>cho</a:t>
            </a:r>
            <a:r>
              <a:rPr lang="en-US" dirty="0" smtClean="0"/>
              <a:t>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được</a:t>
            </a:r>
            <a:r>
              <a:rPr lang="en-US" dirty="0" smtClean="0"/>
              <a:t> </a:t>
            </a:r>
            <a:r>
              <a:rPr lang="en-US" dirty="0" err="1" smtClean="0"/>
              <a:t>đị</a:t>
            </a:r>
            <a:r>
              <a:rPr lang="en-US" dirty="0" smtClean="0"/>
              <a:t> </a:t>
            </a:r>
            <a:r>
              <a:rPr lang="en-US" dirty="0" err="1" smtClean="0"/>
              <a:t>nguyên</a:t>
            </a:r>
            <a:r>
              <a:rPr lang="en-US" dirty="0" smtClean="0"/>
              <a:t> </a:t>
            </a:r>
            <a:r>
              <a:rPr lang="en-US" dirty="0" err="1" smtClean="0"/>
              <a:t>gây</a:t>
            </a:r>
            <a:r>
              <a:rPr lang="en-US" dirty="0" smtClean="0"/>
              <a:t> </a:t>
            </a:r>
            <a:r>
              <a:rPr lang="en-US" dirty="0" err="1" smtClean="0"/>
              <a:t>phản</a:t>
            </a:r>
            <a:r>
              <a:rPr lang="en-US" dirty="0" smtClean="0"/>
              <a:t> </a:t>
            </a:r>
            <a:r>
              <a:rPr lang="en-US" dirty="0" err="1" smtClean="0"/>
              <a:t>vệ</a:t>
            </a:r>
            <a:r>
              <a:rPr lang="en-US" dirty="0" smtClean="0"/>
              <a:t> (</a:t>
            </a:r>
            <a:r>
              <a:rPr lang="en-US" dirty="0" err="1" smtClean="0"/>
              <a:t>mẫu</a:t>
            </a:r>
            <a:r>
              <a:rPr lang="en-US" dirty="0" smtClean="0"/>
              <a:t> </a:t>
            </a:r>
            <a:r>
              <a:rPr lang="en-US" dirty="0" err="1" smtClean="0"/>
              <a:t>phụ</a:t>
            </a:r>
            <a:r>
              <a:rPr lang="en-US" dirty="0" smtClean="0"/>
              <a:t> </a:t>
            </a:r>
            <a:r>
              <a:rPr lang="en-US" dirty="0" err="1" smtClean="0"/>
              <a:t>lục</a:t>
            </a:r>
            <a:r>
              <a:rPr lang="en-US" dirty="0" smtClean="0"/>
              <a:t> 7)</a:t>
            </a:r>
            <a:endParaRPr lang="en-US" dirty="0"/>
          </a:p>
        </p:txBody>
      </p:sp>
    </p:spTree>
    <p:extLst>
      <p:ext uri="{BB962C8B-B14F-4D97-AF65-F5344CB8AC3E}">
        <p14:creationId xmlns:p14="http://schemas.microsoft.com/office/powerpoint/2010/main" val="4090680985"/>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34" y="376238"/>
            <a:ext cx="7056437" cy="1400175"/>
          </a:xfrm>
        </p:spPr>
        <p:txBody>
          <a:bodyPr/>
          <a:lstStyle/>
          <a:p>
            <a:r>
              <a:rPr lang="en-US" sz="4400" dirty="0" err="1" smtClean="0"/>
              <a:t>Khai</a:t>
            </a:r>
            <a:r>
              <a:rPr lang="en-US" sz="4400" dirty="0" smtClean="0"/>
              <a:t> </a:t>
            </a:r>
            <a:r>
              <a:rPr lang="en-US" sz="4400" dirty="0" err="1" smtClean="0"/>
              <a:t>thác</a:t>
            </a:r>
            <a:r>
              <a:rPr lang="en-US" sz="4400" dirty="0" smtClean="0"/>
              <a:t> </a:t>
            </a:r>
            <a:r>
              <a:rPr lang="en-US" sz="4400" dirty="0" err="1" smtClean="0"/>
              <a:t>tiền</a:t>
            </a:r>
            <a:r>
              <a:rPr lang="en-US" sz="4400" dirty="0" smtClean="0"/>
              <a:t> </a:t>
            </a:r>
            <a:r>
              <a:rPr lang="en-US" sz="4400" dirty="0" err="1" smtClean="0"/>
              <a:t>sử</a:t>
            </a:r>
            <a:r>
              <a:rPr lang="en-US" sz="4400" dirty="0" smtClean="0"/>
              <a:t> </a:t>
            </a:r>
            <a:r>
              <a:rPr lang="en-US" sz="4400" dirty="0" err="1" smtClean="0"/>
              <a:t>dị</a:t>
            </a:r>
            <a:r>
              <a:rPr lang="en-US" sz="4400" dirty="0" smtClean="0"/>
              <a:t> </a:t>
            </a:r>
            <a:r>
              <a:rPr lang="en-US" sz="4400" dirty="0" err="1" smtClean="0"/>
              <a:t>ứng</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7371283"/>
              </p:ext>
            </p:extLst>
          </p:nvPr>
        </p:nvGraphicFramePr>
        <p:xfrm>
          <a:off x="832630" y="1295400"/>
          <a:ext cx="7554914" cy="4513659"/>
        </p:xfrm>
        <a:graphic>
          <a:graphicData uri="http://schemas.openxmlformats.org/drawingml/2006/table">
            <a:tbl>
              <a:tblPr firstRow="1" firstCol="1" bandRow="1">
                <a:tableStyleId>{5C22544A-7EE6-4342-B048-85BDC9FD1C3A}</a:tableStyleId>
              </a:tblPr>
              <a:tblGrid>
                <a:gridCol w="623086"/>
                <a:gridCol w="3573484"/>
                <a:gridCol w="1021772"/>
                <a:gridCol w="623086"/>
                <a:gridCol w="856743"/>
                <a:gridCol w="856743"/>
              </a:tblGrid>
              <a:tr h="1075730">
                <a:tc>
                  <a:txBody>
                    <a:bodyPr/>
                    <a:lstStyle/>
                    <a:p>
                      <a:pPr algn="ctr">
                        <a:lnSpc>
                          <a:spcPts val="1170"/>
                        </a:lnSpc>
                        <a:spcBef>
                          <a:spcPts val="600"/>
                        </a:spcBef>
                        <a:spcAft>
                          <a:spcPts val="0"/>
                        </a:spcAft>
                      </a:pPr>
                      <a:r>
                        <a:rPr lang="vi-VN" sz="1400" dirty="0">
                          <a:effectLst/>
                        </a:rPr>
                        <a:t>STT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dirty="0">
                          <a:effectLst/>
                        </a:rPr>
                        <a:t>Nội dung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Tên thuốc, dị nguyên gây dị ứng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dirty="0">
                          <a:effectLst/>
                        </a:rPr>
                        <a:t>Có/ s</a:t>
                      </a:r>
                      <a:r>
                        <a:rPr lang="en-US" sz="1400" dirty="0">
                          <a:effectLst/>
                        </a:rPr>
                        <a:t>ố</a:t>
                      </a:r>
                      <a:r>
                        <a:rPr lang="vi-VN" sz="1400" dirty="0">
                          <a:effectLst/>
                        </a:rPr>
                        <a:t>lân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Không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Biểu hi</a:t>
                      </a:r>
                      <a:r>
                        <a:rPr lang="en-US" sz="1400">
                          <a:effectLst/>
                        </a:rPr>
                        <a:t>ệ</a:t>
                      </a:r>
                      <a:r>
                        <a:rPr lang="vi-VN" sz="1400">
                          <a:effectLst/>
                        </a:rPr>
                        <a:t>n lâm sàng-xử trí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58577">
                <a:tc>
                  <a:txBody>
                    <a:bodyPr/>
                    <a:lstStyle/>
                    <a:p>
                      <a:pPr algn="ctr">
                        <a:lnSpc>
                          <a:spcPts val="1170"/>
                        </a:lnSpc>
                        <a:spcBef>
                          <a:spcPts val="600"/>
                        </a:spcBef>
                        <a:spcAft>
                          <a:spcPts val="0"/>
                        </a:spcAft>
                      </a:pPr>
                      <a:r>
                        <a:rPr lang="vi-VN" sz="1400">
                          <a:effectLst/>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Loại thuốc hoặc dị nguyên nào đã gây dị ứng?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58577">
                <a:tc>
                  <a:txBody>
                    <a:bodyPr/>
                    <a:lstStyle/>
                    <a:p>
                      <a:pPr algn="ctr">
                        <a:lnSpc>
                          <a:spcPts val="1170"/>
                        </a:lnSpc>
                        <a:spcBef>
                          <a:spcPts val="600"/>
                        </a:spcBef>
                        <a:spcAft>
                          <a:spcPts val="0"/>
                        </a:spcAft>
                      </a:pPr>
                      <a:r>
                        <a:rPr lang="vi-VN" sz="1400">
                          <a:effectLst/>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Dị ứng với loại côn trùng nào?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569316">
                <a:tc>
                  <a:txBody>
                    <a:bodyPr/>
                    <a:lstStyle/>
                    <a:p>
                      <a:pPr algn="ctr">
                        <a:lnSpc>
                          <a:spcPts val="1170"/>
                        </a:lnSpc>
                        <a:spcBef>
                          <a:spcPts val="600"/>
                        </a:spcBef>
                        <a:spcAft>
                          <a:spcPts val="0"/>
                        </a:spcAft>
                      </a:pPr>
                      <a:r>
                        <a:rPr lang="vi-VN" sz="1400">
                          <a:effectLst/>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Dị ứng với loại thực phẩm nào?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717153">
                <a:tc>
                  <a:txBody>
                    <a:bodyPr/>
                    <a:lstStyle/>
                    <a:p>
                      <a:pPr algn="ctr">
                        <a:lnSpc>
                          <a:spcPts val="1170"/>
                        </a:lnSpc>
                        <a:spcBef>
                          <a:spcPts val="600"/>
                        </a:spcBef>
                        <a:spcAft>
                          <a:spcPts val="0"/>
                        </a:spcAft>
                      </a:pPr>
                      <a:r>
                        <a:rPr lang="vi-VN" sz="1400">
                          <a:effectLst/>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Dị ứng với các tác nhân khác: phấn hoa, bụi nhà, hóa chất, mỹ phẩm...?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717153">
                <a:tc>
                  <a:txBody>
                    <a:bodyPr/>
                    <a:lstStyle/>
                    <a:p>
                      <a:pPr algn="ctr">
                        <a:lnSpc>
                          <a:spcPts val="1170"/>
                        </a:lnSpc>
                        <a:spcBef>
                          <a:spcPts val="600"/>
                        </a:spcBef>
                        <a:spcAft>
                          <a:spcPts val="0"/>
                        </a:spcAft>
                      </a:pPr>
                      <a:r>
                        <a:rPr lang="vi-VN" sz="1400">
                          <a:effectLst/>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Tiền sử cá nhân có bệnh dị ứng nào? (viêm mũi dị ứng, hen phế quản...)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717153">
                <a:tc>
                  <a:txBody>
                    <a:bodyPr/>
                    <a:lstStyle/>
                    <a:p>
                      <a:pPr algn="ctr">
                        <a:lnSpc>
                          <a:spcPts val="1170"/>
                        </a:lnSpc>
                        <a:spcBef>
                          <a:spcPts val="600"/>
                        </a:spcBef>
                        <a:spcAft>
                          <a:spcPts val="0"/>
                        </a:spcAft>
                      </a:pPr>
                      <a:r>
                        <a:rPr lang="vi-VN" sz="1400">
                          <a:effectLst/>
                        </a:rPr>
                        <a:t>6</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Tiền sử gia đình có bệnh dị ứng nào? (Bố mẹ, con, anh chị em ruột, có ai bị các bệnh dị ứng trên không).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5" name="Rectangle 1"/>
          <p:cNvSpPr>
            <a:spLocks noChangeArrowheads="1"/>
          </p:cNvSpPr>
          <p:nvPr/>
        </p:nvSpPr>
        <p:spPr bwMode="auto">
          <a:xfrm>
            <a:off x="5542" y="635043"/>
            <a:ext cx="1029240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8400049"/>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Chuẩn</a:t>
            </a:r>
            <a:r>
              <a:rPr lang="en-US" dirty="0" smtClean="0"/>
              <a:t> </a:t>
            </a:r>
            <a:r>
              <a:rPr lang="en-US" dirty="0" err="1" smtClean="0"/>
              <a:t>bị</a:t>
            </a:r>
            <a:r>
              <a:rPr lang="en-US" dirty="0" smtClean="0"/>
              <a:t> , </a:t>
            </a:r>
            <a:r>
              <a:rPr lang="en-US" dirty="0" err="1" smtClean="0"/>
              <a:t>dự</a:t>
            </a:r>
            <a:r>
              <a:rPr lang="en-US" dirty="0" smtClean="0"/>
              <a:t> </a:t>
            </a:r>
            <a:r>
              <a:rPr lang="en-US" dirty="0" err="1" smtClean="0"/>
              <a:t>phòng</a:t>
            </a:r>
            <a:r>
              <a:rPr lang="en-US" dirty="0" smtClean="0"/>
              <a:t> </a:t>
            </a:r>
            <a:r>
              <a:rPr lang="en-US" dirty="0" err="1" smtClean="0"/>
              <a:t>cấp</a:t>
            </a:r>
            <a:r>
              <a:rPr lang="en-US" dirty="0" smtClean="0"/>
              <a:t> </a:t>
            </a:r>
            <a:r>
              <a:rPr lang="en-US" dirty="0" err="1" smtClean="0"/>
              <a:t>cứu</a:t>
            </a:r>
            <a:r>
              <a:rPr lang="en-US" dirty="0" smtClean="0"/>
              <a:t>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p:txBody>
          <a:bodyPr/>
          <a:lstStyle/>
          <a:p>
            <a:r>
              <a:rPr lang="vi-VN" dirty="0"/>
              <a:t>Cơ sở khám bệnh, chữa bệnh phải có hộp thuốc cấp cứu phản vệ và trang thiết bị y tế theo quy định tại mục II Phụ lục V ban hành kèm theo Thông tư này.</a:t>
            </a:r>
            <a:endParaRPr lang="en-US" dirty="0"/>
          </a:p>
          <a:p>
            <a:r>
              <a:rPr lang="vi-VN" dirty="0"/>
              <a:t>Nơi có sử dụng thuốc, xe tiêm phải được trang bị và sẵn sàng hộp thuốc cấp cứu phản </a:t>
            </a:r>
            <a:r>
              <a:rPr lang="vi-VN" dirty="0" smtClean="0"/>
              <a:t>vệ</a:t>
            </a:r>
            <a:endParaRPr lang="en-US" dirty="0" smtClean="0"/>
          </a:p>
          <a:p>
            <a:r>
              <a:rPr lang="vi-VN" dirty="0"/>
              <a:t>Bác sĩ, nhân viên y tế phải nắm v</a:t>
            </a:r>
            <a:r>
              <a:rPr lang="en-US" dirty="0"/>
              <a:t>ữ</a:t>
            </a:r>
            <a:r>
              <a:rPr lang="vi-VN" dirty="0"/>
              <a:t>ng kiến thức và thực hành được cấp cứu phản vệ theo phác đ</a:t>
            </a:r>
            <a:r>
              <a:rPr lang="en-US" dirty="0"/>
              <a:t>ồ</a:t>
            </a:r>
            <a:r>
              <a:rPr lang="vi-VN" dirty="0" smtClean="0"/>
              <a:t>.</a:t>
            </a:r>
            <a:endParaRPr lang="en-US" dirty="0" smtClean="0"/>
          </a:p>
          <a:p>
            <a:r>
              <a:rPr lang="vi-VN" dirty="0"/>
              <a:t>Bác sĩ, nhân viên y tế phải nắm v</a:t>
            </a:r>
            <a:r>
              <a:rPr lang="en-US" dirty="0"/>
              <a:t>ữ</a:t>
            </a:r>
            <a:r>
              <a:rPr lang="vi-VN" dirty="0"/>
              <a:t>ng kiến thức và thực hành được cấp cứu phản vệ theo phác đ</a:t>
            </a:r>
            <a:r>
              <a:rPr lang="en-US" dirty="0"/>
              <a:t>ồ</a:t>
            </a:r>
            <a:r>
              <a:rPr lang="vi-VN" dirty="0"/>
              <a:t>.</a:t>
            </a:r>
            <a:endParaRPr lang="en-US" dirty="0"/>
          </a:p>
          <a:p>
            <a:endParaRPr lang="en-US" dirty="0"/>
          </a:p>
          <a:p>
            <a:endParaRPr lang="en-US" dirty="0"/>
          </a:p>
        </p:txBody>
      </p:sp>
    </p:spTree>
    <p:extLst>
      <p:ext uri="{BB962C8B-B14F-4D97-AF65-F5344CB8AC3E}">
        <p14:creationId xmlns:p14="http://schemas.microsoft.com/office/powerpoint/2010/main" val="1380286559"/>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Xử</a:t>
            </a:r>
            <a:r>
              <a:rPr lang="en-US" dirty="0" smtClean="0"/>
              <a:t> </a:t>
            </a:r>
            <a:r>
              <a:rPr lang="en-US" dirty="0" err="1" smtClean="0"/>
              <a:t>trí</a:t>
            </a:r>
            <a:r>
              <a:rPr lang="en-US" dirty="0" smtClean="0"/>
              <a:t>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a:xfrm>
            <a:off x="827088" y="1600200"/>
            <a:ext cx="6711950" cy="4648200"/>
          </a:xfrm>
        </p:spPr>
        <p:txBody>
          <a:bodyPr/>
          <a:lstStyle/>
          <a:p>
            <a:r>
              <a:rPr lang="vi-VN" dirty="0" smtClean="0"/>
              <a:t>Adrenalin</a:t>
            </a:r>
            <a:r>
              <a:rPr lang="en-US" dirty="0" smtClean="0"/>
              <a:t> : T</a:t>
            </a:r>
            <a:r>
              <a:rPr lang="vi-VN" dirty="0" smtClean="0"/>
              <a:t>iêm </a:t>
            </a:r>
            <a:r>
              <a:rPr lang="vi-VN" dirty="0"/>
              <a:t>bắp ngay cho người bị phản vệ khi được ch</a:t>
            </a:r>
            <a:r>
              <a:rPr lang="en-US" dirty="0"/>
              <a:t>ẩ</a:t>
            </a:r>
            <a:r>
              <a:rPr lang="vi-VN" dirty="0"/>
              <a:t>n đoán phản vệ từ độ II trở lên</a:t>
            </a:r>
            <a:r>
              <a:rPr lang="vi-VN" dirty="0" smtClean="0"/>
              <a:t>.</a:t>
            </a:r>
            <a:endParaRPr lang="en-US" dirty="0" smtClean="0"/>
          </a:p>
          <a:p>
            <a:r>
              <a:rPr lang="vi-VN" dirty="0"/>
              <a:t>. Bác sĩ, y </a:t>
            </a:r>
            <a:r>
              <a:rPr lang="vi-VN" dirty="0" smtClean="0"/>
              <a:t>sỹ</a:t>
            </a:r>
            <a:r>
              <a:rPr lang="vi-VN" dirty="0"/>
              <a:t>, điều dưỡng viên, hộ sinh viên, kỹ thuật viên phải xử trí cấp cứu phản vệ theo quy định tại Phụ lục III, Phụ lục </a:t>
            </a:r>
            <a:r>
              <a:rPr lang="vi-VN" dirty="0" smtClean="0"/>
              <a:t>IV</a:t>
            </a:r>
            <a:endParaRPr lang="en-US" dirty="0" smtClean="0"/>
          </a:p>
          <a:p>
            <a:r>
              <a:rPr lang="vi-VN" dirty="0"/>
              <a:t>Đối với người có tiền sử phản vệ có sẵn adrenalin mang theo người thì người bệnh hoặc người khác không phải là nhân viên y tế được phép sử dụng thuốc trong trường hợp khẩn cấp để tiêm bắp cấp cứu khi không có nhân viên y tế.</a:t>
            </a:r>
            <a:endParaRPr lang="en-US" dirty="0"/>
          </a:p>
          <a:p>
            <a:endParaRPr lang="en-US" dirty="0"/>
          </a:p>
        </p:txBody>
      </p:sp>
    </p:spTree>
    <p:extLst>
      <p:ext uri="{BB962C8B-B14F-4D97-AF65-F5344CB8AC3E}">
        <p14:creationId xmlns:p14="http://schemas.microsoft.com/office/powerpoint/2010/main" val="2912204673"/>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Hiệu</a:t>
            </a:r>
            <a:r>
              <a:rPr lang="en-US" dirty="0" smtClean="0"/>
              <a:t> </a:t>
            </a:r>
            <a:r>
              <a:rPr lang="en-US" dirty="0" err="1" smtClean="0"/>
              <a:t>lực</a:t>
            </a:r>
            <a:r>
              <a:rPr lang="en-US" dirty="0" smtClean="0"/>
              <a:t> </a:t>
            </a:r>
            <a:r>
              <a:rPr lang="en-US" dirty="0" err="1" smtClean="0"/>
              <a:t>thi</a:t>
            </a:r>
            <a:r>
              <a:rPr lang="en-US" dirty="0" smtClean="0"/>
              <a:t> </a:t>
            </a:r>
            <a:r>
              <a:rPr lang="en-US" dirty="0" err="1" smtClean="0"/>
              <a:t>hành</a:t>
            </a:r>
            <a:endParaRPr lang="en-US" dirty="0"/>
          </a:p>
        </p:txBody>
      </p:sp>
      <p:sp>
        <p:nvSpPr>
          <p:cNvPr id="3" name="Content Placeholder 2"/>
          <p:cNvSpPr>
            <a:spLocks noGrp="1"/>
          </p:cNvSpPr>
          <p:nvPr>
            <p:ph idx="1"/>
          </p:nvPr>
        </p:nvSpPr>
        <p:spPr/>
        <p:txBody>
          <a:bodyPr/>
          <a:lstStyle/>
          <a:p>
            <a:r>
              <a:rPr lang="en-US" sz="4400" dirty="0" err="1" smtClean="0"/>
              <a:t>Từ</a:t>
            </a:r>
            <a:r>
              <a:rPr lang="en-US" sz="4400" dirty="0" smtClean="0"/>
              <a:t> </a:t>
            </a:r>
            <a:r>
              <a:rPr lang="en-US" sz="4400" dirty="0" err="1" smtClean="0"/>
              <a:t>ngày</a:t>
            </a:r>
            <a:r>
              <a:rPr lang="en-US" sz="4400" dirty="0" smtClean="0"/>
              <a:t> 15/02/2018</a:t>
            </a:r>
          </a:p>
          <a:p>
            <a:endParaRPr lang="en-US" sz="4400" dirty="0" smtClean="0"/>
          </a:p>
          <a:p>
            <a:r>
              <a:rPr lang="en-US" sz="4400" dirty="0" smtClean="0"/>
              <a:t>TT 08/1999/TT-BYT </a:t>
            </a:r>
            <a:r>
              <a:rPr lang="en-US" sz="4400" dirty="0" err="1" smtClean="0"/>
              <a:t>hết</a:t>
            </a:r>
            <a:r>
              <a:rPr lang="en-US" sz="4400" dirty="0" smtClean="0"/>
              <a:t> </a:t>
            </a:r>
            <a:r>
              <a:rPr lang="en-US" sz="4400" dirty="0" err="1" smtClean="0"/>
              <a:t>hiệu</a:t>
            </a:r>
            <a:r>
              <a:rPr lang="en-US" sz="4400" dirty="0" smtClean="0"/>
              <a:t> </a:t>
            </a:r>
            <a:r>
              <a:rPr lang="en-US" sz="4400" dirty="0" err="1" smtClean="0"/>
              <a:t>lực</a:t>
            </a:r>
            <a:r>
              <a:rPr lang="en-US" sz="4400" dirty="0" smtClean="0"/>
              <a:t> </a:t>
            </a:r>
            <a:r>
              <a:rPr lang="en-US" sz="4400" dirty="0" err="1" smtClean="0"/>
              <a:t>từ</a:t>
            </a:r>
            <a:r>
              <a:rPr lang="en-US" sz="4400" dirty="0" smtClean="0"/>
              <a:t> 15/2/2018</a:t>
            </a:r>
            <a:endParaRPr lang="en-US" sz="4400" dirty="0"/>
          </a:p>
        </p:txBody>
      </p:sp>
    </p:spTree>
    <p:extLst>
      <p:ext uri="{BB962C8B-B14F-4D97-AF65-F5344CB8AC3E}">
        <p14:creationId xmlns:p14="http://schemas.microsoft.com/office/powerpoint/2010/main" val="1417909680"/>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Trách</a:t>
            </a:r>
            <a:r>
              <a:rPr lang="en-US" dirty="0" smtClean="0"/>
              <a:t> </a:t>
            </a:r>
            <a:r>
              <a:rPr lang="en-US" dirty="0" err="1" smtClean="0"/>
              <a:t>nhiệm</a:t>
            </a:r>
            <a:r>
              <a:rPr lang="en-US" dirty="0" smtClean="0"/>
              <a:t> </a:t>
            </a:r>
            <a:r>
              <a:rPr lang="en-US" dirty="0" err="1" smtClean="0"/>
              <a:t>thi</a:t>
            </a:r>
            <a:r>
              <a:rPr lang="en-US" dirty="0" smtClean="0"/>
              <a:t> </a:t>
            </a:r>
            <a:r>
              <a:rPr lang="en-US" dirty="0" err="1" smtClean="0"/>
              <a:t>hành</a:t>
            </a:r>
            <a:endParaRPr lang="en-US" dirty="0"/>
          </a:p>
        </p:txBody>
      </p:sp>
      <p:sp>
        <p:nvSpPr>
          <p:cNvPr id="3" name="Content Placeholder 2"/>
          <p:cNvSpPr>
            <a:spLocks noGrp="1"/>
          </p:cNvSpPr>
          <p:nvPr>
            <p:ph idx="1"/>
          </p:nvPr>
        </p:nvSpPr>
        <p:spPr>
          <a:xfrm>
            <a:off x="484188" y="1447800"/>
            <a:ext cx="7054850" cy="4800600"/>
          </a:xfrm>
        </p:spPr>
        <p:txBody>
          <a:bodyPr/>
          <a:lstStyle/>
          <a:p>
            <a:pPr marL="0" indent="0">
              <a:buNone/>
            </a:pPr>
            <a:r>
              <a:rPr lang="en-US" dirty="0" smtClean="0"/>
              <a:t>1</a:t>
            </a:r>
            <a:r>
              <a:rPr lang="vi-VN" dirty="0" smtClean="0"/>
              <a:t>. </a:t>
            </a:r>
            <a:r>
              <a:rPr lang="vi-VN" dirty="0"/>
              <a:t>Trách nhiệm của người đứng đầu, người phụ trách chuyên môn của cơ sở khám bệnh, chữa bệnh:</a:t>
            </a:r>
            <a:endParaRPr lang="en-US" dirty="0"/>
          </a:p>
          <a:p>
            <a:pPr marL="457200" indent="-457200">
              <a:buAutoNum type="alphaLcParenR"/>
            </a:pPr>
            <a:r>
              <a:rPr lang="vi-VN" dirty="0" smtClean="0"/>
              <a:t>Tổ </a:t>
            </a:r>
            <a:r>
              <a:rPr lang="vi-VN" dirty="0"/>
              <a:t>chức thực hiện nghiêm Thông tư này tại cơ sở khám, chữa bệnh</a:t>
            </a:r>
            <a:r>
              <a:rPr lang="vi-VN" dirty="0" smtClean="0"/>
              <a:t>.</a:t>
            </a:r>
            <a:endParaRPr lang="en-US" dirty="0" smtClean="0"/>
          </a:p>
          <a:p>
            <a:pPr marL="457200" indent="-457200">
              <a:buAutoNum type="alphaLcParenR"/>
            </a:pPr>
            <a:r>
              <a:rPr lang="vi-VN" dirty="0"/>
              <a:t>Ban hành hướng dẫn, quy chế, quy trình cụ thể để áp dụng tại cơ sở khám bệnh, chữa </a:t>
            </a:r>
            <a:r>
              <a:rPr lang="vi-VN" dirty="0" smtClean="0"/>
              <a:t>bệnh</a:t>
            </a:r>
            <a:endParaRPr lang="en-US" dirty="0"/>
          </a:p>
          <a:p>
            <a:pPr marL="457200" indent="-457200">
              <a:buAutoNum type="alphaLcParenR"/>
            </a:pPr>
            <a:r>
              <a:rPr lang="vi-VN" dirty="0" smtClean="0"/>
              <a:t> </a:t>
            </a:r>
            <a:r>
              <a:rPr lang="vi-VN" dirty="0"/>
              <a:t>Đào tạo, tập huấn, phổ biến Thông tư này cho người hành nghề, nhân viên y tế thuộc cơ sở khám, chữa bệnh quản lý</a:t>
            </a:r>
            <a:r>
              <a:rPr lang="vi-VN" dirty="0" smtClean="0"/>
              <a:t>.</a:t>
            </a:r>
            <a:endParaRPr lang="en-US" dirty="0" smtClean="0"/>
          </a:p>
          <a:p>
            <a:pPr marL="0" indent="0">
              <a:buNone/>
            </a:pPr>
            <a:endParaRPr lang="en-US" dirty="0"/>
          </a:p>
        </p:txBody>
      </p:sp>
    </p:spTree>
    <p:extLst>
      <p:ext uri="{BB962C8B-B14F-4D97-AF65-F5344CB8AC3E}">
        <p14:creationId xmlns:p14="http://schemas.microsoft.com/office/powerpoint/2010/main" val="4129912291"/>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Hộp</a:t>
            </a:r>
            <a:r>
              <a:rPr lang="en-US" dirty="0" smtClean="0"/>
              <a:t> </a:t>
            </a:r>
            <a:r>
              <a:rPr lang="en-US" dirty="0" err="1" smtClean="0"/>
              <a:t>chống</a:t>
            </a:r>
            <a:r>
              <a:rPr lang="en-US" dirty="0" smtClean="0"/>
              <a:t> </a:t>
            </a:r>
            <a:r>
              <a:rPr lang="en-US" dirty="0" err="1" smtClean="0"/>
              <a:t>sốc</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05369639"/>
              </p:ext>
            </p:extLst>
          </p:nvPr>
        </p:nvGraphicFramePr>
        <p:xfrm>
          <a:off x="914402" y="1676399"/>
          <a:ext cx="7238999" cy="4156226"/>
        </p:xfrm>
        <a:graphic>
          <a:graphicData uri="http://schemas.openxmlformats.org/drawingml/2006/table">
            <a:tbl>
              <a:tblPr firstRow="1" firstCol="1" bandRow="1">
                <a:tableStyleId>{5C22544A-7EE6-4342-B048-85BDC9FD1C3A}</a:tableStyleId>
              </a:tblPr>
              <a:tblGrid>
                <a:gridCol w="477296"/>
                <a:gridCol w="3180302"/>
                <a:gridCol w="1274467"/>
                <a:gridCol w="2306934"/>
              </a:tblGrid>
              <a:tr h="304801">
                <a:tc>
                  <a:txBody>
                    <a:bodyPr/>
                    <a:lstStyle/>
                    <a:p>
                      <a:pPr algn="ctr">
                        <a:lnSpc>
                          <a:spcPts val="1170"/>
                        </a:lnSpc>
                        <a:spcBef>
                          <a:spcPts val="600"/>
                        </a:spcBef>
                        <a:spcAft>
                          <a:spcPts val="0"/>
                        </a:spcAft>
                      </a:pPr>
                      <a:r>
                        <a:rPr lang="vi-VN" sz="1400">
                          <a:effectLst/>
                        </a:rPr>
                        <a:t>STT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dirty="0">
                          <a:effectLst/>
                        </a:rPr>
                        <a:t>Nội dung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dirty="0">
                          <a:effectLst/>
                        </a:rPr>
                        <a:t>Đơn vị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Số lượng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609600">
                <a:tc>
                  <a:txBody>
                    <a:bodyPr/>
                    <a:lstStyle/>
                    <a:p>
                      <a:pPr algn="ctr">
                        <a:lnSpc>
                          <a:spcPts val="1170"/>
                        </a:lnSpc>
                        <a:spcBef>
                          <a:spcPts val="600"/>
                        </a:spcBef>
                        <a:spcAft>
                          <a:spcPts val="0"/>
                        </a:spcAft>
                      </a:pPr>
                      <a:r>
                        <a:rPr lang="vi-VN" sz="14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Phác đồ, sơ đồ xử trí cấp cứu phản vệ (Phụ lục III, Phụ lục X)</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bản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01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84571">
                <a:tc rowSpan="5">
                  <a:txBody>
                    <a:bodyPr/>
                    <a:lstStyle/>
                    <a:p>
                      <a:pPr algn="ctr">
                        <a:lnSpc>
                          <a:spcPts val="1170"/>
                        </a:lnSpc>
                        <a:spcBef>
                          <a:spcPts val="600"/>
                        </a:spcBef>
                        <a:spcAft>
                          <a:spcPts val="0"/>
                        </a:spcAft>
                      </a:pPr>
                      <a:r>
                        <a:rPr lang="vi-VN" sz="1400">
                          <a:effectLst/>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Bơm kim tiêm vô khuẩn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72283">
                <a:tc vMerge="1">
                  <a:txBody>
                    <a:bodyPr/>
                    <a:lstStyle/>
                    <a:p>
                      <a:endParaRPr lang="en-US"/>
                    </a:p>
                  </a:txBody>
                  <a:tcPr/>
                </a:tc>
                <a:tc>
                  <a:txBody>
                    <a:bodyPr/>
                    <a:lstStyle/>
                    <a:p>
                      <a:pPr>
                        <a:lnSpc>
                          <a:spcPts val="1170"/>
                        </a:lnSpc>
                        <a:spcBef>
                          <a:spcPts val="600"/>
                        </a:spcBef>
                        <a:spcAft>
                          <a:spcPts val="0"/>
                        </a:spcAft>
                      </a:pPr>
                      <a:r>
                        <a:rPr lang="vi-VN" sz="1400">
                          <a:effectLst/>
                        </a:rPr>
                        <a:t>- Loại 1</a:t>
                      </a:r>
                      <a:r>
                        <a:rPr lang="en-US" sz="1400">
                          <a:effectLst/>
                        </a:rPr>
                        <a:t>0</a:t>
                      </a:r>
                      <a:r>
                        <a:rPr lang="vi-VN" sz="1400">
                          <a:effectLst/>
                        </a:rPr>
                        <a:t>ml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cái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02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72283">
                <a:tc vMerge="1">
                  <a:txBody>
                    <a:bodyPr/>
                    <a:lstStyle/>
                    <a:p>
                      <a:endParaRPr lang="en-US"/>
                    </a:p>
                  </a:txBody>
                  <a:tcPr/>
                </a:tc>
                <a:tc>
                  <a:txBody>
                    <a:bodyPr/>
                    <a:lstStyle/>
                    <a:p>
                      <a:pPr>
                        <a:lnSpc>
                          <a:spcPts val="1170"/>
                        </a:lnSpc>
                        <a:spcBef>
                          <a:spcPts val="600"/>
                        </a:spcBef>
                        <a:spcAft>
                          <a:spcPts val="0"/>
                        </a:spcAft>
                      </a:pPr>
                      <a:r>
                        <a:rPr lang="vi-VN" sz="1400">
                          <a:effectLst/>
                        </a:rPr>
                        <a:t>- Loại 5ml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cái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02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72283">
                <a:tc vMerge="1">
                  <a:txBody>
                    <a:bodyPr/>
                    <a:lstStyle/>
                    <a:p>
                      <a:endParaRPr lang="en-US"/>
                    </a:p>
                  </a:txBody>
                  <a:tcPr/>
                </a:tc>
                <a:tc>
                  <a:txBody>
                    <a:bodyPr/>
                    <a:lstStyle/>
                    <a:p>
                      <a:pPr>
                        <a:lnSpc>
                          <a:spcPts val="1170"/>
                        </a:lnSpc>
                        <a:spcBef>
                          <a:spcPts val="600"/>
                        </a:spcBef>
                        <a:spcAft>
                          <a:spcPts val="0"/>
                        </a:spcAft>
                      </a:pPr>
                      <a:r>
                        <a:rPr lang="vi-VN" sz="1400" dirty="0">
                          <a:effectLst/>
                        </a:rPr>
                        <a:t>- Loại </a:t>
                      </a:r>
                      <a:r>
                        <a:rPr lang="en-US" sz="1400" dirty="0">
                          <a:effectLst/>
                        </a:rPr>
                        <a:t>1</a:t>
                      </a:r>
                      <a:r>
                        <a:rPr lang="vi-VN" sz="1400" dirty="0">
                          <a:effectLst/>
                        </a:rPr>
                        <a:t>ml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cái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02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61166">
                <a:tc vMerge="1">
                  <a:txBody>
                    <a:bodyPr/>
                    <a:lstStyle/>
                    <a:p>
                      <a:endParaRPr lang="en-US"/>
                    </a:p>
                  </a:txBody>
                  <a:tcPr/>
                </a:tc>
                <a:tc>
                  <a:txBody>
                    <a:bodyPr/>
                    <a:lstStyle/>
                    <a:p>
                      <a:pPr>
                        <a:lnSpc>
                          <a:spcPts val="1170"/>
                        </a:lnSpc>
                        <a:spcBef>
                          <a:spcPts val="600"/>
                        </a:spcBef>
                        <a:spcAft>
                          <a:spcPts val="0"/>
                        </a:spcAft>
                      </a:pPr>
                      <a:r>
                        <a:rPr lang="vi-VN" sz="1400">
                          <a:effectLst/>
                        </a:rPr>
                        <a:t>- Kim tiêm 14-16G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dirty="0">
                          <a:effectLst/>
                        </a:rPr>
                        <a:t>cái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02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517824">
                <a:tc>
                  <a:txBody>
                    <a:bodyPr/>
                    <a:lstStyle/>
                    <a:p>
                      <a:pPr algn="ctr">
                        <a:lnSpc>
                          <a:spcPts val="1170"/>
                        </a:lnSpc>
                        <a:spcBef>
                          <a:spcPts val="600"/>
                        </a:spcBef>
                        <a:spcAft>
                          <a:spcPts val="0"/>
                        </a:spcAft>
                      </a:pPr>
                      <a:r>
                        <a:rPr lang="vi-VN" sz="1400">
                          <a:effectLst/>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Bông tiệt trùng tẩm cồn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gói/hộp</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01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72283">
                <a:tc>
                  <a:txBody>
                    <a:bodyPr/>
                    <a:lstStyle/>
                    <a:p>
                      <a:pPr algn="ctr">
                        <a:lnSpc>
                          <a:spcPts val="1170"/>
                        </a:lnSpc>
                        <a:spcBef>
                          <a:spcPts val="600"/>
                        </a:spcBef>
                        <a:spcAft>
                          <a:spcPts val="0"/>
                        </a:spcAft>
                      </a:pPr>
                      <a:r>
                        <a:rPr lang="vi-VN" sz="1400">
                          <a:effectLst/>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Dây garo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cái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02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72283">
                <a:tc>
                  <a:txBody>
                    <a:bodyPr/>
                    <a:lstStyle/>
                    <a:p>
                      <a:pPr algn="ctr">
                        <a:lnSpc>
                          <a:spcPts val="1170"/>
                        </a:lnSpc>
                        <a:spcBef>
                          <a:spcPts val="600"/>
                        </a:spcBef>
                        <a:spcAft>
                          <a:spcPts val="0"/>
                        </a:spcAft>
                      </a:pPr>
                      <a:r>
                        <a:rPr lang="vi-VN" sz="1400">
                          <a:effectLst/>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Adrenalin </a:t>
                      </a:r>
                      <a:r>
                        <a:rPr lang="en-US" sz="1400">
                          <a:effectLst/>
                        </a:rPr>
                        <a:t>1</a:t>
                      </a:r>
                      <a:r>
                        <a:rPr lang="vi-VN" sz="1400">
                          <a:effectLst/>
                        </a:rPr>
                        <a:t>mg/</a:t>
                      </a:r>
                      <a:r>
                        <a:rPr lang="en-US" sz="1400">
                          <a:effectLst/>
                        </a:rPr>
                        <a:t>1</a:t>
                      </a:r>
                      <a:r>
                        <a:rPr lang="vi-VN" sz="1400">
                          <a:effectLst/>
                        </a:rPr>
                        <a:t>ml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05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72283">
                <a:tc>
                  <a:txBody>
                    <a:bodyPr/>
                    <a:lstStyle/>
                    <a:p>
                      <a:pPr algn="ctr">
                        <a:lnSpc>
                          <a:spcPts val="1170"/>
                        </a:lnSpc>
                        <a:spcBef>
                          <a:spcPts val="600"/>
                        </a:spcBef>
                        <a:spcAft>
                          <a:spcPts val="0"/>
                        </a:spcAft>
                      </a:pPr>
                      <a:r>
                        <a:rPr lang="vi-VN" sz="1400">
                          <a:effectLst/>
                        </a:rPr>
                        <a:t>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Methylprednisolon 40mg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lọ</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02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72283">
                <a:tc>
                  <a:txBody>
                    <a:bodyPr/>
                    <a:lstStyle/>
                    <a:p>
                      <a:pPr algn="ctr">
                        <a:lnSpc>
                          <a:spcPts val="1170"/>
                        </a:lnSpc>
                        <a:spcBef>
                          <a:spcPts val="600"/>
                        </a:spcBef>
                        <a:spcAft>
                          <a:spcPts val="0"/>
                        </a:spcAft>
                      </a:pPr>
                      <a:r>
                        <a:rPr lang="vi-VN" sz="1400">
                          <a:effectLst/>
                        </a:rPr>
                        <a:t>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Diphenhydramin 1</a:t>
                      </a:r>
                      <a:r>
                        <a:rPr lang="en-US" sz="1400">
                          <a:effectLst/>
                        </a:rPr>
                        <a:t>0</a:t>
                      </a:r>
                      <a:r>
                        <a:rPr lang="vi-VN" sz="1400">
                          <a:effectLst/>
                        </a:rPr>
                        <a:t>mg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05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72283">
                <a:tc>
                  <a:txBody>
                    <a:bodyPr/>
                    <a:lstStyle/>
                    <a:p>
                      <a:pPr algn="ctr">
                        <a:lnSpc>
                          <a:spcPts val="1170"/>
                        </a:lnSpc>
                        <a:spcBef>
                          <a:spcPts val="600"/>
                        </a:spcBef>
                        <a:spcAft>
                          <a:spcPts val="0"/>
                        </a:spcAft>
                      </a:pPr>
                      <a:r>
                        <a:rPr lang="vi-VN" sz="1400">
                          <a:effectLst/>
                        </a:rPr>
                        <a:t>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ts val="1170"/>
                        </a:lnSpc>
                        <a:spcBef>
                          <a:spcPts val="600"/>
                        </a:spcBef>
                        <a:spcAft>
                          <a:spcPts val="0"/>
                        </a:spcAft>
                      </a:pPr>
                      <a:r>
                        <a:rPr lang="vi-VN" sz="1400">
                          <a:effectLst/>
                        </a:rPr>
                        <a:t>Nước cất 10ml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a:effectLst/>
                        </a:rPr>
                        <a:t>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170"/>
                        </a:lnSpc>
                        <a:spcBef>
                          <a:spcPts val="600"/>
                        </a:spcBef>
                        <a:spcAft>
                          <a:spcPts val="0"/>
                        </a:spcAft>
                      </a:pPr>
                      <a:r>
                        <a:rPr lang="vi-VN" sz="1400" dirty="0">
                          <a:effectLst/>
                        </a:rPr>
                        <a:t>03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707866857"/>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400" b="1" dirty="0"/>
              <a:t>Trang thiết bị y tế và thuốc tối thiểu cấp cứu phản vệ tại cơ sở khám bệnh, chữa bệnh</a:t>
            </a:r>
            <a:endParaRPr lang="en-US" sz="2400" dirty="0"/>
          </a:p>
        </p:txBody>
      </p:sp>
      <p:sp>
        <p:nvSpPr>
          <p:cNvPr id="3" name="Content Placeholder 2"/>
          <p:cNvSpPr>
            <a:spLocks noGrp="1"/>
          </p:cNvSpPr>
          <p:nvPr>
            <p:ph idx="1"/>
          </p:nvPr>
        </p:nvSpPr>
        <p:spPr>
          <a:xfrm>
            <a:off x="827088" y="1524000"/>
            <a:ext cx="6711950" cy="4724400"/>
          </a:xfrm>
        </p:spPr>
        <p:txBody>
          <a:bodyPr/>
          <a:lstStyle/>
          <a:p>
            <a:r>
              <a:rPr lang="en-US" dirty="0"/>
              <a:t>1</a:t>
            </a:r>
            <a:r>
              <a:rPr lang="vi-VN" dirty="0"/>
              <a:t>. Oxy.</a:t>
            </a:r>
            <a:endParaRPr lang="en-US" dirty="0"/>
          </a:p>
          <a:p>
            <a:r>
              <a:rPr lang="vi-VN" dirty="0"/>
              <a:t>2. Bóng AMBU và mặt nạ người lớn và trẻ nhỏ.</a:t>
            </a:r>
            <a:endParaRPr lang="en-US" dirty="0"/>
          </a:p>
          <a:p>
            <a:r>
              <a:rPr lang="vi-VN" dirty="0"/>
              <a:t>3. Bơm xịt salbutamol.</a:t>
            </a:r>
            <a:endParaRPr lang="en-US" dirty="0"/>
          </a:p>
          <a:p>
            <a:r>
              <a:rPr lang="vi-VN" dirty="0"/>
              <a:t>4. Bộ đặt nội khí quản và/hoặc bộ mở khí quản và/hoặc mask thanh quản.</a:t>
            </a:r>
            <a:endParaRPr lang="en-US" dirty="0"/>
          </a:p>
          <a:p>
            <a:r>
              <a:rPr lang="vi-VN" dirty="0"/>
              <a:t>5. Nhũ dịch Lipid 20% lọ 100ml (02 lọ) đặt trong tủ thuốc cấp cứu tại nơi sử dụng thuốc gây tê, gây mê.</a:t>
            </a:r>
            <a:endParaRPr lang="en-US" dirty="0"/>
          </a:p>
          <a:p>
            <a:r>
              <a:rPr lang="vi-VN" dirty="0"/>
              <a:t>6. Các thuốc chống dị ứng đường uống.</a:t>
            </a:r>
            <a:endParaRPr lang="en-US" dirty="0"/>
          </a:p>
          <a:p>
            <a:r>
              <a:rPr lang="vi-VN" dirty="0"/>
              <a:t>7. Dịch truyền: natriclorid 0,9%./.</a:t>
            </a:r>
            <a:endParaRPr lang="en-US" dirty="0"/>
          </a:p>
          <a:p>
            <a:endParaRPr lang="en-US" dirty="0"/>
          </a:p>
        </p:txBody>
      </p:sp>
    </p:spTree>
    <p:extLst>
      <p:ext uri="{BB962C8B-B14F-4D97-AF65-F5344CB8AC3E}">
        <p14:creationId xmlns:p14="http://schemas.microsoft.com/office/powerpoint/2010/main" val="3392265009"/>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Chẩn</a:t>
            </a:r>
            <a:r>
              <a:rPr lang="en-US" dirty="0" smtClean="0"/>
              <a:t> </a:t>
            </a:r>
            <a:r>
              <a:rPr lang="en-US" dirty="0" err="1" smtClean="0"/>
              <a:t>đoán</a:t>
            </a:r>
            <a:r>
              <a:rPr lang="en-US" dirty="0" smtClean="0"/>
              <a:t>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p:txBody>
          <a:bodyPr/>
          <a:lstStyle/>
          <a:p>
            <a:pPr marL="0" indent="0">
              <a:buNone/>
            </a:pPr>
            <a:r>
              <a:rPr lang="vi-VN" b="1" dirty="0"/>
              <a:t>1. Triệu chứng g</a:t>
            </a:r>
            <a:r>
              <a:rPr lang="en-US" b="1" dirty="0"/>
              <a:t>ợ</a:t>
            </a:r>
            <a:r>
              <a:rPr lang="vi-VN" b="1" dirty="0"/>
              <a:t>i ý</a:t>
            </a:r>
            <a:endParaRPr lang="en-US" dirty="0"/>
          </a:p>
          <a:p>
            <a:r>
              <a:rPr lang="vi-VN" i="1" dirty="0"/>
              <a:t>Nghĩ đến phản vệ khi xuất hiện </a:t>
            </a:r>
            <a:r>
              <a:rPr lang="vi-VN" i="1" u="sng" dirty="0"/>
              <a:t>ít nhất một </a:t>
            </a:r>
            <a:r>
              <a:rPr lang="vi-VN" i="1" dirty="0"/>
              <a:t>trong các triệu chứng sau:</a:t>
            </a:r>
            <a:endParaRPr lang="en-US" dirty="0"/>
          </a:p>
          <a:p>
            <a:r>
              <a:rPr lang="vi-VN" dirty="0"/>
              <a:t>a) Mày đay, phù mạch nhanh.</a:t>
            </a:r>
            <a:endParaRPr lang="en-US" dirty="0"/>
          </a:p>
          <a:p>
            <a:r>
              <a:rPr lang="vi-VN" dirty="0"/>
              <a:t>b) Khó thở, tức ngực, thở rít.</a:t>
            </a:r>
            <a:endParaRPr lang="en-US" dirty="0"/>
          </a:p>
          <a:p>
            <a:r>
              <a:rPr lang="vi-VN" dirty="0"/>
              <a:t>c) Đau bụng hoặc nôn.</a:t>
            </a:r>
            <a:endParaRPr lang="en-US" dirty="0"/>
          </a:p>
          <a:p>
            <a:r>
              <a:rPr lang="vi-VN" dirty="0"/>
              <a:t>d) Tụt huyết áp hoặc ngất.</a:t>
            </a:r>
            <a:endParaRPr lang="en-US" dirty="0"/>
          </a:p>
          <a:p>
            <a:r>
              <a:rPr lang="vi-VN" dirty="0"/>
              <a:t>e) Rối loạn ý thức.</a:t>
            </a:r>
            <a:endParaRPr lang="en-US" dirty="0"/>
          </a:p>
          <a:p>
            <a:endParaRPr lang="en-US" dirty="0"/>
          </a:p>
        </p:txBody>
      </p:sp>
    </p:spTree>
    <p:extLst>
      <p:ext uri="{BB962C8B-B14F-4D97-AF65-F5344CB8AC3E}">
        <p14:creationId xmlns:p14="http://schemas.microsoft.com/office/powerpoint/2010/main" val="1044536985"/>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Dịch tễ</a:t>
            </a:r>
          </a:p>
        </p:txBody>
      </p:sp>
      <p:sp>
        <p:nvSpPr>
          <p:cNvPr id="9219" name="Content Placeholder 2"/>
          <p:cNvSpPr>
            <a:spLocks noGrp="1"/>
          </p:cNvSpPr>
          <p:nvPr>
            <p:ph idx="1"/>
          </p:nvPr>
        </p:nvSpPr>
        <p:spPr>
          <a:xfrm>
            <a:off x="228600" y="1219200"/>
            <a:ext cx="8534400" cy="5029200"/>
          </a:xfrm>
        </p:spPr>
        <p:txBody>
          <a:bodyPr/>
          <a:lstStyle/>
          <a:p>
            <a:pPr>
              <a:spcBef>
                <a:spcPct val="0"/>
              </a:spcBef>
            </a:pPr>
            <a:r>
              <a:rPr lang="en-US" altLang="en-US" sz="2800" dirty="0" err="1" smtClean="0"/>
              <a:t>Hoa</a:t>
            </a:r>
            <a:r>
              <a:rPr lang="en-US" altLang="en-US" sz="2800" dirty="0" smtClean="0"/>
              <a:t> </a:t>
            </a:r>
            <a:r>
              <a:rPr lang="en-US" altLang="en-US" sz="2800" dirty="0" err="1" smtClean="0"/>
              <a:t>Kỳ</a:t>
            </a:r>
            <a:r>
              <a:rPr lang="en-US" altLang="en-US" sz="2800" dirty="0" smtClean="0"/>
              <a:t>: </a:t>
            </a:r>
            <a:r>
              <a:rPr lang="en-US" altLang="en-US" sz="2800" dirty="0" err="1" smtClean="0"/>
              <a:t>xấp</a:t>
            </a:r>
            <a:r>
              <a:rPr lang="en-US" altLang="en-US" sz="2800" dirty="0" smtClean="0"/>
              <a:t> </a:t>
            </a:r>
            <a:r>
              <a:rPr lang="en-US" altLang="en-US" sz="2800" dirty="0" err="1" smtClean="0"/>
              <a:t>xỉ</a:t>
            </a:r>
            <a:r>
              <a:rPr lang="en-US" altLang="en-US" sz="2800" dirty="0" smtClean="0"/>
              <a:t> 100000 </a:t>
            </a:r>
            <a:r>
              <a:rPr lang="en-US" altLang="en-US" sz="2800" dirty="0" err="1" smtClean="0"/>
              <a:t>ca</a:t>
            </a:r>
            <a:r>
              <a:rPr lang="en-US" altLang="en-US" sz="2800" dirty="0" smtClean="0"/>
              <a:t> /</a:t>
            </a:r>
            <a:r>
              <a:rPr lang="en-US" altLang="en-US" sz="2800" dirty="0" err="1" smtClean="0"/>
              <a:t>năm</a:t>
            </a:r>
            <a:r>
              <a:rPr lang="en-US" altLang="en-US" sz="2800" dirty="0" smtClean="0"/>
              <a:t>, </a:t>
            </a:r>
            <a:r>
              <a:rPr lang="en-US" altLang="en-US" sz="2800" dirty="0" err="1" smtClean="0"/>
              <a:t>tử</a:t>
            </a:r>
            <a:r>
              <a:rPr lang="en-US" altLang="en-US" sz="2800" dirty="0" smtClean="0"/>
              <a:t> </a:t>
            </a:r>
            <a:r>
              <a:rPr lang="en-US" altLang="en-US" sz="2800" dirty="0" err="1" smtClean="0"/>
              <a:t>vong</a:t>
            </a:r>
            <a:r>
              <a:rPr lang="en-US" altLang="en-US" sz="2800" dirty="0" smtClean="0"/>
              <a:t> 1000-1500 </a:t>
            </a:r>
            <a:r>
              <a:rPr lang="en-US" altLang="en-US" sz="2800" dirty="0" err="1" smtClean="0"/>
              <a:t>người</a:t>
            </a:r>
            <a:endParaRPr lang="en-US" altLang="en-US" sz="2800" dirty="0" smtClean="0"/>
          </a:p>
          <a:p>
            <a:pPr>
              <a:spcBef>
                <a:spcPct val="0"/>
              </a:spcBef>
            </a:pPr>
            <a:r>
              <a:rPr lang="en-US" altLang="en-US" sz="2800" dirty="0" err="1" smtClean="0"/>
              <a:t>Châu</a:t>
            </a:r>
            <a:r>
              <a:rPr lang="en-US" altLang="en-US" sz="2800" dirty="0" smtClean="0"/>
              <a:t> </a:t>
            </a:r>
            <a:r>
              <a:rPr lang="en-US" altLang="en-US" sz="2800" dirty="0" err="1" smtClean="0"/>
              <a:t>âu</a:t>
            </a:r>
            <a:r>
              <a:rPr lang="en-US" altLang="en-US" sz="2800" dirty="0" smtClean="0"/>
              <a:t>: 1.5-7.9 </a:t>
            </a:r>
            <a:r>
              <a:rPr lang="en-US" altLang="en-US" sz="2800" dirty="0" err="1" smtClean="0"/>
              <a:t>ca</a:t>
            </a:r>
            <a:r>
              <a:rPr lang="en-US" altLang="en-US" sz="2800" dirty="0" smtClean="0"/>
              <a:t>/100000 </a:t>
            </a:r>
            <a:r>
              <a:rPr lang="en-US" altLang="en-US" sz="2800" dirty="0" err="1" smtClean="0"/>
              <a:t>dân</a:t>
            </a:r>
            <a:r>
              <a:rPr lang="en-US" altLang="en-US" sz="2800" dirty="0" smtClean="0"/>
              <a:t>/</a:t>
            </a:r>
            <a:r>
              <a:rPr lang="en-US" altLang="en-US" sz="2800" dirty="0" err="1" smtClean="0"/>
              <a:t>năm</a:t>
            </a:r>
            <a:r>
              <a:rPr lang="en-US" altLang="en-US" sz="2800" dirty="0" smtClean="0"/>
              <a:t> </a:t>
            </a:r>
          </a:p>
          <a:p>
            <a:pPr>
              <a:spcBef>
                <a:spcPct val="0"/>
              </a:spcBef>
            </a:pPr>
            <a:r>
              <a:rPr lang="en-US" altLang="en-US" sz="2800" dirty="0" err="1" smtClean="0"/>
              <a:t>Việt</a:t>
            </a:r>
            <a:r>
              <a:rPr lang="en-US" altLang="en-US" sz="2800" dirty="0" smtClean="0"/>
              <a:t> Nam: </a:t>
            </a:r>
            <a:r>
              <a:rPr lang="en-US" altLang="en-US" sz="2800" dirty="0" err="1" smtClean="0"/>
              <a:t>không</a:t>
            </a:r>
            <a:r>
              <a:rPr lang="en-US" altLang="en-US" sz="2800" dirty="0" smtClean="0"/>
              <a:t> </a:t>
            </a:r>
            <a:r>
              <a:rPr lang="en-US" altLang="en-US" sz="2800" dirty="0" err="1" smtClean="0"/>
              <a:t>có</a:t>
            </a:r>
            <a:r>
              <a:rPr lang="en-US" altLang="en-US" sz="2800" dirty="0" smtClean="0"/>
              <a:t> </a:t>
            </a:r>
            <a:r>
              <a:rPr lang="en-US" altLang="en-US" sz="2800" dirty="0" err="1" smtClean="0"/>
              <a:t>số</a:t>
            </a:r>
            <a:r>
              <a:rPr lang="en-US" altLang="en-US" sz="2800" dirty="0" smtClean="0"/>
              <a:t> </a:t>
            </a:r>
            <a:r>
              <a:rPr lang="en-US" altLang="en-US" sz="2800" dirty="0" err="1" smtClean="0"/>
              <a:t>liệu</a:t>
            </a:r>
            <a:r>
              <a:rPr lang="en-US" altLang="en-US" sz="2800" dirty="0" smtClean="0"/>
              <a:t> </a:t>
            </a:r>
            <a:r>
              <a:rPr lang="en-US" altLang="en-US" sz="2800" dirty="0" err="1" smtClean="0"/>
              <a:t>thống</a:t>
            </a:r>
            <a:r>
              <a:rPr lang="en-US" altLang="en-US" sz="2800" dirty="0" smtClean="0"/>
              <a:t> </a:t>
            </a:r>
            <a:r>
              <a:rPr lang="en-US" altLang="en-US" sz="2800" dirty="0" err="1" smtClean="0"/>
              <a:t>kê</a:t>
            </a:r>
            <a:r>
              <a:rPr lang="en-US" altLang="en-US" sz="2800" dirty="0" smtClean="0"/>
              <a:t> </a:t>
            </a:r>
            <a:r>
              <a:rPr lang="en-US" altLang="en-US" sz="2800" dirty="0" err="1" smtClean="0"/>
              <a:t>cụ</a:t>
            </a:r>
            <a:r>
              <a:rPr lang="en-US" altLang="en-US" sz="2800" dirty="0" smtClean="0"/>
              <a:t> </a:t>
            </a:r>
            <a:r>
              <a:rPr lang="en-US" altLang="en-US" sz="2800" dirty="0" err="1" smtClean="0"/>
              <a:t>thể</a:t>
            </a:r>
            <a:r>
              <a:rPr lang="en-US" altLang="en-US" sz="2800" dirty="0" smtClean="0"/>
              <a:t>, </a:t>
            </a:r>
            <a:r>
              <a:rPr lang="en-US" altLang="en-US" sz="2800" dirty="0" err="1" smtClean="0"/>
              <a:t>càng</a:t>
            </a:r>
            <a:r>
              <a:rPr lang="en-US" altLang="en-US" sz="2800" dirty="0" smtClean="0"/>
              <a:t> </a:t>
            </a:r>
            <a:r>
              <a:rPr lang="en-US" altLang="en-US" sz="2800" dirty="0" err="1" smtClean="0"/>
              <a:t>ngày</a:t>
            </a:r>
            <a:r>
              <a:rPr lang="en-US" altLang="en-US" sz="2800" dirty="0" smtClean="0"/>
              <a:t> </a:t>
            </a:r>
            <a:r>
              <a:rPr lang="en-US" altLang="en-US" sz="2800" dirty="0" err="1" smtClean="0"/>
              <a:t>càng</a:t>
            </a:r>
            <a:r>
              <a:rPr lang="en-US" altLang="en-US" sz="2800" dirty="0" smtClean="0"/>
              <a:t> </a:t>
            </a:r>
            <a:r>
              <a:rPr lang="en-US" altLang="en-US" sz="2800" dirty="0" err="1" smtClean="0"/>
              <a:t>có</a:t>
            </a:r>
            <a:r>
              <a:rPr lang="en-US" altLang="en-US" sz="2800" dirty="0" smtClean="0"/>
              <a:t> </a:t>
            </a:r>
            <a:r>
              <a:rPr lang="en-US" altLang="en-US" sz="2800" dirty="0" err="1" smtClean="0"/>
              <a:t>nhiều</a:t>
            </a:r>
            <a:r>
              <a:rPr lang="en-US" altLang="en-US" sz="2800" dirty="0" smtClean="0"/>
              <a:t> </a:t>
            </a:r>
            <a:r>
              <a:rPr lang="en-US" altLang="en-US" sz="2800" dirty="0" err="1" smtClean="0"/>
              <a:t>các</a:t>
            </a:r>
            <a:r>
              <a:rPr lang="en-US" altLang="en-US" sz="2800" dirty="0" smtClean="0"/>
              <a:t> </a:t>
            </a:r>
            <a:r>
              <a:rPr lang="en-US" altLang="en-US" sz="2800" dirty="0" err="1" smtClean="0"/>
              <a:t>trường</a:t>
            </a:r>
            <a:r>
              <a:rPr lang="en-US" altLang="en-US" sz="2800" dirty="0" smtClean="0"/>
              <a:t> </a:t>
            </a:r>
            <a:r>
              <a:rPr lang="en-US" altLang="en-US" sz="2800" dirty="0" err="1" smtClean="0"/>
              <a:t>hợp</a:t>
            </a:r>
            <a:r>
              <a:rPr lang="en-US" altLang="en-US" sz="2800" dirty="0" smtClean="0"/>
              <a:t> </a:t>
            </a:r>
            <a:r>
              <a:rPr lang="en-US" altLang="en-US" sz="2800" dirty="0" err="1" smtClean="0"/>
              <a:t>phản</a:t>
            </a:r>
            <a:r>
              <a:rPr lang="en-US" altLang="en-US" sz="2800" dirty="0" smtClean="0"/>
              <a:t> </a:t>
            </a:r>
            <a:r>
              <a:rPr lang="en-US" altLang="en-US" sz="2800" dirty="0" err="1" smtClean="0"/>
              <a:t>vệ</a:t>
            </a:r>
            <a:r>
              <a:rPr lang="en-US" altLang="en-US" sz="2800" dirty="0" smtClean="0"/>
              <a:t> </a:t>
            </a:r>
            <a:r>
              <a:rPr lang="en-US" altLang="en-US" sz="2800" dirty="0" err="1" smtClean="0"/>
              <a:t>gây</a:t>
            </a:r>
            <a:r>
              <a:rPr lang="en-US" altLang="en-US" sz="2800" dirty="0" smtClean="0"/>
              <a:t> </a:t>
            </a:r>
            <a:r>
              <a:rPr lang="en-US" altLang="en-US" sz="2800" dirty="0" err="1" smtClean="0"/>
              <a:t>hậu</a:t>
            </a:r>
            <a:r>
              <a:rPr lang="en-US" altLang="en-US" sz="2800" dirty="0" smtClean="0"/>
              <a:t> </a:t>
            </a:r>
            <a:r>
              <a:rPr lang="en-US" altLang="en-US" sz="2800" dirty="0" err="1" smtClean="0"/>
              <a:t>quả</a:t>
            </a:r>
            <a:r>
              <a:rPr lang="en-US" altLang="en-US" sz="2800" dirty="0" smtClean="0"/>
              <a:t> </a:t>
            </a:r>
            <a:r>
              <a:rPr lang="en-US" altLang="en-US" sz="2800" dirty="0" err="1" smtClean="0"/>
              <a:t>đáng</a:t>
            </a:r>
            <a:r>
              <a:rPr lang="en-US" altLang="en-US" sz="2800" dirty="0" smtClean="0"/>
              <a:t> </a:t>
            </a:r>
            <a:r>
              <a:rPr lang="en-US" altLang="en-US" sz="2800" dirty="0" err="1" smtClean="0"/>
              <a:t>tiếc</a:t>
            </a:r>
            <a:endParaRPr lang="en-US" altLang="en-US" sz="2800" dirty="0" smtClean="0"/>
          </a:p>
          <a:p>
            <a:pPr>
              <a:spcBef>
                <a:spcPct val="0"/>
              </a:spcBef>
            </a:pPr>
            <a:endParaRPr lang="en-US" altLang="en-US" sz="2800" dirty="0" smtClean="0"/>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440612" cy="1071562"/>
          </a:xfrm>
        </p:spPr>
        <p:txBody>
          <a:bodyPr/>
          <a:lstStyle/>
          <a:p>
            <a:r>
              <a:rPr lang="vi-VN" b="1" dirty="0" smtClean="0"/>
              <a:t>2</a:t>
            </a:r>
            <a:r>
              <a:rPr lang="vi-VN" b="1" dirty="0"/>
              <a:t>. Các bệnh cảnh lâm sàng:</a:t>
            </a:r>
            <a:endParaRPr lang="en-US" dirty="0"/>
          </a:p>
        </p:txBody>
      </p:sp>
      <p:sp>
        <p:nvSpPr>
          <p:cNvPr id="3" name="Content Placeholder 2"/>
          <p:cNvSpPr>
            <a:spLocks noGrp="1"/>
          </p:cNvSpPr>
          <p:nvPr>
            <p:ph idx="1"/>
          </p:nvPr>
        </p:nvSpPr>
        <p:spPr/>
        <p:txBody>
          <a:bodyPr/>
          <a:lstStyle/>
          <a:p>
            <a:pPr marL="457200" indent="-457200">
              <a:buAutoNum type="arabicPeriod"/>
            </a:pPr>
            <a:r>
              <a:rPr lang="vi-VN" sz="2400" dirty="0" smtClean="0"/>
              <a:t>Bệnh </a:t>
            </a:r>
            <a:r>
              <a:rPr lang="vi-VN" sz="2400" dirty="0"/>
              <a:t>cảnh lâm sàng 1: </a:t>
            </a:r>
            <a:endParaRPr lang="en-US" sz="2400" dirty="0" smtClean="0"/>
          </a:p>
          <a:p>
            <a:pPr marL="0" indent="0">
              <a:buNone/>
            </a:pPr>
            <a:r>
              <a:rPr lang="vi-VN" sz="2400" dirty="0" smtClean="0"/>
              <a:t>Các </a:t>
            </a:r>
            <a:r>
              <a:rPr lang="vi-VN" sz="2400" dirty="0"/>
              <a:t>triệu chứng xuất hiện trong </a:t>
            </a:r>
            <a:r>
              <a:rPr lang="vi-VN" sz="2400" u="sng" dirty="0"/>
              <a:t>vài giây đến vài giờ </a:t>
            </a:r>
            <a:r>
              <a:rPr lang="vi-VN" sz="2400" dirty="0"/>
              <a:t>ở </a:t>
            </a:r>
            <a:r>
              <a:rPr lang="vi-VN" sz="2400" u="sng" dirty="0"/>
              <a:t>da, niêm mạc</a:t>
            </a:r>
            <a:r>
              <a:rPr lang="vi-VN" sz="2400" dirty="0"/>
              <a:t> (mày đay, phù mạch, ngứa...) và có ít nhất 1 trong 2 triệu chứng sau</a:t>
            </a:r>
            <a:r>
              <a:rPr lang="vi-VN" sz="2400" dirty="0" smtClean="0"/>
              <a:t>:</a:t>
            </a:r>
            <a:endParaRPr lang="en-US" sz="2400" dirty="0"/>
          </a:p>
          <a:p>
            <a:pPr marL="457200" indent="-457200">
              <a:buAutoNum type="arabicPeriod"/>
            </a:pPr>
            <a:endParaRPr lang="en-US" sz="2400" dirty="0"/>
          </a:p>
          <a:p>
            <a:pPr marL="0" indent="0">
              <a:buNone/>
            </a:pPr>
            <a:r>
              <a:rPr lang="vi-VN" sz="2400" dirty="0"/>
              <a:t>a) Các triệu chứng hô hấp (khó thở, thở rít, ran rít).</a:t>
            </a:r>
            <a:endParaRPr lang="en-US" sz="2400" dirty="0"/>
          </a:p>
          <a:p>
            <a:pPr marL="0" indent="0">
              <a:buNone/>
            </a:pPr>
            <a:r>
              <a:rPr lang="vi-VN" sz="2400" dirty="0"/>
              <a:t>b) Tụt huyết áp (HA) hay các hậu quả của tụt HA (rối loạn ý thức, đại tiện, tiểu tiện không tự chủ...).</a:t>
            </a:r>
            <a:endParaRPr lang="en-US" sz="2400" dirty="0"/>
          </a:p>
          <a:p>
            <a:endParaRPr lang="en-US" sz="2400" dirty="0"/>
          </a:p>
        </p:txBody>
      </p:sp>
    </p:spTree>
    <p:extLst>
      <p:ext uri="{BB962C8B-B14F-4D97-AF65-F5344CB8AC3E}">
        <p14:creationId xmlns:p14="http://schemas.microsoft.com/office/powerpoint/2010/main" val="880820431"/>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288212" cy="1147762"/>
          </a:xfrm>
        </p:spPr>
        <p:txBody>
          <a:bodyPr/>
          <a:lstStyle/>
          <a:p>
            <a:r>
              <a:rPr lang="vi-VN" b="1" dirty="0"/>
              <a:t>2. Các bệnh cảnh lâm sàng:</a:t>
            </a:r>
            <a:endParaRPr lang="en-US" dirty="0"/>
          </a:p>
        </p:txBody>
      </p:sp>
      <p:sp>
        <p:nvSpPr>
          <p:cNvPr id="3" name="Content Placeholder 2"/>
          <p:cNvSpPr>
            <a:spLocks noGrp="1"/>
          </p:cNvSpPr>
          <p:nvPr>
            <p:ph idx="1"/>
          </p:nvPr>
        </p:nvSpPr>
        <p:spPr>
          <a:xfrm>
            <a:off x="827088" y="1752600"/>
            <a:ext cx="7402512" cy="4495800"/>
          </a:xfrm>
        </p:spPr>
        <p:txBody>
          <a:bodyPr/>
          <a:lstStyle/>
          <a:p>
            <a:r>
              <a:rPr lang="vi-VN" sz="2400" dirty="0" smtClean="0"/>
              <a:t>2. Bệnh cảnh lâm sàng 2:</a:t>
            </a:r>
            <a:endParaRPr lang="en-US" sz="2400" dirty="0" smtClean="0"/>
          </a:p>
          <a:p>
            <a:pPr marL="0" indent="0">
              <a:buNone/>
            </a:pPr>
            <a:r>
              <a:rPr lang="vi-VN" sz="2400" dirty="0" smtClean="0"/>
              <a:t> Ít nhất 2 trong 4 triệu chứng sau xuất hiện trong vài giây đến vài giờ sau khi người bệnh tiếp xúc với yếu tố nghi ngờ:</a:t>
            </a:r>
            <a:endParaRPr lang="en-US" sz="2400" dirty="0" smtClean="0"/>
          </a:p>
          <a:p>
            <a:pPr marL="0" indent="0">
              <a:buNone/>
            </a:pPr>
            <a:r>
              <a:rPr lang="vi-VN" sz="2400" dirty="0" smtClean="0"/>
              <a:t>a</a:t>
            </a:r>
            <a:r>
              <a:rPr lang="vi-VN" sz="2400" dirty="0"/>
              <a:t>) Biểu hiện ở da, niêm mạc: mày đay, phù mạch, ngứa.</a:t>
            </a:r>
            <a:endParaRPr lang="en-US" sz="2400" dirty="0"/>
          </a:p>
          <a:p>
            <a:pPr marL="0" indent="0">
              <a:buNone/>
            </a:pPr>
            <a:r>
              <a:rPr lang="vi-VN" sz="2400" dirty="0"/>
              <a:t>b) Các triệu chứng hô hấp (khó thở, thở rít, ran rít).</a:t>
            </a:r>
            <a:endParaRPr lang="en-US" sz="2400" dirty="0"/>
          </a:p>
          <a:p>
            <a:pPr marL="0" indent="0">
              <a:buNone/>
            </a:pPr>
            <a:r>
              <a:rPr lang="vi-VN" sz="2400" dirty="0"/>
              <a:t>c) Tụt huyết áp hoặc các hậu quả của tụt huyết áp (rối loạn ý thức, đại tiện, tiểu tiện không tự chủ...).</a:t>
            </a:r>
            <a:endParaRPr lang="en-US" sz="2400" dirty="0"/>
          </a:p>
          <a:p>
            <a:pPr marL="0" indent="0">
              <a:buNone/>
            </a:pPr>
            <a:r>
              <a:rPr lang="vi-VN" sz="2400" dirty="0"/>
              <a:t>d) Các triệu chứng tiêu hóa (nôn, đau bụng...).</a:t>
            </a:r>
            <a:endParaRPr lang="en-US" sz="2400" dirty="0"/>
          </a:p>
          <a:p>
            <a:endParaRPr lang="en-US" sz="2400" dirty="0"/>
          </a:p>
        </p:txBody>
      </p:sp>
    </p:spTree>
    <p:extLst>
      <p:ext uri="{BB962C8B-B14F-4D97-AF65-F5344CB8AC3E}">
        <p14:creationId xmlns:p14="http://schemas.microsoft.com/office/powerpoint/2010/main" val="2348169508"/>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593012" cy="995362"/>
          </a:xfrm>
        </p:spPr>
        <p:txBody>
          <a:bodyPr/>
          <a:lstStyle/>
          <a:p>
            <a:r>
              <a:rPr lang="vi-VN" b="1" dirty="0"/>
              <a:t>2. Các bệnh cảnh lâm sàng:</a:t>
            </a:r>
            <a:endParaRPr lang="en-US" dirty="0"/>
          </a:p>
        </p:txBody>
      </p:sp>
      <p:sp>
        <p:nvSpPr>
          <p:cNvPr id="3" name="Content Placeholder 2"/>
          <p:cNvSpPr>
            <a:spLocks noGrp="1"/>
          </p:cNvSpPr>
          <p:nvPr>
            <p:ph idx="1"/>
          </p:nvPr>
        </p:nvSpPr>
        <p:spPr>
          <a:xfrm>
            <a:off x="827088" y="1828800"/>
            <a:ext cx="7402512" cy="4419600"/>
          </a:xfrm>
        </p:spPr>
        <p:txBody>
          <a:bodyPr/>
          <a:lstStyle/>
          <a:p>
            <a:pPr marL="0" indent="0">
              <a:buNone/>
            </a:pPr>
            <a:r>
              <a:rPr lang="vi-VN" sz="2400" dirty="0"/>
              <a:t>3. Bệnh cảnh lâm sàng 3</a:t>
            </a:r>
            <a:r>
              <a:rPr lang="vi-VN" sz="2400" dirty="0" smtClean="0"/>
              <a:t>:</a:t>
            </a:r>
            <a:endParaRPr lang="en-US" sz="2400" dirty="0" smtClean="0"/>
          </a:p>
          <a:p>
            <a:pPr marL="0" indent="0">
              <a:buNone/>
            </a:pPr>
            <a:r>
              <a:rPr lang="vi-VN" sz="2400" dirty="0" smtClean="0"/>
              <a:t> </a:t>
            </a:r>
            <a:r>
              <a:rPr lang="vi-VN" sz="2400" dirty="0"/>
              <a:t>Tụt huyết áp xuất hiện trong vài giây đến vài giờ sau khi tiếp xúc với yếu tố nghi ngờ mà người bệnh đã từng bị dị ứng:</a:t>
            </a:r>
            <a:endParaRPr lang="en-US" sz="2400" dirty="0"/>
          </a:p>
          <a:p>
            <a:pPr marL="0" indent="0">
              <a:buNone/>
            </a:pPr>
            <a:r>
              <a:rPr lang="vi-VN" sz="2400" dirty="0"/>
              <a:t>a) Trẻ em: giảm ít nhất 30% huyết áp tâm thu (HA tối đa) hoặc tụt huyết áp tâm thu so với tuổi (huyết áp tâm thu &lt; 70mmHg).</a:t>
            </a:r>
            <a:endParaRPr lang="en-US" sz="2400" dirty="0"/>
          </a:p>
          <a:p>
            <a:pPr marL="0" indent="0">
              <a:buNone/>
            </a:pPr>
            <a:r>
              <a:rPr lang="vi-VN" sz="2400" dirty="0"/>
              <a:t>b) Người lớn: Huyết áp tâm thu &lt; 90mmHg hoặc giảm 30% giá trị huyết áp tâm thu nền.</a:t>
            </a:r>
            <a:endParaRPr lang="en-US" sz="2400" dirty="0"/>
          </a:p>
          <a:p>
            <a:endParaRPr lang="en-US" sz="2400" dirty="0"/>
          </a:p>
        </p:txBody>
      </p:sp>
    </p:spTree>
    <p:extLst>
      <p:ext uri="{BB962C8B-B14F-4D97-AF65-F5344CB8AC3E}">
        <p14:creationId xmlns:p14="http://schemas.microsoft.com/office/powerpoint/2010/main" val="153873183"/>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Chẩn</a:t>
            </a:r>
            <a:r>
              <a:rPr lang="en-US" dirty="0" smtClean="0"/>
              <a:t> </a:t>
            </a:r>
            <a:r>
              <a:rPr lang="en-US" dirty="0" err="1" smtClean="0"/>
              <a:t>đoán</a:t>
            </a:r>
            <a:r>
              <a:rPr lang="en-US" dirty="0" smtClean="0"/>
              <a:t> </a:t>
            </a:r>
            <a:r>
              <a:rPr lang="en-US" dirty="0" err="1" smtClean="0"/>
              <a:t>phân</a:t>
            </a:r>
            <a:r>
              <a:rPr lang="en-US" dirty="0" smtClean="0"/>
              <a:t> </a:t>
            </a:r>
            <a:r>
              <a:rPr lang="en-US" dirty="0" err="1" smtClean="0"/>
              <a:t>biệt</a:t>
            </a:r>
            <a:endParaRPr lang="en-US" dirty="0"/>
          </a:p>
        </p:txBody>
      </p:sp>
      <p:sp>
        <p:nvSpPr>
          <p:cNvPr id="3" name="Content Placeholder 2"/>
          <p:cNvSpPr>
            <a:spLocks noGrp="1"/>
          </p:cNvSpPr>
          <p:nvPr>
            <p:ph idx="1"/>
          </p:nvPr>
        </p:nvSpPr>
        <p:spPr>
          <a:xfrm>
            <a:off x="484188" y="1524000"/>
            <a:ext cx="8126412" cy="4724400"/>
          </a:xfrm>
        </p:spPr>
        <p:txBody>
          <a:bodyPr/>
          <a:lstStyle/>
          <a:p>
            <a:r>
              <a:rPr lang="vi-VN" dirty="0"/>
              <a:t>1. Các trường hợp sốc: sốc tim, sốc giảm thể tích, sốc nhiễm khuẩn.</a:t>
            </a:r>
            <a:endParaRPr lang="en-US" dirty="0"/>
          </a:p>
          <a:p>
            <a:r>
              <a:rPr lang="vi-VN" dirty="0"/>
              <a:t>2. Tai biến mạch máu não.</a:t>
            </a:r>
            <a:endParaRPr lang="en-US" dirty="0"/>
          </a:p>
          <a:p>
            <a:r>
              <a:rPr lang="vi-VN" dirty="0"/>
              <a:t>3. Các nguyên nhân đường hô hấp: COPD, cơn hen phế quản, khó thở thanh quản (do dị vật, viêm).</a:t>
            </a:r>
            <a:endParaRPr lang="en-US" dirty="0"/>
          </a:p>
          <a:p>
            <a:r>
              <a:rPr lang="vi-VN" dirty="0"/>
              <a:t>4. Các bệnh lý ở </a:t>
            </a:r>
            <a:r>
              <a:rPr lang="en-US" dirty="0"/>
              <a:t>d</a:t>
            </a:r>
            <a:r>
              <a:rPr lang="vi-VN" dirty="0"/>
              <a:t>a: mày đay, phù mạch.</a:t>
            </a:r>
            <a:endParaRPr lang="en-US" dirty="0"/>
          </a:p>
          <a:p>
            <a:r>
              <a:rPr lang="vi-VN" dirty="0"/>
              <a:t>5. Các bệnh lý nội tiết: cơn bão giáp trạng, hội chứng carcinoid, hạ đường máu.</a:t>
            </a:r>
            <a:endParaRPr lang="en-US" dirty="0"/>
          </a:p>
          <a:p>
            <a:r>
              <a:rPr lang="vi-VN" dirty="0"/>
              <a:t>6. Các ngộ độc: rượu, opiat, histamin./.</a:t>
            </a:r>
            <a:endParaRPr lang="en-US" dirty="0"/>
          </a:p>
          <a:p>
            <a:endParaRPr lang="en-US" dirty="0"/>
          </a:p>
        </p:txBody>
      </p:sp>
    </p:spTree>
    <p:extLst>
      <p:ext uri="{BB962C8B-B14F-4D97-AF65-F5344CB8AC3E}">
        <p14:creationId xmlns:p14="http://schemas.microsoft.com/office/powerpoint/2010/main" val="13909543"/>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Chẩn</a:t>
            </a:r>
            <a:r>
              <a:rPr lang="en-US" dirty="0" smtClean="0"/>
              <a:t> </a:t>
            </a:r>
            <a:r>
              <a:rPr lang="en-US" dirty="0" err="1" smtClean="0"/>
              <a:t>đoán</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p:txBody>
          <a:bodyPr/>
          <a:lstStyle/>
          <a:p>
            <a:r>
              <a:rPr lang="vi-VN" b="1" dirty="0"/>
              <a:t>Phản vệ được phân thành 4 mức độ </a:t>
            </a:r>
            <a:endParaRPr lang="en-US" b="1" dirty="0" smtClean="0"/>
          </a:p>
          <a:p>
            <a:r>
              <a:rPr lang="vi-VN" i="1" dirty="0" smtClean="0"/>
              <a:t>(</a:t>
            </a:r>
            <a:r>
              <a:rPr lang="vi-VN" i="1" dirty="0"/>
              <a:t>l</a:t>
            </a:r>
            <a:r>
              <a:rPr lang="en-US" i="1" dirty="0" err="1"/>
              <a:t>ưu</a:t>
            </a:r>
            <a:r>
              <a:rPr lang="en-US" i="1" dirty="0"/>
              <a:t> ý</a:t>
            </a:r>
            <a:r>
              <a:rPr lang="vi-VN" i="1" dirty="0"/>
              <a:t> mức độ phản vệ có thể nặng lên rất nhanh và không theo tuần tự)</a:t>
            </a:r>
            <a:endParaRPr lang="en-US" dirty="0"/>
          </a:p>
          <a:p>
            <a:endParaRPr lang="en-US" dirty="0"/>
          </a:p>
        </p:txBody>
      </p:sp>
    </p:spTree>
    <p:extLst>
      <p:ext uri="{BB962C8B-B14F-4D97-AF65-F5344CB8AC3E}">
        <p14:creationId xmlns:p14="http://schemas.microsoft.com/office/powerpoint/2010/main" val="389513868"/>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Chẩn</a:t>
            </a:r>
            <a:r>
              <a:rPr lang="en-US" dirty="0" smtClean="0"/>
              <a:t> </a:t>
            </a:r>
            <a:r>
              <a:rPr lang="en-US" dirty="0" err="1" smtClean="0"/>
              <a:t>đoán</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a:xfrm>
            <a:off x="827088" y="2052638"/>
            <a:ext cx="7554912" cy="4195762"/>
          </a:xfrm>
        </p:spPr>
        <p:txBody>
          <a:bodyPr/>
          <a:lstStyle/>
          <a:p>
            <a:r>
              <a:rPr lang="vi-VN" b="1" dirty="0"/>
              <a:t>1. Nhẹ (độ I)</a:t>
            </a:r>
            <a:r>
              <a:rPr lang="vi-VN" dirty="0"/>
              <a:t>: Chỉ có các triệu chứng da, tổ chức dưới da và niêm mạc như mày đay, ngứa, phù mạch</a:t>
            </a:r>
            <a:r>
              <a:rPr lang="vi-VN" dirty="0" smtClean="0"/>
              <a:t>.</a:t>
            </a:r>
            <a:endParaRPr lang="en-US" dirty="0" smtClean="0"/>
          </a:p>
          <a:p>
            <a:endParaRPr lang="en-US" dirty="0"/>
          </a:p>
          <a:p>
            <a:r>
              <a:rPr lang="vi-VN" b="1" dirty="0"/>
              <a:t>2. Nặng (độ II)</a:t>
            </a:r>
            <a:r>
              <a:rPr lang="vi-VN" dirty="0"/>
              <a:t>: có từ 2 biểu hiện ở nhiều cơ quan:</a:t>
            </a:r>
            <a:endParaRPr lang="en-US" dirty="0"/>
          </a:p>
          <a:p>
            <a:pPr marL="0" indent="0">
              <a:buNone/>
            </a:pPr>
            <a:r>
              <a:rPr lang="vi-VN" dirty="0"/>
              <a:t>a) Mày đay, phù mạch xuất hiện nhanh.</a:t>
            </a:r>
            <a:endParaRPr lang="en-US" dirty="0"/>
          </a:p>
          <a:p>
            <a:pPr marL="0" indent="0">
              <a:buNone/>
            </a:pPr>
            <a:r>
              <a:rPr lang="vi-VN" dirty="0"/>
              <a:t>b) Khó thở nhanh nông, tức ngực, khàn tiếng, chảy nước mũi.</a:t>
            </a:r>
            <a:endParaRPr lang="en-US" dirty="0"/>
          </a:p>
          <a:p>
            <a:pPr marL="0" indent="0">
              <a:buNone/>
            </a:pPr>
            <a:r>
              <a:rPr lang="vi-VN" dirty="0"/>
              <a:t>c) Đau bụng, nôn, ỉa chảy.</a:t>
            </a:r>
            <a:endParaRPr lang="en-US" dirty="0"/>
          </a:p>
          <a:p>
            <a:pPr marL="0" indent="0">
              <a:buNone/>
            </a:pPr>
            <a:r>
              <a:rPr lang="vi-VN" dirty="0"/>
              <a:t>d) Huyết áp chưa tụt hoặc tăng, nhịp tim nhanh hoặc loạn nhịp.</a:t>
            </a:r>
            <a:endParaRPr lang="en-US" dirty="0"/>
          </a:p>
          <a:p>
            <a:endParaRPr lang="en-US" dirty="0"/>
          </a:p>
        </p:txBody>
      </p:sp>
    </p:spTree>
    <p:extLst>
      <p:ext uri="{BB962C8B-B14F-4D97-AF65-F5344CB8AC3E}">
        <p14:creationId xmlns:p14="http://schemas.microsoft.com/office/powerpoint/2010/main" val="2097215689"/>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Chẩn</a:t>
            </a:r>
            <a:r>
              <a:rPr lang="en-US" dirty="0" smtClean="0"/>
              <a:t> </a:t>
            </a:r>
            <a:r>
              <a:rPr lang="en-US" dirty="0" err="1" smtClean="0"/>
              <a:t>đoán</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a:xfrm>
            <a:off x="827088" y="2052638"/>
            <a:ext cx="7554912" cy="4195762"/>
          </a:xfrm>
        </p:spPr>
        <p:txBody>
          <a:bodyPr/>
          <a:lstStyle/>
          <a:p>
            <a:r>
              <a:rPr lang="vi-VN" b="1" dirty="0"/>
              <a:t>3. Nguy kịch (độ III)</a:t>
            </a:r>
            <a:r>
              <a:rPr lang="vi-VN" dirty="0"/>
              <a:t>: biểu hiện ở nhiều cơ quan với mức độ nặng hơn như sau:</a:t>
            </a:r>
            <a:endParaRPr lang="en-US" dirty="0"/>
          </a:p>
          <a:p>
            <a:pPr marL="0" indent="0">
              <a:buNone/>
            </a:pPr>
            <a:r>
              <a:rPr lang="vi-VN" dirty="0"/>
              <a:t>a) Đường thở: tiếng rít thanh quản, phù thanh quản.</a:t>
            </a:r>
            <a:endParaRPr lang="en-US" dirty="0"/>
          </a:p>
          <a:p>
            <a:pPr marL="0" indent="0">
              <a:buNone/>
            </a:pPr>
            <a:r>
              <a:rPr lang="vi-VN" dirty="0"/>
              <a:t>b) Thở: thở nhanh, khò khè, tím tái, rối loạn nhịp th</a:t>
            </a:r>
            <a:r>
              <a:rPr lang="en-US" dirty="0"/>
              <a:t>ở</a:t>
            </a:r>
            <a:r>
              <a:rPr lang="vi-VN" dirty="0"/>
              <a:t>.</a:t>
            </a:r>
            <a:endParaRPr lang="en-US" dirty="0"/>
          </a:p>
          <a:p>
            <a:pPr marL="0" indent="0">
              <a:buNone/>
            </a:pPr>
            <a:r>
              <a:rPr lang="vi-VN" dirty="0"/>
              <a:t>c) Rối loạn ý thức: vật vã, hôn mê, co giật, rối loạn cơ tròn.</a:t>
            </a:r>
            <a:endParaRPr lang="en-US" dirty="0"/>
          </a:p>
          <a:p>
            <a:pPr marL="0" indent="0">
              <a:buNone/>
            </a:pPr>
            <a:r>
              <a:rPr lang="vi-VN" dirty="0"/>
              <a:t>d) Tuần hoàn: sốc, mạch nhanh nhỏ, tụt huyết áp.</a:t>
            </a:r>
            <a:endParaRPr lang="en-US" dirty="0"/>
          </a:p>
          <a:p>
            <a:r>
              <a:rPr lang="vi-VN" b="1" dirty="0"/>
              <a:t>4. Ngừng tuần hoàn (độ IV)</a:t>
            </a:r>
            <a:r>
              <a:rPr lang="vi-VN" dirty="0"/>
              <a:t>: Biểu hiện ngừng hô hấp, ngừng tuần hoàn./.</a:t>
            </a:r>
            <a:endParaRPr lang="en-US" dirty="0"/>
          </a:p>
        </p:txBody>
      </p:sp>
    </p:spTree>
    <p:extLst>
      <p:ext uri="{BB962C8B-B14F-4D97-AF65-F5344CB8AC3E}">
        <p14:creationId xmlns:p14="http://schemas.microsoft.com/office/powerpoint/2010/main" val="871351288"/>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Xử</a:t>
            </a:r>
            <a:r>
              <a:rPr lang="en-US" dirty="0" smtClean="0"/>
              <a:t> </a:t>
            </a:r>
            <a:r>
              <a:rPr lang="en-US" dirty="0" err="1" smtClean="0"/>
              <a:t>trí</a:t>
            </a:r>
            <a:r>
              <a:rPr lang="en-US" dirty="0" smtClean="0"/>
              <a:t> </a:t>
            </a:r>
            <a:r>
              <a:rPr lang="en-US" dirty="0" err="1" smtClean="0"/>
              <a:t>cấp</a:t>
            </a:r>
            <a:r>
              <a:rPr lang="en-US" dirty="0" smtClean="0"/>
              <a:t> </a:t>
            </a:r>
            <a:r>
              <a:rPr lang="en-US" dirty="0" err="1" smtClean="0"/>
              <a:t>cứu</a:t>
            </a:r>
            <a:r>
              <a:rPr lang="en-US" dirty="0" smtClean="0"/>
              <a:t>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a:xfrm>
            <a:off x="827088" y="2052638"/>
            <a:ext cx="7554912" cy="4805362"/>
          </a:xfrm>
        </p:spPr>
        <p:txBody>
          <a:bodyPr/>
          <a:lstStyle/>
          <a:p>
            <a:r>
              <a:rPr lang="vi-VN" b="1" dirty="0"/>
              <a:t>I. Nguyên tắc chung</a:t>
            </a:r>
            <a:endParaRPr lang="en-US" dirty="0"/>
          </a:p>
          <a:p>
            <a:pPr marL="0" indent="0">
              <a:buNone/>
            </a:pPr>
            <a:r>
              <a:rPr lang="vi-VN" dirty="0"/>
              <a:t>1. Tất cả trường hợp phản vệ phải được phát hiện sớm, </a:t>
            </a:r>
            <a:r>
              <a:rPr lang="vi-VN" u="sng" dirty="0"/>
              <a:t>xử trí khẩn cấp</a:t>
            </a:r>
            <a:r>
              <a:rPr lang="vi-VN" dirty="0"/>
              <a:t>, kịp thời </a:t>
            </a:r>
            <a:r>
              <a:rPr lang="vi-VN" u="sng" dirty="0"/>
              <a:t>ngay tại ch</a:t>
            </a:r>
            <a:r>
              <a:rPr lang="en-US" u="sng" dirty="0"/>
              <a:t>ỗ</a:t>
            </a:r>
            <a:r>
              <a:rPr lang="vi-VN" u="sng" dirty="0"/>
              <a:t> </a:t>
            </a:r>
            <a:r>
              <a:rPr lang="vi-VN" dirty="0"/>
              <a:t>và theo dõi liên tục ít nh</a:t>
            </a:r>
            <a:r>
              <a:rPr lang="en-US" dirty="0"/>
              <a:t>ấ</a:t>
            </a:r>
            <a:r>
              <a:rPr lang="vi-VN" dirty="0"/>
              <a:t>t trong vòng </a:t>
            </a:r>
            <a:r>
              <a:rPr lang="vi-VN" u="sng" dirty="0"/>
              <a:t>24 giờ</a:t>
            </a:r>
            <a:r>
              <a:rPr lang="vi-VN" dirty="0"/>
              <a:t>.</a:t>
            </a:r>
            <a:endParaRPr lang="en-US" dirty="0"/>
          </a:p>
          <a:p>
            <a:pPr marL="0" indent="0">
              <a:buNone/>
            </a:pPr>
            <a:r>
              <a:rPr lang="vi-VN" dirty="0"/>
              <a:t>2. Bác sĩ, điều dưỡng, hộ sinh viên, kỹ thuật viên, nhân viên y tế khác phải xử trí ban đầu cấp cứu phản vệ.</a:t>
            </a:r>
            <a:endParaRPr lang="en-US" dirty="0"/>
          </a:p>
          <a:p>
            <a:pPr marL="0" indent="0">
              <a:buNone/>
            </a:pPr>
            <a:r>
              <a:rPr lang="en-US" dirty="0" smtClean="0"/>
              <a:t>3</a:t>
            </a:r>
            <a:r>
              <a:rPr lang="vi-VN" dirty="0" smtClean="0"/>
              <a:t>.</a:t>
            </a:r>
            <a:r>
              <a:rPr lang="vi-VN" dirty="0"/>
              <a:t> </a:t>
            </a:r>
            <a:r>
              <a:rPr lang="vi-VN" b="1" dirty="0"/>
              <a:t>Adrenalin là thuốc thiết yếu, quan trọng hàng đầu cứu sống người bệnh bị phản vệ,</a:t>
            </a:r>
            <a:r>
              <a:rPr lang="vi-VN" dirty="0"/>
              <a:t> phải được tiêm b</a:t>
            </a:r>
            <a:r>
              <a:rPr lang="en-US" dirty="0"/>
              <a:t>ắ</a:t>
            </a:r>
            <a:r>
              <a:rPr lang="vi-VN" dirty="0"/>
              <a:t>p ngay khi chẩn đoán phản vệ từ độ II trở lên.</a:t>
            </a:r>
            <a:endParaRPr lang="en-US" dirty="0"/>
          </a:p>
          <a:p>
            <a:pPr marL="0" indent="0">
              <a:buNone/>
            </a:pPr>
            <a:r>
              <a:rPr lang="vi-VN" dirty="0"/>
              <a:t>4. </a:t>
            </a:r>
            <a:r>
              <a:rPr lang="vi-VN" dirty="0" smtClean="0"/>
              <a:t>trường </a:t>
            </a:r>
            <a:r>
              <a:rPr lang="vi-VN" dirty="0"/>
              <a:t>hợp đặc biệt </a:t>
            </a:r>
            <a:r>
              <a:rPr lang="en-US" dirty="0" smtClean="0"/>
              <a:t> (</a:t>
            </a:r>
            <a:r>
              <a:rPr lang="en-US" dirty="0" err="1" smtClean="0"/>
              <a:t>theo</a:t>
            </a:r>
            <a:r>
              <a:rPr lang="vi-VN" dirty="0" smtClean="0"/>
              <a:t> </a:t>
            </a:r>
            <a:r>
              <a:rPr lang="vi-VN" dirty="0"/>
              <a:t>Phụ lục </a:t>
            </a:r>
            <a:r>
              <a:rPr lang="vi-VN" dirty="0" smtClean="0"/>
              <a:t>IV</a:t>
            </a:r>
            <a:r>
              <a:rPr lang="en-US" dirty="0" smtClean="0"/>
              <a:t>)</a:t>
            </a:r>
            <a:r>
              <a:rPr lang="vi-VN" dirty="0" smtClean="0"/>
              <a:t>.</a:t>
            </a:r>
            <a:endParaRPr lang="en-US" dirty="0"/>
          </a:p>
          <a:p>
            <a:pPr marL="0" indent="0">
              <a:buNone/>
            </a:pPr>
            <a:endParaRPr lang="en-US" dirty="0"/>
          </a:p>
        </p:txBody>
      </p:sp>
    </p:spTree>
    <p:extLst>
      <p:ext uri="{BB962C8B-B14F-4D97-AF65-F5344CB8AC3E}">
        <p14:creationId xmlns:p14="http://schemas.microsoft.com/office/powerpoint/2010/main" val="3251317233"/>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Xử</a:t>
            </a:r>
            <a:r>
              <a:rPr lang="en-US" dirty="0"/>
              <a:t> </a:t>
            </a:r>
            <a:r>
              <a:rPr lang="en-US" dirty="0" err="1"/>
              <a:t>trí</a:t>
            </a:r>
            <a:r>
              <a:rPr lang="en-US" dirty="0"/>
              <a:t> </a:t>
            </a:r>
            <a:r>
              <a:rPr lang="en-US" dirty="0" err="1"/>
              <a:t>cấp</a:t>
            </a:r>
            <a:r>
              <a:rPr lang="en-US" dirty="0"/>
              <a:t> </a:t>
            </a:r>
            <a:r>
              <a:rPr lang="en-US" dirty="0" err="1"/>
              <a:t>cứu</a:t>
            </a:r>
            <a:r>
              <a:rPr lang="en-US" dirty="0"/>
              <a:t> </a:t>
            </a:r>
            <a:r>
              <a:rPr lang="en-US" dirty="0" err="1"/>
              <a:t>phản</a:t>
            </a:r>
            <a:r>
              <a:rPr lang="en-US" dirty="0"/>
              <a:t> </a:t>
            </a:r>
            <a:r>
              <a:rPr lang="en-US" dirty="0" err="1"/>
              <a:t>vệ</a:t>
            </a:r>
            <a:endParaRPr lang="en-US" dirty="0"/>
          </a:p>
        </p:txBody>
      </p:sp>
      <p:sp>
        <p:nvSpPr>
          <p:cNvPr id="3" name="Content Placeholder 2"/>
          <p:cNvSpPr>
            <a:spLocks noGrp="1"/>
          </p:cNvSpPr>
          <p:nvPr>
            <p:ph idx="1"/>
          </p:nvPr>
        </p:nvSpPr>
        <p:spPr/>
        <p:txBody>
          <a:bodyPr/>
          <a:lstStyle/>
          <a:p>
            <a:pPr marL="0" indent="0">
              <a:buNone/>
            </a:pPr>
            <a:r>
              <a:rPr lang="vi-VN" b="1" dirty="0"/>
              <a:t>II. Xử trí phản vệ nhẹ</a:t>
            </a:r>
            <a:r>
              <a:rPr lang="vi-VN" dirty="0"/>
              <a:t> (độ I): dị ứng nhưng có thể chuyển thành nặng hoặc nguy kịch</a:t>
            </a:r>
            <a:endParaRPr lang="en-US" dirty="0"/>
          </a:p>
          <a:p>
            <a:r>
              <a:rPr lang="vi-VN" dirty="0"/>
              <a:t>1. Sử dụng thuốc methylprednisolon hoặc diphenhydramin uống hoặc tiêm tùy tình trạng người bệnh.</a:t>
            </a:r>
            <a:endParaRPr lang="en-US" dirty="0"/>
          </a:p>
          <a:p>
            <a:r>
              <a:rPr lang="vi-VN" dirty="0"/>
              <a:t>2. Tiếp tục theo dõi ít nhất 24 giờ để xử trí kịp thời.</a:t>
            </a:r>
            <a:endParaRPr lang="en-US" dirty="0"/>
          </a:p>
          <a:p>
            <a:endParaRPr lang="en-US" dirty="0"/>
          </a:p>
        </p:txBody>
      </p:sp>
    </p:spTree>
    <p:extLst>
      <p:ext uri="{BB962C8B-B14F-4D97-AF65-F5344CB8AC3E}">
        <p14:creationId xmlns:p14="http://schemas.microsoft.com/office/powerpoint/2010/main" val="980480259"/>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457200"/>
            <a:ext cx="7056437" cy="1400175"/>
          </a:xfrm>
        </p:spPr>
        <p:txBody>
          <a:bodyPr/>
          <a:lstStyle/>
          <a:p>
            <a:r>
              <a:rPr lang="en-US" dirty="0" err="1"/>
              <a:t>Xử</a:t>
            </a:r>
            <a:r>
              <a:rPr lang="en-US" dirty="0"/>
              <a:t> </a:t>
            </a:r>
            <a:r>
              <a:rPr lang="en-US" dirty="0" err="1"/>
              <a:t>trí</a:t>
            </a:r>
            <a:r>
              <a:rPr lang="en-US" dirty="0"/>
              <a:t> </a:t>
            </a:r>
            <a:r>
              <a:rPr lang="en-US" dirty="0" err="1"/>
              <a:t>cấp</a:t>
            </a:r>
            <a:r>
              <a:rPr lang="en-US" dirty="0"/>
              <a:t> </a:t>
            </a:r>
            <a:r>
              <a:rPr lang="en-US" dirty="0" err="1"/>
              <a:t>cứu</a:t>
            </a:r>
            <a:r>
              <a:rPr lang="en-US" dirty="0"/>
              <a:t> </a:t>
            </a:r>
            <a:r>
              <a:rPr lang="en-US" dirty="0" err="1"/>
              <a:t>phản</a:t>
            </a:r>
            <a:r>
              <a:rPr lang="en-US" dirty="0"/>
              <a:t> </a:t>
            </a:r>
            <a:r>
              <a:rPr lang="en-US" dirty="0" err="1"/>
              <a:t>vệ</a:t>
            </a:r>
            <a:endParaRPr lang="en-US" dirty="0"/>
          </a:p>
        </p:txBody>
      </p:sp>
      <p:sp>
        <p:nvSpPr>
          <p:cNvPr id="3" name="Content Placeholder 2"/>
          <p:cNvSpPr>
            <a:spLocks noGrp="1"/>
          </p:cNvSpPr>
          <p:nvPr>
            <p:ph idx="1"/>
          </p:nvPr>
        </p:nvSpPr>
        <p:spPr>
          <a:xfrm>
            <a:off x="381000" y="1447800"/>
            <a:ext cx="8077200" cy="4800600"/>
          </a:xfrm>
        </p:spPr>
        <p:txBody>
          <a:bodyPr/>
          <a:lstStyle/>
          <a:p>
            <a:r>
              <a:rPr lang="en-US" sz="2400" b="1" dirty="0"/>
              <a:t>III</a:t>
            </a:r>
            <a:r>
              <a:rPr lang="vi-VN" sz="2400" b="1" dirty="0"/>
              <a:t>. Phác đồ xử trí cấp cứu phản vệ mức nặng và nguy k</a:t>
            </a:r>
            <a:r>
              <a:rPr lang="en-US" sz="2400" b="1" dirty="0"/>
              <a:t>ị</a:t>
            </a:r>
            <a:r>
              <a:rPr lang="vi-VN" sz="2400" b="1" dirty="0"/>
              <a:t>ch (độ II, </a:t>
            </a:r>
            <a:r>
              <a:rPr lang="en-US" sz="2400" b="1" dirty="0"/>
              <a:t>II</a:t>
            </a:r>
            <a:r>
              <a:rPr lang="vi-VN" sz="2400" b="1" dirty="0"/>
              <a:t>I)</a:t>
            </a:r>
            <a:endParaRPr lang="en-US" sz="2400" dirty="0"/>
          </a:p>
          <a:p>
            <a:r>
              <a:rPr lang="vi-VN" sz="2400" dirty="0"/>
              <a:t>Phản vệ độ II có thể nhanh chóng chuyển sang độ III, độ IV. Vì vậy, phải khẩn trương, xử trí đồng thời theo diễn biến bệnh:</a:t>
            </a:r>
            <a:endParaRPr lang="en-US" sz="2400" dirty="0"/>
          </a:p>
          <a:p>
            <a:r>
              <a:rPr lang="vi-VN" sz="2400" dirty="0"/>
              <a:t>1. Ngừng ngay tiếp xúc với thuốc hoặc dị nguyên (nếu có).</a:t>
            </a:r>
            <a:endParaRPr lang="en-US" sz="2400" dirty="0"/>
          </a:p>
          <a:p>
            <a:r>
              <a:rPr lang="vi-VN" sz="2400" dirty="0"/>
              <a:t>2. Tiêm hoặc truyền adrenalin (theo mục IV dưới đây).</a:t>
            </a:r>
            <a:endParaRPr lang="en-US" sz="2400" dirty="0"/>
          </a:p>
          <a:p>
            <a:r>
              <a:rPr lang="vi-VN" sz="2400" dirty="0"/>
              <a:t>3. Cho người bệnh nằm tại chỗ, đầu thấp, nghiêng trái nếu có nôn.</a:t>
            </a:r>
            <a:endParaRPr lang="en-US" sz="2400" dirty="0"/>
          </a:p>
          <a:p>
            <a:r>
              <a:rPr lang="vi-VN" sz="2400" dirty="0"/>
              <a:t>4. Th</a:t>
            </a:r>
            <a:r>
              <a:rPr lang="en-US" sz="2400" dirty="0"/>
              <a:t>ở</a:t>
            </a:r>
            <a:r>
              <a:rPr lang="vi-VN" sz="2400" dirty="0"/>
              <a:t> ô xy: người lớn 6-101/phút, trẻ em 2-41/phút qua mặt nạ h</a:t>
            </a:r>
            <a:r>
              <a:rPr lang="en-US" sz="2400" dirty="0"/>
              <a:t>ở</a:t>
            </a:r>
            <a:r>
              <a:rPr lang="vi-VN" sz="2400" dirty="0" smtClean="0"/>
              <a:t>.</a:t>
            </a:r>
            <a:endParaRPr lang="en-US" sz="2400" dirty="0"/>
          </a:p>
        </p:txBody>
      </p:sp>
    </p:spTree>
    <p:extLst>
      <p:ext uri="{BB962C8B-B14F-4D97-AF65-F5344CB8AC3E}">
        <p14:creationId xmlns:p14="http://schemas.microsoft.com/office/powerpoint/2010/main" val="3818932257"/>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620000" cy="4195763"/>
          </a:xfrm>
        </p:spPr>
        <p:txBody>
          <a:bodyPr/>
          <a:lstStyle/>
          <a:p>
            <a:pPr marL="0" indent="0">
              <a:buFont typeface="Wingdings 3" panose="05040102010807070707" pitchFamily="18" charset="2"/>
              <a:buNone/>
              <a:defRPr/>
            </a:pPr>
            <a:r>
              <a:rPr lang="en-US" sz="2400" smtClean="0"/>
              <a:t>TT </a:t>
            </a:r>
            <a:r>
              <a:rPr lang="en-US" sz="2400"/>
              <a:t>Quốc gia về Thông tin thuốc và Theo dõi </a:t>
            </a:r>
            <a:r>
              <a:rPr lang="en-US" sz="2400" smtClean="0"/>
              <a:t>ADR:</a:t>
            </a:r>
          </a:p>
          <a:p>
            <a:pPr>
              <a:defRPr/>
            </a:pPr>
            <a:r>
              <a:rPr lang="vi-VN" sz="2400" smtClean="0"/>
              <a:t>2014</a:t>
            </a:r>
            <a:r>
              <a:rPr lang="en-US" sz="2400" smtClean="0"/>
              <a:t>: </a:t>
            </a:r>
            <a:r>
              <a:rPr lang="vi-VN" sz="2400" smtClean="0"/>
              <a:t>8.513 </a:t>
            </a:r>
            <a:r>
              <a:rPr lang="vi-VN" sz="2400"/>
              <a:t>báo cáo về phản ứng có hại do thuốc xảy ra trên người VN. </a:t>
            </a:r>
            <a:endParaRPr lang="en-US" sz="2400" smtClean="0"/>
          </a:p>
          <a:p>
            <a:pPr>
              <a:defRPr/>
            </a:pPr>
            <a:r>
              <a:rPr lang="en-US" sz="2400" smtClean="0"/>
              <a:t>Không có số liệu dịch tế về sốc phản vệ và tử vong do sốc phản vệ</a:t>
            </a:r>
            <a:endParaRPr lang="en-US" sz="2400"/>
          </a:p>
        </p:txBody>
      </p:sp>
      <p:pic>
        <p:nvPicPr>
          <p:cNvPr id="11267" name="Picture 2" descr="http://canhgiacduoc.org.vn/SiteData/3/UserFiles/images/Sl_bc_ADR201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454275"/>
            <a:ext cx="6253163" cy="425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457200"/>
            <a:ext cx="7056437" cy="1400175"/>
          </a:xfrm>
        </p:spPr>
        <p:txBody>
          <a:bodyPr/>
          <a:lstStyle/>
          <a:p>
            <a:r>
              <a:rPr lang="en-US" dirty="0" err="1"/>
              <a:t>Xử</a:t>
            </a:r>
            <a:r>
              <a:rPr lang="en-US" dirty="0"/>
              <a:t> </a:t>
            </a:r>
            <a:r>
              <a:rPr lang="en-US" dirty="0" err="1"/>
              <a:t>trí</a:t>
            </a:r>
            <a:r>
              <a:rPr lang="en-US" dirty="0"/>
              <a:t> </a:t>
            </a:r>
            <a:r>
              <a:rPr lang="en-US" dirty="0" err="1"/>
              <a:t>cấp</a:t>
            </a:r>
            <a:r>
              <a:rPr lang="en-US" dirty="0"/>
              <a:t> </a:t>
            </a:r>
            <a:r>
              <a:rPr lang="en-US" dirty="0" err="1"/>
              <a:t>cứu</a:t>
            </a:r>
            <a:r>
              <a:rPr lang="en-US" dirty="0"/>
              <a:t> </a:t>
            </a:r>
            <a:r>
              <a:rPr lang="en-US" dirty="0" err="1"/>
              <a:t>phản</a:t>
            </a:r>
            <a:r>
              <a:rPr lang="en-US" dirty="0"/>
              <a:t> </a:t>
            </a:r>
            <a:r>
              <a:rPr lang="en-US" dirty="0" err="1"/>
              <a:t>vệ</a:t>
            </a:r>
            <a:endParaRPr lang="en-US" dirty="0"/>
          </a:p>
        </p:txBody>
      </p:sp>
      <p:sp>
        <p:nvSpPr>
          <p:cNvPr id="3" name="Content Placeholder 2"/>
          <p:cNvSpPr>
            <a:spLocks noGrp="1"/>
          </p:cNvSpPr>
          <p:nvPr>
            <p:ph idx="1"/>
          </p:nvPr>
        </p:nvSpPr>
        <p:spPr>
          <a:xfrm>
            <a:off x="381000" y="1447800"/>
            <a:ext cx="8077200" cy="4800600"/>
          </a:xfrm>
        </p:spPr>
        <p:txBody>
          <a:bodyPr/>
          <a:lstStyle/>
          <a:p>
            <a:pPr marL="0" indent="0">
              <a:buNone/>
            </a:pPr>
            <a:r>
              <a:rPr lang="en-US" b="1" dirty="0"/>
              <a:t>III</a:t>
            </a:r>
            <a:r>
              <a:rPr lang="vi-VN" b="1" dirty="0"/>
              <a:t>. Phác đồ xử trí cấp cứu phản vệ mức nặng và nguy k</a:t>
            </a:r>
            <a:r>
              <a:rPr lang="en-US" b="1" dirty="0"/>
              <a:t>ị</a:t>
            </a:r>
            <a:r>
              <a:rPr lang="vi-VN" b="1" dirty="0"/>
              <a:t>ch (độ II, </a:t>
            </a:r>
            <a:r>
              <a:rPr lang="en-US" b="1" dirty="0"/>
              <a:t>II</a:t>
            </a:r>
            <a:r>
              <a:rPr lang="vi-VN" b="1" dirty="0"/>
              <a:t>I)</a:t>
            </a:r>
            <a:endParaRPr lang="en-US" dirty="0"/>
          </a:p>
          <a:p>
            <a:r>
              <a:rPr lang="vi-VN" dirty="0" smtClean="0"/>
              <a:t>5</a:t>
            </a:r>
            <a:r>
              <a:rPr lang="vi-VN" dirty="0"/>
              <a:t>. Đánh giá tình trạng hô hấp, tuần hoàn, ý thức và các biểu hiện ở da, niêm mạc của người bệnh.</a:t>
            </a:r>
            <a:endParaRPr lang="en-US" dirty="0"/>
          </a:p>
          <a:p>
            <a:r>
              <a:rPr lang="vi-VN" dirty="0"/>
              <a:t>a) Ép tim ngoài lồng ngực và bóp bóng (nếu ngừng hô hấp, tuần hoàn).</a:t>
            </a:r>
            <a:endParaRPr lang="en-US" dirty="0"/>
          </a:p>
          <a:p>
            <a:r>
              <a:rPr lang="vi-VN" dirty="0"/>
              <a:t>b) Đặt nội khí quản hoặc mở khí quản cấp cứu (nếu khó thở thanh quản).</a:t>
            </a:r>
            <a:endParaRPr lang="en-US" dirty="0"/>
          </a:p>
          <a:p>
            <a:r>
              <a:rPr lang="vi-VN" dirty="0"/>
              <a:t>6. Thiết lập đường truyền adrenalin tĩnh mạch với dây truyền thông thường nhưng kim tiêm to (</a:t>
            </a:r>
            <a:r>
              <a:rPr lang="vi-VN" u="sng" dirty="0"/>
              <a:t>c</a:t>
            </a:r>
            <a:r>
              <a:rPr lang="en-US" u="sng" dirty="0"/>
              <a:t>ỡ</a:t>
            </a:r>
            <a:r>
              <a:rPr lang="vi-VN" u="sng" dirty="0"/>
              <a:t> 14 hoặc 16G</a:t>
            </a:r>
            <a:r>
              <a:rPr lang="vi-VN" dirty="0"/>
              <a:t>) hoặc đặt catheter tĩnh mạch và một đường truyền tĩnh mạch thứ hai để truyền dịch nhanh </a:t>
            </a:r>
            <a:endParaRPr lang="en-US" dirty="0" smtClean="0"/>
          </a:p>
          <a:p>
            <a:r>
              <a:rPr lang="vi-VN" dirty="0" smtClean="0"/>
              <a:t>7</a:t>
            </a:r>
            <a:r>
              <a:rPr lang="vi-VN" dirty="0"/>
              <a:t>. Hội ý với các đồng nghiệp, tập trung xử lý, báo cáo cấp trên, hội chẩn với bác sĩ chuyên khoa cấp cứu, h</a:t>
            </a:r>
            <a:r>
              <a:rPr lang="en-US" dirty="0"/>
              <a:t>ồ</a:t>
            </a:r>
            <a:r>
              <a:rPr lang="vi-VN" dirty="0"/>
              <a:t>i sức và/hoặc chuyên khoa dị ứng (n</a:t>
            </a:r>
            <a:r>
              <a:rPr lang="en-US" dirty="0"/>
              <a:t>ế</a:t>
            </a:r>
            <a:r>
              <a:rPr lang="vi-VN" dirty="0"/>
              <a:t>u có).</a:t>
            </a:r>
            <a:endParaRPr lang="en-US" dirty="0"/>
          </a:p>
          <a:p>
            <a:endParaRPr lang="en-US" dirty="0"/>
          </a:p>
        </p:txBody>
      </p:sp>
    </p:spTree>
    <p:extLst>
      <p:ext uri="{BB962C8B-B14F-4D97-AF65-F5344CB8AC3E}">
        <p14:creationId xmlns:p14="http://schemas.microsoft.com/office/powerpoint/2010/main" val="3479691341"/>
      </p:ext>
    </p:extLst>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842962"/>
          </a:xfrm>
        </p:spPr>
        <p:txBody>
          <a:bodyPr/>
          <a:lstStyle/>
          <a:p>
            <a:r>
              <a:rPr lang="en-US" dirty="0" err="1"/>
              <a:t>Xử</a:t>
            </a:r>
            <a:r>
              <a:rPr lang="en-US" dirty="0"/>
              <a:t> </a:t>
            </a:r>
            <a:r>
              <a:rPr lang="en-US" dirty="0" err="1"/>
              <a:t>trí</a:t>
            </a:r>
            <a:r>
              <a:rPr lang="en-US" dirty="0"/>
              <a:t> </a:t>
            </a:r>
            <a:r>
              <a:rPr lang="en-US" dirty="0" err="1"/>
              <a:t>cấp</a:t>
            </a:r>
            <a:r>
              <a:rPr lang="en-US" dirty="0"/>
              <a:t> </a:t>
            </a:r>
            <a:r>
              <a:rPr lang="en-US" dirty="0" err="1"/>
              <a:t>cứu</a:t>
            </a:r>
            <a:r>
              <a:rPr lang="en-US" dirty="0"/>
              <a:t> </a:t>
            </a:r>
            <a:r>
              <a:rPr lang="en-US" dirty="0" err="1"/>
              <a:t>phản</a:t>
            </a:r>
            <a:r>
              <a:rPr lang="en-US" dirty="0"/>
              <a:t> </a:t>
            </a:r>
            <a:r>
              <a:rPr lang="en-US" dirty="0" err="1"/>
              <a:t>vệ</a:t>
            </a:r>
            <a:endParaRPr lang="en-US" dirty="0"/>
          </a:p>
        </p:txBody>
      </p:sp>
      <p:sp>
        <p:nvSpPr>
          <p:cNvPr id="3" name="Content Placeholder 2"/>
          <p:cNvSpPr>
            <a:spLocks noGrp="1"/>
          </p:cNvSpPr>
          <p:nvPr>
            <p:ph idx="1"/>
          </p:nvPr>
        </p:nvSpPr>
        <p:spPr>
          <a:xfrm>
            <a:off x="827088" y="1295401"/>
            <a:ext cx="7478712" cy="4952999"/>
          </a:xfrm>
        </p:spPr>
        <p:txBody>
          <a:bodyPr/>
          <a:lstStyle/>
          <a:p>
            <a:pPr marL="0" indent="0">
              <a:buNone/>
            </a:pPr>
            <a:r>
              <a:rPr lang="vi-VN" b="1" dirty="0"/>
              <a:t>IV. Phác đồ sử dụng adrenalin và truyền dịch</a:t>
            </a:r>
            <a:endParaRPr lang="en-US" dirty="0"/>
          </a:p>
          <a:p>
            <a:r>
              <a:rPr lang="vi-VN" dirty="0"/>
              <a:t>Mục tiêu: nâng và duy trì ổn định HA tối đa của người lớn lên ≥ 90mmHg, trẻ em ≥ 70mmHg và không còn các dấu hiệu về hô hấp như thở rít, khó th</a:t>
            </a:r>
            <a:r>
              <a:rPr lang="en-US" dirty="0"/>
              <a:t>ở</a:t>
            </a:r>
            <a:r>
              <a:rPr lang="vi-VN" dirty="0"/>
              <a:t>; d</a:t>
            </a:r>
            <a:r>
              <a:rPr lang="en-US" dirty="0"/>
              <a:t>ấ</a:t>
            </a:r>
            <a:r>
              <a:rPr lang="vi-VN" dirty="0"/>
              <a:t>u hiệu về tiêu hóa như nôn mửa, ỉa chảy.</a:t>
            </a:r>
            <a:endParaRPr lang="en-US" dirty="0"/>
          </a:p>
          <a:p>
            <a:pPr marL="0" indent="0">
              <a:buNone/>
            </a:pPr>
            <a:r>
              <a:rPr lang="vi-VN" dirty="0"/>
              <a:t>1. Thuốc adrenalin </a:t>
            </a:r>
            <a:r>
              <a:rPr lang="en-US" dirty="0"/>
              <a:t>1</a:t>
            </a:r>
            <a:r>
              <a:rPr lang="vi-VN" dirty="0"/>
              <a:t>mg = </a:t>
            </a:r>
            <a:r>
              <a:rPr lang="en-US" dirty="0"/>
              <a:t>1</a:t>
            </a:r>
            <a:r>
              <a:rPr lang="vi-VN" dirty="0"/>
              <a:t>ml = 1 ống, tiêm bắp:</a:t>
            </a:r>
            <a:endParaRPr lang="en-US" dirty="0"/>
          </a:p>
          <a:p>
            <a:r>
              <a:rPr lang="vi-VN" dirty="0"/>
              <a:t>a) Trẻ sơ sinh hoặc trẻ &lt; 10kg: 0,2ml (tương đương 1/5 ống).</a:t>
            </a:r>
            <a:endParaRPr lang="en-US" dirty="0"/>
          </a:p>
          <a:p>
            <a:r>
              <a:rPr lang="vi-VN" dirty="0"/>
              <a:t>b) Trẻ khoảng 10 kg: 0,25ml (tương đương 1/4 ống).</a:t>
            </a:r>
            <a:endParaRPr lang="en-US" dirty="0"/>
          </a:p>
          <a:p>
            <a:r>
              <a:rPr lang="vi-VN" dirty="0"/>
              <a:t>c) Trẻ khoảng 20 kg: 0,3ml (tương đương 1/3 ống).</a:t>
            </a:r>
            <a:endParaRPr lang="en-US" dirty="0"/>
          </a:p>
          <a:p>
            <a:r>
              <a:rPr lang="vi-VN" dirty="0"/>
              <a:t>d) Trẻ &gt; 30kg: 0,5ml (tương đương 1/2 </a:t>
            </a:r>
            <a:r>
              <a:rPr lang="en-US" dirty="0"/>
              <a:t>ố</a:t>
            </a:r>
            <a:r>
              <a:rPr lang="vi-VN" dirty="0"/>
              <a:t>ng).</a:t>
            </a:r>
            <a:endParaRPr lang="en-US" dirty="0"/>
          </a:p>
          <a:p>
            <a:r>
              <a:rPr lang="vi-VN" dirty="0"/>
              <a:t>e) Người lớn: 0,5-1 ml (tương đương</a:t>
            </a:r>
            <a:r>
              <a:rPr lang="vi-VN" dirty="0">
                <a:hlinkClick r:id="rId2"/>
              </a:rPr>
              <a:t> 1/2-1</a:t>
            </a:r>
            <a:r>
              <a:rPr lang="vi-VN" dirty="0"/>
              <a:t> ống).</a:t>
            </a:r>
            <a:endParaRPr lang="en-US" dirty="0"/>
          </a:p>
          <a:p>
            <a:endParaRPr lang="en-US" dirty="0"/>
          </a:p>
        </p:txBody>
      </p:sp>
    </p:spTree>
    <p:extLst>
      <p:ext uri="{BB962C8B-B14F-4D97-AF65-F5344CB8AC3E}">
        <p14:creationId xmlns:p14="http://schemas.microsoft.com/office/powerpoint/2010/main" val="2173343840"/>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842962"/>
          </a:xfrm>
        </p:spPr>
        <p:txBody>
          <a:bodyPr/>
          <a:lstStyle/>
          <a:p>
            <a:r>
              <a:rPr lang="en-US" dirty="0" err="1"/>
              <a:t>Xử</a:t>
            </a:r>
            <a:r>
              <a:rPr lang="en-US" dirty="0"/>
              <a:t> </a:t>
            </a:r>
            <a:r>
              <a:rPr lang="en-US" dirty="0" err="1"/>
              <a:t>trí</a:t>
            </a:r>
            <a:r>
              <a:rPr lang="en-US" dirty="0"/>
              <a:t> </a:t>
            </a:r>
            <a:r>
              <a:rPr lang="en-US" dirty="0" err="1"/>
              <a:t>cấp</a:t>
            </a:r>
            <a:r>
              <a:rPr lang="en-US" dirty="0"/>
              <a:t> </a:t>
            </a:r>
            <a:r>
              <a:rPr lang="en-US" dirty="0" err="1"/>
              <a:t>cứu</a:t>
            </a:r>
            <a:r>
              <a:rPr lang="en-US" dirty="0"/>
              <a:t> </a:t>
            </a:r>
            <a:r>
              <a:rPr lang="en-US" dirty="0" err="1"/>
              <a:t>phản</a:t>
            </a:r>
            <a:r>
              <a:rPr lang="en-US" dirty="0"/>
              <a:t> </a:t>
            </a:r>
            <a:r>
              <a:rPr lang="en-US" dirty="0" err="1"/>
              <a:t>vệ</a:t>
            </a:r>
            <a:endParaRPr lang="en-US" dirty="0"/>
          </a:p>
        </p:txBody>
      </p:sp>
      <p:sp>
        <p:nvSpPr>
          <p:cNvPr id="3" name="Content Placeholder 2"/>
          <p:cNvSpPr>
            <a:spLocks noGrp="1"/>
          </p:cNvSpPr>
          <p:nvPr>
            <p:ph idx="1"/>
          </p:nvPr>
        </p:nvSpPr>
        <p:spPr>
          <a:xfrm>
            <a:off x="827088" y="1295401"/>
            <a:ext cx="7478712" cy="4952999"/>
          </a:xfrm>
        </p:spPr>
        <p:txBody>
          <a:bodyPr/>
          <a:lstStyle/>
          <a:p>
            <a:pPr marL="0" indent="0">
              <a:buNone/>
            </a:pPr>
            <a:r>
              <a:rPr lang="vi-VN" b="1" dirty="0"/>
              <a:t>IV. Phác đồ sử dụng adrenalin và truyền dịch</a:t>
            </a:r>
            <a:endParaRPr lang="en-US" dirty="0"/>
          </a:p>
          <a:p>
            <a:r>
              <a:rPr lang="vi-VN" dirty="0"/>
              <a:t>2. Theo dõi huyết áp 3-5 phút/lần.</a:t>
            </a:r>
            <a:endParaRPr lang="en-US" dirty="0"/>
          </a:p>
          <a:p>
            <a:r>
              <a:rPr lang="vi-VN" dirty="0"/>
              <a:t>3. Tiêm nhắc lại adrenalin liều như khoản 1 mục IV 3-5 phút/lần cho đến khi huyết áp và mạch ổn định</a:t>
            </a:r>
            <a:r>
              <a:rPr lang="vi-VN" dirty="0" smtClean="0"/>
              <a:t>.</a:t>
            </a:r>
            <a:endParaRPr lang="en-US" dirty="0" smtClean="0"/>
          </a:p>
          <a:p>
            <a:endParaRPr lang="en-US" dirty="0"/>
          </a:p>
          <a:p>
            <a:endParaRPr lang="en-US" dirty="0"/>
          </a:p>
        </p:txBody>
      </p:sp>
    </p:spTree>
    <p:extLst>
      <p:ext uri="{BB962C8B-B14F-4D97-AF65-F5344CB8AC3E}">
        <p14:creationId xmlns:p14="http://schemas.microsoft.com/office/powerpoint/2010/main" val="1547498522"/>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842962"/>
          </a:xfrm>
        </p:spPr>
        <p:txBody>
          <a:bodyPr/>
          <a:lstStyle/>
          <a:p>
            <a:r>
              <a:rPr lang="en-US" dirty="0" err="1"/>
              <a:t>Xử</a:t>
            </a:r>
            <a:r>
              <a:rPr lang="en-US" dirty="0"/>
              <a:t> </a:t>
            </a:r>
            <a:r>
              <a:rPr lang="en-US" dirty="0" err="1"/>
              <a:t>trí</a:t>
            </a:r>
            <a:r>
              <a:rPr lang="en-US" dirty="0"/>
              <a:t> </a:t>
            </a:r>
            <a:r>
              <a:rPr lang="en-US" dirty="0" err="1"/>
              <a:t>cấp</a:t>
            </a:r>
            <a:r>
              <a:rPr lang="en-US" dirty="0"/>
              <a:t> </a:t>
            </a:r>
            <a:r>
              <a:rPr lang="en-US" dirty="0" err="1"/>
              <a:t>cứu</a:t>
            </a:r>
            <a:r>
              <a:rPr lang="en-US" dirty="0"/>
              <a:t> </a:t>
            </a:r>
            <a:r>
              <a:rPr lang="en-US" dirty="0" err="1"/>
              <a:t>phản</a:t>
            </a:r>
            <a:r>
              <a:rPr lang="en-US" dirty="0"/>
              <a:t> </a:t>
            </a:r>
            <a:r>
              <a:rPr lang="en-US" dirty="0" err="1"/>
              <a:t>vệ</a:t>
            </a:r>
            <a:endParaRPr lang="en-US" dirty="0"/>
          </a:p>
        </p:txBody>
      </p:sp>
      <p:sp>
        <p:nvSpPr>
          <p:cNvPr id="3" name="Content Placeholder 2"/>
          <p:cNvSpPr>
            <a:spLocks noGrp="1"/>
          </p:cNvSpPr>
          <p:nvPr>
            <p:ph idx="1"/>
          </p:nvPr>
        </p:nvSpPr>
        <p:spPr>
          <a:xfrm>
            <a:off x="827088" y="1295401"/>
            <a:ext cx="7478712" cy="4952999"/>
          </a:xfrm>
        </p:spPr>
        <p:txBody>
          <a:bodyPr/>
          <a:lstStyle/>
          <a:p>
            <a:pPr marL="0" indent="0">
              <a:buNone/>
            </a:pPr>
            <a:r>
              <a:rPr lang="vi-VN" b="1" dirty="0"/>
              <a:t>IV. Phác đồ sử dụng adrenalin và truyền dịch</a:t>
            </a:r>
            <a:endParaRPr lang="en-US" dirty="0"/>
          </a:p>
          <a:p>
            <a:r>
              <a:rPr lang="vi-VN" dirty="0" smtClean="0"/>
              <a:t>4</a:t>
            </a:r>
            <a:r>
              <a:rPr lang="vi-VN" dirty="0"/>
              <a:t>. Nếu mạch không bắt được và huyết áp không đo được, các dấu hiệu hô hấp và tiêu hóa nặng lên sau 2-3 lần tiêm bắp như khoản 1 mục IV hoặc có nguy cơ ngừng tu</a:t>
            </a:r>
            <a:r>
              <a:rPr lang="en-US" dirty="0"/>
              <a:t>ầ</a:t>
            </a:r>
            <a:r>
              <a:rPr lang="vi-VN" dirty="0"/>
              <a:t>n hoàn phải:</a:t>
            </a:r>
            <a:endParaRPr lang="en-US" dirty="0"/>
          </a:p>
          <a:p>
            <a:r>
              <a:rPr lang="vi-VN" dirty="0"/>
              <a:t>a) N</a:t>
            </a:r>
            <a:r>
              <a:rPr lang="en-US" dirty="0"/>
              <a:t>ế</a:t>
            </a:r>
            <a:r>
              <a:rPr lang="vi-VN" dirty="0"/>
              <a:t>u chưa có đường truyền tĩnh mạch: Tiêm tĩnh mạch chậm dung dịch adrenalin 1/10.000 (1 ống adrenalin </a:t>
            </a:r>
            <a:r>
              <a:rPr lang="en-US" dirty="0"/>
              <a:t>1</a:t>
            </a:r>
            <a:r>
              <a:rPr lang="vi-VN" dirty="0"/>
              <a:t>mg pha với 9ml nước cất = pha loãng 1/10</a:t>
            </a:r>
            <a:r>
              <a:rPr lang="vi-VN" dirty="0" smtClean="0"/>
              <a:t>)</a:t>
            </a:r>
            <a:endParaRPr lang="en-US" dirty="0" smtClean="0"/>
          </a:p>
          <a:p>
            <a:r>
              <a:rPr lang="vi-VN" dirty="0" smtClean="0"/>
              <a:t>. </a:t>
            </a:r>
            <a:r>
              <a:rPr lang="vi-VN" dirty="0"/>
              <a:t>Liều dùng:</a:t>
            </a:r>
            <a:endParaRPr lang="en-US" dirty="0"/>
          </a:p>
          <a:p>
            <a:pPr marL="0" indent="0">
              <a:buNone/>
            </a:pPr>
            <a:r>
              <a:rPr lang="vi-VN" dirty="0"/>
              <a:t>- </a:t>
            </a:r>
            <a:r>
              <a:rPr lang="vi-VN" b="1" i="1" dirty="0"/>
              <a:t>Người l</a:t>
            </a:r>
            <a:r>
              <a:rPr lang="en-US" b="1" i="1" dirty="0"/>
              <a:t>ớ</a:t>
            </a:r>
            <a:r>
              <a:rPr lang="vi-VN" b="1" i="1" dirty="0"/>
              <a:t>n:</a:t>
            </a:r>
            <a:r>
              <a:rPr lang="vi-VN" dirty="0"/>
              <a:t> 0,5-1 ml </a:t>
            </a:r>
            <a:r>
              <a:rPr lang="vi-VN" dirty="0" smtClean="0"/>
              <a:t> </a:t>
            </a:r>
            <a:r>
              <a:rPr lang="vi-VN" dirty="0"/>
              <a:t>tiêm trong 1-3 phút, sau 3 phút có thể tiêm tiếp lần 2 hoặc lần 3 nếu mạch và huyết áp chưa lên. Chuyển ngay sang truyền tĩnh mạch liên tục khi đã thiết lập được đường </a:t>
            </a:r>
            <a:r>
              <a:rPr lang="vi-VN" dirty="0" smtClean="0"/>
              <a:t>truyền.</a:t>
            </a:r>
            <a:endParaRPr lang="en-US" dirty="0"/>
          </a:p>
          <a:p>
            <a:pPr marL="0" indent="0">
              <a:buNone/>
            </a:pPr>
            <a:r>
              <a:rPr lang="en-US" b="1" i="1" dirty="0" smtClean="0"/>
              <a:t>- T</a:t>
            </a:r>
            <a:r>
              <a:rPr lang="vi-VN" b="1" i="1" dirty="0" smtClean="0"/>
              <a:t>rẻ </a:t>
            </a:r>
            <a:r>
              <a:rPr lang="vi-VN" b="1" i="1" dirty="0"/>
              <a:t>em:</a:t>
            </a:r>
            <a:r>
              <a:rPr lang="vi-VN" dirty="0"/>
              <a:t> Không áp dụng tiêm tĩnh mạch chậm</a:t>
            </a:r>
            <a:r>
              <a:rPr lang="vi-VN" dirty="0" smtClean="0"/>
              <a:t>.</a:t>
            </a:r>
            <a:endParaRPr lang="en-US" dirty="0"/>
          </a:p>
        </p:txBody>
      </p:sp>
    </p:spTree>
    <p:extLst>
      <p:ext uri="{BB962C8B-B14F-4D97-AF65-F5344CB8AC3E}">
        <p14:creationId xmlns:p14="http://schemas.microsoft.com/office/powerpoint/2010/main" val="2495962550"/>
      </p:ext>
    </p:extLst>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842962"/>
          </a:xfrm>
        </p:spPr>
        <p:txBody>
          <a:bodyPr/>
          <a:lstStyle/>
          <a:p>
            <a:r>
              <a:rPr lang="en-US" dirty="0" err="1"/>
              <a:t>Xử</a:t>
            </a:r>
            <a:r>
              <a:rPr lang="en-US" dirty="0"/>
              <a:t> </a:t>
            </a:r>
            <a:r>
              <a:rPr lang="en-US" dirty="0" err="1"/>
              <a:t>trí</a:t>
            </a:r>
            <a:r>
              <a:rPr lang="en-US" dirty="0"/>
              <a:t> </a:t>
            </a:r>
            <a:r>
              <a:rPr lang="en-US" dirty="0" err="1"/>
              <a:t>cấp</a:t>
            </a:r>
            <a:r>
              <a:rPr lang="en-US" dirty="0"/>
              <a:t> </a:t>
            </a:r>
            <a:r>
              <a:rPr lang="en-US" dirty="0" err="1"/>
              <a:t>cứu</a:t>
            </a:r>
            <a:r>
              <a:rPr lang="en-US" dirty="0"/>
              <a:t> </a:t>
            </a:r>
            <a:r>
              <a:rPr lang="en-US" dirty="0" err="1"/>
              <a:t>phản</a:t>
            </a:r>
            <a:r>
              <a:rPr lang="en-US" dirty="0"/>
              <a:t> </a:t>
            </a:r>
            <a:r>
              <a:rPr lang="en-US" dirty="0" err="1"/>
              <a:t>vệ</a:t>
            </a:r>
            <a:endParaRPr lang="en-US" dirty="0"/>
          </a:p>
        </p:txBody>
      </p:sp>
      <p:sp>
        <p:nvSpPr>
          <p:cNvPr id="3" name="Content Placeholder 2"/>
          <p:cNvSpPr>
            <a:spLocks noGrp="1"/>
          </p:cNvSpPr>
          <p:nvPr>
            <p:ph idx="1"/>
          </p:nvPr>
        </p:nvSpPr>
        <p:spPr>
          <a:xfrm>
            <a:off x="827088" y="1295401"/>
            <a:ext cx="7478712" cy="4952999"/>
          </a:xfrm>
        </p:spPr>
        <p:txBody>
          <a:bodyPr/>
          <a:lstStyle/>
          <a:p>
            <a:pPr marL="0" indent="0">
              <a:buNone/>
            </a:pPr>
            <a:r>
              <a:rPr lang="vi-VN" b="1" dirty="0"/>
              <a:t>IV. Phác đồ sử dụng adrenalin và truyền dịch</a:t>
            </a:r>
            <a:endParaRPr lang="en-US" dirty="0"/>
          </a:p>
          <a:p>
            <a:r>
              <a:rPr lang="vi-VN" dirty="0" smtClean="0"/>
              <a:t>b</a:t>
            </a:r>
            <a:r>
              <a:rPr lang="vi-VN" dirty="0"/>
              <a:t>) Nếu đã có đường truyền tĩnh mạch, truyền tĩnh mạch liên tục adrenalin (pha </a:t>
            </a:r>
            <a:r>
              <a:rPr lang="vi-VN" dirty="0" smtClean="0"/>
              <a:t>adrenalin </a:t>
            </a:r>
            <a:r>
              <a:rPr lang="vi-VN" dirty="0"/>
              <a:t>với </a:t>
            </a:r>
            <a:r>
              <a:rPr lang="vi-VN" dirty="0" smtClean="0"/>
              <a:t>dung </a:t>
            </a:r>
            <a:r>
              <a:rPr lang="vi-VN" dirty="0"/>
              <a:t>dịch natriclorid 0,9%) cho người bệnh kém đáp ứng với adrenalin tiêm bắp và đã được truyền đủ dịch. Bắt đầu bằng liều 0,1 </a:t>
            </a:r>
            <a:r>
              <a:rPr lang="en-US" dirty="0"/>
              <a:t>µ</a:t>
            </a:r>
            <a:r>
              <a:rPr lang="vi-VN" dirty="0"/>
              <a:t>g/kg/phút, cứ 3-5 phút điều chỉnh liều adrenalin tùy theo đáp ứng của người bệnh.</a:t>
            </a:r>
            <a:endParaRPr lang="en-US" dirty="0"/>
          </a:p>
          <a:p>
            <a:r>
              <a:rPr lang="vi-VN" dirty="0"/>
              <a:t>c) Đồng thời với việc dùng adrenalin truyền tĩnh mạch liên tục, truyền nhanh dung dịch natriclorid 0,9% 1.000ml-2.000ml ở người lớn, 10-20ml/kg trong 10-20 phút ở trẻ em có thể nhắc lại nếu cần thiết.</a:t>
            </a:r>
            <a:endParaRPr lang="en-US" dirty="0"/>
          </a:p>
          <a:p>
            <a:pPr marL="0" indent="0">
              <a:buNone/>
            </a:pPr>
            <a:r>
              <a:rPr lang="vi-VN" dirty="0"/>
              <a:t>5. Khi đã có đường truyền tĩnh mạch adrenalin với liều duy trì huyết áp ổn định thì có thể theo dõi mạch và huyết áp 1 giờ/lần đến 24 giờ.</a:t>
            </a:r>
            <a:endParaRPr lang="en-US" dirty="0"/>
          </a:p>
          <a:p>
            <a:endParaRPr lang="en-US" dirty="0"/>
          </a:p>
          <a:p>
            <a:endParaRPr lang="en-US" dirty="0"/>
          </a:p>
        </p:txBody>
      </p:sp>
    </p:spTree>
    <p:extLst>
      <p:ext uri="{BB962C8B-B14F-4D97-AF65-F5344CB8AC3E}">
        <p14:creationId xmlns:p14="http://schemas.microsoft.com/office/powerpoint/2010/main" val="765259323"/>
      </p:ext>
    </p:extLst>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r>
              <a:rPr lang="vi-VN" sz="1800" b="1" dirty="0">
                <a:solidFill>
                  <a:schemeClr val="tx1"/>
                </a:solidFill>
                <a:ea typeface="Times New Roman" panose="02020603050405020304" pitchFamily="18" charset="0"/>
              </a:rPr>
              <a:t>Bảng tham khảo cách pha loãng adrenalin với dung dịch Nacl 0,9% và tốc độ truyền tĩnh mạch chậm</a:t>
            </a:r>
            <a:r>
              <a:rPr lang="en-US" sz="100" dirty="0">
                <a:solidFill>
                  <a:schemeClr val="tx1"/>
                </a:solidFill>
              </a:rPr>
              <a:t/>
            </a:r>
            <a:br>
              <a:rPr lang="en-US" sz="100" dirty="0">
                <a:solidFill>
                  <a:schemeClr val="tx1"/>
                </a:solidFill>
              </a:rPr>
            </a:br>
            <a:r>
              <a:rPr lang="vi-VN" sz="1800" dirty="0" smtClean="0">
                <a:solidFill>
                  <a:schemeClr val="tx1"/>
                </a:solidFill>
                <a:ea typeface="Times New Roman" panose="02020603050405020304" pitchFamily="18" charset="0"/>
              </a:rPr>
              <a:t>0</a:t>
            </a:r>
            <a:r>
              <a:rPr lang="en-US" sz="1800" dirty="0" smtClean="0">
                <a:solidFill>
                  <a:schemeClr val="tx1"/>
                </a:solidFill>
                <a:ea typeface="Times New Roman" panose="02020603050405020304" pitchFamily="18" charset="0"/>
              </a:rPr>
              <a:t>2</a:t>
            </a:r>
            <a:r>
              <a:rPr lang="vi-VN" sz="1800" dirty="0" smtClean="0">
                <a:solidFill>
                  <a:schemeClr val="tx1"/>
                </a:solidFill>
                <a:ea typeface="Times New Roman" panose="02020603050405020304" pitchFamily="18" charset="0"/>
              </a:rPr>
              <a:t> </a:t>
            </a:r>
            <a:r>
              <a:rPr lang="vi-VN" sz="1800" dirty="0">
                <a:solidFill>
                  <a:schemeClr val="tx1"/>
                </a:solidFill>
                <a:ea typeface="Times New Roman" panose="02020603050405020304" pitchFamily="18" charset="0"/>
              </a:rPr>
              <a:t>ống adrenalin </a:t>
            </a:r>
            <a:r>
              <a:rPr lang="en-US" sz="1800" dirty="0">
                <a:solidFill>
                  <a:schemeClr val="tx1"/>
                </a:solidFill>
                <a:ea typeface="Times New Roman" panose="02020603050405020304" pitchFamily="18" charset="0"/>
              </a:rPr>
              <a:t>1</a:t>
            </a:r>
            <a:r>
              <a:rPr lang="vi-VN" sz="1800" dirty="0">
                <a:solidFill>
                  <a:schemeClr val="tx1"/>
                </a:solidFill>
                <a:ea typeface="Times New Roman" panose="02020603050405020304" pitchFamily="18" charset="0"/>
              </a:rPr>
              <a:t>mg pha với </a:t>
            </a:r>
            <a:r>
              <a:rPr lang="en-US" sz="1800" dirty="0" smtClean="0">
                <a:solidFill>
                  <a:schemeClr val="tx1"/>
                </a:solidFill>
                <a:ea typeface="Times New Roman" panose="02020603050405020304" pitchFamily="18" charset="0"/>
              </a:rPr>
              <a:t>500</a:t>
            </a:r>
            <a:r>
              <a:rPr lang="vi-VN" sz="1800" dirty="0" smtClean="0">
                <a:solidFill>
                  <a:schemeClr val="tx1"/>
                </a:solidFill>
                <a:ea typeface="Times New Roman" panose="02020603050405020304" pitchFamily="18" charset="0"/>
              </a:rPr>
              <a:t>ml </a:t>
            </a:r>
            <a:r>
              <a:rPr lang="vi-VN" sz="1800" dirty="0">
                <a:solidFill>
                  <a:schemeClr val="tx1"/>
                </a:solidFill>
                <a:ea typeface="Times New Roman" panose="02020603050405020304" pitchFamily="18" charset="0"/>
              </a:rPr>
              <a:t>Nacl 0,9% (như vậy </a:t>
            </a:r>
            <a:r>
              <a:rPr lang="en-US" sz="1800" dirty="0">
                <a:solidFill>
                  <a:schemeClr val="tx1"/>
                </a:solidFill>
                <a:ea typeface="Times New Roman" panose="02020603050405020304" pitchFamily="18" charset="0"/>
              </a:rPr>
              <a:t>1</a:t>
            </a:r>
            <a:r>
              <a:rPr lang="vi-VN" sz="1800" dirty="0">
                <a:solidFill>
                  <a:schemeClr val="tx1"/>
                </a:solidFill>
                <a:ea typeface="Times New Roman" panose="02020603050405020304" pitchFamily="18" charset="0"/>
              </a:rPr>
              <a:t>ml dung dịch pha loãng có 4</a:t>
            </a:r>
            <a:r>
              <a:rPr lang="en-US" sz="1800" dirty="0">
                <a:solidFill>
                  <a:schemeClr val="tx1"/>
                </a:solidFill>
                <a:ea typeface="Times New Roman" panose="02020603050405020304" pitchFamily="18" charset="0"/>
              </a:rPr>
              <a:t>µ</a:t>
            </a:r>
            <a:r>
              <a:rPr lang="vi-VN" sz="1800" dirty="0">
                <a:solidFill>
                  <a:schemeClr val="tx1"/>
                </a:solidFill>
                <a:ea typeface="Times New Roman" panose="02020603050405020304" pitchFamily="18" charset="0"/>
              </a:rPr>
              <a:t>g adrenalin)</a:t>
            </a:r>
            <a:r>
              <a:rPr lang="vi-VN" sz="4000" dirty="0">
                <a:solidFill>
                  <a:schemeClr val="tx1"/>
                </a:solidFill>
              </a:rPr>
              <a:t/>
            </a:r>
            <a:br>
              <a:rPr lang="vi-VN" sz="4000" dirty="0">
                <a:solidFill>
                  <a:schemeClr val="tx1"/>
                </a:solidFill>
              </a:rPr>
            </a:br>
            <a:endParaRPr lang="en-US" sz="18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7522173"/>
              </p:ext>
            </p:extLst>
          </p:nvPr>
        </p:nvGraphicFramePr>
        <p:xfrm>
          <a:off x="831244" y="1852615"/>
          <a:ext cx="6711951" cy="3831913"/>
        </p:xfrm>
        <a:graphic>
          <a:graphicData uri="http://schemas.openxmlformats.org/drawingml/2006/table">
            <a:tbl>
              <a:tblPr firstRow="1" firstCol="1" bandRow="1">
                <a:tableStyleId>{5C22544A-7EE6-4342-B048-85BDC9FD1C3A}</a:tableStyleId>
              </a:tblPr>
              <a:tblGrid>
                <a:gridCol w="1575254"/>
                <a:gridCol w="2808061"/>
                <a:gridCol w="2328636"/>
              </a:tblGrid>
              <a:tr h="483017">
                <a:tc>
                  <a:txBody>
                    <a:bodyPr/>
                    <a:lstStyle/>
                    <a:p>
                      <a:pPr algn="ctr">
                        <a:lnSpc>
                          <a:spcPts val="1170"/>
                        </a:lnSpc>
                        <a:spcBef>
                          <a:spcPts val="600"/>
                        </a:spcBef>
                        <a:spcAft>
                          <a:spcPts val="0"/>
                        </a:spcAft>
                      </a:pPr>
                      <a:r>
                        <a:rPr lang="vi-VN" sz="1400" dirty="0">
                          <a:effectLst/>
                        </a:rPr>
                        <a:t>Cân nặng người bệnh (kg)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dirty="0">
                          <a:effectLst/>
                        </a:rPr>
                        <a:t>Liều truyền tĩnh mạch adrenalin khởi đầu (0,</a:t>
                      </a:r>
                      <a:r>
                        <a:rPr lang="en-US" sz="1400" dirty="0">
                          <a:effectLst/>
                        </a:rPr>
                        <a:t>1µ</a:t>
                      </a:r>
                      <a:r>
                        <a:rPr lang="vi-VN" sz="1400" dirty="0">
                          <a:effectLst/>
                        </a:rPr>
                        <a:t>g/kg/phút)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Tốc độ (giọt/phút) với kim tiêm 1 ml=20 giọt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18612">
                <a:tc>
                  <a:txBody>
                    <a:bodyPr/>
                    <a:lstStyle/>
                    <a:p>
                      <a:pPr algn="ctr">
                        <a:lnSpc>
                          <a:spcPts val="1170"/>
                        </a:lnSpc>
                        <a:spcBef>
                          <a:spcPts val="600"/>
                        </a:spcBef>
                        <a:spcAft>
                          <a:spcPts val="0"/>
                        </a:spcAft>
                      </a:pPr>
                      <a:r>
                        <a:rPr lang="vi-VN" sz="1400">
                          <a:effectLst/>
                        </a:rPr>
                        <a:t>Khoảng 80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2ml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40 giọt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18612">
                <a:tc>
                  <a:txBody>
                    <a:bodyPr/>
                    <a:lstStyle/>
                    <a:p>
                      <a:pPr algn="ctr">
                        <a:lnSpc>
                          <a:spcPts val="1170"/>
                        </a:lnSpc>
                        <a:spcBef>
                          <a:spcPts val="600"/>
                        </a:spcBef>
                        <a:spcAft>
                          <a:spcPts val="0"/>
                        </a:spcAft>
                      </a:pPr>
                      <a:r>
                        <a:rPr lang="vi-VN" sz="1400">
                          <a:effectLst/>
                        </a:rPr>
                        <a:t>Khoảng 70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en-US" sz="1400">
                          <a:effectLst/>
                        </a:rPr>
                        <a:t>1</a:t>
                      </a:r>
                      <a:r>
                        <a:rPr lang="vi-VN" sz="1400">
                          <a:effectLst/>
                        </a:rPr>
                        <a:t>,75ml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35 giọt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18612">
                <a:tc>
                  <a:txBody>
                    <a:bodyPr/>
                    <a:lstStyle/>
                    <a:p>
                      <a:pPr algn="ctr">
                        <a:lnSpc>
                          <a:spcPts val="1170"/>
                        </a:lnSpc>
                        <a:spcBef>
                          <a:spcPts val="600"/>
                        </a:spcBef>
                        <a:spcAft>
                          <a:spcPts val="0"/>
                        </a:spcAft>
                      </a:pPr>
                      <a:r>
                        <a:rPr lang="vi-VN" sz="1400">
                          <a:effectLst/>
                        </a:rPr>
                        <a:t>Khoảng 60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en-US" sz="1400" dirty="0">
                          <a:effectLst/>
                        </a:rPr>
                        <a:t>1</a:t>
                      </a:r>
                      <a:r>
                        <a:rPr lang="vi-VN" sz="1400" dirty="0">
                          <a:effectLst/>
                        </a:rPr>
                        <a:t>,50ml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dirty="0">
                          <a:effectLst/>
                        </a:rPr>
                        <a:t>30 giọt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18612">
                <a:tc>
                  <a:txBody>
                    <a:bodyPr/>
                    <a:lstStyle/>
                    <a:p>
                      <a:pPr algn="ctr">
                        <a:lnSpc>
                          <a:spcPts val="1170"/>
                        </a:lnSpc>
                        <a:spcBef>
                          <a:spcPts val="600"/>
                        </a:spcBef>
                        <a:spcAft>
                          <a:spcPts val="0"/>
                        </a:spcAft>
                      </a:pPr>
                      <a:r>
                        <a:rPr lang="vi-VN" sz="1400">
                          <a:effectLst/>
                        </a:rPr>
                        <a:t>Khoảng 50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en-US" sz="1400">
                          <a:effectLst/>
                        </a:rPr>
                        <a:t>1</a:t>
                      </a:r>
                      <a:r>
                        <a:rPr lang="vi-VN" sz="1400">
                          <a:effectLst/>
                        </a:rPr>
                        <a:t>,25ml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25 giọt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18612">
                <a:tc>
                  <a:txBody>
                    <a:bodyPr/>
                    <a:lstStyle/>
                    <a:p>
                      <a:pPr algn="ctr">
                        <a:lnSpc>
                          <a:spcPts val="1170"/>
                        </a:lnSpc>
                        <a:spcBef>
                          <a:spcPts val="600"/>
                        </a:spcBef>
                        <a:spcAft>
                          <a:spcPts val="0"/>
                        </a:spcAft>
                      </a:pPr>
                      <a:r>
                        <a:rPr lang="vi-VN" sz="1400">
                          <a:effectLst/>
                        </a:rPr>
                        <a:t>Khoảng 40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en-US" sz="1400">
                          <a:effectLst/>
                        </a:rPr>
                        <a:t>1</a:t>
                      </a:r>
                      <a:r>
                        <a:rPr lang="vi-VN" sz="1400">
                          <a:effectLst/>
                        </a:rPr>
                        <a:t>ml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dirty="0">
                          <a:effectLst/>
                        </a:rPr>
                        <a:t>20 giọt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18612">
                <a:tc>
                  <a:txBody>
                    <a:bodyPr/>
                    <a:lstStyle/>
                    <a:p>
                      <a:pPr algn="ctr">
                        <a:lnSpc>
                          <a:spcPts val="1170"/>
                        </a:lnSpc>
                        <a:spcBef>
                          <a:spcPts val="600"/>
                        </a:spcBef>
                        <a:spcAft>
                          <a:spcPts val="0"/>
                        </a:spcAft>
                      </a:pPr>
                      <a:r>
                        <a:rPr lang="vi-VN" sz="1400">
                          <a:effectLst/>
                        </a:rPr>
                        <a:t>Khoảng 30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0,75ml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15 giọt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18612">
                <a:tc>
                  <a:txBody>
                    <a:bodyPr/>
                    <a:lstStyle/>
                    <a:p>
                      <a:pPr algn="ctr">
                        <a:lnSpc>
                          <a:spcPts val="1170"/>
                        </a:lnSpc>
                        <a:spcBef>
                          <a:spcPts val="600"/>
                        </a:spcBef>
                        <a:spcAft>
                          <a:spcPts val="0"/>
                        </a:spcAft>
                      </a:pPr>
                      <a:r>
                        <a:rPr lang="vi-VN" sz="1400">
                          <a:effectLst/>
                        </a:rPr>
                        <a:t>Khoảng 20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0,5ml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10 giọt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18612">
                <a:tc>
                  <a:txBody>
                    <a:bodyPr/>
                    <a:lstStyle/>
                    <a:p>
                      <a:pPr algn="ctr">
                        <a:lnSpc>
                          <a:spcPts val="1170"/>
                        </a:lnSpc>
                        <a:spcBef>
                          <a:spcPts val="600"/>
                        </a:spcBef>
                        <a:spcAft>
                          <a:spcPts val="0"/>
                        </a:spcAft>
                      </a:pPr>
                      <a:r>
                        <a:rPr lang="vi-VN" sz="1400">
                          <a:effectLst/>
                        </a:rPr>
                        <a:t>Khoảng 10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a:effectLst/>
                        </a:rPr>
                        <a:t>0,25ml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ts val="1170"/>
                        </a:lnSpc>
                        <a:spcBef>
                          <a:spcPts val="600"/>
                        </a:spcBef>
                        <a:spcAft>
                          <a:spcPts val="0"/>
                        </a:spcAft>
                      </a:pPr>
                      <a:r>
                        <a:rPr lang="vi-VN" sz="1400" dirty="0">
                          <a:effectLst/>
                        </a:rPr>
                        <a:t>5 giọt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72640349"/>
      </p:ext>
    </p:extLst>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88" y="1066800"/>
            <a:ext cx="6711950" cy="5181600"/>
          </a:xfrm>
        </p:spPr>
        <p:txBody>
          <a:bodyPr/>
          <a:lstStyle/>
          <a:p>
            <a:r>
              <a:rPr lang="vi-VN" b="1" dirty="0" smtClean="0"/>
              <a:t>V. Xử trí tiếp theo</a:t>
            </a:r>
            <a:endParaRPr lang="en-US" dirty="0" smtClean="0"/>
          </a:p>
          <a:p>
            <a:r>
              <a:rPr lang="vi-VN" dirty="0" smtClean="0"/>
              <a:t>1</a:t>
            </a:r>
            <a:r>
              <a:rPr lang="vi-VN" dirty="0"/>
              <a:t>. Hỗ trợ hô hấp, tuần hoàn: Tùy mức độ suy tuần hoàn, hô hấp có thể sử dụng một hoặc các biện pháp sau đây:</a:t>
            </a:r>
            <a:endParaRPr lang="en-US" dirty="0"/>
          </a:p>
          <a:p>
            <a:r>
              <a:rPr lang="vi-VN" dirty="0"/>
              <a:t>a) Th</a:t>
            </a:r>
            <a:r>
              <a:rPr lang="en-US" dirty="0"/>
              <a:t>ở</a:t>
            </a:r>
            <a:r>
              <a:rPr lang="vi-VN" dirty="0"/>
              <a:t> oxy qua mặt nạ: 6-10 lí</a:t>
            </a:r>
            <a:r>
              <a:rPr lang="en-US" dirty="0"/>
              <a:t>t/</a:t>
            </a:r>
            <a:r>
              <a:rPr lang="vi-VN" dirty="0"/>
              <a:t>phút cho người lớn, 2-4 lí</a:t>
            </a:r>
            <a:r>
              <a:rPr lang="en-US" dirty="0"/>
              <a:t>t/</a:t>
            </a:r>
            <a:r>
              <a:rPr lang="vi-VN" dirty="0"/>
              <a:t>phút ở trẻ em,</a:t>
            </a:r>
            <a:endParaRPr lang="en-US" dirty="0"/>
          </a:p>
          <a:p>
            <a:r>
              <a:rPr lang="vi-VN" dirty="0"/>
              <a:t>b) Bóp bóng AMBU có oxy,</a:t>
            </a:r>
            <a:endParaRPr lang="en-US" dirty="0"/>
          </a:p>
          <a:p>
            <a:r>
              <a:rPr lang="vi-VN" dirty="0"/>
              <a:t>c) Đặt ống nội khí quản thông khí nhân tạo có ô xy nếu thở rít tăng lên không đáp ứng với adrenalin,</a:t>
            </a:r>
            <a:endParaRPr lang="en-US" dirty="0"/>
          </a:p>
          <a:p>
            <a:r>
              <a:rPr lang="vi-VN" dirty="0"/>
              <a:t>d) Mở khí quản nếu có phù thanh môn-hạ họng không đặt được nội khí quản</a:t>
            </a:r>
            <a:r>
              <a:rPr lang="vi-VN" dirty="0" smtClean="0"/>
              <a:t>,</a:t>
            </a:r>
            <a:endParaRPr lang="en-US" dirty="0"/>
          </a:p>
        </p:txBody>
      </p:sp>
    </p:spTree>
    <p:extLst>
      <p:ext uri="{BB962C8B-B14F-4D97-AF65-F5344CB8AC3E}">
        <p14:creationId xmlns:p14="http://schemas.microsoft.com/office/powerpoint/2010/main" val="160273714"/>
      </p:ext>
    </p:extLst>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842962"/>
          </a:xfrm>
        </p:spPr>
        <p:txBody>
          <a:bodyPr/>
          <a:lstStyle/>
          <a:p>
            <a:r>
              <a:rPr lang="en-US" dirty="0" err="1"/>
              <a:t>Xử</a:t>
            </a:r>
            <a:r>
              <a:rPr lang="en-US" dirty="0"/>
              <a:t> </a:t>
            </a:r>
            <a:r>
              <a:rPr lang="en-US" dirty="0" err="1"/>
              <a:t>trí</a:t>
            </a:r>
            <a:r>
              <a:rPr lang="en-US" dirty="0"/>
              <a:t> </a:t>
            </a:r>
            <a:r>
              <a:rPr lang="en-US" dirty="0" err="1"/>
              <a:t>cấp</a:t>
            </a:r>
            <a:r>
              <a:rPr lang="en-US" dirty="0"/>
              <a:t> </a:t>
            </a:r>
            <a:r>
              <a:rPr lang="en-US" dirty="0" err="1"/>
              <a:t>cứu</a:t>
            </a:r>
            <a:r>
              <a:rPr lang="en-US" dirty="0"/>
              <a:t> </a:t>
            </a:r>
            <a:r>
              <a:rPr lang="en-US" dirty="0" err="1"/>
              <a:t>phản</a:t>
            </a:r>
            <a:r>
              <a:rPr lang="en-US" dirty="0"/>
              <a:t> </a:t>
            </a:r>
            <a:r>
              <a:rPr lang="en-US" dirty="0" err="1"/>
              <a:t>vệ</a:t>
            </a:r>
            <a:endParaRPr lang="en-US" dirty="0"/>
          </a:p>
        </p:txBody>
      </p:sp>
      <p:sp>
        <p:nvSpPr>
          <p:cNvPr id="3" name="Content Placeholder 2"/>
          <p:cNvSpPr>
            <a:spLocks noGrp="1"/>
          </p:cNvSpPr>
          <p:nvPr>
            <p:ph idx="1"/>
          </p:nvPr>
        </p:nvSpPr>
        <p:spPr>
          <a:xfrm>
            <a:off x="827088" y="2133600"/>
            <a:ext cx="6711950" cy="4114800"/>
          </a:xfrm>
        </p:spPr>
        <p:txBody>
          <a:bodyPr/>
          <a:lstStyle/>
          <a:p>
            <a:r>
              <a:rPr lang="vi-VN" b="1" dirty="0" smtClean="0"/>
              <a:t>V. Xử trí tiếp theo</a:t>
            </a:r>
            <a:endParaRPr lang="en-US" dirty="0" smtClean="0"/>
          </a:p>
          <a:p>
            <a:r>
              <a:rPr lang="vi-VN" dirty="0" smtClean="0"/>
              <a:t>e) salbutamol 5mg khí dung qua mặt nạ hoặc xịt họng salbutamol </a:t>
            </a:r>
            <a:r>
              <a:rPr lang="en-US" dirty="0" smtClean="0"/>
              <a:t>100µ</a:t>
            </a:r>
            <a:r>
              <a:rPr lang="vi-VN" dirty="0" smtClean="0"/>
              <a:t>g người lớn 2-4 nhát/l</a:t>
            </a:r>
            <a:r>
              <a:rPr lang="en-US" dirty="0" smtClean="0"/>
              <a:t>ầ</a:t>
            </a:r>
            <a:r>
              <a:rPr lang="vi-VN" dirty="0" smtClean="0"/>
              <a:t>n, trẻ em 2 nhá</a:t>
            </a:r>
            <a:r>
              <a:rPr lang="en-US" dirty="0" smtClean="0"/>
              <a:t>t/</a:t>
            </a:r>
            <a:r>
              <a:rPr lang="vi-VN" dirty="0" smtClean="0"/>
              <a:t>l</a:t>
            </a:r>
            <a:r>
              <a:rPr lang="en-US" dirty="0" smtClean="0"/>
              <a:t>ầ</a:t>
            </a:r>
            <a:r>
              <a:rPr lang="vi-VN" dirty="0" smtClean="0"/>
              <a:t>n, 4-6 lần trong ngày.</a:t>
            </a:r>
            <a:r>
              <a:rPr lang="vi-VN" dirty="0"/>
              <a:t> </a:t>
            </a:r>
            <a:endParaRPr lang="en-US" dirty="0" smtClean="0"/>
          </a:p>
          <a:p>
            <a:r>
              <a:rPr lang="vi-VN" dirty="0" smtClean="0"/>
              <a:t>2</a:t>
            </a:r>
            <a:r>
              <a:rPr lang="vi-VN" dirty="0"/>
              <a:t>. Nếu khôn</a:t>
            </a:r>
            <a:r>
              <a:rPr lang="en-US" dirty="0"/>
              <a:t>g</a:t>
            </a:r>
            <a:r>
              <a:rPr lang="vi-VN" dirty="0"/>
              <a:t> nân</a:t>
            </a:r>
            <a:r>
              <a:rPr lang="en-US" dirty="0"/>
              <a:t>g</a:t>
            </a:r>
            <a:r>
              <a:rPr lang="vi-VN" dirty="0"/>
              <a:t> được huyết áp theo mục tiêu sau khi đã truyền đủ dịch và adrenalin, có th</a:t>
            </a:r>
            <a:r>
              <a:rPr lang="en-US" dirty="0"/>
              <a:t>ể</a:t>
            </a:r>
            <a:r>
              <a:rPr lang="vi-VN" dirty="0"/>
              <a:t> truy</a:t>
            </a:r>
            <a:r>
              <a:rPr lang="en-US" dirty="0"/>
              <a:t>ề</a:t>
            </a:r>
            <a:r>
              <a:rPr lang="vi-VN" dirty="0"/>
              <a:t>n thêm dung dịch keo (huyết tương, albumin hoặc bất kỳ dung dịch cao phân tử nào sẵn có).</a:t>
            </a:r>
            <a:endParaRPr lang="en-US" dirty="0"/>
          </a:p>
          <a:p>
            <a:endParaRPr lang="en-US" dirty="0"/>
          </a:p>
        </p:txBody>
      </p:sp>
    </p:spTree>
    <p:extLst>
      <p:ext uri="{BB962C8B-B14F-4D97-AF65-F5344CB8AC3E}">
        <p14:creationId xmlns:p14="http://schemas.microsoft.com/office/powerpoint/2010/main" val="2026813389"/>
      </p:ext>
    </p:extLst>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766762"/>
          </a:xfrm>
        </p:spPr>
        <p:txBody>
          <a:bodyPr/>
          <a:lstStyle/>
          <a:p>
            <a:r>
              <a:rPr lang="en-US" dirty="0" err="1"/>
              <a:t>Xử</a:t>
            </a:r>
            <a:r>
              <a:rPr lang="en-US" dirty="0"/>
              <a:t> </a:t>
            </a:r>
            <a:r>
              <a:rPr lang="en-US" dirty="0" err="1"/>
              <a:t>trí</a:t>
            </a:r>
            <a:r>
              <a:rPr lang="en-US" dirty="0"/>
              <a:t> </a:t>
            </a:r>
            <a:r>
              <a:rPr lang="en-US" dirty="0" err="1"/>
              <a:t>cấp</a:t>
            </a:r>
            <a:r>
              <a:rPr lang="en-US" dirty="0"/>
              <a:t> </a:t>
            </a:r>
            <a:r>
              <a:rPr lang="en-US" dirty="0" err="1"/>
              <a:t>cứu</a:t>
            </a:r>
            <a:r>
              <a:rPr lang="en-US" dirty="0"/>
              <a:t> </a:t>
            </a:r>
            <a:r>
              <a:rPr lang="en-US" dirty="0" err="1"/>
              <a:t>phản</a:t>
            </a:r>
            <a:r>
              <a:rPr lang="en-US" dirty="0"/>
              <a:t> </a:t>
            </a:r>
            <a:r>
              <a:rPr lang="en-US" dirty="0" err="1"/>
              <a:t>vệ</a:t>
            </a:r>
            <a:endParaRPr lang="en-US" dirty="0"/>
          </a:p>
        </p:txBody>
      </p:sp>
      <p:sp>
        <p:nvSpPr>
          <p:cNvPr id="3" name="Content Placeholder 2"/>
          <p:cNvSpPr>
            <a:spLocks noGrp="1"/>
          </p:cNvSpPr>
          <p:nvPr>
            <p:ph idx="1"/>
          </p:nvPr>
        </p:nvSpPr>
        <p:spPr>
          <a:xfrm>
            <a:off x="827088" y="1676400"/>
            <a:ext cx="6711950" cy="4572000"/>
          </a:xfrm>
        </p:spPr>
        <p:txBody>
          <a:bodyPr/>
          <a:lstStyle/>
          <a:p>
            <a:r>
              <a:rPr lang="vi-VN" dirty="0"/>
              <a:t>3. Thuốc khác:</a:t>
            </a:r>
            <a:endParaRPr lang="en-US" dirty="0"/>
          </a:p>
          <a:p>
            <a:r>
              <a:rPr lang="vi-VN" dirty="0"/>
              <a:t>- Methylprednisolon </a:t>
            </a:r>
            <a:r>
              <a:rPr lang="en-US" dirty="0"/>
              <a:t>1</a:t>
            </a:r>
            <a:r>
              <a:rPr lang="vi-VN" dirty="0"/>
              <a:t>-2mg/kg ở người lớn, tối đa 50mg ở trẻ em </a:t>
            </a:r>
            <a:endParaRPr lang="en-US" dirty="0" smtClean="0"/>
          </a:p>
          <a:p>
            <a:endParaRPr lang="en-US" dirty="0"/>
          </a:p>
          <a:p>
            <a:r>
              <a:rPr lang="vi-VN" dirty="0" smtClean="0"/>
              <a:t>hoặc hydrocortison 200mg ở người lớn, tối đa </a:t>
            </a:r>
            <a:r>
              <a:rPr lang="en-US" dirty="0" smtClean="0"/>
              <a:t>100</a:t>
            </a:r>
            <a:r>
              <a:rPr lang="vi-VN" dirty="0" smtClean="0"/>
              <a:t>mg ở trẻ em, tiêm tĩnh mạch (có thể tiêm bắp ở tuyến cơ sở).</a:t>
            </a:r>
            <a:endParaRPr lang="en-US" dirty="0" smtClean="0"/>
          </a:p>
          <a:p>
            <a:r>
              <a:rPr lang="vi-VN" dirty="0"/>
              <a:t>- Kháng histamin H</a:t>
            </a:r>
            <a:r>
              <a:rPr lang="en-US" dirty="0"/>
              <a:t>1</a:t>
            </a:r>
            <a:r>
              <a:rPr lang="vi-VN" dirty="0"/>
              <a:t> như diphenhydramin tiêm bắp hoặc tĩnh mạch: người lớn 25-50mg và trẻ em 10-25mg.</a:t>
            </a:r>
            <a:endParaRPr lang="en-US" dirty="0"/>
          </a:p>
          <a:p>
            <a:endParaRPr lang="en-US" dirty="0" smtClean="0"/>
          </a:p>
          <a:p>
            <a:endParaRPr lang="en-US" dirty="0"/>
          </a:p>
        </p:txBody>
      </p:sp>
    </p:spTree>
    <p:extLst>
      <p:ext uri="{BB962C8B-B14F-4D97-AF65-F5344CB8AC3E}">
        <p14:creationId xmlns:p14="http://schemas.microsoft.com/office/powerpoint/2010/main" val="3770851477"/>
      </p:ext>
    </p:extLst>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995362"/>
          </a:xfrm>
        </p:spPr>
        <p:txBody>
          <a:bodyPr/>
          <a:lstStyle/>
          <a:p>
            <a:r>
              <a:rPr lang="en-US" dirty="0" err="1"/>
              <a:t>Xử</a:t>
            </a:r>
            <a:r>
              <a:rPr lang="en-US" dirty="0"/>
              <a:t> </a:t>
            </a:r>
            <a:r>
              <a:rPr lang="en-US" dirty="0" err="1"/>
              <a:t>trí</a:t>
            </a:r>
            <a:r>
              <a:rPr lang="en-US" dirty="0"/>
              <a:t> </a:t>
            </a:r>
            <a:r>
              <a:rPr lang="en-US" dirty="0" err="1"/>
              <a:t>cấp</a:t>
            </a:r>
            <a:r>
              <a:rPr lang="en-US" dirty="0"/>
              <a:t> </a:t>
            </a:r>
            <a:r>
              <a:rPr lang="en-US" dirty="0" err="1"/>
              <a:t>cứu</a:t>
            </a:r>
            <a:r>
              <a:rPr lang="en-US" dirty="0"/>
              <a:t> </a:t>
            </a:r>
            <a:r>
              <a:rPr lang="en-US" dirty="0" err="1"/>
              <a:t>phản</a:t>
            </a:r>
            <a:r>
              <a:rPr lang="en-US" dirty="0"/>
              <a:t> </a:t>
            </a:r>
            <a:r>
              <a:rPr lang="en-US" dirty="0" err="1"/>
              <a:t>vệ</a:t>
            </a:r>
            <a:endParaRPr lang="en-US" dirty="0"/>
          </a:p>
        </p:txBody>
      </p:sp>
      <p:sp>
        <p:nvSpPr>
          <p:cNvPr id="3" name="Content Placeholder 2"/>
          <p:cNvSpPr>
            <a:spLocks noGrp="1"/>
          </p:cNvSpPr>
          <p:nvPr>
            <p:ph idx="1"/>
          </p:nvPr>
        </p:nvSpPr>
        <p:spPr>
          <a:xfrm>
            <a:off x="827088" y="1447801"/>
            <a:ext cx="6711950" cy="4800599"/>
          </a:xfrm>
        </p:spPr>
        <p:txBody>
          <a:bodyPr/>
          <a:lstStyle/>
          <a:p>
            <a:r>
              <a:rPr lang="vi-VN" b="1" dirty="0"/>
              <a:t>VI. Theo dõi</a:t>
            </a:r>
            <a:endParaRPr lang="en-US" dirty="0"/>
          </a:p>
          <a:p>
            <a:r>
              <a:rPr lang="vi-VN" dirty="0"/>
              <a:t>1. Trong giai đoạn cấp: theo dõi mạch, huyết áp, nhịp thở, SpC</a:t>
            </a:r>
            <a:r>
              <a:rPr lang="en-US" dirty="0"/>
              <a:t>O</a:t>
            </a:r>
            <a:r>
              <a:rPr lang="vi-VN" baseline="-25000" dirty="0"/>
              <a:t>2</a:t>
            </a:r>
            <a:r>
              <a:rPr lang="vi-VN" dirty="0"/>
              <a:t> và tri giác 3-5 phú</a:t>
            </a:r>
            <a:r>
              <a:rPr lang="en-US" dirty="0"/>
              <a:t>t/</a:t>
            </a:r>
            <a:r>
              <a:rPr lang="vi-VN" dirty="0"/>
              <a:t>lần cho đến khi ổn định.</a:t>
            </a:r>
            <a:endParaRPr lang="en-US" dirty="0"/>
          </a:p>
          <a:p>
            <a:r>
              <a:rPr lang="vi-VN" dirty="0"/>
              <a:t>2. Trong giai đoạn ổn định: theo dõi mạch, huyết áp, nhịp thở, Sp</a:t>
            </a:r>
            <a:r>
              <a:rPr lang="en-US" dirty="0"/>
              <a:t>O</a:t>
            </a:r>
            <a:r>
              <a:rPr lang="vi-VN" baseline="-25000" dirty="0"/>
              <a:t>2</a:t>
            </a:r>
            <a:r>
              <a:rPr lang="vi-VN" dirty="0"/>
              <a:t> và tri giác mỗi 1-2 giờ trong ít nhất 24 giờ tiếp theo.</a:t>
            </a:r>
            <a:endParaRPr lang="en-US" dirty="0"/>
          </a:p>
          <a:p>
            <a:r>
              <a:rPr lang="vi-VN" dirty="0"/>
              <a:t>3. Tất cả các người bệnh phản vệ cần được theo dõi ở cơ sở khám bệnh, chữa bệnh đến ít nh</a:t>
            </a:r>
            <a:r>
              <a:rPr lang="en-US" dirty="0"/>
              <a:t>ấ</a:t>
            </a:r>
            <a:r>
              <a:rPr lang="vi-VN" dirty="0"/>
              <a:t>t 24 giờ sau khi huy</a:t>
            </a:r>
            <a:r>
              <a:rPr lang="en-US" dirty="0"/>
              <a:t>ế</a:t>
            </a:r>
            <a:r>
              <a:rPr lang="vi-VN" dirty="0"/>
              <a:t>t áp đã ổn định và đ</a:t>
            </a:r>
            <a:r>
              <a:rPr lang="en-US" dirty="0"/>
              <a:t>ề</a:t>
            </a:r>
            <a:r>
              <a:rPr lang="vi-VN" dirty="0"/>
              <a:t> phòng phản vệ pha 2.</a:t>
            </a:r>
            <a:endParaRPr lang="en-US" dirty="0"/>
          </a:p>
          <a:p>
            <a:r>
              <a:rPr lang="vi-VN" dirty="0"/>
              <a:t>4. Ngừng cấp cứu: nếu sau khi cấp cứu ngừng tuần hoàn tích cực không kết quả./.</a:t>
            </a:r>
            <a:endParaRPr lang="en-US" dirty="0"/>
          </a:p>
          <a:p>
            <a:endParaRPr lang="en-US" dirty="0"/>
          </a:p>
        </p:txBody>
      </p:sp>
    </p:spTree>
    <p:extLst>
      <p:ext uri="{BB962C8B-B14F-4D97-AF65-F5344CB8AC3E}">
        <p14:creationId xmlns:p14="http://schemas.microsoft.com/office/powerpoint/2010/main" val="1322898146"/>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152400" y="1524000"/>
            <a:ext cx="8686800" cy="4114800"/>
          </a:xfrm>
          <a:extLst>
            <a:ext uri="{91240B29-F687-4f45-9708-019B960494DF}">
              <a14:hiddenLine xmlns:a14="http://schemas.microsoft.com/office/drawing/2010/main" xmlns="" w="9525" cap="flat" cmpd="sng" algn="ctr">
                <a:solidFill>
                  <a:schemeClr val="tx1"/>
                </a:solidFill>
                <a:prstDash val="solid"/>
                <a:miter lim="800000"/>
                <a:headEnd type="none" w="med" len="med"/>
                <a:tailEnd type="none" w="med" len="med"/>
              </a14:hiddenLine>
            </a:ext>
          </a:extLst>
        </p:spPr>
        <p:txBody>
          <a:bodyPr/>
          <a:lstStyle/>
          <a:p>
            <a:pPr marL="0" indent="0" eaLnBrk="1" hangingPunct="1">
              <a:buFont typeface="Arial" panose="020B0604020202020204" pitchFamily="34" charset="0"/>
              <a:buNone/>
            </a:pPr>
            <a:endParaRPr lang="en-US" altLang="en-US" sz="4400" b="1" dirty="0" smtClean="0">
              <a:latin typeface="Times New Roman" panose="02020603050405020304" pitchFamily="18" charset="0"/>
              <a:cs typeface="Times New Roman" panose="02020603050405020304" pitchFamily="18" charset="0"/>
            </a:endParaRPr>
          </a:p>
          <a:p>
            <a:r>
              <a:rPr lang="en-US" sz="3200" dirty="0" err="1" smtClean="0"/>
              <a:t>Phản</a:t>
            </a:r>
            <a:r>
              <a:rPr lang="en-US" sz="3200" dirty="0" smtClean="0"/>
              <a:t> </a:t>
            </a:r>
            <a:r>
              <a:rPr lang="en-US" sz="3200" dirty="0" err="1" smtClean="0"/>
              <a:t>vệ</a:t>
            </a:r>
            <a:r>
              <a:rPr lang="en-US" sz="3200" dirty="0" smtClean="0"/>
              <a:t>: </a:t>
            </a:r>
            <a:r>
              <a:rPr lang="vi-VN" sz="3200" dirty="0" smtClean="0"/>
              <a:t>là </a:t>
            </a:r>
            <a:r>
              <a:rPr lang="vi-VN" sz="3200" dirty="0"/>
              <a:t>một phản ứng </a:t>
            </a:r>
            <a:r>
              <a:rPr lang="vi-VN" sz="3200" u="sng" dirty="0"/>
              <a:t>dị ứng, </a:t>
            </a:r>
            <a:r>
              <a:rPr lang="vi-VN" sz="3200" dirty="0"/>
              <a:t>có th</a:t>
            </a:r>
            <a:r>
              <a:rPr lang="en-US" sz="3200" dirty="0"/>
              <a:t>ể</a:t>
            </a:r>
            <a:r>
              <a:rPr lang="vi-VN" sz="3200" dirty="0"/>
              <a:t> xuất hiện ngay lập tức từ </a:t>
            </a:r>
            <a:r>
              <a:rPr lang="vi-VN" sz="3200" u="sng" dirty="0"/>
              <a:t>vài giây, vài phút </a:t>
            </a:r>
            <a:r>
              <a:rPr lang="vi-VN" sz="3200" dirty="0"/>
              <a:t>đến vài giờ </a:t>
            </a:r>
            <a:r>
              <a:rPr lang="vi-VN" sz="3200" u="sng" dirty="0"/>
              <a:t>sau</a:t>
            </a:r>
            <a:r>
              <a:rPr lang="vi-VN" sz="3200" dirty="0"/>
              <a:t> khi cơ thể </a:t>
            </a:r>
            <a:r>
              <a:rPr lang="vi-VN" sz="3200" u="sng" dirty="0"/>
              <a:t>tiếp xúc</a:t>
            </a:r>
            <a:r>
              <a:rPr lang="vi-VN" sz="3200" dirty="0"/>
              <a:t> với </a:t>
            </a:r>
            <a:r>
              <a:rPr lang="vi-VN" sz="3200" u="sng" dirty="0"/>
              <a:t>dị nguyên </a:t>
            </a:r>
            <a:r>
              <a:rPr lang="vi-VN" sz="3200" dirty="0"/>
              <a:t>gây ra các bệnh cảnh lâm sàng khác nhau, có thể nghiêm trọng dẫn đến </a:t>
            </a:r>
            <a:r>
              <a:rPr lang="vi-VN" sz="3200" u="sng" dirty="0"/>
              <a:t>tử vong</a:t>
            </a:r>
            <a:r>
              <a:rPr lang="vi-VN" sz="3200" dirty="0"/>
              <a:t> nhanh chóng.</a:t>
            </a:r>
            <a:endParaRPr lang="en-US" sz="4800" dirty="0"/>
          </a:p>
        </p:txBody>
      </p:sp>
      <p:sp>
        <p:nvSpPr>
          <p:cNvPr id="54276" name="Rectangle 6"/>
          <p:cNvSpPr>
            <a:spLocks noGrp="1" noChangeArrowheads="1"/>
          </p:cNvSpPr>
          <p:nvPr>
            <p:ph type="title" idx="4294967295"/>
          </p:nvPr>
        </p:nvSpPr>
        <p:spPr>
          <a:xfrm>
            <a:off x="361950" y="381000"/>
            <a:ext cx="7886700" cy="1325563"/>
          </a:xfrm>
          <a:extLst/>
        </p:spPr>
        <p:txBody>
          <a:bodyPr rtlCol="0">
            <a:noAutofit/>
          </a:bodyPr>
          <a:lstStyle/>
          <a:p>
            <a:pPr algn="ctr" defTabSz="457207" eaLnBrk="1" fontAlgn="auto" hangingPunct="1">
              <a:spcAft>
                <a:spcPts val="0"/>
              </a:spcAft>
              <a:defRPr/>
            </a:pPr>
            <a:r>
              <a:rPr lang="en-US" altLang="en-US" sz="3600" b="1" dirty="0" err="1" smtClean="0">
                <a:solidFill>
                  <a:srgbClr val="66FFFF"/>
                </a:solidFill>
                <a:latin typeface="Arial" panose="020B0604020202020204" pitchFamily="34" charset="0"/>
                <a:ea typeface="+mn-ea"/>
                <a:cs typeface="Arial" panose="020B0604020202020204" pitchFamily="34" charset="0"/>
              </a:rPr>
              <a:t>Khái</a:t>
            </a:r>
            <a:r>
              <a:rPr lang="en-US" altLang="en-US" sz="3600" b="1" dirty="0" smtClean="0">
                <a:solidFill>
                  <a:srgbClr val="66FFFF"/>
                </a:solidFill>
                <a:latin typeface="Arial" panose="020B0604020202020204" pitchFamily="34" charset="0"/>
                <a:ea typeface="+mn-ea"/>
                <a:cs typeface="Arial" panose="020B0604020202020204" pitchFamily="34" charset="0"/>
              </a:rPr>
              <a:t> </a:t>
            </a:r>
            <a:r>
              <a:rPr lang="en-US" altLang="en-US" sz="3600" b="1" dirty="0" err="1" smtClean="0">
                <a:solidFill>
                  <a:srgbClr val="66FFFF"/>
                </a:solidFill>
                <a:latin typeface="Arial" panose="020B0604020202020204" pitchFamily="34" charset="0"/>
                <a:ea typeface="+mn-ea"/>
                <a:cs typeface="Arial" panose="020B0604020202020204" pitchFamily="34" charset="0"/>
              </a:rPr>
              <a:t>niệm</a:t>
            </a:r>
            <a:endParaRPr lang="en-US" altLang="en-US" sz="3600" b="1" dirty="0">
              <a:solidFill>
                <a:srgbClr val="66FFFF"/>
              </a:solidFill>
              <a:latin typeface="Arial" panose="020B0604020202020204" pitchFamily="34" charset="0"/>
              <a:ea typeface="+mn-ea"/>
              <a:cs typeface="Arial" panose="020B0604020202020204" pitchFamily="34" charset="0"/>
            </a:endParaRP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844" y="543272"/>
            <a:ext cx="7056437" cy="1400175"/>
          </a:xfrm>
        </p:spPr>
        <p:txBody>
          <a:bodyPr/>
          <a:lstStyle/>
          <a:p>
            <a:r>
              <a:rPr lang="en-US" dirty="0" err="1" smtClean="0"/>
              <a:t>Trường</a:t>
            </a:r>
            <a:r>
              <a:rPr lang="en-US" dirty="0" smtClean="0"/>
              <a:t> </a:t>
            </a:r>
            <a:r>
              <a:rPr lang="en-US" dirty="0" err="1" smtClean="0"/>
              <a:t>hợp</a:t>
            </a:r>
            <a:r>
              <a:rPr lang="en-US" dirty="0" smtClean="0"/>
              <a:t> </a:t>
            </a:r>
            <a:r>
              <a:rPr lang="en-US" dirty="0" err="1" smtClean="0"/>
              <a:t>đặc</a:t>
            </a:r>
            <a:r>
              <a:rPr lang="en-US" dirty="0" smtClean="0"/>
              <a:t> </a:t>
            </a:r>
            <a:r>
              <a:rPr lang="en-US" dirty="0" err="1" smtClean="0"/>
              <a:t>biệt</a:t>
            </a:r>
            <a:endParaRPr lang="en-US" dirty="0"/>
          </a:p>
        </p:txBody>
      </p:sp>
      <p:sp>
        <p:nvSpPr>
          <p:cNvPr id="3" name="Content Placeholder 2"/>
          <p:cNvSpPr>
            <a:spLocks noGrp="1"/>
          </p:cNvSpPr>
          <p:nvPr>
            <p:ph idx="1"/>
          </p:nvPr>
        </p:nvSpPr>
        <p:spPr>
          <a:xfrm>
            <a:off x="827088" y="1524000"/>
            <a:ext cx="7707312" cy="4724400"/>
          </a:xfrm>
        </p:spPr>
        <p:txBody>
          <a:bodyPr/>
          <a:lstStyle/>
          <a:p>
            <a:r>
              <a:rPr lang="vi-VN" sz="1600" b="1" dirty="0"/>
              <a:t>1. Phản vệ do gắng sức</a:t>
            </a:r>
            <a:endParaRPr lang="en-US" sz="1600" dirty="0"/>
          </a:p>
          <a:p>
            <a:r>
              <a:rPr lang="vi-VN" sz="1600" dirty="0"/>
              <a:t>a) Là dạng phản vệ xuất hiện sau hoạt động gắng sức.</a:t>
            </a:r>
            <a:endParaRPr lang="en-US" sz="1600" dirty="0"/>
          </a:p>
          <a:p>
            <a:r>
              <a:rPr lang="vi-VN" sz="1600" dirty="0"/>
              <a:t>b) Triệu chứng điển hình: bệnh nhân cảm thấy mệt mỏi, kiệt sức, nóng bừng, đỏ da, ngứa, mày đay, có thể phù mạch, khò khè, tắc nghẽn đường hô hấp trên, trụy mạch. Một số bệnh nhân thường chỉ xuất hiện triệu chứng khi g</a:t>
            </a:r>
            <a:r>
              <a:rPr lang="en-US" sz="1600" dirty="0"/>
              <a:t>ắ</a:t>
            </a:r>
            <a:r>
              <a:rPr lang="vi-VN" sz="1600" dirty="0"/>
              <a:t>ng sức có kèm thêm các yếu tố đồng kích thích khác như: thức ăn, thu</a:t>
            </a:r>
            <a:r>
              <a:rPr lang="en-US" sz="1600" dirty="0"/>
              <a:t>ố</a:t>
            </a:r>
            <a:r>
              <a:rPr lang="vi-VN" sz="1600" dirty="0"/>
              <a:t>c ch</a:t>
            </a:r>
            <a:r>
              <a:rPr lang="en-US" sz="1600" dirty="0"/>
              <a:t>ố</a:t>
            </a:r>
            <a:r>
              <a:rPr lang="vi-VN" sz="1600" dirty="0"/>
              <a:t>ng viêm giảm đau không steroid, rượu, phấn hoa.</a:t>
            </a:r>
            <a:endParaRPr lang="en-US" sz="1600" dirty="0"/>
          </a:p>
          <a:p>
            <a:r>
              <a:rPr lang="vi-VN" sz="1600" dirty="0"/>
              <a:t>c) Người bệnh phải ngừng vận động ngay khi xuất hiện triệu chứng đầu tiên. Người bệnh nên mang theo người hộp thuốc cấp c</a:t>
            </a:r>
            <a:r>
              <a:rPr lang="en-US" sz="1600" dirty="0"/>
              <a:t>ứ</a:t>
            </a:r>
            <a:r>
              <a:rPr lang="vi-VN" sz="1600" dirty="0"/>
              <a:t>u phản vệ hoặc bơm tiêm adrenalin định liều chuẩn (EpiPen, AnaPen...). </a:t>
            </a:r>
            <a:endParaRPr lang="en-US" sz="1600" dirty="0" smtClean="0"/>
          </a:p>
          <a:p>
            <a:r>
              <a:rPr lang="vi-VN" sz="1600" dirty="0" smtClean="0"/>
              <a:t>d</a:t>
            </a:r>
            <a:r>
              <a:rPr lang="vi-VN" sz="1600" dirty="0"/>
              <a:t>) Gửi khám chuyên khoa Dị ứng-miễn dịch lâm sàng sàng lọc nguyên nhân.</a:t>
            </a:r>
            <a:endParaRPr lang="en-US" sz="1600" dirty="0"/>
          </a:p>
        </p:txBody>
      </p:sp>
    </p:spTree>
    <p:extLst>
      <p:ext uri="{BB962C8B-B14F-4D97-AF65-F5344CB8AC3E}">
        <p14:creationId xmlns:p14="http://schemas.microsoft.com/office/powerpoint/2010/main" val="2507735867"/>
      </p:ext>
    </p:extLst>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844" y="543272"/>
            <a:ext cx="7056437" cy="1400175"/>
          </a:xfrm>
        </p:spPr>
        <p:txBody>
          <a:bodyPr/>
          <a:lstStyle/>
          <a:p>
            <a:r>
              <a:rPr lang="en-US" dirty="0" err="1" smtClean="0"/>
              <a:t>Trường</a:t>
            </a:r>
            <a:r>
              <a:rPr lang="en-US" dirty="0" smtClean="0"/>
              <a:t> </a:t>
            </a:r>
            <a:r>
              <a:rPr lang="en-US" dirty="0" err="1" smtClean="0"/>
              <a:t>hợp</a:t>
            </a:r>
            <a:r>
              <a:rPr lang="en-US" dirty="0" smtClean="0"/>
              <a:t> </a:t>
            </a:r>
            <a:r>
              <a:rPr lang="en-US" dirty="0" err="1" smtClean="0"/>
              <a:t>đặc</a:t>
            </a:r>
            <a:r>
              <a:rPr lang="en-US" dirty="0" smtClean="0"/>
              <a:t> </a:t>
            </a:r>
            <a:r>
              <a:rPr lang="en-US" dirty="0" err="1" smtClean="0"/>
              <a:t>biệt</a:t>
            </a:r>
            <a:endParaRPr lang="en-US" dirty="0"/>
          </a:p>
        </p:txBody>
      </p:sp>
      <p:sp>
        <p:nvSpPr>
          <p:cNvPr id="3" name="Content Placeholder 2"/>
          <p:cNvSpPr>
            <a:spLocks noGrp="1"/>
          </p:cNvSpPr>
          <p:nvPr>
            <p:ph idx="1"/>
          </p:nvPr>
        </p:nvSpPr>
        <p:spPr>
          <a:xfrm>
            <a:off x="827088" y="1524000"/>
            <a:ext cx="7707312" cy="4724400"/>
          </a:xfrm>
        </p:spPr>
        <p:txBody>
          <a:bodyPr/>
          <a:lstStyle/>
          <a:p>
            <a:r>
              <a:rPr lang="vi-VN" sz="1600" b="1" dirty="0"/>
              <a:t>2. Phản vệ vô căn</a:t>
            </a:r>
            <a:endParaRPr lang="en-US" sz="1600" dirty="0"/>
          </a:p>
          <a:p>
            <a:r>
              <a:rPr lang="vi-VN" sz="1600" dirty="0"/>
              <a:t>a) Phản vệ vô căn được chẩn đoán khi xuất hiện các triệu chứng phản vệ mà không xác định được nguyên nhân.</a:t>
            </a:r>
            <a:endParaRPr lang="en-US" sz="1600" dirty="0"/>
          </a:p>
          <a:p>
            <a:r>
              <a:rPr lang="vi-VN" sz="1600" dirty="0"/>
              <a:t>b) Điều trị theo Phụ lục III ban hành kèm theo Thông tư này.</a:t>
            </a:r>
            <a:endParaRPr lang="en-US" sz="1600" dirty="0"/>
          </a:p>
          <a:p>
            <a:r>
              <a:rPr lang="vi-VN" sz="1600" dirty="0"/>
              <a:t>c) Điều trị dự phòng: được chỉ định cho các bệnh nhân thường xuyên xuất hiện các đợt phản vệ (&gt; 6 lần/năm hoặc &gt; 2</a:t>
            </a:r>
            <a:r>
              <a:rPr lang="en-US" sz="1600" dirty="0"/>
              <a:t>l</a:t>
            </a:r>
            <a:r>
              <a:rPr lang="vi-VN" sz="1600" dirty="0"/>
              <a:t>ần/2 tháng).</a:t>
            </a:r>
            <a:endParaRPr lang="en-US" sz="1600" dirty="0"/>
          </a:p>
          <a:p>
            <a:r>
              <a:rPr lang="vi-VN" sz="1600" dirty="0"/>
              <a:t>d) Điều trị dự phòng theo phác đồ:</a:t>
            </a:r>
            <a:endParaRPr lang="en-US" sz="1600" dirty="0"/>
          </a:p>
          <a:p>
            <a:r>
              <a:rPr lang="vi-VN" sz="1600" dirty="0"/>
              <a:t>- Prednisolon 60-100mg/ngày x 1 tuần, sau đó</a:t>
            </a:r>
            <a:endParaRPr lang="en-US" sz="1600" dirty="0"/>
          </a:p>
          <a:p>
            <a:r>
              <a:rPr lang="vi-VN" sz="1600" dirty="0"/>
              <a:t>- Prednisolon 60mg/cách ngày x 3 tuần, sau đó</a:t>
            </a:r>
            <a:endParaRPr lang="en-US" sz="1600" dirty="0"/>
          </a:p>
          <a:p>
            <a:r>
              <a:rPr lang="vi-VN" sz="1600" dirty="0"/>
              <a:t>- Giảm dần liều prednisolon trong vòng 2 tháng</a:t>
            </a:r>
            <a:endParaRPr lang="en-US" sz="1600" dirty="0"/>
          </a:p>
          <a:p>
            <a:r>
              <a:rPr lang="vi-VN" sz="1600" dirty="0"/>
              <a:t>- Kháng H</a:t>
            </a:r>
            <a:r>
              <a:rPr lang="en-US" sz="1600" dirty="0"/>
              <a:t>1</a:t>
            </a:r>
            <a:r>
              <a:rPr lang="vi-VN" sz="1600" dirty="0"/>
              <a:t>: cetirizin </a:t>
            </a:r>
            <a:r>
              <a:rPr lang="en-US" sz="1600" dirty="0"/>
              <a:t>10</a:t>
            </a:r>
            <a:r>
              <a:rPr lang="vi-VN" sz="1600" dirty="0"/>
              <a:t>mg/ngày, loratadin 10mg/ngày..../.</a:t>
            </a:r>
            <a:endParaRPr lang="en-US" sz="1600" dirty="0"/>
          </a:p>
        </p:txBody>
      </p:sp>
    </p:spTree>
    <p:extLst>
      <p:ext uri="{BB962C8B-B14F-4D97-AF65-F5344CB8AC3E}">
        <p14:creationId xmlns:p14="http://schemas.microsoft.com/office/powerpoint/2010/main" val="2637008210"/>
      </p:ext>
    </p:extLst>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919162"/>
          </a:xfrm>
        </p:spPr>
        <p:txBody>
          <a:bodyPr/>
          <a:lstStyle/>
          <a:p>
            <a:r>
              <a:rPr lang="en-US" dirty="0" err="1" smtClean="0"/>
              <a:t>Thẻ</a:t>
            </a:r>
            <a:r>
              <a:rPr lang="en-US" dirty="0" smtClean="0"/>
              <a:t> </a:t>
            </a:r>
            <a:r>
              <a:rPr lang="en-US" dirty="0" err="1" smtClean="0"/>
              <a:t>theo</a:t>
            </a:r>
            <a:r>
              <a:rPr lang="en-US" dirty="0" smtClean="0"/>
              <a:t> </a:t>
            </a:r>
            <a:r>
              <a:rPr lang="en-US" dirty="0" err="1" smtClean="0"/>
              <a:t>dõi</a:t>
            </a:r>
            <a:r>
              <a:rPr lang="en-US" dirty="0" smtClean="0"/>
              <a:t> </a:t>
            </a:r>
            <a:r>
              <a:rPr lang="en-US" dirty="0" err="1" smtClean="0"/>
              <a:t>dị</a:t>
            </a:r>
            <a:r>
              <a:rPr lang="en-US" dirty="0" smtClean="0"/>
              <a:t> </a:t>
            </a:r>
            <a:r>
              <a:rPr lang="en-US" dirty="0" err="1" smtClean="0"/>
              <a:t>ứng</a:t>
            </a:r>
            <a:endParaRPr lang="en-US" dirty="0"/>
          </a:p>
        </p:txBody>
      </p:sp>
      <p:sp>
        <p:nvSpPr>
          <p:cNvPr id="3" name="Content Placeholder 2"/>
          <p:cNvSpPr>
            <a:spLocks noGrp="1"/>
          </p:cNvSpPr>
          <p:nvPr>
            <p:ph idx="1"/>
          </p:nvPr>
        </p:nvSpPr>
        <p:spPr>
          <a:xfrm>
            <a:off x="827088" y="1371601"/>
            <a:ext cx="7783512" cy="4876799"/>
          </a:xfrm>
        </p:spPr>
        <p:txBody>
          <a:bodyPr/>
          <a:lstStyle/>
          <a:p>
            <a:r>
              <a:rPr lang="vi-VN" sz="1800" b="1" dirty="0"/>
              <a:t>Ba điều cần nhớ</a:t>
            </a:r>
            <a:endParaRPr lang="en-US" sz="1800" dirty="0"/>
          </a:p>
          <a:p>
            <a:pPr marL="0" indent="0">
              <a:buNone/>
            </a:pPr>
            <a:r>
              <a:rPr lang="vi-VN" sz="1800" b="1" i="1" dirty="0"/>
              <a:t>1) Các dấu hiệu nhận biết ph</a:t>
            </a:r>
            <a:r>
              <a:rPr lang="en-US" sz="1800" b="1" i="1" dirty="0"/>
              <a:t>ả</a:t>
            </a:r>
            <a:r>
              <a:rPr lang="vi-VN" sz="1800" b="1" i="1" dirty="0"/>
              <a:t>n vệ:</a:t>
            </a:r>
            <a:endParaRPr lang="en-US" sz="1800" dirty="0"/>
          </a:p>
          <a:p>
            <a:r>
              <a:rPr lang="vi-VN" sz="1800" i="1" dirty="0"/>
              <a:t>Sau khi tiếp xúc với dị nguyên c</a:t>
            </a:r>
            <a:r>
              <a:rPr lang="en-US" sz="1800" i="1" dirty="0"/>
              <a:t>ó</a:t>
            </a:r>
            <a:r>
              <a:rPr lang="vi-VN" sz="1800" i="1" dirty="0"/>
              <a:t> một trong những triệu chứng sau đây</a:t>
            </a:r>
            <a:endParaRPr lang="en-US" sz="1800" dirty="0"/>
          </a:p>
          <a:p>
            <a:r>
              <a:rPr lang="vi-VN" sz="1800" dirty="0"/>
              <a:t>• Miệng, họng: Ngứa, phù môi, lưỡi, khó thở, khàn giọng.</a:t>
            </a:r>
            <a:endParaRPr lang="en-US" sz="1800" dirty="0"/>
          </a:p>
          <a:p>
            <a:r>
              <a:rPr lang="vi-VN" sz="1800" dirty="0"/>
              <a:t>• Da: ngứa, phát ban, đỏ da, phù nề.</a:t>
            </a:r>
            <a:endParaRPr lang="en-US" sz="1800" dirty="0"/>
          </a:p>
          <a:p>
            <a:r>
              <a:rPr lang="vi-VN" sz="1800" dirty="0"/>
              <a:t>• Tiêu hóa: nôn, tiêu chảy, đau bụng.</a:t>
            </a:r>
            <a:endParaRPr lang="en-US" sz="1800" dirty="0"/>
          </a:p>
          <a:p>
            <a:r>
              <a:rPr lang="vi-VN" sz="1800" dirty="0"/>
              <a:t>• Hô hấp: khó thở, tức ngực, thở rít, ho.</a:t>
            </a:r>
            <a:endParaRPr lang="en-US" sz="1800" dirty="0"/>
          </a:p>
          <a:p>
            <a:r>
              <a:rPr lang="vi-VN" sz="1800" dirty="0"/>
              <a:t>• Tim mạch: mạch yếu, choáng váng.</a:t>
            </a:r>
            <a:endParaRPr lang="en-US" sz="1800" dirty="0"/>
          </a:p>
          <a:p>
            <a:pPr marL="0" indent="0">
              <a:buNone/>
            </a:pPr>
            <a:r>
              <a:rPr lang="vi-VN" sz="1800" b="1" i="1" dirty="0"/>
              <a:t>2) Luôn mang adrenalin theo người.</a:t>
            </a:r>
            <a:endParaRPr lang="en-US" sz="1800" dirty="0"/>
          </a:p>
          <a:p>
            <a:pPr marL="0" indent="0">
              <a:buNone/>
            </a:pPr>
            <a:r>
              <a:rPr lang="vi-VN" sz="1800" b="1" i="1" dirty="0"/>
              <a:t>3) Khi có dấu hiệu phản vệ:</a:t>
            </a:r>
            <a:endParaRPr lang="en-US" sz="1800" dirty="0"/>
          </a:p>
          <a:p>
            <a:r>
              <a:rPr lang="vi-VN" sz="1800" dirty="0"/>
              <a:t>“Tiêm bắp adrenalin ngay lập tức”</a:t>
            </a:r>
            <a:endParaRPr lang="en-US" sz="1800" dirty="0"/>
          </a:p>
          <a:p>
            <a:r>
              <a:rPr lang="vi-VN" sz="1800" dirty="0"/>
              <a:t>“Gọi 115 hoặc đến cơ sở khám, chữa bệnh gần nhất”</a:t>
            </a:r>
            <a:endParaRPr lang="en-US" sz="1800" dirty="0"/>
          </a:p>
        </p:txBody>
      </p:sp>
    </p:spTree>
    <p:extLst>
      <p:ext uri="{BB962C8B-B14F-4D97-AF65-F5344CB8AC3E}">
        <p14:creationId xmlns:p14="http://schemas.microsoft.com/office/powerpoint/2010/main" val="3420785034"/>
      </p:ext>
    </p:extLst>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Hướng</a:t>
            </a:r>
            <a:r>
              <a:rPr lang="en-US" sz="3600" dirty="0" smtClean="0"/>
              <a:t> </a:t>
            </a:r>
            <a:r>
              <a:rPr lang="en-US" sz="3600" dirty="0" err="1" smtClean="0"/>
              <a:t>dẫn</a:t>
            </a:r>
            <a:r>
              <a:rPr lang="en-US" sz="3600" dirty="0" smtClean="0"/>
              <a:t> </a:t>
            </a:r>
            <a:r>
              <a:rPr lang="en-US" sz="3600" dirty="0" err="1" smtClean="0"/>
              <a:t>chỉ</a:t>
            </a:r>
            <a:r>
              <a:rPr lang="en-US" sz="3600" dirty="0" smtClean="0"/>
              <a:t> </a:t>
            </a:r>
            <a:r>
              <a:rPr lang="en-US" sz="3600" dirty="0" err="1" smtClean="0"/>
              <a:t>định</a:t>
            </a:r>
            <a:r>
              <a:rPr lang="en-US" sz="3600" dirty="0" smtClean="0"/>
              <a:t> </a:t>
            </a:r>
            <a:r>
              <a:rPr lang="en-US" sz="3600" dirty="0" err="1" smtClean="0"/>
              <a:t>làm</a:t>
            </a:r>
            <a:r>
              <a:rPr lang="en-US" sz="3600" dirty="0" smtClean="0"/>
              <a:t> </a:t>
            </a:r>
            <a:r>
              <a:rPr lang="en-US" sz="3600" dirty="0" err="1" smtClean="0"/>
              <a:t>tert</a:t>
            </a:r>
            <a:r>
              <a:rPr lang="en-US" sz="3600" dirty="0" smtClean="0"/>
              <a:t> da</a:t>
            </a:r>
            <a:endParaRPr lang="en-US" sz="3600" dirty="0"/>
          </a:p>
        </p:txBody>
      </p:sp>
      <p:sp>
        <p:nvSpPr>
          <p:cNvPr id="3" name="Content Placeholder 2"/>
          <p:cNvSpPr>
            <a:spLocks noGrp="1"/>
          </p:cNvSpPr>
          <p:nvPr>
            <p:ph idx="1"/>
          </p:nvPr>
        </p:nvSpPr>
        <p:spPr>
          <a:xfrm>
            <a:off x="827088" y="1447800"/>
            <a:ext cx="7631112" cy="4800600"/>
          </a:xfrm>
        </p:spPr>
        <p:txBody>
          <a:bodyPr/>
          <a:lstStyle/>
          <a:p>
            <a:r>
              <a:rPr lang="vi-VN" dirty="0"/>
              <a:t>1. Không thử phản ứng (test) cho tất cả các loại thuốc trừ những trường hợp có chỉ định theo quy định tại khoản 2 dưới đây.</a:t>
            </a:r>
            <a:endParaRPr lang="en-US" dirty="0"/>
          </a:p>
          <a:p>
            <a:r>
              <a:rPr lang="vi-VN" dirty="0"/>
              <a:t>2. Phải tiến hành test da trước khi sử dụng thuốc hoặc dị nguyên nếu người bệnh có tiền sử dị ứng với thuốc hoặc dị nguyên có liên quan (thuốc, dị nguyên cùng nhóm hoặc có phản ứng chéo) và nếu người bệnh có tiền sử phản vệ với nhi</a:t>
            </a:r>
            <a:r>
              <a:rPr lang="en-US" dirty="0"/>
              <a:t>ề</a:t>
            </a:r>
            <a:r>
              <a:rPr lang="vi-VN" dirty="0"/>
              <a:t>u dị nguyên khác nhau.</a:t>
            </a:r>
            <a:endParaRPr lang="en-US" dirty="0"/>
          </a:p>
          <a:p>
            <a:r>
              <a:rPr lang="vi-VN" dirty="0"/>
              <a:t>3. Khi thử test phải có sẵn các phương tiện cấp cứu phản vệ.</a:t>
            </a:r>
            <a:endParaRPr lang="en-US" dirty="0"/>
          </a:p>
          <a:p>
            <a:r>
              <a:rPr lang="vi-VN" dirty="0"/>
              <a:t>4. Việc làm test da theo quy định tại Phụ lục </a:t>
            </a:r>
            <a:r>
              <a:rPr lang="vi-VN" dirty="0" smtClean="0"/>
              <a:t>IX</a:t>
            </a:r>
            <a:endParaRPr lang="en-US" dirty="0"/>
          </a:p>
        </p:txBody>
      </p:sp>
    </p:spTree>
    <p:extLst>
      <p:ext uri="{BB962C8B-B14F-4D97-AF65-F5344CB8AC3E}">
        <p14:creationId xmlns:p14="http://schemas.microsoft.com/office/powerpoint/2010/main" val="1916589479"/>
      </p:ext>
    </p:extLst>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Hướng</a:t>
            </a:r>
            <a:r>
              <a:rPr lang="en-US" sz="3600" dirty="0" smtClean="0"/>
              <a:t> </a:t>
            </a:r>
            <a:r>
              <a:rPr lang="en-US" sz="3600" dirty="0" err="1" smtClean="0"/>
              <a:t>dẫn</a:t>
            </a:r>
            <a:r>
              <a:rPr lang="en-US" sz="3600" dirty="0" smtClean="0"/>
              <a:t> </a:t>
            </a:r>
            <a:r>
              <a:rPr lang="en-US" sz="3600" dirty="0" err="1" smtClean="0"/>
              <a:t>chỉ</a:t>
            </a:r>
            <a:r>
              <a:rPr lang="en-US" sz="3600" dirty="0" smtClean="0"/>
              <a:t> </a:t>
            </a:r>
            <a:r>
              <a:rPr lang="en-US" sz="3600" dirty="0" err="1" smtClean="0"/>
              <a:t>định</a:t>
            </a:r>
            <a:r>
              <a:rPr lang="en-US" sz="3600" dirty="0" smtClean="0"/>
              <a:t> </a:t>
            </a:r>
            <a:r>
              <a:rPr lang="en-US" sz="3600" dirty="0" err="1" smtClean="0"/>
              <a:t>làm</a:t>
            </a:r>
            <a:r>
              <a:rPr lang="en-US" sz="3600" dirty="0" smtClean="0"/>
              <a:t> </a:t>
            </a:r>
            <a:r>
              <a:rPr lang="en-US" sz="3600" dirty="0" err="1" smtClean="0"/>
              <a:t>tert</a:t>
            </a:r>
            <a:r>
              <a:rPr lang="en-US" sz="3600" dirty="0" smtClean="0"/>
              <a:t> da</a:t>
            </a:r>
            <a:endParaRPr lang="en-US" sz="3600" dirty="0"/>
          </a:p>
        </p:txBody>
      </p:sp>
      <p:sp>
        <p:nvSpPr>
          <p:cNvPr id="3" name="Content Placeholder 2"/>
          <p:cNvSpPr>
            <a:spLocks noGrp="1"/>
          </p:cNvSpPr>
          <p:nvPr>
            <p:ph idx="1"/>
          </p:nvPr>
        </p:nvSpPr>
        <p:spPr>
          <a:xfrm>
            <a:off x="685800" y="1447800"/>
            <a:ext cx="7772400" cy="6172200"/>
          </a:xfrm>
        </p:spPr>
        <p:txBody>
          <a:bodyPr/>
          <a:lstStyle/>
          <a:p>
            <a:r>
              <a:rPr lang="vi-VN" dirty="0"/>
              <a:t>5. Nếu người bệnh có tiền sử dị ứng với thuốc hoặc dị nguyên và kết quả test da (l</a:t>
            </a:r>
            <a:r>
              <a:rPr lang="en-US" dirty="0"/>
              <a:t>ẩ</a:t>
            </a:r>
            <a:r>
              <a:rPr lang="vi-VN" dirty="0"/>
              <a:t>y da hoặc nội bì</a:t>
            </a:r>
            <a:r>
              <a:rPr lang="vi-VN" u="sng" dirty="0"/>
              <a:t>) dương tính thì không được sử dụng</a:t>
            </a:r>
            <a:r>
              <a:rPr lang="vi-VN" dirty="0"/>
              <a:t> thu</a:t>
            </a:r>
            <a:r>
              <a:rPr lang="en-US" dirty="0"/>
              <a:t>ố</a:t>
            </a:r>
            <a:r>
              <a:rPr lang="vi-VN" dirty="0"/>
              <a:t>c hoặc dị nguyên đó.</a:t>
            </a:r>
            <a:endParaRPr lang="en-US" dirty="0"/>
          </a:p>
          <a:p>
            <a:r>
              <a:rPr lang="vi-VN" dirty="0"/>
              <a:t>6. Nếu người bệnh có tiền sử dị ứng thuốc hoặc dị nguyên và kết quả test lẩy da </a:t>
            </a:r>
            <a:r>
              <a:rPr lang="vi-VN" u="sng" dirty="0"/>
              <a:t>âm tính </a:t>
            </a:r>
            <a:r>
              <a:rPr lang="vi-VN" dirty="0"/>
              <a:t>với dị nguyên đó thì tiếp tục làm test </a:t>
            </a:r>
            <a:r>
              <a:rPr lang="vi-VN" u="sng" dirty="0"/>
              <a:t>nội bì.</a:t>
            </a:r>
            <a:endParaRPr lang="en-US" u="sng" dirty="0"/>
          </a:p>
          <a:p>
            <a:r>
              <a:rPr lang="vi-VN" dirty="0"/>
              <a:t>7. Nếu người bệnh có tiền sử dị ứng thuốc và kết quả test lẩy da và nội bì âm tính với thu</a:t>
            </a:r>
            <a:r>
              <a:rPr lang="en-US" dirty="0"/>
              <a:t>ố</a:t>
            </a:r>
            <a:r>
              <a:rPr lang="vi-VN" dirty="0"/>
              <a:t>c hoặc dị nguyên, trong trường hợp cấp cứu phải sử dụng thu</a:t>
            </a:r>
            <a:r>
              <a:rPr lang="en-US" dirty="0"/>
              <a:t>ố</a:t>
            </a:r>
            <a:r>
              <a:rPr lang="vi-VN" dirty="0"/>
              <a:t>c (không có thu</a:t>
            </a:r>
            <a:r>
              <a:rPr lang="en-US" dirty="0"/>
              <a:t>ố</a:t>
            </a:r>
            <a:r>
              <a:rPr lang="vi-VN" dirty="0"/>
              <a:t>c thay th</a:t>
            </a:r>
            <a:r>
              <a:rPr lang="en-US" dirty="0"/>
              <a:t>ế</a:t>
            </a:r>
            <a:r>
              <a:rPr lang="vi-VN" dirty="0"/>
              <a:t>) </a:t>
            </a:r>
            <a:r>
              <a:rPr lang="en-US" dirty="0" smtClean="0"/>
              <a:t>..--&gt; </a:t>
            </a:r>
            <a:r>
              <a:rPr lang="en-US" dirty="0" err="1" smtClean="0"/>
              <a:t>chuyển</a:t>
            </a:r>
            <a:r>
              <a:rPr lang="en-US" dirty="0" smtClean="0"/>
              <a:t> CK </a:t>
            </a:r>
            <a:r>
              <a:rPr lang="en-US" dirty="0" err="1" smtClean="0"/>
              <a:t>dị</a:t>
            </a:r>
            <a:r>
              <a:rPr lang="en-US" dirty="0" smtClean="0"/>
              <a:t> </a:t>
            </a:r>
            <a:r>
              <a:rPr lang="en-US" dirty="0" err="1" smtClean="0"/>
              <a:t>ứng</a:t>
            </a:r>
            <a:endParaRPr lang="en-US" dirty="0"/>
          </a:p>
          <a:p>
            <a:r>
              <a:rPr lang="vi-VN" dirty="0"/>
              <a:t>8. Sau khi tình trạng dị ứng ổn định được 4-6 tuần, khám lại chuyên khoa dị ứng-miễn dịch lâm sàng hoặc các chuyên khoa đã được đào tạo về dị ứng-miễn dịch lâm sàng cơ bản để làm test xác định nguyên nhân phản vệ./.</a:t>
            </a:r>
            <a:endParaRPr lang="en-US" dirty="0"/>
          </a:p>
        </p:txBody>
      </p:sp>
    </p:spTree>
    <p:extLst>
      <p:ext uri="{BB962C8B-B14F-4D97-AF65-F5344CB8AC3E}">
        <p14:creationId xmlns:p14="http://schemas.microsoft.com/office/powerpoint/2010/main" val="3416534642"/>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88" y="1295400"/>
            <a:ext cx="6711950" cy="4953000"/>
          </a:xfrm>
        </p:spPr>
        <p:txBody>
          <a:bodyPr/>
          <a:lstStyle/>
          <a:p>
            <a:r>
              <a:rPr lang="en-US" sz="2400" dirty="0" err="1"/>
              <a:t>Quy</a:t>
            </a:r>
            <a:r>
              <a:rPr lang="en-US" sz="2400" dirty="0"/>
              <a:t> </a:t>
            </a:r>
            <a:r>
              <a:rPr lang="en-US" sz="2400" dirty="0" err="1"/>
              <a:t>trình</a:t>
            </a:r>
            <a:r>
              <a:rPr lang="en-US" sz="2400" dirty="0"/>
              <a:t> </a:t>
            </a:r>
            <a:r>
              <a:rPr lang="en-US" sz="2400" dirty="0" err="1"/>
              <a:t>kỹ</a:t>
            </a:r>
            <a:r>
              <a:rPr lang="en-US" sz="2400" dirty="0"/>
              <a:t> </a:t>
            </a:r>
            <a:r>
              <a:rPr lang="en-US" sz="2400" dirty="0" err="1"/>
              <a:t>thuật</a:t>
            </a:r>
            <a:r>
              <a:rPr lang="en-US" sz="2400" dirty="0"/>
              <a:t> test </a:t>
            </a:r>
            <a:r>
              <a:rPr lang="en-US" sz="2400" dirty="0" smtClean="0"/>
              <a:t>da</a:t>
            </a:r>
          </a:p>
          <a:p>
            <a:r>
              <a:rPr lang="en-US" sz="2400" dirty="0" err="1" smtClean="0"/>
              <a:t>Các</a:t>
            </a:r>
            <a:r>
              <a:rPr lang="en-US" sz="2400" dirty="0" smtClean="0"/>
              <a:t> </a:t>
            </a:r>
            <a:r>
              <a:rPr lang="en-US" sz="2400" dirty="0" err="1" smtClean="0"/>
              <a:t>sơ</a:t>
            </a:r>
            <a:r>
              <a:rPr lang="en-US" sz="2400" dirty="0" smtClean="0"/>
              <a:t> </a:t>
            </a:r>
            <a:r>
              <a:rPr lang="en-US" sz="2400" dirty="0" err="1" smtClean="0"/>
              <a:t>đồ</a:t>
            </a:r>
            <a:endParaRPr lang="en-US" sz="2400" dirty="0" smtClean="0"/>
          </a:p>
          <a:p>
            <a:endParaRPr lang="en-US" sz="2400" dirty="0"/>
          </a:p>
          <a:p>
            <a:endParaRPr lang="en-US" sz="2400" dirty="0" smtClean="0"/>
          </a:p>
          <a:p>
            <a:r>
              <a:rPr lang="en-US" sz="2400" dirty="0" err="1" smtClean="0"/>
              <a:t>Đề</a:t>
            </a:r>
            <a:r>
              <a:rPr lang="en-US" sz="2400" dirty="0" smtClean="0"/>
              <a:t> </a:t>
            </a:r>
            <a:r>
              <a:rPr lang="en-US" sz="2400" dirty="0" err="1" smtClean="0"/>
              <a:t>nghị</a:t>
            </a:r>
            <a:r>
              <a:rPr lang="en-US" sz="2400" dirty="0" smtClean="0"/>
              <a:t> </a:t>
            </a:r>
            <a:r>
              <a:rPr lang="en-US" sz="2400" dirty="0" err="1" smtClean="0"/>
              <a:t>Xem</a:t>
            </a:r>
            <a:r>
              <a:rPr lang="en-US" sz="2400" dirty="0" smtClean="0"/>
              <a:t> </a:t>
            </a:r>
            <a:r>
              <a:rPr lang="en-US" sz="2400" dirty="0" err="1" smtClean="0"/>
              <a:t>tài</a:t>
            </a:r>
            <a:r>
              <a:rPr lang="en-US" sz="2400" dirty="0" smtClean="0"/>
              <a:t> </a:t>
            </a:r>
            <a:r>
              <a:rPr lang="en-US" sz="2400" dirty="0" err="1" smtClean="0"/>
              <a:t>liệu</a:t>
            </a:r>
            <a:endParaRPr lang="en-US" sz="2400" dirty="0"/>
          </a:p>
        </p:txBody>
      </p:sp>
    </p:spTree>
    <p:extLst>
      <p:ext uri="{BB962C8B-B14F-4D97-AF65-F5344CB8AC3E}">
        <p14:creationId xmlns:p14="http://schemas.microsoft.com/office/powerpoint/2010/main" val="376721173"/>
      </p:ext>
    </p:extLst>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nejm.org/na101/home/literatum/publisher/mms/journals/content/nejm/2006/nejm_2006.355.issue-3/nejmicm050510/production/images/large/nejmicm050510_f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711517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5" name="Picture 4" descr="http://classconnection.s3.amazonaws.com/774/flashcards/836774/png/313323513822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05113"/>
            <a:ext cx="4876800" cy="397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932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152400"/>
            <a:ext cx="7659688" cy="6623050"/>
          </a:xfrm>
          <a:noFill/>
        </p:spPr>
      </p:pic>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457200"/>
            <a:ext cx="5219700" cy="612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3" name="Picture 2" descr="http://soyallergysymptoms.com/wp-content/uploads/2013/03/anaphylax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38100"/>
            <a:ext cx="4483100" cy="461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home.allergicchild.com/wp-content/uploads/2012/07/Morgan-Hives-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4763"/>
            <a:ext cx="9137650"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Khái</a:t>
            </a:r>
            <a:r>
              <a:rPr lang="en-US" dirty="0" smtClean="0"/>
              <a:t> </a:t>
            </a:r>
            <a:r>
              <a:rPr lang="en-US" dirty="0" err="1" smtClean="0"/>
              <a:t>niệm</a:t>
            </a:r>
            <a:endParaRPr lang="en-US" dirty="0"/>
          </a:p>
        </p:txBody>
      </p:sp>
      <p:sp>
        <p:nvSpPr>
          <p:cNvPr id="3" name="Content Placeholder 2"/>
          <p:cNvSpPr>
            <a:spLocks noGrp="1"/>
          </p:cNvSpPr>
          <p:nvPr>
            <p:ph idx="1"/>
          </p:nvPr>
        </p:nvSpPr>
        <p:spPr>
          <a:xfrm>
            <a:off x="827088" y="2052638"/>
            <a:ext cx="7707312" cy="4195762"/>
          </a:xfrm>
        </p:spPr>
        <p:txBody>
          <a:bodyPr/>
          <a:lstStyle/>
          <a:p>
            <a:r>
              <a:rPr lang="vi-VN" dirty="0"/>
              <a:t>.</a:t>
            </a:r>
            <a:r>
              <a:rPr lang="vi-VN" sz="2800" dirty="0"/>
              <a:t> </a:t>
            </a:r>
            <a:r>
              <a:rPr lang="vi-VN" sz="2800" i="1" dirty="0"/>
              <a:t>Dị nguyên</a:t>
            </a:r>
            <a:r>
              <a:rPr lang="vi-VN" sz="2800" dirty="0"/>
              <a:t> là </a:t>
            </a:r>
            <a:r>
              <a:rPr lang="vi-VN" sz="2800" u="sng" dirty="0"/>
              <a:t>yếu tố lạ </a:t>
            </a:r>
            <a:r>
              <a:rPr lang="vi-VN" sz="2800" dirty="0"/>
              <a:t>khi tiếp xúc có khả năng gây </a:t>
            </a:r>
            <a:r>
              <a:rPr lang="vi-VN" sz="2800" u="sng" dirty="0"/>
              <a:t>phản ứng dị ứng </a:t>
            </a:r>
            <a:r>
              <a:rPr lang="vi-VN" sz="2800" dirty="0"/>
              <a:t>cho cơ thể, bao gồm </a:t>
            </a:r>
            <a:r>
              <a:rPr lang="vi-VN" sz="2800" u="sng" dirty="0"/>
              <a:t>thức ăn, thuốc </a:t>
            </a:r>
            <a:r>
              <a:rPr lang="vi-VN" sz="2800" dirty="0"/>
              <a:t>và các </a:t>
            </a:r>
            <a:r>
              <a:rPr lang="vi-VN" sz="2800" u="sng" dirty="0"/>
              <a:t>yếu tố khác</a:t>
            </a:r>
            <a:r>
              <a:rPr lang="vi-VN" sz="2800" dirty="0" smtClean="0"/>
              <a:t>.</a:t>
            </a:r>
            <a:endParaRPr lang="en-US" sz="2800" dirty="0" smtClean="0"/>
          </a:p>
          <a:p>
            <a:endParaRPr lang="en-US" sz="2800" dirty="0"/>
          </a:p>
          <a:p>
            <a:r>
              <a:rPr lang="vi-VN" sz="2800" i="1" dirty="0"/>
              <a:t>Sốc phản vệ</a:t>
            </a:r>
            <a:r>
              <a:rPr lang="vi-VN" sz="2800" dirty="0"/>
              <a:t> là mức độ </a:t>
            </a:r>
            <a:r>
              <a:rPr lang="vi-VN" sz="2800" u="sng" dirty="0"/>
              <a:t>nặng nhất </a:t>
            </a:r>
            <a:r>
              <a:rPr lang="vi-VN" sz="2800" dirty="0"/>
              <a:t>của phản vệ do </a:t>
            </a:r>
            <a:r>
              <a:rPr lang="vi-VN" sz="2800" u="sng" dirty="0"/>
              <a:t>đột ngột giãn toàn bộ hệ thống mạch và co thắt phế quản </a:t>
            </a:r>
            <a:r>
              <a:rPr lang="vi-VN" sz="2800" dirty="0"/>
              <a:t>có thể gây </a:t>
            </a:r>
            <a:r>
              <a:rPr lang="vi-VN" sz="2800" u="sng" dirty="0"/>
              <a:t>tử vong trong vòng một vài phút.</a:t>
            </a:r>
            <a:endParaRPr lang="en-US" sz="2800" u="sng" dirty="0"/>
          </a:p>
          <a:p>
            <a:endParaRPr lang="en-US" sz="2800" u="sng" dirty="0"/>
          </a:p>
        </p:txBody>
      </p:sp>
    </p:spTree>
    <p:extLst>
      <p:ext uri="{BB962C8B-B14F-4D97-AF65-F5344CB8AC3E}">
        <p14:creationId xmlns:p14="http://schemas.microsoft.com/office/powerpoint/2010/main" val="1614910277"/>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cdn.mothering.com/2/2d/2d57656f_DSC_6059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278813"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533400" y="1447800"/>
            <a:ext cx="8229600" cy="1371600"/>
          </a:xfrm>
        </p:spPr>
        <p:txBody>
          <a:bodyPr/>
          <a:lstStyle/>
          <a:p>
            <a:pPr algn="ctr" eaLnBrk="1" hangingPunct="1"/>
            <a:r>
              <a:rPr lang="en-US" altLang="ja-JP" sz="4400" smtClean="0">
                <a:latin typeface="Arial" panose="020B0604020202020204" pitchFamily="34" charset="0"/>
                <a:cs typeface="Arial" panose="020B0604020202020204" pitchFamily="34" charset="0"/>
              </a:rPr>
              <a:t>XIN TRÂN TRỌNG CẢM ƠN</a:t>
            </a:r>
            <a:br>
              <a:rPr lang="en-US" altLang="ja-JP" sz="4400" smtClean="0">
                <a:latin typeface="Arial" panose="020B0604020202020204" pitchFamily="34" charset="0"/>
                <a:cs typeface="Arial" panose="020B0604020202020204" pitchFamily="34" charset="0"/>
              </a:rPr>
            </a:br>
            <a:endParaRPr lang="en-US" altLang="ja-JP" sz="4400" smtClean="0">
              <a:latin typeface="Arial" panose="020B0604020202020204" pitchFamily="34" charset="0"/>
              <a:cs typeface="Arial" panose="020B0604020202020204" pitchFamily="34" charset="0"/>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533400" y="1447800"/>
            <a:ext cx="8610600" cy="4953000"/>
          </a:xfrm>
          <a:extLst>
            <a:ext uri="{91240B29-F687-4f45-9708-019B960494DF}">
              <a14:hiddenLine xmlns:a14="http://schemas.microsoft.com/office/drawing/2010/main" xmlns="" w="9525" cap="flat" cmpd="sng" algn="ctr">
                <a:solidFill>
                  <a:schemeClr val="tx1"/>
                </a:solidFill>
                <a:prstDash val="solid"/>
                <a:miter lim="800000"/>
                <a:headEnd type="none" w="med" len="med"/>
                <a:tailEnd type="none" w="med" len="med"/>
              </a14:hiddenLine>
            </a:ext>
          </a:extLst>
        </p:spPr>
        <p:txBody>
          <a:bodyPr/>
          <a:lstStyle/>
          <a:p>
            <a:pPr marL="0" indent="0" eaLnBrk="1" hangingPunct="1">
              <a:spcBef>
                <a:spcPct val="0"/>
              </a:spcBef>
              <a:buFont typeface="Wingdings 3" panose="05040102010807070707" pitchFamily="18" charset="2"/>
              <a:buNone/>
            </a:pPr>
            <a:r>
              <a:rPr lang="en-US" altLang="ja-JP" sz="3200" dirty="0" smtClean="0">
                <a:latin typeface="Times New Roman" panose="02020603050405020304" pitchFamily="18" charset="0"/>
                <a:cs typeface="Times New Roman" panose="02020603050405020304" pitchFamily="18" charset="0"/>
              </a:rPr>
              <a:t>1.Thuốc</a:t>
            </a:r>
            <a:r>
              <a:rPr lang="en-US" altLang="ja-JP" sz="3200" dirty="0" smtClean="0">
                <a:latin typeface="Times New Roman" panose="02020603050405020304" pitchFamily="18" charset="0"/>
                <a:cs typeface="Times New Roman" panose="02020603050405020304" pitchFamily="18" charset="0"/>
              </a:rPr>
              <a:t>:</a:t>
            </a:r>
            <a:endParaRPr lang="en-US" altLang="ja-JP" sz="3200" dirty="0" smtClean="0">
              <a:latin typeface="Times New Roman" panose="02020603050405020304" pitchFamily="18" charset="0"/>
              <a:cs typeface="Times New Roman" panose="02020603050405020304" pitchFamily="18" charset="0"/>
            </a:endParaRPr>
          </a:p>
        </p:txBody>
      </p:sp>
      <p:sp>
        <p:nvSpPr>
          <p:cNvPr id="15363" name="Rectangle 2"/>
          <p:cNvSpPr>
            <a:spLocks noChangeArrowheads="1"/>
          </p:cNvSpPr>
          <p:nvPr/>
        </p:nvSpPr>
        <p:spPr bwMode="auto">
          <a:xfrm>
            <a:off x="333375" y="304800"/>
            <a:ext cx="82296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ja-JP" sz="3600">
                <a:solidFill>
                  <a:srgbClr val="66FFFF"/>
                </a:solidFill>
                <a:latin typeface="Times New Roman" panose="02020603050405020304" pitchFamily="18" charset="0"/>
                <a:cs typeface="Times New Roman" panose="02020603050405020304" pitchFamily="18" charset="0"/>
              </a:rPr>
              <a:t>Nguyên nhân</a:t>
            </a:r>
          </a:p>
        </p:txBody>
      </p:sp>
      <p:pic>
        <p:nvPicPr>
          <p:cNvPr id="15364" name="Picture 6" descr="http://www.atitesting.com/ati_next_gen/skillsmodules/content/medication-administration-3/images/Meds3_ampul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838" y="3000375"/>
            <a:ext cx="5141912"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000375"/>
            <a:ext cx="3981450"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mitchbird.com/image/551f443ac8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6096000" cy="401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304800" y="2179638"/>
            <a:ext cx="8839200" cy="3306762"/>
          </a:xfrm>
          <a:extLst>
            <a:ext uri="{91240B29-F687-4f45-9708-019B960494DF}">
              <a14:hiddenLine xmlns:a14="http://schemas.microsoft.com/office/drawing/2010/main" xmlns="" w="9525" cap="flat" cmpd="sng" algn="ctr">
                <a:solidFill>
                  <a:schemeClr val="tx1"/>
                </a:solidFill>
                <a:prstDash val="solid"/>
                <a:miter lim="800000"/>
                <a:headEnd type="none" w="med" len="med"/>
                <a:tailEnd type="none" w="med" len="med"/>
              </a14:hiddenLine>
            </a:ext>
          </a:extLst>
        </p:spPr>
        <p:txBody>
          <a:bodyPr/>
          <a:lstStyle/>
          <a:p>
            <a:pPr eaLnBrk="1" hangingPunct="1">
              <a:lnSpc>
                <a:spcPct val="120000"/>
              </a:lnSpc>
            </a:pPr>
            <a:endParaRPr lang="en-US" altLang="ja-JP" sz="3200" smtClean="0">
              <a:latin typeface="Times New Roman" panose="02020603050405020304" pitchFamily="18" charset="0"/>
              <a:cs typeface="Times New Roman" panose="02020603050405020304" pitchFamily="18" charset="0"/>
            </a:endParaRPr>
          </a:p>
          <a:p>
            <a:pPr eaLnBrk="1" hangingPunct="1">
              <a:spcBef>
                <a:spcPct val="0"/>
              </a:spcBef>
            </a:pPr>
            <a:r>
              <a:rPr lang="en-US" altLang="ja-JP" sz="3200" smtClean="0">
                <a:latin typeface="Times New Roman" panose="02020603050405020304" pitchFamily="18" charset="0"/>
                <a:cs typeface="Times New Roman" panose="02020603050405020304" pitchFamily="18" charset="0"/>
              </a:rPr>
              <a:t>2. Thức ăn: Lạc, hạt dẻ, trứng, cá, hải sản….</a:t>
            </a:r>
          </a:p>
          <a:p>
            <a:pPr eaLnBrk="1" hangingPunct="1">
              <a:spcBef>
                <a:spcPct val="0"/>
              </a:spcBef>
            </a:pPr>
            <a:r>
              <a:rPr lang="en-US" altLang="ja-JP" sz="3200" smtClean="0">
                <a:latin typeface="Times New Roman" panose="02020603050405020304" pitchFamily="18" charset="0"/>
                <a:cs typeface="Times New Roman" panose="02020603050405020304" pitchFamily="18" charset="0"/>
              </a:rPr>
              <a:t>3. Nọc côn trùng:</a:t>
            </a:r>
          </a:p>
          <a:p>
            <a:pPr eaLnBrk="1" hangingPunct="1">
              <a:spcBef>
                <a:spcPct val="0"/>
              </a:spcBef>
            </a:pPr>
            <a:r>
              <a:rPr lang="en-US" altLang="ja-JP" sz="3200" smtClean="0">
                <a:latin typeface="Times New Roman" panose="02020603050405020304" pitchFamily="18" charset="0"/>
                <a:cs typeface="Times New Roman" panose="02020603050405020304" pitchFamily="18" charset="0"/>
              </a:rPr>
              <a:t>4. Yếu tố vật lý: gắng sức, lạnh…</a:t>
            </a:r>
          </a:p>
          <a:p>
            <a:pPr eaLnBrk="1" hangingPunct="1">
              <a:spcBef>
                <a:spcPct val="0"/>
              </a:spcBef>
            </a:pPr>
            <a:r>
              <a:rPr lang="en-US" altLang="ja-JP" sz="3200" smtClean="0">
                <a:latin typeface="Times New Roman" panose="02020603050405020304" pitchFamily="18" charset="0"/>
                <a:cs typeface="Times New Roman" panose="02020603050405020304" pitchFamily="18" charset="0"/>
              </a:rPr>
              <a:t>5. Latex: găng tay y tế</a:t>
            </a:r>
          </a:p>
          <a:p>
            <a:pPr eaLnBrk="1" hangingPunct="1">
              <a:lnSpc>
                <a:spcPct val="120000"/>
              </a:lnSpc>
            </a:pPr>
            <a:endParaRPr lang="en-US" altLang="ja-JP" sz="3200" smtClean="0">
              <a:latin typeface="Times New Roman" panose="02020603050405020304" pitchFamily="18" charset="0"/>
              <a:cs typeface="Times New Roman" panose="02020603050405020304" pitchFamily="18" charset="0"/>
            </a:endParaRPr>
          </a:p>
        </p:txBody>
      </p:sp>
      <p:pic>
        <p:nvPicPr>
          <p:cNvPr id="17411" name="Picture 8" descr="193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36576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9" descr="19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35814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6" descr="http://www.gdiscount.com/media/catalog/product/cache/1/image/9df78eab33525d08d6e5fb8d27136e95/7/9/793366811518_8115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0" y="3429000"/>
            <a:ext cx="27432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5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75075"/>
            <a:ext cx="9144000" cy="165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6396</TotalTime>
  <Words>3080</Words>
  <Application>Microsoft Office PowerPoint</Application>
  <PresentationFormat>On-screen Show (4:3)</PresentationFormat>
  <Paragraphs>356</Paragraphs>
  <Slides>51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Meiryo</vt:lpstr>
      <vt:lpstr>Arial</vt:lpstr>
      <vt:lpstr>Calibri</vt:lpstr>
      <vt:lpstr>Century Gothic</vt:lpstr>
      <vt:lpstr>Times New Roman</vt:lpstr>
      <vt:lpstr>Wingdings 3</vt:lpstr>
      <vt:lpstr>Ion</vt:lpstr>
      <vt:lpstr> HƯỚNG DẪN PHÒNG, CHẨN ĐOÁN VÀ XỬ TRÍ PHẢN VỆ (Thông tư 51/2017/TT-BYT ngày 29/12/2017)</vt:lpstr>
      <vt:lpstr>Dịch tễ</vt:lpstr>
      <vt:lpstr>PowerPoint Presentation</vt:lpstr>
      <vt:lpstr>Khái niệm</vt:lpstr>
      <vt:lpstr>Khái niệm</vt:lpstr>
      <vt:lpstr>PowerPoint Presentation</vt:lpstr>
      <vt:lpstr>PowerPoint Presentation</vt:lpstr>
      <vt:lpstr>PowerPoint Presentation</vt:lpstr>
      <vt:lpstr>PowerPoint Presentation</vt:lpstr>
      <vt:lpstr>Các hướng dẫn</vt:lpstr>
      <vt:lpstr>Dự phòng phản vệ</vt:lpstr>
      <vt:lpstr>Khai thác tiền sử dị ứng</vt:lpstr>
      <vt:lpstr>Chuẩn bị , dự phòng cấp cứu phản vệ</vt:lpstr>
      <vt:lpstr>Xử trí phản vệ</vt:lpstr>
      <vt:lpstr>Hiệu lực thi hành</vt:lpstr>
      <vt:lpstr>Trách nhiệm thi hành</vt:lpstr>
      <vt:lpstr>Hộp chống sốc</vt:lpstr>
      <vt:lpstr>Trang thiết bị y tế và thuốc tối thiểu cấp cứu phản vệ tại cơ sở khám bệnh, chữa bệnh</vt:lpstr>
      <vt:lpstr>Chẩn đoán phản vệ</vt:lpstr>
      <vt:lpstr>2. Các bệnh cảnh lâm sàng:</vt:lpstr>
      <vt:lpstr>2. Các bệnh cảnh lâm sàng:</vt:lpstr>
      <vt:lpstr>2. Các bệnh cảnh lâm sàng:</vt:lpstr>
      <vt:lpstr>Chẩn đoán phân biệt</vt:lpstr>
      <vt:lpstr>Chẩn đoán mức độ phản vệ</vt:lpstr>
      <vt:lpstr>Chẩn đoán mức độ phản vệ</vt:lpstr>
      <vt:lpstr>Chẩn đoán mức độ phản vệ</vt:lpstr>
      <vt:lpstr>Xử trí cấp cứu phản vệ</vt:lpstr>
      <vt:lpstr>Xử trí cấp cứu phản vệ</vt:lpstr>
      <vt:lpstr>Xử trí cấp cứu phản vệ</vt:lpstr>
      <vt:lpstr>Xử trí cấp cứu phản vệ</vt:lpstr>
      <vt:lpstr>Xử trí cấp cứu phản vệ</vt:lpstr>
      <vt:lpstr>Xử trí cấp cứu phản vệ</vt:lpstr>
      <vt:lpstr>Xử trí cấp cứu phản vệ</vt:lpstr>
      <vt:lpstr>Xử trí cấp cứu phản vệ</vt:lpstr>
      <vt:lpstr>Bảng tham khảo cách pha loãng adrenalin với dung dịch Nacl 0,9% và tốc độ truyền tĩnh mạch chậm 02 ống adrenalin 1mg pha với 500ml Nacl 0,9% (như vậy 1ml dung dịch pha loãng có 4µg adrenalin) </vt:lpstr>
      <vt:lpstr>PowerPoint Presentation</vt:lpstr>
      <vt:lpstr>Xử trí cấp cứu phản vệ</vt:lpstr>
      <vt:lpstr>Xử trí cấp cứu phản vệ</vt:lpstr>
      <vt:lpstr>Xử trí cấp cứu phản vệ</vt:lpstr>
      <vt:lpstr>Trường hợp đặc biệt</vt:lpstr>
      <vt:lpstr>Trường hợp đặc biệt</vt:lpstr>
      <vt:lpstr>Thẻ theo dõi dị ứng</vt:lpstr>
      <vt:lpstr>Hướng dẫn chỉ định làm tert da</vt:lpstr>
      <vt:lpstr>Hướng dẫn chỉ định làm tert da</vt:lpstr>
      <vt:lpstr>PowerPoint Presentation</vt:lpstr>
      <vt:lpstr>PowerPoint Presentation</vt:lpstr>
      <vt:lpstr>PowerPoint Presentation</vt:lpstr>
      <vt:lpstr>PowerPoint Presentation</vt:lpstr>
      <vt:lpstr>PowerPoint Presentation</vt:lpstr>
      <vt:lpstr>PowerPoint Presentation</vt:lpstr>
      <vt:lpstr>XIN TRÂN TRỌNG CẢM ƠN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Thanhnguyen</dc:creator>
  <cp:lastModifiedBy>dell</cp:lastModifiedBy>
  <cp:revision>179</cp:revision>
  <dcterms:created xsi:type="dcterms:W3CDTF">2006-08-16T00:00:00Z</dcterms:created>
  <dcterms:modified xsi:type="dcterms:W3CDTF">2018-02-08T16:20:28Z</dcterms:modified>
</cp:coreProperties>
</file>