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4" r:id="rId3"/>
    <p:sldId id="286" r:id="rId4"/>
    <p:sldId id="259" r:id="rId5"/>
    <p:sldId id="262" r:id="rId6"/>
    <p:sldId id="295" r:id="rId7"/>
    <p:sldId id="264" r:id="rId8"/>
    <p:sldId id="291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FF00"/>
    <a:srgbClr val="9900FF"/>
    <a:srgbClr val="FF9900"/>
    <a:srgbClr val="FF33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5D32C46-5F43-4325-8D4C-C80604E8A9AD}" type="datetimeFigureOut">
              <a:rPr lang="en-US"/>
              <a:pPr>
                <a:defRPr/>
              </a:pPr>
              <a:t>4/5/2018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9154AAE-7552-4A6A-84C3-0A76AD2FC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257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A75B16-F580-4EA8-BA6C-E13AE9D370C7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5B6D7-F30C-4DF2-AB0C-25214962A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47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89CC3-CB2E-417A-8FB7-9B1E38FDE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90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EBCCF-3204-4EDF-9EA0-BBF5E19CC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88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7F52A-D7C5-4FDE-962A-F05854E1C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546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72617-8DE0-43B4-B710-5474B01A6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9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BD030-5171-4043-985E-E0956E6A4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9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AAD9B-4315-439A-B9E8-ADEA8B031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6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55B76-7131-4743-AC1B-8D6AF4093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56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ED2D5-5283-4E99-98B4-AE2355F742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69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D8B29-8079-4BF8-9089-759EFE216A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36248-830D-44AE-A0F9-F2654A7DB9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37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550AC4F-C6A0-4732-812F-D3BF43D7E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497013" y="2849563"/>
            <a:ext cx="3581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>
                <a:latin typeface="Times New Roman" pitchFamily="18" charset="0"/>
              </a:rPr>
              <a:t>TẬP ĐỌC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839913" y="43434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9900"/>
                </a:solidFill>
              </a:rPr>
              <a:t>LỚP</a:t>
            </a:r>
            <a:r>
              <a:rPr lang="en-US" sz="2800" b="1"/>
              <a:t> </a:t>
            </a:r>
            <a:r>
              <a:rPr lang="en-US" sz="2800" b="1">
                <a:solidFill>
                  <a:srgbClr val="FF9900"/>
                </a:solidFill>
              </a:rPr>
              <a:t>MỘT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048000" y="5867400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NĂM HỌC: 2017- 2018</a:t>
            </a:r>
          </a:p>
        </p:txBody>
      </p:sp>
      <p:pic>
        <p:nvPicPr>
          <p:cNvPr id="2" name="Picture 32" descr="hoa nam nga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162800" y="1371600"/>
            <a:ext cx="3352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4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5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6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37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6324600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38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39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40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41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42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43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44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8" name="Picture 45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9" name="Picture 46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0" name="Picture 47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1" name="Picture 48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2" name="Picture 49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3" name="Picture 50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4" name="Picture 51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5" name="Picture 52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6" name="Picture 53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7" name="Picture 54" descr="Picture 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00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8" name="Picture 55" descr="PURPLEIVYFLOWERGLITTERLINE.gif PURPLE IVY FLOWER GLITTER LINE image by aneelahafeez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718468" y="1718468"/>
            <a:ext cx="3581400" cy="14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2057" grpId="0"/>
      <p:bldP spid="20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192088" y="2214563"/>
            <a:ext cx="6769100" cy="2130425"/>
            <a:chOff x="-874" y="788"/>
            <a:chExt cx="5087" cy="489"/>
          </a:xfrm>
        </p:grpSpPr>
        <p:sp>
          <p:nvSpPr>
            <p:cNvPr id="3083" name="AutoShape 42"/>
            <p:cNvSpPr>
              <a:spLocks noChangeArrowheads="1"/>
            </p:cNvSpPr>
            <p:nvPr/>
          </p:nvSpPr>
          <p:spPr bwMode="gray">
            <a:xfrm>
              <a:off x="-405" y="874"/>
              <a:ext cx="4618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vi-VN" altLang="vi-VN">
                <a:latin typeface="AvantGarde" pitchFamily="2" charset="-93"/>
              </a:endParaRPr>
            </a:p>
          </p:txBody>
        </p:sp>
        <p:sp>
          <p:nvSpPr>
            <p:cNvPr id="3084" name="AutoShape 43"/>
            <p:cNvSpPr>
              <a:spLocks noChangeArrowheads="1"/>
            </p:cNvSpPr>
            <p:nvPr/>
          </p:nvSpPr>
          <p:spPr bwMode="gray">
            <a:xfrm>
              <a:off x="-874" y="788"/>
              <a:ext cx="432" cy="432"/>
            </a:xfrm>
            <a:prstGeom prst="diamond">
              <a:avLst/>
            </a:prstGeom>
            <a:solidFill>
              <a:schemeClr val="accent2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vi-VN" altLang="vi-VN">
                <a:latin typeface="AvantGarde" pitchFamily="2" charset="-93"/>
              </a:endParaRPr>
            </a:p>
          </p:txBody>
        </p:sp>
        <p:sp>
          <p:nvSpPr>
            <p:cNvPr id="3085" name="Text Box 44"/>
            <p:cNvSpPr txBox="1">
              <a:spLocks noChangeArrowheads="1"/>
            </p:cNvSpPr>
            <p:nvPr/>
          </p:nvSpPr>
          <p:spPr bwMode="gray">
            <a:xfrm>
              <a:off x="-405" y="909"/>
              <a:ext cx="4549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vi-VN" sz="2800">
                  <a:solidFill>
                    <a:schemeClr val="bg1"/>
                  </a:solidFill>
                  <a:latin typeface="AvantGarde" pitchFamily="2" charset="-93"/>
                </a:rPr>
                <a:t>Đọc thuộc lòng khổ thơ 1 của bài</a:t>
              </a:r>
            </a:p>
            <a:p>
              <a:pPr eaLnBrk="1" hangingPunct="1"/>
              <a:r>
                <a:rPr lang="en-US" altLang="vi-VN" sz="2800">
                  <a:solidFill>
                    <a:schemeClr val="bg1"/>
                  </a:solidFill>
                  <a:latin typeface="AvantGarde" pitchFamily="2" charset="-93"/>
                </a:rPr>
                <a:t>“Ngôi nhà”.</a:t>
              </a:r>
            </a:p>
          </p:txBody>
        </p:sp>
        <p:sp>
          <p:nvSpPr>
            <p:cNvPr id="3086" name="Text Box 45"/>
            <p:cNvSpPr txBox="1">
              <a:spLocks noChangeArrowheads="1"/>
            </p:cNvSpPr>
            <p:nvPr/>
          </p:nvSpPr>
          <p:spPr bwMode="gray">
            <a:xfrm>
              <a:off x="-790" y="95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vi-VN" sz="2800">
                  <a:solidFill>
                    <a:schemeClr val="bg1"/>
                  </a:solidFill>
                  <a:latin typeface="AvantGarde" pitchFamily="2" charset="-93"/>
                </a:rPr>
                <a:t>1</a:t>
              </a:r>
            </a:p>
          </p:txBody>
        </p:sp>
      </p:grpSp>
      <p:sp>
        <p:nvSpPr>
          <p:cNvPr id="3075" name="Text Box 31"/>
          <p:cNvSpPr txBox="1">
            <a:spLocks noChangeArrowheads="1"/>
          </p:cNvSpPr>
          <p:nvPr/>
        </p:nvSpPr>
        <p:spPr bwMode="auto">
          <a:xfrm>
            <a:off x="527050" y="76200"/>
            <a:ext cx="6477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>
                <a:solidFill>
                  <a:schemeClr val="bg1"/>
                </a:solidFill>
                <a:latin typeface="AvantGarde" pitchFamily="2" charset="-93"/>
              </a:rPr>
              <a:t>Kiểm </a:t>
            </a:r>
            <a:r>
              <a:rPr lang="en-US" altLang="vi-VN" sz="4800">
                <a:solidFill>
                  <a:srgbClr val="FF0000"/>
                </a:solidFill>
                <a:latin typeface="AvantGarde" pitchFamily="2" charset="-93"/>
              </a:rPr>
              <a:t>Ngôi nhà </a:t>
            </a:r>
            <a:r>
              <a:rPr lang="en-US" altLang="vi-VN" sz="3600">
                <a:solidFill>
                  <a:srgbClr val="FF0000"/>
                </a:solidFill>
                <a:latin typeface="AvantGarde" pitchFamily="2" charset="-93"/>
              </a:rPr>
              <a:t> </a:t>
            </a:r>
            <a:endParaRPr lang="vi-VN" altLang="vi-VN" sz="3600">
              <a:solidFill>
                <a:srgbClr val="FF0000"/>
              </a:solidFill>
              <a:latin typeface="AvantGarde" pitchFamily="2" charset="-93"/>
            </a:endParaRPr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73399" y="4211205"/>
            <a:ext cx="7470402" cy="1273863"/>
            <a:chOff x="448" y="2832"/>
            <a:chExt cx="5103" cy="609"/>
          </a:xfrm>
          <a:solidFill>
            <a:srgbClr val="0070C0"/>
          </a:solidFill>
        </p:grpSpPr>
        <p:sp>
          <p:nvSpPr>
            <p:cNvPr id="88121" name="AutoShape 57"/>
            <p:cNvSpPr>
              <a:spLocks noChangeArrowheads="1"/>
            </p:cNvSpPr>
            <p:nvPr/>
          </p:nvSpPr>
          <p:spPr bwMode="gray">
            <a:xfrm>
              <a:off x="645" y="2832"/>
              <a:ext cx="4608" cy="609"/>
            </a:xfrm>
            <a:prstGeom prst="roundRect">
              <a:avLst>
                <a:gd name="adj" fmla="val 16667"/>
              </a:avLst>
            </a:prstGeom>
            <a:grpFill/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vantGarde" pitchFamily="2" charset="-93"/>
                <a:ea typeface="AvantGarde" pitchFamily="2" charset="-93"/>
                <a:cs typeface="AvantGarde" pitchFamily="2" charset="-93"/>
              </a:endParaRPr>
            </a:p>
          </p:txBody>
        </p:sp>
        <p:sp>
          <p:nvSpPr>
            <p:cNvPr id="88122" name="AutoShape 58"/>
            <p:cNvSpPr>
              <a:spLocks noChangeArrowheads="1"/>
            </p:cNvSpPr>
            <p:nvPr/>
          </p:nvSpPr>
          <p:spPr bwMode="gray">
            <a:xfrm>
              <a:off x="448" y="2920"/>
              <a:ext cx="432" cy="432"/>
            </a:xfrm>
            <a:prstGeom prst="diamond">
              <a:avLst/>
            </a:prstGeom>
            <a:grpFill/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vantGarde" pitchFamily="2" charset="-93"/>
                <a:ea typeface="AvantGarde" pitchFamily="2" charset="-93"/>
                <a:cs typeface="AvantGarde" pitchFamily="2" charset="-93"/>
              </a:endParaRPr>
            </a:p>
          </p:txBody>
        </p:sp>
        <p:sp>
          <p:nvSpPr>
            <p:cNvPr id="6158" name="Text Box 54"/>
            <p:cNvSpPr txBox="1">
              <a:spLocks noChangeArrowheads="1"/>
            </p:cNvSpPr>
            <p:nvPr/>
          </p:nvSpPr>
          <p:spPr bwMode="gray">
            <a:xfrm>
              <a:off x="832" y="2923"/>
              <a:ext cx="4719" cy="45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  Ở </a:t>
              </a:r>
              <a:r>
                <a:rPr lang="en-US" sz="2800" dirty="0" err="1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ngôi</a:t>
              </a:r>
              <a:r>
                <a:rPr lang="en-US" sz="2800" dirty="0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nhà</a:t>
              </a:r>
              <a:r>
                <a:rPr lang="en-US" sz="2800" dirty="0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của</a:t>
              </a:r>
              <a:r>
                <a:rPr lang="en-US" sz="2800" dirty="0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mình</a:t>
              </a:r>
              <a:r>
                <a:rPr lang="en-US" sz="2800" dirty="0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, </a:t>
              </a:r>
              <a:r>
                <a:rPr lang="en-US" sz="2800" dirty="0" err="1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bạn</a:t>
              </a:r>
              <a:r>
                <a:rPr lang="en-US" sz="2800" dirty="0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nhỏ</a:t>
              </a:r>
              <a:r>
                <a:rPr lang="en-US" sz="2800" dirty="0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nhìn</a:t>
              </a:r>
              <a:r>
                <a:rPr lang="en-US" sz="2800" dirty="0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 </a:t>
              </a:r>
            </a:p>
            <a:p>
              <a:pPr>
                <a:defRPr/>
              </a:pPr>
              <a:r>
                <a:rPr lang="en-US" sz="2800" dirty="0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  </a:t>
              </a:r>
              <a:r>
                <a:rPr lang="en-US" sz="2800" dirty="0" err="1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thấy</a:t>
              </a:r>
              <a:r>
                <a:rPr lang="en-US" sz="2800" dirty="0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gì</a:t>
              </a:r>
              <a:r>
                <a:rPr lang="en-US" sz="2800" dirty="0">
                  <a:solidFill>
                    <a:schemeClr val="bg1"/>
                  </a:solidFill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 ?</a:t>
              </a:r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464670" y="2344362"/>
            <a:ext cx="6881859" cy="1621893"/>
            <a:chOff x="371" y="2377"/>
            <a:chExt cx="4998" cy="432"/>
          </a:xfrm>
          <a:solidFill>
            <a:schemeClr val="accent2"/>
          </a:solidFill>
        </p:grpSpPr>
        <p:sp>
          <p:nvSpPr>
            <p:cNvPr id="88116" name="AutoShape 52"/>
            <p:cNvSpPr>
              <a:spLocks noChangeArrowheads="1"/>
            </p:cNvSpPr>
            <p:nvPr/>
          </p:nvSpPr>
          <p:spPr bwMode="gray">
            <a:xfrm>
              <a:off x="611" y="2469"/>
              <a:ext cx="4623" cy="288"/>
            </a:xfrm>
            <a:prstGeom prst="roundRect">
              <a:avLst>
                <a:gd name="adj" fmla="val 16667"/>
              </a:avLst>
            </a:prstGeom>
            <a:grpFill/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vantGarde" pitchFamily="2" charset="-93"/>
                <a:ea typeface="AvantGarde" pitchFamily="2" charset="-93"/>
                <a:cs typeface="AvantGarde" pitchFamily="2" charset="-93"/>
              </a:endParaRPr>
            </a:p>
          </p:txBody>
        </p:sp>
        <p:sp>
          <p:nvSpPr>
            <p:cNvPr id="88117" name="AutoShape 53"/>
            <p:cNvSpPr>
              <a:spLocks noChangeArrowheads="1"/>
            </p:cNvSpPr>
            <p:nvPr/>
          </p:nvSpPr>
          <p:spPr bwMode="gray">
            <a:xfrm>
              <a:off x="371" y="2377"/>
              <a:ext cx="432" cy="432"/>
            </a:xfrm>
            <a:prstGeom prst="diamond">
              <a:avLst/>
            </a:prstGeom>
            <a:grpFill/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vantGarde" pitchFamily="2" charset="-93"/>
                <a:ea typeface="AvantGarde" pitchFamily="2" charset="-93"/>
                <a:cs typeface="AvantGarde" pitchFamily="2" charset="-93"/>
              </a:endParaRPr>
            </a:p>
          </p:txBody>
        </p:sp>
        <p:sp>
          <p:nvSpPr>
            <p:cNvPr id="6153" name="Text Box 55"/>
            <p:cNvSpPr txBox="1">
              <a:spLocks noChangeArrowheads="1"/>
            </p:cNvSpPr>
            <p:nvPr/>
          </p:nvSpPr>
          <p:spPr bwMode="gray">
            <a:xfrm>
              <a:off x="490" y="248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latin typeface="AvantGarde" pitchFamily="2" charset="-93"/>
                  <a:ea typeface="AvantGarde" pitchFamily="2" charset="-93"/>
                  <a:cs typeface="AvantGarde" pitchFamily="2" charset="-93"/>
                </a:rPr>
                <a:t>2</a:t>
              </a:r>
            </a:p>
          </p:txBody>
        </p:sp>
        <p:sp>
          <p:nvSpPr>
            <p:cNvPr id="6154" name="Text Box 54"/>
            <p:cNvSpPr txBox="1">
              <a:spLocks noChangeArrowheads="1"/>
            </p:cNvSpPr>
            <p:nvPr/>
          </p:nvSpPr>
          <p:spPr bwMode="gray">
            <a:xfrm>
              <a:off x="760" y="2486"/>
              <a:ext cx="4609" cy="2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vi-VN" sz="2800" dirty="0" err="1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Đọc</a:t>
              </a:r>
              <a:r>
                <a:rPr lang="en-US" altLang="vi-VN" sz="2800" dirty="0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 </a:t>
              </a:r>
              <a:r>
                <a:rPr lang="en-US" altLang="vi-VN" sz="2800" dirty="0" err="1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thuộc</a:t>
              </a:r>
              <a:r>
                <a:rPr lang="en-US" altLang="vi-VN" sz="2800" dirty="0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 </a:t>
              </a:r>
              <a:r>
                <a:rPr lang="en-US" altLang="vi-VN" sz="2800" err="1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lòng</a:t>
              </a:r>
              <a:r>
                <a:rPr lang="en-US" altLang="vi-VN" sz="2800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 2 </a:t>
              </a:r>
              <a:r>
                <a:rPr lang="en-US" altLang="vi-VN" sz="2800" dirty="0" err="1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khổ</a:t>
              </a:r>
              <a:r>
                <a:rPr lang="en-US" altLang="vi-VN" sz="2800" dirty="0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 </a:t>
              </a:r>
              <a:r>
                <a:rPr lang="en-US" altLang="vi-VN" sz="2800" err="1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thơ</a:t>
              </a:r>
              <a:r>
                <a:rPr lang="en-US" altLang="vi-VN" sz="2800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 của </a:t>
              </a:r>
              <a:r>
                <a:rPr lang="en-US" altLang="vi-VN" sz="2800" dirty="0" err="1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bài</a:t>
              </a:r>
              <a:endParaRPr lang="en-US" altLang="vi-VN" sz="2800" dirty="0">
                <a:solidFill>
                  <a:srgbClr val="FFFF00"/>
                </a:solidFill>
                <a:latin typeface="AvantGarde" pitchFamily="2" charset="-93"/>
                <a:cs typeface="AvantGarde" pitchFamily="2" charset="-93"/>
              </a:endParaRPr>
            </a:p>
            <a:p>
              <a:pPr>
                <a:defRPr/>
              </a:pPr>
              <a:r>
                <a:rPr lang="en-US" altLang="vi-VN" sz="2800" dirty="0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“</a:t>
              </a:r>
              <a:r>
                <a:rPr lang="en-US" altLang="vi-VN" sz="2800" dirty="0" err="1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Ngôi</a:t>
              </a:r>
              <a:r>
                <a:rPr lang="en-US" altLang="vi-VN" sz="2800" dirty="0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 </a:t>
              </a:r>
              <a:r>
                <a:rPr lang="en-US" altLang="vi-VN" sz="2800" dirty="0" err="1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nhà</a:t>
              </a:r>
              <a:r>
                <a:rPr lang="en-US" altLang="vi-VN" sz="2800" dirty="0">
                  <a:solidFill>
                    <a:srgbClr val="FFFF00"/>
                  </a:solidFill>
                  <a:latin typeface="AvantGarde" pitchFamily="2" charset="-93"/>
                  <a:cs typeface="AvantGarde" pitchFamily="2" charset="-93"/>
                </a:rPr>
                <a:t>”.</a:t>
              </a:r>
            </a:p>
          </p:txBody>
        </p:sp>
      </p:grpSp>
      <p:grpSp>
        <p:nvGrpSpPr>
          <p:cNvPr id="17" name="Group 45"/>
          <p:cNvGrpSpPr>
            <a:grpSpLocks/>
          </p:cNvGrpSpPr>
          <p:nvPr/>
        </p:nvGrpSpPr>
        <p:grpSpPr bwMode="auto">
          <a:xfrm>
            <a:off x="706438" y="1452563"/>
            <a:ext cx="6696075" cy="1881187"/>
            <a:chOff x="371" y="1038"/>
            <a:chExt cx="5033" cy="432"/>
          </a:xfrm>
        </p:grpSpPr>
        <p:sp>
          <p:nvSpPr>
            <p:cNvPr id="3079" name="AutoShape 42"/>
            <p:cNvSpPr>
              <a:spLocks noChangeArrowheads="1"/>
            </p:cNvSpPr>
            <p:nvPr/>
          </p:nvSpPr>
          <p:spPr bwMode="gray">
            <a:xfrm>
              <a:off x="611" y="1113"/>
              <a:ext cx="4618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vi-VN" altLang="vi-VN">
                <a:latin typeface="AvantGarde" pitchFamily="2" charset="-93"/>
              </a:endParaRPr>
            </a:p>
          </p:txBody>
        </p:sp>
        <p:sp>
          <p:nvSpPr>
            <p:cNvPr id="3080" name="AutoShape 43"/>
            <p:cNvSpPr>
              <a:spLocks noChangeArrowheads="1"/>
            </p:cNvSpPr>
            <p:nvPr/>
          </p:nvSpPr>
          <p:spPr bwMode="gray">
            <a:xfrm>
              <a:off x="371" y="1038"/>
              <a:ext cx="432" cy="432"/>
            </a:xfrm>
            <a:prstGeom prst="diamond">
              <a:avLst/>
            </a:prstGeom>
            <a:solidFill>
              <a:schemeClr val="accent2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vi-VN" altLang="vi-VN">
                <a:latin typeface="AvantGarde" pitchFamily="2" charset="-93"/>
              </a:endParaRPr>
            </a:p>
          </p:txBody>
        </p:sp>
        <p:sp>
          <p:nvSpPr>
            <p:cNvPr id="3081" name="Text Box 44"/>
            <p:cNvSpPr txBox="1">
              <a:spLocks noChangeArrowheads="1"/>
            </p:cNvSpPr>
            <p:nvPr/>
          </p:nvSpPr>
          <p:spPr bwMode="gray">
            <a:xfrm>
              <a:off x="855" y="1188"/>
              <a:ext cx="454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vi-VN" sz="2800">
                  <a:solidFill>
                    <a:schemeClr val="bg1"/>
                  </a:solidFill>
                  <a:latin typeface="AvantGarde" pitchFamily="2" charset="-93"/>
                </a:rPr>
                <a:t>Đọc thuộc lòng bài “Ngôi nhà”.</a:t>
              </a:r>
            </a:p>
          </p:txBody>
        </p:sp>
        <p:sp>
          <p:nvSpPr>
            <p:cNvPr id="3082" name="Text Box 45"/>
            <p:cNvSpPr txBox="1">
              <a:spLocks noChangeArrowheads="1"/>
            </p:cNvSpPr>
            <p:nvPr/>
          </p:nvSpPr>
          <p:spPr bwMode="gray">
            <a:xfrm>
              <a:off x="491" y="1191"/>
              <a:ext cx="28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vi-VN" sz="2800">
                  <a:solidFill>
                    <a:schemeClr val="bg1"/>
                  </a:solidFill>
                  <a:latin typeface="AvantGarde" pitchFamily="2" charset="-93"/>
                </a:rPr>
                <a:t>3</a:t>
              </a:r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08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1000125"/>
            <a:ext cx="5427662" cy="5567363"/>
          </a:xfrm>
          <a:prstGeom prst="rect">
            <a:avLst/>
          </a:prstGeom>
          <a:noFill/>
          <a:ln w="41275" cmpd="thickThin">
            <a:solidFill>
              <a:srgbClr val="006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fol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1935163"/>
            <a:ext cx="8915400" cy="600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200000"/>
              </a:lnSpc>
              <a:spcBef>
                <a:spcPct val="30000"/>
              </a:spcBef>
            </a:pPr>
            <a:r>
              <a:rPr lang="en-US" sz="3200"/>
              <a:t>+Tổ 1: Khổ thơ 1- Tìm tiếng có vần </a:t>
            </a:r>
            <a:r>
              <a:rPr lang="en-US" sz="3200">
                <a:solidFill>
                  <a:srgbClr val="FF3300"/>
                </a:solidFill>
              </a:rPr>
              <a:t>ao</a:t>
            </a:r>
          </a:p>
          <a:p>
            <a:pPr>
              <a:lnSpc>
                <a:spcPct val="200000"/>
              </a:lnSpc>
            </a:pPr>
            <a:r>
              <a:rPr lang="en-US" sz="3200"/>
              <a:t>+Tổ 2: Khổ thơ 1- Tìm tiếng có vần </a:t>
            </a:r>
            <a:r>
              <a:rPr lang="en-US" sz="3200">
                <a:solidFill>
                  <a:srgbClr val="FF3300"/>
                </a:solidFill>
              </a:rPr>
              <a:t>uôn</a:t>
            </a:r>
          </a:p>
          <a:p>
            <a:pPr>
              <a:lnSpc>
                <a:spcPct val="200000"/>
              </a:lnSpc>
            </a:pPr>
            <a:r>
              <a:rPr lang="en-US" sz="3200"/>
              <a:t>+Tổ 3: Khổ thơ 2- Tìm tiếng có vần </a:t>
            </a:r>
            <a:r>
              <a:rPr lang="en-US" sz="3200">
                <a:solidFill>
                  <a:srgbClr val="FF3300"/>
                </a:solidFill>
              </a:rPr>
              <a:t>ưi</a:t>
            </a:r>
          </a:p>
          <a:p>
            <a:pPr>
              <a:lnSpc>
                <a:spcPct val="200000"/>
              </a:lnSpc>
            </a:pPr>
            <a:r>
              <a:rPr lang="en-US" sz="3200"/>
              <a:t>+Tổ 4: Khổ thơ 3- Tìm tiếng có vần </a:t>
            </a:r>
            <a:r>
              <a:rPr lang="en-US" sz="3200">
                <a:solidFill>
                  <a:srgbClr val="FF3300"/>
                </a:solidFill>
              </a:rPr>
              <a:t>ưng</a:t>
            </a:r>
          </a:p>
          <a:p>
            <a:pPr>
              <a:lnSpc>
                <a:spcPct val="200000"/>
              </a:lnSpc>
            </a:pPr>
            <a:endParaRPr lang="en-US" sz="3200">
              <a:solidFill>
                <a:srgbClr val="FF3300"/>
              </a:solidFill>
            </a:endParaRPr>
          </a:p>
          <a:p>
            <a:pPr>
              <a:lnSpc>
                <a:spcPct val="200000"/>
              </a:lnSpc>
            </a:pPr>
            <a:endParaRPr lang="en-US" sz="3200">
              <a:solidFill>
                <a:srgbClr val="FF3300"/>
              </a:solidFill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687638" y="1173163"/>
            <a:ext cx="25701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3300"/>
                </a:solidFill>
              </a:rPr>
              <a:t>Quà của bố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Canh dep nuoc N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1066800" y="3733800"/>
            <a:ext cx="4876800" cy="19494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Arial"/>
                <a:cs typeface="Arial"/>
              </a:rPr>
              <a:t>Giải lao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1536700"/>
            <a:ext cx="5524500" cy="410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446088" y="3025775"/>
            <a:ext cx="9271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3300"/>
                </a:solidFill>
              </a:rPr>
              <a:t>gửi</a:t>
            </a: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3122613" y="2971800"/>
            <a:ext cx="92075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3300"/>
                </a:solidFill>
              </a:rPr>
              <a:t>gởi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600" y="3114675"/>
            <a:ext cx="914400" cy="542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>
                <a:solidFill>
                  <a:schemeClr val="accent4"/>
                </a:solidFill>
              </a:rPr>
              <a:t>#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1371600" y="457200"/>
            <a:ext cx="6934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219200" y="1752600"/>
            <a:ext cx="457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/>
              <a:t>Ôn vần:</a:t>
            </a:r>
            <a:r>
              <a:rPr lang="en-US" sz="4000">
                <a:solidFill>
                  <a:srgbClr val="FF3300"/>
                </a:solidFill>
              </a:rPr>
              <a:t> oan, oat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-76200" y="2514600"/>
            <a:ext cx="845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/>
              <a:t>1. Tìm tiếng trong bài có vần </a:t>
            </a:r>
            <a:r>
              <a:rPr lang="en-US" sz="3600">
                <a:solidFill>
                  <a:srgbClr val="FF3300"/>
                </a:solidFill>
              </a:rPr>
              <a:t>oan</a:t>
            </a:r>
            <a:endParaRPr lang="en-US" sz="4400">
              <a:solidFill>
                <a:srgbClr val="FF3300"/>
              </a:solidFill>
            </a:endParaRP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2057400" y="3200400"/>
            <a:ext cx="1611313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3300"/>
                </a:solidFill>
              </a:rPr>
              <a:t>ngoan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0" y="4343400"/>
            <a:ext cx="85344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/>
              <a:t>2. Nói câu chứa tiếng 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/>
              <a:t>      - có vần </a:t>
            </a:r>
            <a:r>
              <a:rPr lang="en-US" sz="3600">
                <a:solidFill>
                  <a:srgbClr val="FF0000"/>
                </a:solidFill>
              </a:rPr>
              <a:t>oan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</a:rPr>
              <a:t>      </a:t>
            </a:r>
            <a:r>
              <a:rPr lang="en-US" sz="3600"/>
              <a:t>-</a:t>
            </a:r>
            <a:r>
              <a:rPr lang="en-US" sz="3600">
                <a:solidFill>
                  <a:srgbClr val="FF3300"/>
                </a:solidFill>
              </a:rPr>
              <a:t> </a:t>
            </a:r>
            <a:r>
              <a:rPr lang="en-US" sz="3600"/>
              <a:t>có vần </a:t>
            </a:r>
            <a:r>
              <a:rPr lang="en-US" sz="3600">
                <a:solidFill>
                  <a:srgbClr val="FF0000"/>
                </a:solidFill>
              </a:rPr>
              <a:t>oat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609600" y="5640388"/>
            <a:ext cx="6248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vi-VN" sz="3600" smtClean="0">
                <a:solidFill>
                  <a:srgbClr val="002060"/>
                </a:solidFill>
                <a:latin typeface="+mj-lt"/>
              </a:rPr>
              <a:t>M: Chúng em vui liên hoan.</a:t>
            </a:r>
            <a:endParaRPr lang="vi-VN" altLang="vi-VN" sz="360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93663" y="228600"/>
            <a:ext cx="569118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vi-VN" sz="3600">
                <a:solidFill>
                  <a:srgbClr val="0000FF"/>
                </a:solidFill>
                <a:latin typeface="AvantGarde" pitchFamily="2" charset="-93"/>
              </a:rPr>
              <a:t>2. Nói câu chứa tiếng</a:t>
            </a:r>
            <a:r>
              <a:rPr lang="vi-VN" altLang="vi-VN" sz="3600">
                <a:solidFill>
                  <a:srgbClr val="0000FF"/>
                </a:solidFill>
                <a:latin typeface="AvantGarde" pitchFamily="2" charset="-93"/>
              </a:rPr>
              <a:t>:</a:t>
            </a:r>
          </a:p>
          <a:p>
            <a:pPr eaLnBrk="1" hangingPunct="1">
              <a:spcBef>
                <a:spcPct val="20000"/>
              </a:spcBef>
            </a:pPr>
            <a:r>
              <a:rPr lang="vi-VN" altLang="vi-VN" sz="3600">
                <a:solidFill>
                  <a:srgbClr val="0000FF"/>
                </a:solidFill>
                <a:latin typeface="AvantGarde" pitchFamily="2" charset="-93"/>
              </a:rPr>
              <a:t> - có vần </a:t>
            </a:r>
            <a:r>
              <a:rPr lang="vi-VN" altLang="vi-VN" sz="3600">
                <a:solidFill>
                  <a:srgbClr val="FF3300"/>
                </a:solidFill>
                <a:latin typeface="AvantGarde" pitchFamily="2" charset="-93"/>
              </a:rPr>
              <a:t>oan</a:t>
            </a:r>
          </a:p>
        </p:txBody>
      </p:sp>
      <p:sp>
        <p:nvSpPr>
          <p:cNvPr id="2" name="Hộp_Văn_Bản 1"/>
          <p:cNvSpPr txBox="1">
            <a:spLocks noChangeArrowheads="1"/>
          </p:cNvSpPr>
          <p:nvPr/>
        </p:nvSpPr>
        <p:spPr bwMode="auto">
          <a:xfrm>
            <a:off x="5257800" y="5640388"/>
            <a:ext cx="25098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FF0000"/>
                </a:solidFill>
                <a:latin typeface="AvantGarde" pitchFamily="2" charset="-93"/>
              </a:rPr>
              <a:t>oan</a:t>
            </a:r>
            <a:endParaRPr lang="vi-VN" altLang="vi-VN" sz="3600">
              <a:solidFill>
                <a:srgbClr val="FF0000"/>
              </a:solidFill>
              <a:latin typeface="AvantGarde" pitchFamily="2" charset="-93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671513" y="2347913"/>
            <a:ext cx="5138737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vi-VN" sz="3200">
                <a:solidFill>
                  <a:srgbClr val="0000FF"/>
                </a:solidFill>
                <a:latin typeface="AvantGarde" pitchFamily="2" charset="-93"/>
              </a:rPr>
              <a:t>liên hoan, học toán, giàn khoan, đoạn thẳng, an toàn, đoàn người, </a:t>
            </a:r>
          </a:p>
          <a:p>
            <a:pPr eaLnBrk="1" hangingPunct="1"/>
            <a:r>
              <a:rPr lang="vi-VN" altLang="vi-VN" sz="3200">
                <a:solidFill>
                  <a:srgbClr val="0000FF"/>
                </a:solidFill>
                <a:latin typeface="AvantGarde" pitchFamily="2" charset="-93"/>
              </a:rPr>
              <a:t>phiếu bé ngoan, </a:t>
            </a:r>
          </a:p>
          <a:p>
            <a:pPr eaLnBrk="1" hangingPunct="1"/>
            <a:r>
              <a:rPr lang="vi-VN" altLang="vi-VN" sz="3200">
                <a:solidFill>
                  <a:srgbClr val="0000FF"/>
                </a:solidFill>
                <a:latin typeface="AvantGarde" pitchFamily="2" charset="-93"/>
              </a:rPr>
              <a:t>cây xoan, hoàn hảo, </a:t>
            </a:r>
          </a:p>
          <a:p>
            <a:pPr eaLnBrk="1" hangingPunct="1"/>
            <a:r>
              <a:rPr lang="vi-VN" altLang="vi-VN" sz="3200">
                <a:solidFill>
                  <a:srgbClr val="0000FF"/>
                </a:solidFill>
                <a:latin typeface="AvantGarde" pitchFamily="2" charset="-93"/>
              </a:rPr>
              <a:t>hoan hô,…</a:t>
            </a:r>
          </a:p>
        </p:txBody>
      </p:sp>
      <p:pic>
        <p:nvPicPr>
          <p:cNvPr id="7" name="Picture 63" descr="T086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39875"/>
            <a:ext cx="5867400" cy="3854450"/>
          </a:xfrm>
          <a:prstGeom prst="rect">
            <a:avLst/>
          </a:prstGeom>
          <a:ln w="38100" cap="sq">
            <a:solidFill>
              <a:srgbClr val="0000B4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8" grpId="0"/>
      <p:bldP spid="43018" grpId="1"/>
      <p:bldP spid="43012" grpId="0"/>
      <p:bldP spid="2" grpId="0"/>
      <p:bldP spid="2" grpId="1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312131"/>
  <p:tag name="VIOLETTITLE" val="Tuần 5. Quà của bố"/>
  <p:tag name="VIOLETLESSON" val="14"/>
  <p:tag name="VIOLETCATID" val="2197"/>
  <p:tag name="VIOLETSUBJECT" val="Tập đọc 1"/>
  <p:tag name="VIOLETAUTHORID" val="2459707"/>
  <p:tag name="VIOLETAUTHORNAME" val="Nguyễn Thị Mộng Thu"/>
  <p:tag name="VIOLETAUTHORAVATAR" val="2/459/707/avatar.jpg"/>
  <p:tag name="VIOLETAUTHORADDRESS" val="Trường TH Trần Bình Trọng - Đà Nẵng"/>
  <p:tag name="VIOLETDATE" val="2018-03-20 11:17:24"/>
  <p:tag name="VIOLETHIT" val="60"/>
  <p:tag name="VIOLETLIKE" val="0"/>
  <p:tag name="ISPRING_RESOURCE_PATHS_HASH_PRESENTER" val="6a6fe7615c62ed1b54b3ee493719c122c1c022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202</Words>
  <Application>Microsoft Office PowerPoint</Application>
  <PresentationFormat>On-screen Show (4:3)</PresentationFormat>
  <Paragraphs>38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AvantGarde</vt:lpstr>
      <vt:lpstr>.VnAvant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- PTN 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Duong Viet Phuong</dc:creator>
  <cp:lastModifiedBy>Admin</cp:lastModifiedBy>
  <cp:revision>58</cp:revision>
  <dcterms:created xsi:type="dcterms:W3CDTF">2010-04-20T14:20:45Z</dcterms:created>
  <dcterms:modified xsi:type="dcterms:W3CDTF">2018-04-05T02:21:00Z</dcterms:modified>
</cp:coreProperties>
</file>