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5"/>
  </p:notesMasterIdLst>
  <p:sldIdLst>
    <p:sldId id="280" r:id="rId4"/>
    <p:sldId id="256" r:id="rId5"/>
    <p:sldId id="257" r:id="rId6"/>
    <p:sldId id="277" r:id="rId7"/>
    <p:sldId id="278" r:id="rId8"/>
    <p:sldId id="279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71" r:id="rId20"/>
    <p:sldId id="276" r:id="rId21"/>
    <p:sldId id="270" r:id="rId22"/>
    <p:sldId id="273" r:id="rId23"/>
    <p:sldId id="282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00FF"/>
    <a:srgbClr val="DEEBB3"/>
    <a:srgbClr val="F7E3DD"/>
    <a:srgbClr val="CDDBC3"/>
    <a:srgbClr val="FFCC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30D0D5-4A0D-4895-98EA-4FDA700A6886}" type="datetimeFigureOut">
              <a:rPr lang="vi-VN"/>
              <a:pPr>
                <a:defRPr/>
              </a:pPr>
              <a:t>15/04/2019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F01878-3B81-4F8F-B595-B2062107241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421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877BBF-49F6-4000-AECC-1EC6D93851F8}" type="slidenum">
              <a:rPr lang="vi-VN" smtClean="0"/>
              <a:pPr/>
              <a:t>20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2DEC7-AFA5-4F0A-981F-0E17ABC5A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820D0-588A-44A0-AE0B-26BCBD998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0CEBC-57AA-4F65-B23B-706AB9BCB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D3B4-E897-4317-9EB7-136E67166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358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F5D11-B804-4232-A386-9A3C846D7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AA53-A4B2-4DB3-9555-B766BFB7E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C8CC-816E-4FFC-A49E-B203906A2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B7D7-338A-478F-B9E0-B63066735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8F6D-4F5E-4529-B58B-7052B1D1E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1ABC2-056A-4E7B-B13A-A9198D679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E4D23-938B-43B4-AE20-4D76AAB72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D7E4E-639E-4CC3-AB85-8274DF245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1C327-7D4A-44C0-B8C5-055D357C4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662ED-8214-43B7-A8DE-B301C9A84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F31D2-A3DB-4A50-9226-5FE189476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05CE-7331-4C3B-8088-017DB86FD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9"/>
              <a:ext cx="816" cy="3984"/>
              <a:chOff x="4944" y="-9"/>
              <a:chExt cx="816" cy="398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9"/>
                <a:ext cx="480" cy="1440"/>
                <a:chOff x="5280" y="-9"/>
                <a:chExt cx="480" cy="144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93" y="-10"/>
                  <a:ext cx="174" cy="176"/>
                  <a:chOff x="174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47" y="323"/>
                    <a:ext cx="1690" cy="2560"/>
                    <a:chOff x="174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0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4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7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8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5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50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2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6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vi-VN"/>
            </a:p>
          </p:txBody>
        </p:sp>
      </p:grpSp>
      <p:sp>
        <p:nvSpPr>
          <p:cNvPr id="3896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7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4F6D-1CAF-43D6-AE0C-9394D116B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7C7F1-DFDD-4F43-A7EB-E458D7EA0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D924-73B5-401B-A340-A173236DF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16F74-AB34-45CA-A01F-78D42DEB5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6C-AF24-48B8-9213-90294079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FB32B-3B88-4C2D-B7B4-BFFAE73FF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63038-82FE-4AD4-B9E2-D1E8546E5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4C87-B12A-4E6D-8B54-329C8E386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8407C-21E3-448F-ADD1-C1066E265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419CD-F1B3-4E8B-9D56-A555F77E2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04960-27C1-4910-9A12-F9152425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7B83-3A8F-41BB-AE00-EA30507FE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51AF-87D7-4E1A-8179-FD019E14F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E28F-CFB6-48E2-B814-B5AC7056F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9AA32-91DE-4A50-B5AF-E3B148AF1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0E7C8-3DDA-41AD-8A87-D10FE5117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10FC-7C40-43EB-8BE2-4C30C00CE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2DE83-39C2-40CC-9D9F-FD7FF3CB8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AED6CB-A3D6-4BC0-BEDF-ADEE7B6EF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3" r:id="rId2"/>
    <p:sldLayoutId id="2147484092" r:id="rId3"/>
    <p:sldLayoutId id="2147484091" r:id="rId4"/>
    <p:sldLayoutId id="2147484090" r:id="rId5"/>
    <p:sldLayoutId id="2147484089" r:id="rId6"/>
    <p:sldLayoutId id="2147484088" r:id="rId7"/>
    <p:sldLayoutId id="2147484087" r:id="rId8"/>
    <p:sldLayoutId id="2147484086" r:id="rId9"/>
    <p:sldLayoutId id="2147484085" r:id="rId10"/>
    <p:sldLayoutId id="2147484084" r:id="rId11"/>
    <p:sldLayoutId id="21474841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3482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/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48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grpSp>
          <p:nvGrpSpPr>
            <p:cNvPr id="309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482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3482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3482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3482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3482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</p:grpSp>
        <p:sp>
          <p:nvSpPr>
            <p:cNvPr id="348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483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483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483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483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483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483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348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E504EEA-08B1-46B0-93BE-546302191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6" r:id="rId1"/>
    <p:sldLayoutId id="2147484104" r:id="rId2"/>
    <p:sldLayoutId id="2147484103" r:id="rId3"/>
    <p:sldLayoutId id="2147484102" r:id="rId4"/>
    <p:sldLayoutId id="2147484101" r:id="rId5"/>
    <p:sldLayoutId id="2147484100" r:id="rId6"/>
    <p:sldLayoutId id="2147484099" r:id="rId7"/>
    <p:sldLayoutId id="2147484098" r:id="rId8"/>
    <p:sldLayoutId id="2147484097" r:id="rId9"/>
    <p:sldLayoutId id="2147484096" r:id="rId10"/>
    <p:sldLayoutId id="21474840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/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/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1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4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4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789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01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sp>
                  <p:nvSpPr>
                    <p:cNvPr id="3789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44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</p:grpSp>
              <p:sp>
                <p:nvSpPr>
                  <p:cNvPr id="3790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/>
                  </a:p>
                </p:txBody>
              </p:sp>
              <p:sp>
                <p:nvSpPr>
                  <p:cNvPr id="37901" name="Freeform 13"/>
                  <p:cNvSpPr>
                    <a:spLocks/>
                  </p:cNvSpPr>
                  <p:nvPr/>
                </p:nvSpPr>
                <p:spPr bwMode="auto">
                  <a:xfrm>
                    <a:off x="2687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/>
                  </a:p>
                </p:txBody>
              </p:sp>
              <p:sp>
                <p:nvSpPr>
                  <p:cNvPr id="37902" name="Freeform 14"/>
                  <p:cNvSpPr>
                    <a:spLocks/>
                  </p:cNvSpPr>
                  <p:nvPr/>
                </p:nvSpPr>
                <p:spPr bwMode="auto">
                  <a:xfrm>
                    <a:off x="2755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/>
                  </a:p>
                </p:txBody>
              </p:sp>
              <p:sp>
                <p:nvSpPr>
                  <p:cNvPr id="37903" name="Freeform 15"/>
                  <p:cNvSpPr>
                    <a:spLocks/>
                  </p:cNvSpPr>
                  <p:nvPr/>
                </p:nvSpPr>
                <p:spPr bwMode="auto">
                  <a:xfrm>
                    <a:off x="2503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/>
                  </a:p>
                </p:txBody>
              </p:sp>
              <p:sp>
                <p:nvSpPr>
                  <p:cNvPr id="37904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/>
                  </a:p>
                </p:txBody>
              </p:sp>
              <p:sp>
                <p:nvSpPr>
                  <p:cNvPr id="3790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vi-VN"/>
                  </a:p>
                </p:txBody>
              </p:sp>
            </p:grpSp>
            <p:pic>
              <p:nvPicPr>
                <p:cNvPr id="4141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4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5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6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7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8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12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793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793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793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793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793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793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794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794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794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vi-VN"/>
            </a:p>
          </p:txBody>
        </p:sp>
        <p:sp>
          <p:nvSpPr>
            <p:cNvPr id="3794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794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vi-VN"/>
            </a:p>
          </p:txBody>
        </p:sp>
      </p:grpSp>
      <p:sp>
        <p:nvSpPr>
          <p:cNvPr id="409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94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4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4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74CD448-5686-4253-88FC-2C9D4FD3B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4" r:id="rId2"/>
    <p:sldLayoutId id="2147484113" r:id="rId3"/>
    <p:sldLayoutId id="2147484112" r:id="rId4"/>
    <p:sldLayoutId id="2147484111" r:id="rId5"/>
    <p:sldLayoutId id="2147484110" r:id="rId6"/>
    <p:sldLayoutId id="2147484109" r:id="rId7"/>
    <p:sldLayoutId id="2147484108" r:id="rId8"/>
    <p:sldLayoutId id="2147484107" r:id="rId9"/>
    <p:sldLayoutId id="2147484106" r:id="rId10"/>
    <p:sldLayoutId id="21474841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Music\NgoiLaiBenNhau-QuangVinh_nuw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31.gif"/><Relationship Id="rId10" Type="http://schemas.openxmlformats.org/officeDocument/2006/relationships/image" Target="../media/image55.png"/><Relationship Id="rId4" Type="http://schemas.openxmlformats.org/officeDocument/2006/relationships/image" Target="../media/image56.gif"/><Relationship Id="rId9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33.wmf"/><Relationship Id="rId4" Type="http://schemas.openxmlformats.org/officeDocument/2006/relationships/image" Target="../media/image6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 descr="smiley_17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652963"/>
            <a:ext cx="31686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95800"/>
            <a:ext cx="129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267200"/>
            <a:ext cx="12192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0" name="AutoShape 72"/>
          <p:cNvSpPr>
            <a:spLocks noChangeArrowheads="1"/>
          </p:cNvSpPr>
          <p:nvPr/>
        </p:nvSpPr>
        <p:spPr bwMode="auto">
          <a:xfrm>
            <a:off x="7812088" y="0"/>
            <a:ext cx="576262" cy="936625"/>
          </a:xfrm>
          <a:prstGeom prst="star4">
            <a:avLst>
              <a:gd name="adj" fmla="val 8134"/>
            </a:avLst>
          </a:prstGeom>
          <a:solidFill>
            <a:srgbClr val="EAFA1E"/>
          </a:solidFill>
          <a:ln w="9525">
            <a:solidFill>
              <a:srgbClr val="F6FDA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121" name="AutoShape 73"/>
          <p:cNvSpPr>
            <a:spLocks noChangeArrowheads="1"/>
          </p:cNvSpPr>
          <p:nvPr/>
        </p:nvSpPr>
        <p:spPr bwMode="auto">
          <a:xfrm>
            <a:off x="8243888" y="549275"/>
            <a:ext cx="576262" cy="936625"/>
          </a:xfrm>
          <a:prstGeom prst="star4">
            <a:avLst>
              <a:gd name="adj" fmla="val 8134"/>
            </a:avLst>
          </a:prstGeom>
          <a:solidFill>
            <a:srgbClr val="EAFA1E"/>
          </a:solidFill>
          <a:ln w="9525">
            <a:solidFill>
              <a:srgbClr val="F6FDA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122" name="AutoShape 74"/>
          <p:cNvSpPr>
            <a:spLocks noChangeArrowheads="1"/>
          </p:cNvSpPr>
          <p:nvPr/>
        </p:nvSpPr>
        <p:spPr bwMode="auto">
          <a:xfrm>
            <a:off x="8388350" y="2205038"/>
            <a:ext cx="576263" cy="936625"/>
          </a:xfrm>
          <a:prstGeom prst="star4">
            <a:avLst>
              <a:gd name="adj" fmla="val 8134"/>
            </a:avLst>
          </a:prstGeom>
          <a:solidFill>
            <a:srgbClr val="EAFA1E"/>
          </a:solidFill>
          <a:ln w="9525">
            <a:solidFill>
              <a:srgbClr val="F6FDA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123" name="AutoShape 75"/>
          <p:cNvSpPr>
            <a:spLocks noChangeArrowheads="1"/>
          </p:cNvSpPr>
          <p:nvPr/>
        </p:nvSpPr>
        <p:spPr bwMode="auto">
          <a:xfrm>
            <a:off x="0" y="1844675"/>
            <a:ext cx="576263" cy="936625"/>
          </a:xfrm>
          <a:prstGeom prst="star4">
            <a:avLst>
              <a:gd name="adj" fmla="val 8134"/>
            </a:avLst>
          </a:prstGeom>
          <a:solidFill>
            <a:srgbClr val="EAFA1E"/>
          </a:solidFill>
          <a:ln w="9525">
            <a:solidFill>
              <a:srgbClr val="F6FDA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124" name="AutoShape 76"/>
          <p:cNvSpPr>
            <a:spLocks noChangeArrowheads="1"/>
          </p:cNvSpPr>
          <p:nvPr/>
        </p:nvSpPr>
        <p:spPr bwMode="auto">
          <a:xfrm>
            <a:off x="827088" y="0"/>
            <a:ext cx="576262" cy="936625"/>
          </a:xfrm>
          <a:prstGeom prst="star4">
            <a:avLst>
              <a:gd name="adj" fmla="val 8134"/>
            </a:avLst>
          </a:prstGeom>
          <a:solidFill>
            <a:srgbClr val="EAFA1E"/>
          </a:solidFill>
          <a:ln w="9525">
            <a:solidFill>
              <a:srgbClr val="F6FDA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125" name="AutoShape 77"/>
          <p:cNvSpPr>
            <a:spLocks noChangeArrowheads="1"/>
          </p:cNvSpPr>
          <p:nvPr/>
        </p:nvSpPr>
        <p:spPr bwMode="auto">
          <a:xfrm>
            <a:off x="468313" y="620713"/>
            <a:ext cx="576262" cy="936625"/>
          </a:xfrm>
          <a:prstGeom prst="star4">
            <a:avLst>
              <a:gd name="adj" fmla="val 8134"/>
            </a:avLst>
          </a:prstGeom>
          <a:solidFill>
            <a:srgbClr val="EAFA1E"/>
          </a:solidFill>
          <a:ln w="9525">
            <a:solidFill>
              <a:srgbClr val="F6FDA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131" name="NgoiLaiBenNhau-QuangVinh_nu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838200" y="457200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</a:rPr>
              <a:t>TRƯỜNGTIỂU </a:t>
            </a:r>
            <a:r>
              <a:rPr lang="vi-VN" sz="3600" b="1" dirty="0">
                <a:solidFill>
                  <a:srgbClr val="FF0000"/>
                </a:solidFill>
              </a:rPr>
              <a:t>HỌC </a:t>
            </a:r>
            <a:r>
              <a:rPr lang="en-US" sz="3600" b="1" dirty="0" smtClean="0">
                <a:solidFill>
                  <a:srgbClr val="FF0000"/>
                </a:solidFill>
              </a:rPr>
              <a:t>ÁI MỘ A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15" name="Picture 3" descr="NHAYMU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4894263"/>
            <a:ext cx="9906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NHAYMU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4894263"/>
            <a:ext cx="9906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990600" y="2092404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TOÁN LỚP 2</a:t>
            </a:r>
            <a:endParaRPr lang="vi-V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838200" y="4001869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</a:rPr>
              <a:t>TUẦN 31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6823 C 0.02639 0.12419 0.05677 0.18016 0.0915 0.22132 C 0.12622 0.26249 0.16684 0.3062 0.20486 0.31476 C 0.24289 0.32331 0.29966 0.28053 0.3198 0.2729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12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747 C -0.02708 0.12997 -0.05729 0.18547 -0.09114 0.21369 C -0.12482 0.2419 -0.16909 0.24745 -0.19913 0.24352 C -0.22916 0.23959 -0.25052 0.21461 -0.27152 0.18987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8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1)">
                                      <p:cBhvr>
                                        <p:cTn id="18" dur="225040" fill="hold"/>
                                        <p:tgtEl>
                                          <p:spTgt spid="2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31"/>
                </p:tgtEl>
              </p:cMediaNode>
            </p:audio>
          </p:childTnLst>
        </p:cTn>
      </p:par>
    </p:tnLst>
    <p:bldLst>
      <p:bldP spid="2120" grpId="0" animBg="1"/>
      <p:bldP spid="2121" grpId="0" animBg="1"/>
      <p:bldP spid="2122" grpId="0" animBg="1"/>
      <p:bldP spid="2123" grpId="0" animBg="1"/>
      <p:bldP spid="2124" grpId="0" animBg="1"/>
      <p:bldP spid="21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4876800"/>
          </a:xfrm>
          <a:solidFill>
            <a:srgbClr val="F7E3DD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Kết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luận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tờ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tiền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Việt</a:t>
            </a:r>
            <a:r>
              <a:rPr lang="en-US" dirty="0" smtClean="0">
                <a:solidFill>
                  <a:srgbClr val="FF0000"/>
                </a:solidFill>
              </a:rPr>
              <a:t> Nam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sêri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Ngoài các loại tiền trên còn có các loại tiền sau: </a:t>
            </a:r>
          </a:p>
        </p:txBody>
      </p:sp>
      <p:pic>
        <p:nvPicPr>
          <p:cNvPr id="8197" name="Picture 5" descr="2000 kenh mat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4627563"/>
            <a:ext cx="21336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5000 kenh ma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6513" y="4602163"/>
            <a:ext cx="2133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tien kenh 2 mat"/>
          <p:cNvPicPr>
            <a:picLocks noChangeAspect="1" noChangeArrowheads="1"/>
          </p:cNvPicPr>
          <p:nvPr/>
        </p:nvPicPr>
        <p:blipFill>
          <a:blip r:embed="rId4"/>
          <a:srcRect l="4921" t="8417" r="70578" b="55518"/>
          <a:stretch>
            <a:fillRect/>
          </a:stretch>
        </p:blipFill>
        <p:spPr bwMode="auto">
          <a:xfrm>
            <a:off x="1555750" y="2232025"/>
            <a:ext cx="23288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tien kenh 2 mat"/>
          <p:cNvPicPr>
            <a:picLocks noChangeAspect="1" noChangeArrowheads="1"/>
          </p:cNvPicPr>
          <p:nvPr/>
        </p:nvPicPr>
        <p:blipFill>
          <a:blip r:embed="rId5"/>
          <a:srcRect l="68777" t="7880" r="7922" b="56413"/>
          <a:stretch>
            <a:fillRect/>
          </a:stretch>
        </p:blipFill>
        <p:spPr bwMode="auto">
          <a:xfrm rot="-151241">
            <a:off x="4951413" y="2243138"/>
            <a:ext cx="2306637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0" descr="sunflowers_wave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65272">
            <a:off x="-284163" y="5805488"/>
            <a:ext cx="1482726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A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3838" y="5627688"/>
            <a:ext cx="1319212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" descr="happy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7277" flipH="1">
            <a:off x="-1588" y="-33338"/>
            <a:ext cx="534988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3" descr="POINSE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8174" flipV="1">
            <a:off x="8372475" y="-130175"/>
            <a:ext cx="8016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 l="33516" t="37386" r="33778" b="43077"/>
          <a:stretch>
            <a:fillRect/>
          </a:stretch>
        </p:blipFill>
        <p:spPr bwMode="auto">
          <a:xfrm>
            <a:off x="4724400" y="1676400"/>
            <a:ext cx="3962400" cy="16002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 l="33128" t="37566" r="33199" b="42911"/>
          <a:stretch>
            <a:fillRect/>
          </a:stretch>
        </p:blipFill>
        <p:spPr bwMode="auto">
          <a:xfrm>
            <a:off x="457200" y="3429000"/>
            <a:ext cx="3962400" cy="15240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 l="33859" t="37566" r="34508" b="43111"/>
          <a:stretch>
            <a:fillRect/>
          </a:stretch>
        </p:blipFill>
        <p:spPr bwMode="auto">
          <a:xfrm>
            <a:off x="457200" y="1676400"/>
            <a:ext cx="3962400" cy="16002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 l="32977" t="37906" r="33199" b="43234"/>
          <a:stretch>
            <a:fillRect/>
          </a:stretch>
        </p:blipFill>
        <p:spPr bwMode="auto">
          <a:xfrm>
            <a:off x="4724400" y="3429000"/>
            <a:ext cx="3962400" cy="15240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/>
          <a:srcRect l="32259" t="37598" r="32770" b="42647"/>
          <a:stretch>
            <a:fillRect/>
          </a:stretch>
        </p:blipFill>
        <p:spPr bwMode="auto">
          <a:xfrm>
            <a:off x="2438400" y="51054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bg1"/>
          </a:fgClr>
          <a:bgClr>
            <a:srgbClr val="CDDBC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a)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143000" y="2590800"/>
            <a:ext cx="6791325" cy="3429000"/>
            <a:chOff x="631" y="1680"/>
            <a:chExt cx="4367" cy="2203"/>
          </a:xfrm>
        </p:grpSpPr>
        <p:sp>
          <p:nvSpPr>
            <p:cNvPr id="21513" name="Freeform 31"/>
            <p:cNvSpPr>
              <a:spLocks/>
            </p:cNvSpPr>
            <p:nvPr/>
          </p:nvSpPr>
          <p:spPr bwMode="auto">
            <a:xfrm rot="315087">
              <a:off x="631" y="1680"/>
              <a:ext cx="4367" cy="2203"/>
            </a:xfrm>
            <a:custGeom>
              <a:avLst/>
              <a:gdLst>
                <a:gd name="T0" fmla="*/ 2887 w 2727"/>
                <a:gd name="T1" fmla="*/ 4129 h 1463"/>
                <a:gd name="T2" fmla="*/ 12750 w 2727"/>
                <a:gd name="T3" fmla="*/ 5317 h 1463"/>
                <a:gd name="T4" fmla="*/ 49973 w 2727"/>
                <a:gd name="T5" fmla="*/ 1214 h 1463"/>
                <a:gd name="T6" fmla="*/ 75237 w 2727"/>
                <a:gd name="T7" fmla="*/ 2438 h 1463"/>
                <a:gd name="T8" fmla="*/ 81971 w 2727"/>
                <a:gd name="T9" fmla="*/ 4129 h 1463"/>
                <a:gd name="T10" fmla="*/ 83937 w 2727"/>
                <a:gd name="T11" fmla="*/ 0 h 1463"/>
                <a:gd name="T12" fmla="*/ 87100 w 2727"/>
                <a:gd name="T13" fmla="*/ 4605 h 1463"/>
                <a:gd name="T14" fmla="*/ 88259 w 2727"/>
                <a:gd name="T15" fmla="*/ 2188 h 1463"/>
                <a:gd name="T16" fmla="*/ 93046 w 2727"/>
                <a:gd name="T17" fmla="*/ 3874 h 1463"/>
                <a:gd name="T18" fmla="*/ 96188 w 2727"/>
                <a:gd name="T19" fmla="*/ 5582 h 1463"/>
                <a:gd name="T20" fmla="*/ 102114 w 2727"/>
                <a:gd name="T21" fmla="*/ 7743 h 1463"/>
                <a:gd name="T22" fmla="*/ 104861 w 2727"/>
                <a:gd name="T23" fmla="*/ 9444 h 1463"/>
                <a:gd name="T24" fmla="*/ 114416 w 2727"/>
                <a:gd name="T25" fmla="*/ 12077 h 1463"/>
                <a:gd name="T26" fmla="*/ 116373 w 2727"/>
                <a:gd name="T27" fmla="*/ 15228 h 1463"/>
                <a:gd name="T28" fmla="*/ 116770 w 2727"/>
                <a:gd name="T29" fmla="*/ 18137 h 1463"/>
                <a:gd name="T30" fmla="*/ 109253 w 2727"/>
                <a:gd name="T31" fmla="*/ 20797 h 1463"/>
                <a:gd name="T32" fmla="*/ 105714 w 2727"/>
                <a:gd name="T33" fmla="*/ 22976 h 1463"/>
                <a:gd name="T34" fmla="*/ 100170 w 2727"/>
                <a:gd name="T35" fmla="*/ 25609 h 1463"/>
                <a:gd name="T36" fmla="*/ 89100 w 2727"/>
                <a:gd name="T37" fmla="*/ 34070 h 1463"/>
                <a:gd name="T38" fmla="*/ 81556 w 2727"/>
                <a:gd name="T39" fmla="*/ 32385 h 1463"/>
                <a:gd name="T40" fmla="*/ 80396 w 2727"/>
                <a:gd name="T41" fmla="*/ 29000 h 1463"/>
                <a:gd name="T42" fmla="*/ 78803 w 2727"/>
                <a:gd name="T43" fmla="*/ 30685 h 1463"/>
                <a:gd name="T44" fmla="*/ 77650 w 2727"/>
                <a:gd name="T45" fmla="*/ 32385 h 1463"/>
                <a:gd name="T46" fmla="*/ 71268 w 2727"/>
                <a:gd name="T47" fmla="*/ 35536 h 1463"/>
                <a:gd name="T48" fmla="*/ 74056 w 2727"/>
                <a:gd name="T49" fmla="*/ 32385 h 1463"/>
                <a:gd name="T50" fmla="*/ 70104 w 2727"/>
                <a:gd name="T51" fmla="*/ 31197 h 1463"/>
                <a:gd name="T52" fmla="*/ 59039 w 2727"/>
                <a:gd name="T53" fmla="*/ 32143 h 1463"/>
                <a:gd name="T54" fmla="*/ 43214 w 2727"/>
                <a:gd name="T55" fmla="*/ 32385 h 1463"/>
                <a:gd name="T56" fmla="*/ 35671 w 2727"/>
                <a:gd name="T57" fmla="*/ 32143 h 1463"/>
                <a:gd name="T58" fmla="*/ 33733 w 2727"/>
                <a:gd name="T59" fmla="*/ 33598 h 1463"/>
                <a:gd name="T60" fmla="*/ 30574 w 2727"/>
                <a:gd name="T61" fmla="*/ 38422 h 1463"/>
                <a:gd name="T62" fmla="*/ 23814 w 2727"/>
                <a:gd name="T63" fmla="*/ 38207 h 1463"/>
                <a:gd name="T64" fmla="*/ 25022 w 2727"/>
                <a:gd name="T65" fmla="*/ 36511 h 1463"/>
                <a:gd name="T66" fmla="*/ 26596 w 2727"/>
                <a:gd name="T67" fmla="*/ 32658 h 1463"/>
                <a:gd name="T68" fmla="*/ 21454 w 2727"/>
                <a:gd name="T69" fmla="*/ 29985 h 1463"/>
                <a:gd name="T70" fmla="*/ 13964 w 2727"/>
                <a:gd name="T71" fmla="*/ 27583 h 1463"/>
                <a:gd name="T72" fmla="*/ 9206 w 2727"/>
                <a:gd name="T73" fmla="*/ 15722 h 1463"/>
                <a:gd name="T74" fmla="*/ 4452 w 2727"/>
                <a:gd name="T75" fmla="*/ 8464 h 1463"/>
                <a:gd name="T76" fmla="*/ 2887 w 2727"/>
                <a:gd name="T77" fmla="*/ 7512 h 14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27"/>
                <a:gd name="T118" fmla="*/ 0 h 1463"/>
                <a:gd name="T119" fmla="*/ 2727 w 2727"/>
                <a:gd name="T120" fmla="*/ 1463 h 14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27" h="1463">
                  <a:moveTo>
                    <a:pt x="76" y="320"/>
                  </a:moveTo>
                  <a:cubicBezTo>
                    <a:pt x="51" y="261"/>
                    <a:pt x="0" y="220"/>
                    <a:pt x="67" y="156"/>
                  </a:cubicBezTo>
                  <a:cubicBezTo>
                    <a:pt x="143" y="181"/>
                    <a:pt x="152" y="258"/>
                    <a:pt x="231" y="284"/>
                  </a:cubicBezTo>
                  <a:cubicBezTo>
                    <a:pt x="245" y="263"/>
                    <a:pt x="276" y="215"/>
                    <a:pt x="295" y="201"/>
                  </a:cubicBezTo>
                  <a:cubicBezTo>
                    <a:pt x="352" y="160"/>
                    <a:pt x="466" y="117"/>
                    <a:pt x="533" y="101"/>
                  </a:cubicBezTo>
                  <a:cubicBezTo>
                    <a:pt x="728" y="4"/>
                    <a:pt x="933" y="50"/>
                    <a:pt x="1155" y="46"/>
                  </a:cubicBezTo>
                  <a:cubicBezTo>
                    <a:pt x="1308" y="50"/>
                    <a:pt x="1475" y="41"/>
                    <a:pt x="1630" y="55"/>
                  </a:cubicBezTo>
                  <a:cubicBezTo>
                    <a:pt x="1667" y="67"/>
                    <a:pt x="1703" y="80"/>
                    <a:pt x="1740" y="92"/>
                  </a:cubicBezTo>
                  <a:cubicBezTo>
                    <a:pt x="1778" y="117"/>
                    <a:pt x="1807" y="145"/>
                    <a:pt x="1849" y="156"/>
                  </a:cubicBezTo>
                  <a:cubicBezTo>
                    <a:pt x="1852" y="159"/>
                    <a:pt x="1890" y="207"/>
                    <a:pt x="1895" y="156"/>
                  </a:cubicBezTo>
                  <a:cubicBezTo>
                    <a:pt x="1897" y="131"/>
                    <a:pt x="1877" y="83"/>
                    <a:pt x="1877" y="83"/>
                  </a:cubicBezTo>
                  <a:cubicBezTo>
                    <a:pt x="1889" y="0"/>
                    <a:pt x="1874" y="22"/>
                    <a:pt x="1941" y="0"/>
                  </a:cubicBezTo>
                  <a:cubicBezTo>
                    <a:pt x="1968" y="42"/>
                    <a:pt x="1978" y="88"/>
                    <a:pt x="2005" y="128"/>
                  </a:cubicBezTo>
                  <a:cubicBezTo>
                    <a:pt x="2008" y="143"/>
                    <a:pt x="2000" y="167"/>
                    <a:pt x="2014" y="174"/>
                  </a:cubicBezTo>
                  <a:cubicBezTo>
                    <a:pt x="2025" y="180"/>
                    <a:pt x="2019" y="149"/>
                    <a:pt x="2023" y="137"/>
                  </a:cubicBezTo>
                  <a:cubicBezTo>
                    <a:pt x="2028" y="119"/>
                    <a:pt x="2025" y="94"/>
                    <a:pt x="2041" y="83"/>
                  </a:cubicBezTo>
                  <a:cubicBezTo>
                    <a:pt x="2059" y="71"/>
                    <a:pt x="2096" y="46"/>
                    <a:pt x="2096" y="46"/>
                  </a:cubicBezTo>
                  <a:cubicBezTo>
                    <a:pt x="2149" y="56"/>
                    <a:pt x="2189" y="77"/>
                    <a:pt x="2151" y="147"/>
                  </a:cubicBezTo>
                  <a:cubicBezTo>
                    <a:pt x="2140" y="166"/>
                    <a:pt x="2112" y="168"/>
                    <a:pt x="2096" y="183"/>
                  </a:cubicBezTo>
                  <a:cubicBezTo>
                    <a:pt x="2146" y="230"/>
                    <a:pt x="2088" y="183"/>
                    <a:pt x="2224" y="211"/>
                  </a:cubicBezTo>
                  <a:cubicBezTo>
                    <a:pt x="2244" y="215"/>
                    <a:pt x="2261" y="228"/>
                    <a:pt x="2279" y="238"/>
                  </a:cubicBezTo>
                  <a:cubicBezTo>
                    <a:pt x="2308" y="254"/>
                    <a:pt x="2333" y="275"/>
                    <a:pt x="2361" y="293"/>
                  </a:cubicBezTo>
                  <a:cubicBezTo>
                    <a:pt x="2370" y="299"/>
                    <a:pt x="2389" y="311"/>
                    <a:pt x="2389" y="311"/>
                  </a:cubicBezTo>
                  <a:cubicBezTo>
                    <a:pt x="2411" y="378"/>
                    <a:pt x="2380" y="302"/>
                    <a:pt x="2425" y="357"/>
                  </a:cubicBezTo>
                  <a:cubicBezTo>
                    <a:pt x="2461" y="400"/>
                    <a:pt x="2404" y="374"/>
                    <a:pt x="2462" y="393"/>
                  </a:cubicBezTo>
                  <a:cubicBezTo>
                    <a:pt x="2505" y="439"/>
                    <a:pt x="2587" y="438"/>
                    <a:pt x="2645" y="457"/>
                  </a:cubicBezTo>
                  <a:cubicBezTo>
                    <a:pt x="2683" y="484"/>
                    <a:pt x="2700" y="472"/>
                    <a:pt x="2727" y="512"/>
                  </a:cubicBezTo>
                  <a:cubicBezTo>
                    <a:pt x="2716" y="534"/>
                    <a:pt x="2701" y="554"/>
                    <a:pt x="2691" y="576"/>
                  </a:cubicBezTo>
                  <a:cubicBezTo>
                    <a:pt x="2683" y="594"/>
                    <a:pt x="2672" y="631"/>
                    <a:pt x="2672" y="631"/>
                  </a:cubicBezTo>
                  <a:cubicBezTo>
                    <a:pt x="2678" y="639"/>
                    <a:pt x="2703" y="672"/>
                    <a:pt x="2700" y="686"/>
                  </a:cubicBezTo>
                  <a:cubicBezTo>
                    <a:pt x="2696" y="706"/>
                    <a:pt x="2617" y="726"/>
                    <a:pt x="2599" y="732"/>
                  </a:cubicBezTo>
                  <a:cubicBezTo>
                    <a:pt x="2574" y="748"/>
                    <a:pt x="2548" y="767"/>
                    <a:pt x="2526" y="787"/>
                  </a:cubicBezTo>
                  <a:cubicBezTo>
                    <a:pt x="2510" y="801"/>
                    <a:pt x="2480" y="832"/>
                    <a:pt x="2480" y="832"/>
                  </a:cubicBezTo>
                  <a:cubicBezTo>
                    <a:pt x="2456" y="906"/>
                    <a:pt x="2492" y="821"/>
                    <a:pt x="2444" y="869"/>
                  </a:cubicBezTo>
                  <a:cubicBezTo>
                    <a:pt x="2437" y="876"/>
                    <a:pt x="2440" y="888"/>
                    <a:pt x="2435" y="896"/>
                  </a:cubicBezTo>
                  <a:cubicBezTo>
                    <a:pt x="2411" y="935"/>
                    <a:pt x="2357" y="955"/>
                    <a:pt x="2316" y="969"/>
                  </a:cubicBezTo>
                  <a:cubicBezTo>
                    <a:pt x="2233" y="1025"/>
                    <a:pt x="2119" y="984"/>
                    <a:pt x="2023" y="1015"/>
                  </a:cubicBezTo>
                  <a:cubicBezTo>
                    <a:pt x="2010" y="1068"/>
                    <a:pt x="2011" y="1243"/>
                    <a:pt x="2060" y="1289"/>
                  </a:cubicBezTo>
                  <a:cubicBezTo>
                    <a:pt x="2040" y="1353"/>
                    <a:pt x="2042" y="1376"/>
                    <a:pt x="1904" y="1299"/>
                  </a:cubicBezTo>
                  <a:cubicBezTo>
                    <a:pt x="1882" y="1287"/>
                    <a:pt x="1886" y="1225"/>
                    <a:pt x="1886" y="1225"/>
                  </a:cubicBezTo>
                  <a:cubicBezTo>
                    <a:pt x="1883" y="1192"/>
                    <a:pt x="1884" y="1158"/>
                    <a:pt x="1877" y="1125"/>
                  </a:cubicBezTo>
                  <a:cubicBezTo>
                    <a:pt x="1875" y="1114"/>
                    <a:pt x="1870" y="1094"/>
                    <a:pt x="1859" y="1097"/>
                  </a:cubicBezTo>
                  <a:cubicBezTo>
                    <a:pt x="1846" y="1100"/>
                    <a:pt x="1847" y="1122"/>
                    <a:pt x="1840" y="1134"/>
                  </a:cubicBezTo>
                  <a:cubicBezTo>
                    <a:pt x="1835" y="1143"/>
                    <a:pt x="1828" y="1152"/>
                    <a:pt x="1822" y="1161"/>
                  </a:cubicBezTo>
                  <a:cubicBezTo>
                    <a:pt x="1819" y="1170"/>
                    <a:pt x="1817" y="1180"/>
                    <a:pt x="1813" y="1189"/>
                  </a:cubicBezTo>
                  <a:cubicBezTo>
                    <a:pt x="1808" y="1201"/>
                    <a:pt x="1800" y="1212"/>
                    <a:pt x="1795" y="1225"/>
                  </a:cubicBezTo>
                  <a:cubicBezTo>
                    <a:pt x="1776" y="1275"/>
                    <a:pt x="1770" y="1317"/>
                    <a:pt x="1740" y="1363"/>
                  </a:cubicBezTo>
                  <a:cubicBezTo>
                    <a:pt x="1709" y="1357"/>
                    <a:pt x="1674" y="1361"/>
                    <a:pt x="1648" y="1344"/>
                  </a:cubicBezTo>
                  <a:cubicBezTo>
                    <a:pt x="1639" y="1338"/>
                    <a:pt x="1662" y="1327"/>
                    <a:pt x="1667" y="1317"/>
                  </a:cubicBezTo>
                  <a:cubicBezTo>
                    <a:pt x="1682" y="1287"/>
                    <a:pt x="1697" y="1256"/>
                    <a:pt x="1712" y="1225"/>
                  </a:cubicBezTo>
                  <a:cubicBezTo>
                    <a:pt x="1706" y="1198"/>
                    <a:pt x="1719" y="1155"/>
                    <a:pt x="1694" y="1143"/>
                  </a:cubicBezTo>
                  <a:cubicBezTo>
                    <a:pt x="1670" y="1131"/>
                    <a:pt x="1648" y="1174"/>
                    <a:pt x="1621" y="1180"/>
                  </a:cubicBezTo>
                  <a:cubicBezTo>
                    <a:pt x="1609" y="1183"/>
                    <a:pt x="1596" y="1186"/>
                    <a:pt x="1584" y="1189"/>
                  </a:cubicBezTo>
                  <a:cubicBezTo>
                    <a:pt x="1503" y="1212"/>
                    <a:pt x="1467" y="1210"/>
                    <a:pt x="1365" y="1216"/>
                  </a:cubicBezTo>
                  <a:cubicBezTo>
                    <a:pt x="1261" y="1213"/>
                    <a:pt x="1157" y="1215"/>
                    <a:pt x="1054" y="1207"/>
                  </a:cubicBezTo>
                  <a:cubicBezTo>
                    <a:pt x="995" y="1202"/>
                    <a:pt x="1033" y="1158"/>
                    <a:pt x="999" y="1225"/>
                  </a:cubicBezTo>
                  <a:cubicBezTo>
                    <a:pt x="1026" y="1443"/>
                    <a:pt x="1053" y="1405"/>
                    <a:pt x="825" y="1381"/>
                  </a:cubicBezTo>
                  <a:cubicBezTo>
                    <a:pt x="831" y="1333"/>
                    <a:pt x="846" y="1264"/>
                    <a:pt x="825" y="1216"/>
                  </a:cubicBezTo>
                  <a:cubicBezTo>
                    <a:pt x="822" y="1208"/>
                    <a:pt x="813" y="1228"/>
                    <a:pt x="807" y="1235"/>
                  </a:cubicBezTo>
                  <a:cubicBezTo>
                    <a:pt x="798" y="1247"/>
                    <a:pt x="789" y="1259"/>
                    <a:pt x="780" y="1271"/>
                  </a:cubicBezTo>
                  <a:cubicBezTo>
                    <a:pt x="758" y="1361"/>
                    <a:pt x="788" y="1269"/>
                    <a:pt x="752" y="1326"/>
                  </a:cubicBezTo>
                  <a:cubicBezTo>
                    <a:pt x="730" y="1361"/>
                    <a:pt x="746" y="1428"/>
                    <a:pt x="707" y="1454"/>
                  </a:cubicBezTo>
                  <a:cubicBezTo>
                    <a:pt x="696" y="1461"/>
                    <a:pt x="682" y="1460"/>
                    <a:pt x="670" y="1463"/>
                  </a:cubicBezTo>
                  <a:cubicBezTo>
                    <a:pt x="630" y="1457"/>
                    <a:pt x="588" y="1462"/>
                    <a:pt x="551" y="1445"/>
                  </a:cubicBezTo>
                  <a:cubicBezTo>
                    <a:pt x="541" y="1440"/>
                    <a:pt x="565" y="1427"/>
                    <a:pt x="569" y="1417"/>
                  </a:cubicBezTo>
                  <a:cubicBezTo>
                    <a:pt x="574" y="1406"/>
                    <a:pt x="576" y="1393"/>
                    <a:pt x="579" y="1381"/>
                  </a:cubicBezTo>
                  <a:cubicBezTo>
                    <a:pt x="589" y="1342"/>
                    <a:pt x="597" y="1309"/>
                    <a:pt x="606" y="1271"/>
                  </a:cubicBezTo>
                  <a:cubicBezTo>
                    <a:pt x="609" y="1259"/>
                    <a:pt x="615" y="1235"/>
                    <a:pt x="615" y="1235"/>
                  </a:cubicBezTo>
                  <a:cubicBezTo>
                    <a:pt x="580" y="1222"/>
                    <a:pt x="539" y="1191"/>
                    <a:pt x="515" y="1161"/>
                  </a:cubicBezTo>
                  <a:cubicBezTo>
                    <a:pt x="508" y="1152"/>
                    <a:pt x="505" y="1141"/>
                    <a:pt x="496" y="1134"/>
                  </a:cubicBezTo>
                  <a:cubicBezTo>
                    <a:pt x="489" y="1129"/>
                    <a:pt x="435" y="1117"/>
                    <a:pt x="432" y="1116"/>
                  </a:cubicBezTo>
                  <a:cubicBezTo>
                    <a:pt x="390" y="1094"/>
                    <a:pt x="367" y="1058"/>
                    <a:pt x="323" y="1043"/>
                  </a:cubicBezTo>
                  <a:cubicBezTo>
                    <a:pt x="295" y="1015"/>
                    <a:pt x="276" y="987"/>
                    <a:pt x="259" y="951"/>
                  </a:cubicBezTo>
                  <a:cubicBezTo>
                    <a:pt x="240" y="832"/>
                    <a:pt x="282" y="698"/>
                    <a:pt x="213" y="595"/>
                  </a:cubicBezTo>
                  <a:cubicBezTo>
                    <a:pt x="193" y="494"/>
                    <a:pt x="214" y="408"/>
                    <a:pt x="121" y="348"/>
                  </a:cubicBezTo>
                  <a:cubicBezTo>
                    <a:pt x="115" y="339"/>
                    <a:pt x="112" y="327"/>
                    <a:pt x="103" y="320"/>
                  </a:cubicBezTo>
                  <a:cubicBezTo>
                    <a:pt x="96" y="314"/>
                    <a:pt x="83" y="318"/>
                    <a:pt x="76" y="311"/>
                  </a:cubicBezTo>
                  <a:cubicBezTo>
                    <a:pt x="69" y="304"/>
                    <a:pt x="67" y="275"/>
                    <a:pt x="67" y="284"/>
                  </a:cubicBezTo>
                  <a:cubicBezTo>
                    <a:pt x="67" y="296"/>
                    <a:pt x="73" y="308"/>
                    <a:pt x="76" y="3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514" name="Oval 32"/>
            <p:cNvSpPr>
              <a:spLocks noChangeArrowheads="1"/>
            </p:cNvSpPr>
            <p:nvPr/>
          </p:nvSpPr>
          <p:spPr bwMode="auto">
            <a:xfrm rot="315087">
              <a:off x="4226" y="2365"/>
              <a:ext cx="154" cy="1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21515" name="Picture 35" descr="5000 kenh mat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2064"/>
              <a:ext cx="1001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36" descr="tien kenh 2 mat"/>
            <p:cNvPicPr>
              <a:picLocks noChangeAspect="1" noChangeArrowheads="1"/>
            </p:cNvPicPr>
            <p:nvPr/>
          </p:nvPicPr>
          <p:blipFill>
            <a:blip r:embed="rId3"/>
            <a:srcRect l="68777" t="7880" r="7922" b="56413"/>
            <a:stretch>
              <a:fillRect/>
            </a:stretch>
          </p:blipFill>
          <p:spPr bwMode="auto">
            <a:xfrm rot="-151241">
              <a:off x="3072" y="2112"/>
              <a:ext cx="1008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37" descr="tien kenh 2 mat"/>
            <p:cNvPicPr>
              <a:picLocks noChangeAspect="1" noChangeArrowheads="1"/>
            </p:cNvPicPr>
            <p:nvPr/>
          </p:nvPicPr>
          <p:blipFill>
            <a:blip r:embed="rId4"/>
            <a:srcRect l="4921" t="8417" r="70578" b="55518"/>
            <a:stretch>
              <a:fillRect/>
            </a:stretch>
          </p:blipFill>
          <p:spPr bwMode="auto">
            <a:xfrm>
              <a:off x="2112" y="2064"/>
              <a:ext cx="1007" cy="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304800" y="6096000"/>
            <a:ext cx="8229600" cy="533400"/>
          </a:xfrm>
          <a:prstGeom prst="rect">
            <a:avLst/>
          </a:prstGeom>
          <a:solidFill>
            <a:srgbClr val="F7E3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chú lợn trên có   …?... đồng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304800" y="2057400"/>
            <a:ext cx="8382000" cy="2819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4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Luyện tập thực hành 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5105400" y="6096000"/>
            <a:ext cx="1030288" cy="474663"/>
          </a:xfrm>
          <a:prstGeom prst="rect">
            <a:avLst/>
          </a:prstGeom>
          <a:solidFill>
            <a:srgbClr val="F7E3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6200</a:t>
            </a:r>
          </a:p>
        </p:txBody>
      </p:sp>
      <p:pic>
        <p:nvPicPr>
          <p:cNvPr id="21512" name="Picture 6" descr="Book-09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81000"/>
            <a:ext cx="16002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2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79" grpId="0" build="allAtOnce" animBg="1"/>
      <p:bldP spid="10246" grpId="0" animBg="1"/>
      <p:bldP spid="10246" grpId="1" animBg="1"/>
      <p:bldP spid="102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5961063"/>
            <a:ext cx="8229600" cy="614362"/>
          </a:xfrm>
          <a:solidFill>
            <a:srgbClr val="CDDBC3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con heo trên có  ...?...   đồng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1828800"/>
            <a:ext cx="7466013" cy="3962400"/>
            <a:chOff x="544" y="1242"/>
            <a:chExt cx="4703" cy="2449"/>
          </a:xfrm>
        </p:grpSpPr>
        <p:sp>
          <p:nvSpPr>
            <p:cNvPr id="22535" name="Freeform 5"/>
            <p:cNvSpPr>
              <a:spLocks/>
            </p:cNvSpPr>
            <p:nvPr/>
          </p:nvSpPr>
          <p:spPr bwMode="auto">
            <a:xfrm rot="315087">
              <a:off x="544" y="1242"/>
              <a:ext cx="4703" cy="2449"/>
            </a:xfrm>
            <a:custGeom>
              <a:avLst/>
              <a:gdLst>
                <a:gd name="T0" fmla="*/ 5262 w 2727"/>
                <a:gd name="T1" fmla="*/ 9620 h 1463"/>
                <a:gd name="T2" fmla="*/ 23098 w 2727"/>
                <a:gd name="T3" fmla="*/ 12366 h 1463"/>
                <a:gd name="T4" fmla="*/ 90381 w 2727"/>
                <a:gd name="T5" fmla="*/ 2841 h 1463"/>
                <a:gd name="T6" fmla="*/ 136197 w 2727"/>
                <a:gd name="T7" fmla="*/ 5675 h 1463"/>
                <a:gd name="T8" fmla="*/ 148290 w 2727"/>
                <a:gd name="T9" fmla="*/ 9620 h 1463"/>
                <a:gd name="T10" fmla="*/ 151864 w 2727"/>
                <a:gd name="T11" fmla="*/ 0 h 1463"/>
                <a:gd name="T12" fmla="*/ 157598 w 2727"/>
                <a:gd name="T13" fmla="*/ 10710 h 1463"/>
                <a:gd name="T14" fmla="*/ 159736 w 2727"/>
                <a:gd name="T15" fmla="*/ 5127 h 1463"/>
                <a:gd name="T16" fmla="*/ 168337 w 2727"/>
                <a:gd name="T17" fmla="*/ 9068 h 1463"/>
                <a:gd name="T18" fmla="*/ 174078 w 2727"/>
                <a:gd name="T19" fmla="*/ 13002 h 1463"/>
                <a:gd name="T20" fmla="*/ 184783 w 2727"/>
                <a:gd name="T21" fmla="*/ 18045 h 1463"/>
                <a:gd name="T22" fmla="*/ 189764 w 2727"/>
                <a:gd name="T23" fmla="*/ 22033 h 1463"/>
                <a:gd name="T24" fmla="*/ 207010 w 2727"/>
                <a:gd name="T25" fmla="*/ 28181 h 1463"/>
                <a:gd name="T26" fmla="*/ 210593 w 2727"/>
                <a:gd name="T27" fmla="*/ 35515 h 1463"/>
                <a:gd name="T28" fmla="*/ 211283 w 2727"/>
                <a:gd name="T29" fmla="*/ 42281 h 1463"/>
                <a:gd name="T30" fmla="*/ 197643 w 2727"/>
                <a:gd name="T31" fmla="*/ 48516 h 1463"/>
                <a:gd name="T32" fmla="*/ 191257 w 2727"/>
                <a:gd name="T33" fmla="*/ 53597 h 1463"/>
                <a:gd name="T34" fmla="*/ 181234 w 2727"/>
                <a:gd name="T35" fmla="*/ 59735 h 1463"/>
                <a:gd name="T36" fmla="*/ 161235 w 2727"/>
                <a:gd name="T37" fmla="*/ 79468 h 1463"/>
                <a:gd name="T38" fmla="*/ 147609 w 2727"/>
                <a:gd name="T39" fmla="*/ 75534 h 1463"/>
                <a:gd name="T40" fmla="*/ 145465 w 2727"/>
                <a:gd name="T41" fmla="*/ 67609 h 1463"/>
                <a:gd name="T42" fmla="*/ 142584 w 2727"/>
                <a:gd name="T43" fmla="*/ 71555 h 1463"/>
                <a:gd name="T44" fmla="*/ 140481 w 2727"/>
                <a:gd name="T45" fmla="*/ 75534 h 1463"/>
                <a:gd name="T46" fmla="*/ 128944 w 2727"/>
                <a:gd name="T47" fmla="*/ 82859 h 1463"/>
                <a:gd name="T48" fmla="*/ 133997 w 2727"/>
                <a:gd name="T49" fmla="*/ 75534 h 1463"/>
                <a:gd name="T50" fmla="*/ 126871 w 2727"/>
                <a:gd name="T51" fmla="*/ 72744 h 1463"/>
                <a:gd name="T52" fmla="*/ 106827 w 2727"/>
                <a:gd name="T53" fmla="*/ 74985 h 1463"/>
                <a:gd name="T54" fmla="*/ 78173 w 2727"/>
                <a:gd name="T55" fmla="*/ 75534 h 1463"/>
                <a:gd name="T56" fmla="*/ 64568 w 2727"/>
                <a:gd name="T57" fmla="*/ 74985 h 1463"/>
                <a:gd name="T58" fmla="*/ 61041 w 2727"/>
                <a:gd name="T59" fmla="*/ 78376 h 1463"/>
                <a:gd name="T60" fmla="*/ 55306 w 2727"/>
                <a:gd name="T61" fmla="*/ 89637 h 1463"/>
                <a:gd name="T62" fmla="*/ 43098 w 2727"/>
                <a:gd name="T63" fmla="*/ 89088 h 1463"/>
                <a:gd name="T64" fmla="*/ 45328 w 2727"/>
                <a:gd name="T65" fmla="*/ 85146 h 1463"/>
                <a:gd name="T66" fmla="*/ 48151 w 2727"/>
                <a:gd name="T67" fmla="*/ 76133 h 1463"/>
                <a:gd name="T68" fmla="*/ 38809 w 2727"/>
                <a:gd name="T69" fmla="*/ 69899 h 1463"/>
                <a:gd name="T70" fmla="*/ 25284 w 2727"/>
                <a:gd name="T71" fmla="*/ 64315 h 1463"/>
                <a:gd name="T72" fmla="*/ 16656 w 2727"/>
                <a:gd name="T73" fmla="*/ 36666 h 1463"/>
                <a:gd name="T74" fmla="*/ 8069 w 2727"/>
                <a:gd name="T75" fmla="*/ 19738 h 1463"/>
                <a:gd name="T76" fmla="*/ 5262 w 2727"/>
                <a:gd name="T77" fmla="*/ 17496 h 14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27"/>
                <a:gd name="T118" fmla="*/ 0 h 1463"/>
                <a:gd name="T119" fmla="*/ 2727 w 2727"/>
                <a:gd name="T120" fmla="*/ 1463 h 14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27" h="1463">
                  <a:moveTo>
                    <a:pt x="76" y="320"/>
                  </a:moveTo>
                  <a:cubicBezTo>
                    <a:pt x="51" y="261"/>
                    <a:pt x="0" y="220"/>
                    <a:pt x="67" y="156"/>
                  </a:cubicBezTo>
                  <a:cubicBezTo>
                    <a:pt x="143" y="181"/>
                    <a:pt x="152" y="258"/>
                    <a:pt x="231" y="284"/>
                  </a:cubicBezTo>
                  <a:cubicBezTo>
                    <a:pt x="245" y="263"/>
                    <a:pt x="276" y="215"/>
                    <a:pt x="295" y="201"/>
                  </a:cubicBezTo>
                  <a:cubicBezTo>
                    <a:pt x="352" y="160"/>
                    <a:pt x="466" y="117"/>
                    <a:pt x="533" y="101"/>
                  </a:cubicBezTo>
                  <a:cubicBezTo>
                    <a:pt x="728" y="4"/>
                    <a:pt x="933" y="50"/>
                    <a:pt x="1155" y="46"/>
                  </a:cubicBezTo>
                  <a:cubicBezTo>
                    <a:pt x="1308" y="50"/>
                    <a:pt x="1475" y="41"/>
                    <a:pt x="1630" y="55"/>
                  </a:cubicBezTo>
                  <a:cubicBezTo>
                    <a:pt x="1667" y="67"/>
                    <a:pt x="1703" y="80"/>
                    <a:pt x="1740" y="92"/>
                  </a:cubicBezTo>
                  <a:cubicBezTo>
                    <a:pt x="1778" y="117"/>
                    <a:pt x="1807" y="145"/>
                    <a:pt x="1849" y="156"/>
                  </a:cubicBezTo>
                  <a:cubicBezTo>
                    <a:pt x="1852" y="159"/>
                    <a:pt x="1890" y="207"/>
                    <a:pt x="1895" y="156"/>
                  </a:cubicBezTo>
                  <a:cubicBezTo>
                    <a:pt x="1897" y="131"/>
                    <a:pt x="1877" y="83"/>
                    <a:pt x="1877" y="83"/>
                  </a:cubicBezTo>
                  <a:cubicBezTo>
                    <a:pt x="1889" y="0"/>
                    <a:pt x="1874" y="22"/>
                    <a:pt x="1941" y="0"/>
                  </a:cubicBezTo>
                  <a:cubicBezTo>
                    <a:pt x="1968" y="42"/>
                    <a:pt x="1978" y="88"/>
                    <a:pt x="2005" y="128"/>
                  </a:cubicBezTo>
                  <a:cubicBezTo>
                    <a:pt x="2008" y="143"/>
                    <a:pt x="2000" y="167"/>
                    <a:pt x="2014" y="174"/>
                  </a:cubicBezTo>
                  <a:cubicBezTo>
                    <a:pt x="2025" y="180"/>
                    <a:pt x="2019" y="149"/>
                    <a:pt x="2023" y="137"/>
                  </a:cubicBezTo>
                  <a:cubicBezTo>
                    <a:pt x="2028" y="119"/>
                    <a:pt x="2025" y="94"/>
                    <a:pt x="2041" y="83"/>
                  </a:cubicBezTo>
                  <a:cubicBezTo>
                    <a:pt x="2059" y="71"/>
                    <a:pt x="2096" y="46"/>
                    <a:pt x="2096" y="46"/>
                  </a:cubicBezTo>
                  <a:cubicBezTo>
                    <a:pt x="2149" y="56"/>
                    <a:pt x="2189" y="77"/>
                    <a:pt x="2151" y="147"/>
                  </a:cubicBezTo>
                  <a:cubicBezTo>
                    <a:pt x="2140" y="166"/>
                    <a:pt x="2112" y="168"/>
                    <a:pt x="2096" y="183"/>
                  </a:cubicBezTo>
                  <a:cubicBezTo>
                    <a:pt x="2146" y="230"/>
                    <a:pt x="2088" y="183"/>
                    <a:pt x="2224" y="211"/>
                  </a:cubicBezTo>
                  <a:cubicBezTo>
                    <a:pt x="2244" y="215"/>
                    <a:pt x="2261" y="228"/>
                    <a:pt x="2279" y="238"/>
                  </a:cubicBezTo>
                  <a:cubicBezTo>
                    <a:pt x="2308" y="254"/>
                    <a:pt x="2333" y="275"/>
                    <a:pt x="2361" y="293"/>
                  </a:cubicBezTo>
                  <a:cubicBezTo>
                    <a:pt x="2370" y="299"/>
                    <a:pt x="2389" y="311"/>
                    <a:pt x="2389" y="311"/>
                  </a:cubicBezTo>
                  <a:cubicBezTo>
                    <a:pt x="2411" y="378"/>
                    <a:pt x="2380" y="302"/>
                    <a:pt x="2425" y="357"/>
                  </a:cubicBezTo>
                  <a:cubicBezTo>
                    <a:pt x="2461" y="400"/>
                    <a:pt x="2404" y="374"/>
                    <a:pt x="2462" y="393"/>
                  </a:cubicBezTo>
                  <a:cubicBezTo>
                    <a:pt x="2505" y="439"/>
                    <a:pt x="2587" y="438"/>
                    <a:pt x="2645" y="457"/>
                  </a:cubicBezTo>
                  <a:cubicBezTo>
                    <a:pt x="2683" y="484"/>
                    <a:pt x="2700" y="472"/>
                    <a:pt x="2727" y="512"/>
                  </a:cubicBezTo>
                  <a:cubicBezTo>
                    <a:pt x="2716" y="534"/>
                    <a:pt x="2701" y="554"/>
                    <a:pt x="2691" y="576"/>
                  </a:cubicBezTo>
                  <a:cubicBezTo>
                    <a:pt x="2683" y="594"/>
                    <a:pt x="2672" y="631"/>
                    <a:pt x="2672" y="631"/>
                  </a:cubicBezTo>
                  <a:cubicBezTo>
                    <a:pt x="2678" y="639"/>
                    <a:pt x="2703" y="672"/>
                    <a:pt x="2700" y="686"/>
                  </a:cubicBezTo>
                  <a:cubicBezTo>
                    <a:pt x="2696" y="706"/>
                    <a:pt x="2617" y="726"/>
                    <a:pt x="2599" y="732"/>
                  </a:cubicBezTo>
                  <a:cubicBezTo>
                    <a:pt x="2574" y="748"/>
                    <a:pt x="2548" y="767"/>
                    <a:pt x="2526" y="787"/>
                  </a:cubicBezTo>
                  <a:cubicBezTo>
                    <a:pt x="2510" y="801"/>
                    <a:pt x="2480" y="832"/>
                    <a:pt x="2480" y="832"/>
                  </a:cubicBezTo>
                  <a:cubicBezTo>
                    <a:pt x="2456" y="906"/>
                    <a:pt x="2492" y="821"/>
                    <a:pt x="2444" y="869"/>
                  </a:cubicBezTo>
                  <a:cubicBezTo>
                    <a:pt x="2437" y="876"/>
                    <a:pt x="2440" y="888"/>
                    <a:pt x="2435" y="896"/>
                  </a:cubicBezTo>
                  <a:cubicBezTo>
                    <a:pt x="2411" y="935"/>
                    <a:pt x="2357" y="955"/>
                    <a:pt x="2316" y="969"/>
                  </a:cubicBezTo>
                  <a:cubicBezTo>
                    <a:pt x="2233" y="1025"/>
                    <a:pt x="2119" y="984"/>
                    <a:pt x="2023" y="1015"/>
                  </a:cubicBezTo>
                  <a:cubicBezTo>
                    <a:pt x="2010" y="1068"/>
                    <a:pt x="2011" y="1243"/>
                    <a:pt x="2060" y="1289"/>
                  </a:cubicBezTo>
                  <a:cubicBezTo>
                    <a:pt x="2040" y="1353"/>
                    <a:pt x="2042" y="1376"/>
                    <a:pt x="1904" y="1299"/>
                  </a:cubicBezTo>
                  <a:cubicBezTo>
                    <a:pt x="1882" y="1287"/>
                    <a:pt x="1886" y="1225"/>
                    <a:pt x="1886" y="1225"/>
                  </a:cubicBezTo>
                  <a:cubicBezTo>
                    <a:pt x="1883" y="1192"/>
                    <a:pt x="1884" y="1158"/>
                    <a:pt x="1877" y="1125"/>
                  </a:cubicBezTo>
                  <a:cubicBezTo>
                    <a:pt x="1875" y="1114"/>
                    <a:pt x="1870" y="1094"/>
                    <a:pt x="1859" y="1097"/>
                  </a:cubicBezTo>
                  <a:cubicBezTo>
                    <a:pt x="1846" y="1100"/>
                    <a:pt x="1847" y="1122"/>
                    <a:pt x="1840" y="1134"/>
                  </a:cubicBezTo>
                  <a:cubicBezTo>
                    <a:pt x="1835" y="1143"/>
                    <a:pt x="1828" y="1152"/>
                    <a:pt x="1822" y="1161"/>
                  </a:cubicBezTo>
                  <a:cubicBezTo>
                    <a:pt x="1819" y="1170"/>
                    <a:pt x="1817" y="1180"/>
                    <a:pt x="1813" y="1189"/>
                  </a:cubicBezTo>
                  <a:cubicBezTo>
                    <a:pt x="1808" y="1201"/>
                    <a:pt x="1800" y="1212"/>
                    <a:pt x="1795" y="1225"/>
                  </a:cubicBezTo>
                  <a:cubicBezTo>
                    <a:pt x="1776" y="1275"/>
                    <a:pt x="1770" y="1317"/>
                    <a:pt x="1740" y="1363"/>
                  </a:cubicBezTo>
                  <a:cubicBezTo>
                    <a:pt x="1709" y="1357"/>
                    <a:pt x="1674" y="1361"/>
                    <a:pt x="1648" y="1344"/>
                  </a:cubicBezTo>
                  <a:cubicBezTo>
                    <a:pt x="1639" y="1338"/>
                    <a:pt x="1662" y="1327"/>
                    <a:pt x="1667" y="1317"/>
                  </a:cubicBezTo>
                  <a:cubicBezTo>
                    <a:pt x="1682" y="1287"/>
                    <a:pt x="1697" y="1256"/>
                    <a:pt x="1712" y="1225"/>
                  </a:cubicBezTo>
                  <a:cubicBezTo>
                    <a:pt x="1706" y="1198"/>
                    <a:pt x="1719" y="1155"/>
                    <a:pt x="1694" y="1143"/>
                  </a:cubicBezTo>
                  <a:cubicBezTo>
                    <a:pt x="1670" y="1131"/>
                    <a:pt x="1648" y="1174"/>
                    <a:pt x="1621" y="1180"/>
                  </a:cubicBezTo>
                  <a:cubicBezTo>
                    <a:pt x="1609" y="1183"/>
                    <a:pt x="1596" y="1186"/>
                    <a:pt x="1584" y="1189"/>
                  </a:cubicBezTo>
                  <a:cubicBezTo>
                    <a:pt x="1503" y="1212"/>
                    <a:pt x="1467" y="1210"/>
                    <a:pt x="1365" y="1216"/>
                  </a:cubicBezTo>
                  <a:cubicBezTo>
                    <a:pt x="1261" y="1213"/>
                    <a:pt x="1157" y="1215"/>
                    <a:pt x="1054" y="1207"/>
                  </a:cubicBezTo>
                  <a:cubicBezTo>
                    <a:pt x="995" y="1202"/>
                    <a:pt x="1033" y="1158"/>
                    <a:pt x="999" y="1225"/>
                  </a:cubicBezTo>
                  <a:cubicBezTo>
                    <a:pt x="1026" y="1443"/>
                    <a:pt x="1053" y="1405"/>
                    <a:pt x="825" y="1381"/>
                  </a:cubicBezTo>
                  <a:cubicBezTo>
                    <a:pt x="831" y="1333"/>
                    <a:pt x="846" y="1264"/>
                    <a:pt x="825" y="1216"/>
                  </a:cubicBezTo>
                  <a:cubicBezTo>
                    <a:pt x="822" y="1208"/>
                    <a:pt x="813" y="1228"/>
                    <a:pt x="807" y="1235"/>
                  </a:cubicBezTo>
                  <a:cubicBezTo>
                    <a:pt x="798" y="1247"/>
                    <a:pt x="789" y="1259"/>
                    <a:pt x="780" y="1271"/>
                  </a:cubicBezTo>
                  <a:cubicBezTo>
                    <a:pt x="758" y="1361"/>
                    <a:pt x="788" y="1269"/>
                    <a:pt x="752" y="1326"/>
                  </a:cubicBezTo>
                  <a:cubicBezTo>
                    <a:pt x="730" y="1361"/>
                    <a:pt x="746" y="1428"/>
                    <a:pt x="707" y="1454"/>
                  </a:cubicBezTo>
                  <a:cubicBezTo>
                    <a:pt x="696" y="1461"/>
                    <a:pt x="682" y="1460"/>
                    <a:pt x="670" y="1463"/>
                  </a:cubicBezTo>
                  <a:cubicBezTo>
                    <a:pt x="630" y="1457"/>
                    <a:pt x="588" y="1462"/>
                    <a:pt x="551" y="1445"/>
                  </a:cubicBezTo>
                  <a:cubicBezTo>
                    <a:pt x="541" y="1440"/>
                    <a:pt x="565" y="1427"/>
                    <a:pt x="569" y="1417"/>
                  </a:cubicBezTo>
                  <a:cubicBezTo>
                    <a:pt x="574" y="1406"/>
                    <a:pt x="576" y="1393"/>
                    <a:pt x="579" y="1381"/>
                  </a:cubicBezTo>
                  <a:cubicBezTo>
                    <a:pt x="589" y="1342"/>
                    <a:pt x="597" y="1309"/>
                    <a:pt x="606" y="1271"/>
                  </a:cubicBezTo>
                  <a:cubicBezTo>
                    <a:pt x="609" y="1259"/>
                    <a:pt x="615" y="1235"/>
                    <a:pt x="615" y="1235"/>
                  </a:cubicBezTo>
                  <a:cubicBezTo>
                    <a:pt x="580" y="1222"/>
                    <a:pt x="539" y="1191"/>
                    <a:pt x="515" y="1161"/>
                  </a:cubicBezTo>
                  <a:cubicBezTo>
                    <a:pt x="508" y="1152"/>
                    <a:pt x="505" y="1141"/>
                    <a:pt x="496" y="1134"/>
                  </a:cubicBezTo>
                  <a:cubicBezTo>
                    <a:pt x="489" y="1129"/>
                    <a:pt x="435" y="1117"/>
                    <a:pt x="432" y="1116"/>
                  </a:cubicBezTo>
                  <a:cubicBezTo>
                    <a:pt x="390" y="1094"/>
                    <a:pt x="367" y="1058"/>
                    <a:pt x="323" y="1043"/>
                  </a:cubicBezTo>
                  <a:cubicBezTo>
                    <a:pt x="295" y="1015"/>
                    <a:pt x="276" y="987"/>
                    <a:pt x="259" y="951"/>
                  </a:cubicBezTo>
                  <a:cubicBezTo>
                    <a:pt x="240" y="832"/>
                    <a:pt x="282" y="698"/>
                    <a:pt x="213" y="595"/>
                  </a:cubicBezTo>
                  <a:cubicBezTo>
                    <a:pt x="193" y="494"/>
                    <a:pt x="214" y="408"/>
                    <a:pt x="121" y="348"/>
                  </a:cubicBezTo>
                  <a:cubicBezTo>
                    <a:pt x="115" y="339"/>
                    <a:pt x="112" y="327"/>
                    <a:pt x="103" y="320"/>
                  </a:cubicBezTo>
                  <a:cubicBezTo>
                    <a:pt x="96" y="314"/>
                    <a:pt x="83" y="318"/>
                    <a:pt x="76" y="311"/>
                  </a:cubicBezTo>
                  <a:cubicBezTo>
                    <a:pt x="69" y="304"/>
                    <a:pt x="67" y="275"/>
                    <a:pt x="67" y="284"/>
                  </a:cubicBezTo>
                  <a:cubicBezTo>
                    <a:pt x="67" y="296"/>
                    <a:pt x="73" y="308"/>
                    <a:pt x="76" y="3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pic>
          <p:nvPicPr>
            <p:cNvPr id="22536" name="Picture 8" descr="tien kenh 2 mat"/>
            <p:cNvPicPr>
              <a:picLocks noChangeAspect="1" noChangeArrowheads="1"/>
            </p:cNvPicPr>
            <p:nvPr/>
          </p:nvPicPr>
          <p:blipFill>
            <a:blip r:embed="rId2"/>
            <a:srcRect l="68777" t="7880" r="7922" b="56413"/>
            <a:stretch>
              <a:fillRect/>
            </a:stretch>
          </p:blipFill>
          <p:spPr bwMode="auto">
            <a:xfrm rot="-151241">
              <a:off x="1168" y="1360"/>
              <a:ext cx="864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Oval 6"/>
            <p:cNvSpPr>
              <a:spLocks noChangeArrowheads="1"/>
            </p:cNvSpPr>
            <p:nvPr/>
          </p:nvSpPr>
          <p:spPr bwMode="auto">
            <a:xfrm rot="315087">
              <a:off x="4368" y="2064"/>
              <a:ext cx="151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22538" name="Picture 7" descr="5000 kenh mat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2" y="2208"/>
              <a:ext cx="864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9" descr="tien kenh 2 mat"/>
            <p:cNvPicPr>
              <a:picLocks noChangeAspect="1" noChangeArrowheads="1"/>
            </p:cNvPicPr>
            <p:nvPr/>
          </p:nvPicPr>
          <p:blipFill>
            <a:blip r:embed="rId4"/>
            <a:srcRect l="4921" t="8417" r="70578" b="55518"/>
            <a:stretch>
              <a:fillRect/>
            </a:stretch>
          </p:blipFill>
          <p:spPr bwMode="auto">
            <a:xfrm>
              <a:off x="2352" y="2352"/>
              <a:ext cx="77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10" descr="tien kenh 2 mat"/>
            <p:cNvPicPr>
              <a:picLocks noChangeAspect="1" noChangeArrowheads="1"/>
            </p:cNvPicPr>
            <p:nvPr/>
          </p:nvPicPr>
          <p:blipFill>
            <a:blip r:embed="rId5"/>
            <a:srcRect l="4921" t="8417" r="70578" b="55518"/>
            <a:stretch>
              <a:fillRect/>
            </a:stretch>
          </p:blipFill>
          <p:spPr bwMode="auto">
            <a:xfrm rot="-301532">
              <a:off x="3090" y="2361"/>
              <a:ext cx="75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11" descr="tien kenh 2 mat"/>
            <p:cNvPicPr>
              <a:picLocks noChangeAspect="1" noChangeArrowheads="1"/>
            </p:cNvPicPr>
            <p:nvPr/>
          </p:nvPicPr>
          <p:blipFill>
            <a:blip r:embed="rId6"/>
            <a:srcRect l="68777" t="7880" r="7922" b="56413"/>
            <a:stretch>
              <a:fillRect/>
            </a:stretch>
          </p:blipFill>
          <p:spPr bwMode="auto">
            <a:xfrm rot="-151241">
              <a:off x="2048" y="1315"/>
              <a:ext cx="813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2" descr="tien kenh 2 mat"/>
            <p:cNvPicPr>
              <a:picLocks noChangeAspect="1" noChangeArrowheads="1"/>
            </p:cNvPicPr>
            <p:nvPr/>
          </p:nvPicPr>
          <p:blipFill>
            <a:blip r:embed="rId7"/>
            <a:srcRect l="68777" t="7880" r="7922" b="56413"/>
            <a:stretch>
              <a:fillRect/>
            </a:stretch>
          </p:blipFill>
          <p:spPr bwMode="auto">
            <a:xfrm rot="405780">
              <a:off x="2877" y="1447"/>
              <a:ext cx="815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3" name="Rectangle 14"/>
          <p:cNvSpPr>
            <a:spLocks noChangeArrowheads="1"/>
          </p:cNvSpPr>
          <p:nvPr/>
        </p:nvSpPr>
        <p:spPr bwMode="auto">
          <a:xfrm>
            <a:off x="228600" y="1676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b)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257800" y="6096000"/>
            <a:ext cx="1219200" cy="395288"/>
          </a:xfrm>
          <a:prstGeom prst="rect">
            <a:avLst/>
          </a:prstGeom>
          <a:solidFill>
            <a:srgbClr val="CDDBC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8400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Bài tập 2: Phải lấy các tờ bạc nào để được số tiền ở bên phải 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90513" y="3484563"/>
            <a:ext cx="8482012" cy="703262"/>
            <a:chOff x="221" y="1573"/>
            <a:chExt cx="5343" cy="443"/>
          </a:xfrm>
        </p:grpSpPr>
        <p:sp>
          <p:nvSpPr>
            <p:cNvPr id="23574" name="Rectangle 9"/>
            <p:cNvSpPr>
              <a:spLocks noChangeArrowheads="1"/>
            </p:cNvSpPr>
            <p:nvPr/>
          </p:nvSpPr>
          <p:spPr bwMode="auto">
            <a:xfrm>
              <a:off x="221" y="1573"/>
              <a:ext cx="3893" cy="443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23575" name="Rectangle 10"/>
            <p:cNvSpPr>
              <a:spLocks noChangeArrowheads="1"/>
            </p:cNvSpPr>
            <p:nvPr/>
          </p:nvSpPr>
          <p:spPr bwMode="auto">
            <a:xfrm>
              <a:off x="1207" y="1632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1000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3576" name="Rectangle 11"/>
            <p:cNvSpPr>
              <a:spLocks noChangeArrowheads="1"/>
            </p:cNvSpPr>
            <p:nvPr/>
          </p:nvSpPr>
          <p:spPr bwMode="auto">
            <a:xfrm>
              <a:off x="3123" y="1623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1000 đồng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3577" name="Rectangle 12"/>
            <p:cNvSpPr>
              <a:spLocks noChangeArrowheads="1"/>
            </p:cNvSpPr>
            <p:nvPr/>
          </p:nvSpPr>
          <p:spPr bwMode="auto">
            <a:xfrm>
              <a:off x="2169" y="1623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1000 đồng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3578" name="Rectangle 5"/>
            <p:cNvSpPr>
              <a:spLocks noChangeArrowheads="1"/>
            </p:cNvSpPr>
            <p:nvPr/>
          </p:nvSpPr>
          <p:spPr bwMode="auto">
            <a:xfrm>
              <a:off x="254" y="1623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1000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3579" name="Oval 13"/>
            <p:cNvSpPr>
              <a:spLocks noChangeArrowheads="1"/>
            </p:cNvSpPr>
            <p:nvPr/>
          </p:nvSpPr>
          <p:spPr bwMode="auto">
            <a:xfrm>
              <a:off x="4508" y="1593"/>
              <a:ext cx="1056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2000 đồng</a:t>
              </a:r>
            </a:p>
          </p:txBody>
        </p:sp>
        <p:sp>
          <p:nvSpPr>
            <p:cNvPr id="23580" name="Line 14"/>
            <p:cNvSpPr>
              <a:spLocks noChangeShapeType="1"/>
            </p:cNvSpPr>
            <p:nvPr/>
          </p:nvSpPr>
          <p:spPr bwMode="auto">
            <a:xfrm flipV="1">
              <a:off x="4097" y="1801"/>
              <a:ext cx="40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34963" y="5014913"/>
            <a:ext cx="8605837" cy="1371600"/>
            <a:chOff x="210" y="2106"/>
            <a:chExt cx="5421" cy="864"/>
          </a:xfrm>
        </p:grpSpPr>
        <p:sp>
          <p:nvSpPr>
            <p:cNvPr id="23566" name="Rectangle 15"/>
            <p:cNvSpPr>
              <a:spLocks noChangeArrowheads="1"/>
            </p:cNvSpPr>
            <p:nvPr/>
          </p:nvSpPr>
          <p:spPr bwMode="auto">
            <a:xfrm>
              <a:off x="210" y="2106"/>
              <a:ext cx="3893" cy="864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23567" name="Rectangle 17"/>
            <p:cNvSpPr>
              <a:spLocks noChangeArrowheads="1"/>
            </p:cNvSpPr>
            <p:nvPr/>
          </p:nvSpPr>
          <p:spPr bwMode="auto">
            <a:xfrm>
              <a:off x="290" y="2153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5000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3568" name="Rectangle 18"/>
            <p:cNvSpPr>
              <a:spLocks noChangeArrowheads="1"/>
            </p:cNvSpPr>
            <p:nvPr/>
          </p:nvSpPr>
          <p:spPr bwMode="auto">
            <a:xfrm>
              <a:off x="987" y="2558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5000 đồng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3569" name="Rectangle 19"/>
            <p:cNvSpPr>
              <a:spLocks noChangeArrowheads="1"/>
            </p:cNvSpPr>
            <p:nvPr/>
          </p:nvSpPr>
          <p:spPr bwMode="auto">
            <a:xfrm>
              <a:off x="2393" y="2565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5000 đồng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3570" name="Rectangle 20"/>
            <p:cNvSpPr>
              <a:spLocks noChangeArrowheads="1"/>
            </p:cNvSpPr>
            <p:nvPr/>
          </p:nvSpPr>
          <p:spPr bwMode="auto">
            <a:xfrm>
              <a:off x="1675" y="2167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5000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3571" name="Rectangle 21"/>
            <p:cNvSpPr>
              <a:spLocks noChangeArrowheads="1"/>
            </p:cNvSpPr>
            <p:nvPr/>
          </p:nvSpPr>
          <p:spPr bwMode="auto">
            <a:xfrm>
              <a:off x="3116" y="2171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5000 đồng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3572" name="Line 22"/>
            <p:cNvSpPr>
              <a:spLocks noChangeShapeType="1"/>
            </p:cNvSpPr>
            <p:nvPr/>
          </p:nvSpPr>
          <p:spPr bwMode="auto">
            <a:xfrm>
              <a:off x="4080" y="254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Oval 23"/>
            <p:cNvSpPr>
              <a:spLocks noChangeArrowheads="1"/>
            </p:cNvSpPr>
            <p:nvPr/>
          </p:nvSpPr>
          <p:spPr bwMode="auto">
            <a:xfrm>
              <a:off x="4484" y="2334"/>
              <a:ext cx="1147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10000 đồng</a:t>
              </a:r>
            </a:p>
          </p:txBody>
        </p:sp>
      </p:grp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312738" y="305435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a)</a:t>
            </a:r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322263" y="4605338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b)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44488" y="3562350"/>
            <a:ext cx="2951162" cy="555625"/>
            <a:chOff x="217" y="2244"/>
            <a:chExt cx="1859" cy="350"/>
          </a:xfrm>
        </p:grpSpPr>
        <p:sp>
          <p:nvSpPr>
            <p:cNvPr id="23564" name="Rectangle 40"/>
            <p:cNvSpPr>
              <a:spLocks noChangeArrowheads="1"/>
            </p:cNvSpPr>
            <p:nvPr/>
          </p:nvSpPr>
          <p:spPr bwMode="auto">
            <a:xfrm>
              <a:off x="217" y="2244"/>
              <a:ext cx="915" cy="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1000 đồng</a:t>
              </a:r>
            </a:p>
          </p:txBody>
        </p:sp>
        <p:sp>
          <p:nvSpPr>
            <p:cNvPr id="23565" name="Rectangle 41"/>
            <p:cNvSpPr>
              <a:spLocks noChangeArrowheads="1"/>
            </p:cNvSpPr>
            <p:nvPr/>
          </p:nvSpPr>
          <p:spPr bwMode="auto">
            <a:xfrm>
              <a:off x="1161" y="2256"/>
              <a:ext cx="915" cy="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1000 đồng</a:t>
              </a: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387350" y="5087938"/>
            <a:ext cx="3736975" cy="554037"/>
            <a:chOff x="263" y="3205"/>
            <a:chExt cx="2354" cy="349"/>
          </a:xfrm>
        </p:grpSpPr>
        <p:sp>
          <p:nvSpPr>
            <p:cNvPr id="23562" name="Rectangle 43"/>
            <p:cNvSpPr>
              <a:spLocks noChangeArrowheads="1"/>
            </p:cNvSpPr>
            <p:nvPr/>
          </p:nvSpPr>
          <p:spPr bwMode="auto">
            <a:xfrm>
              <a:off x="263" y="3205"/>
              <a:ext cx="960" cy="336"/>
            </a:xfrm>
            <a:prstGeom prst="rect">
              <a:avLst/>
            </a:prstGeom>
            <a:solidFill>
              <a:srgbClr val="DEEB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5000 đồng</a:t>
              </a:r>
            </a:p>
          </p:txBody>
        </p:sp>
        <p:sp>
          <p:nvSpPr>
            <p:cNvPr id="23563" name="Rectangle 44"/>
            <p:cNvSpPr>
              <a:spLocks noChangeArrowheads="1"/>
            </p:cNvSpPr>
            <p:nvPr/>
          </p:nvSpPr>
          <p:spPr bwMode="auto">
            <a:xfrm>
              <a:off x="1657" y="3218"/>
              <a:ext cx="960" cy="336"/>
            </a:xfrm>
            <a:prstGeom prst="rect">
              <a:avLst/>
            </a:prstGeom>
            <a:solidFill>
              <a:srgbClr val="DEEB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5000 đồng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0" grpId="0"/>
      <p:bldP spid="133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324600"/>
            <a:ext cx="61722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vi-VN" sz="2000" smtClean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87350" y="2474913"/>
            <a:ext cx="8510588" cy="1371600"/>
            <a:chOff x="244" y="1559"/>
            <a:chExt cx="5361" cy="864"/>
          </a:xfrm>
        </p:grpSpPr>
        <p:sp>
          <p:nvSpPr>
            <p:cNvPr id="24587" name="Rectangle 14"/>
            <p:cNvSpPr>
              <a:spLocks noChangeArrowheads="1"/>
            </p:cNvSpPr>
            <p:nvPr/>
          </p:nvSpPr>
          <p:spPr bwMode="auto">
            <a:xfrm>
              <a:off x="244" y="1559"/>
              <a:ext cx="3893" cy="864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24588" name="Rectangle 15"/>
            <p:cNvSpPr>
              <a:spLocks noChangeArrowheads="1"/>
            </p:cNvSpPr>
            <p:nvPr/>
          </p:nvSpPr>
          <p:spPr bwMode="auto">
            <a:xfrm>
              <a:off x="292" y="1607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2000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4589" name="Rectangle 16"/>
            <p:cNvSpPr>
              <a:spLocks noChangeArrowheads="1"/>
            </p:cNvSpPr>
            <p:nvPr/>
          </p:nvSpPr>
          <p:spPr bwMode="auto">
            <a:xfrm>
              <a:off x="436" y="2039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2000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4590" name="Rectangle 17"/>
            <p:cNvSpPr>
              <a:spLocks noChangeArrowheads="1"/>
            </p:cNvSpPr>
            <p:nvPr/>
          </p:nvSpPr>
          <p:spPr bwMode="auto">
            <a:xfrm>
              <a:off x="1636" y="2039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2000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4591" name="Rectangle 18"/>
            <p:cNvSpPr>
              <a:spLocks noChangeArrowheads="1"/>
            </p:cNvSpPr>
            <p:nvPr/>
          </p:nvSpPr>
          <p:spPr bwMode="auto">
            <a:xfrm>
              <a:off x="2836" y="2039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2000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4592" name="Rectangle 19"/>
            <p:cNvSpPr>
              <a:spLocks noChangeArrowheads="1"/>
            </p:cNvSpPr>
            <p:nvPr/>
          </p:nvSpPr>
          <p:spPr bwMode="auto">
            <a:xfrm>
              <a:off x="1636" y="1607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2000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4593" name="Rectangle 20"/>
            <p:cNvSpPr>
              <a:spLocks noChangeArrowheads="1"/>
            </p:cNvSpPr>
            <p:nvPr/>
          </p:nvSpPr>
          <p:spPr bwMode="auto">
            <a:xfrm>
              <a:off x="3172" y="1607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2000 đồng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4594" name="Line 21"/>
            <p:cNvSpPr>
              <a:spLocks noChangeShapeType="1"/>
            </p:cNvSpPr>
            <p:nvPr/>
          </p:nvSpPr>
          <p:spPr bwMode="auto">
            <a:xfrm>
              <a:off x="4132" y="1991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Oval 22"/>
            <p:cNvSpPr>
              <a:spLocks noChangeArrowheads="1"/>
            </p:cNvSpPr>
            <p:nvPr/>
          </p:nvSpPr>
          <p:spPr bwMode="auto">
            <a:xfrm>
              <a:off x="4501" y="1799"/>
              <a:ext cx="110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10000 đồng</a:t>
              </a:r>
            </a:p>
          </p:txBody>
        </p:sp>
      </p:grpSp>
      <p:sp>
        <p:nvSpPr>
          <p:cNvPr id="24581" name="Rectangle 26"/>
          <p:cNvSpPr>
            <a:spLocks noChangeArrowheads="1"/>
          </p:cNvSpPr>
          <p:nvPr/>
        </p:nvSpPr>
        <p:spPr bwMode="auto">
          <a:xfrm>
            <a:off x="381000" y="1981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c)</a:t>
            </a: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446088" y="2532063"/>
            <a:ext cx="1476375" cy="557212"/>
          </a:xfrm>
          <a:prstGeom prst="rect">
            <a:avLst/>
          </a:prstGeom>
          <a:solidFill>
            <a:srgbClr val="DEE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2000 đồng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2573338" y="2524125"/>
            <a:ext cx="1476375" cy="557213"/>
          </a:xfrm>
          <a:prstGeom prst="rect">
            <a:avLst/>
          </a:prstGeom>
          <a:solidFill>
            <a:srgbClr val="DEE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2000 đồng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685800" y="3206750"/>
            <a:ext cx="1476375" cy="557213"/>
          </a:xfrm>
          <a:prstGeom prst="rect">
            <a:avLst/>
          </a:prstGeom>
          <a:solidFill>
            <a:srgbClr val="DEE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2000 đồng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2587625" y="3221038"/>
            <a:ext cx="1476375" cy="557212"/>
          </a:xfrm>
          <a:prstGeom prst="rect">
            <a:avLst/>
          </a:prstGeom>
          <a:solidFill>
            <a:srgbClr val="DEE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2000 đồng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4503738" y="3221038"/>
            <a:ext cx="1476375" cy="557212"/>
          </a:xfrm>
          <a:prstGeom prst="rect">
            <a:avLst/>
          </a:prstGeom>
          <a:solidFill>
            <a:srgbClr val="DEE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2000 đồng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4" grpId="0" animBg="1"/>
      <p:bldP spid="14365" grpId="0" animBg="1"/>
      <p:bldP spid="14366" grpId="0" animBg="1"/>
      <p:bldP spid="14367" grpId="0" animBg="1"/>
      <p:bldP spid="143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Xem tranh rồi trả lời câu hỏi sau: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2200" y="2667000"/>
            <a:ext cx="3581400" cy="1939925"/>
            <a:chOff x="3060" y="1800"/>
            <a:chExt cx="3420" cy="1735"/>
          </a:xfrm>
        </p:grpSpPr>
        <p:grpSp>
          <p:nvGrpSpPr>
            <p:cNvPr id="25621" name="Group 5"/>
            <p:cNvGrpSpPr>
              <a:grpSpLocks/>
            </p:cNvGrpSpPr>
            <p:nvPr/>
          </p:nvGrpSpPr>
          <p:grpSpPr bwMode="auto">
            <a:xfrm>
              <a:off x="3240" y="1800"/>
              <a:ext cx="3240" cy="1144"/>
              <a:chOff x="3420" y="1440"/>
              <a:chExt cx="2932" cy="1258"/>
            </a:xfrm>
          </p:grpSpPr>
          <p:pic>
            <p:nvPicPr>
              <p:cNvPr id="25623" name="Picture 6" descr="P110069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A69F8F"/>
                  </a:clrFrom>
                  <a:clrTo>
                    <a:srgbClr val="A69F8F">
                      <a:alpha val="0"/>
                    </a:srgbClr>
                  </a:clrTo>
                </a:clrChange>
                <a:lum bright="6000" contrast="72000"/>
              </a:blip>
              <a:srcRect l="28819" t="21616" r="36128" b="66103"/>
              <a:stretch>
                <a:fillRect/>
              </a:stretch>
            </p:blipFill>
            <p:spPr bwMode="auto">
              <a:xfrm>
                <a:off x="3420" y="1440"/>
                <a:ext cx="2932" cy="1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24" name="Line 7"/>
              <p:cNvSpPr>
                <a:spLocks noChangeShapeType="1"/>
              </p:cNvSpPr>
              <p:nvPr/>
            </p:nvSpPr>
            <p:spPr bwMode="auto">
              <a:xfrm flipH="1">
                <a:off x="3955" y="2041"/>
                <a:ext cx="203" cy="6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2" name="Rectangle 8"/>
            <p:cNvSpPr>
              <a:spLocks noChangeArrowheads="1"/>
            </p:cNvSpPr>
            <p:nvPr/>
          </p:nvSpPr>
          <p:spPr bwMode="auto">
            <a:xfrm>
              <a:off x="3060" y="2880"/>
              <a:ext cx="1260" cy="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>
                  <a:latin typeface="Times New Roman" pitchFamily="18" charset="0"/>
                </a:rPr>
                <a:t>LƯỢC</a:t>
              </a:r>
            </a:p>
            <a:p>
              <a:pPr algn="ctr"/>
              <a:r>
                <a:rPr lang="en-US" sz="2000" b="1">
                  <a:latin typeface="Times New Roman" pitchFamily="18" charset="0"/>
                </a:rPr>
                <a:t>4000 đồng</a:t>
              </a:r>
              <a:r>
                <a:rPr lang="en-US" sz="2000">
                  <a:latin typeface="Times New Roman" pitchFamily="18" charset="0"/>
                </a:rPr>
                <a:t> </a:t>
              </a:r>
              <a:endParaRPr lang="en-US" sz="200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1000" y="2895600"/>
            <a:ext cx="1828800" cy="3352800"/>
            <a:chOff x="1080" y="3060"/>
            <a:chExt cx="1440" cy="2880"/>
          </a:xfrm>
        </p:grpSpPr>
        <p:grpSp>
          <p:nvGrpSpPr>
            <p:cNvPr id="25617" name="Group 10"/>
            <p:cNvGrpSpPr>
              <a:grpSpLocks/>
            </p:cNvGrpSpPr>
            <p:nvPr/>
          </p:nvGrpSpPr>
          <p:grpSpPr bwMode="auto">
            <a:xfrm>
              <a:off x="1260" y="3060"/>
              <a:ext cx="1260" cy="2149"/>
              <a:chOff x="1260" y="1440"/>
              <a:chExt cx="1929" cy="3769"/>
            </a:xfrm>
          </p:grpSpPr>
          <p:pic>
            <p:nvPicPr>
              <p:cNvPr id="25619" name="Picture 11" descr="P110069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8E8580"/>
                  </a:clrFrom>
                  <a:clrTo>
                    <a:srgbClr val="8E8580">
                      <a:alpha val="0"/>
                    </a:srgbClr>
                  </a:clrTo>
                </a:clrChange>
                <a:lum bright="6000" contrast="72000"/>
              </a:blip>
              <a:srcRect l="1938" t="21811" r="79164" b="37044"/>
              <a:stretch>
                <a:fillRect/>
              </a:stretch>
            </p:blipFill>
            <p:spPr bwMode="auto">
              <a:xfrm>
                <a:off x="1260" y="1440"/>
                <a:ext cx="1929" cy="3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20" name="Line 12"/>
              <p:cNvSpPr>
                <a:spLocks noChangeShapeType="1"/>
              </p:cNvSpPr>
              <p:nvPr/>
            </p:nvSpPr>
            <p:spPr bwMode="auto">
              <a:xfrm flipH="1">
                <a:off x="2116" y="4678"/>
                <a:ext cx="13" cy="5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8" name="Rectangle 13"/>
            <p:cNvSpPr>
              <a:spLocks noChangeArrowheads="1"/>
            </p:cNvSpPr>
            <p:nvPr/>
          </p:nvSpPr>
          <p:spPr bwMode="auto">
            <a:xfrm>
              <a:off x="1080" y="5220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>
                  <a:latin typeface="Times New Roman" pitchFamily="18" charset="0"/>
                </a:rPr>
                <a:t>Lọ hoa</a:t>
              </a:r>
            </a:p>
            <a:p>
              <a:pPr algn="ctr"/>
              <a:r>
                <a:rPr lang="en-US" sz="2000" b="1">
                  <a:latin typeface="Times New Roman" pitchFamily="18" charset="0"/>
                </a:rPr>
                <a:t>8700 đồng</a:t>
              </a:r>
              <a:endParaRPr lang="en-US" sz="2000" b="1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819400" y="4419600"/>
            <a:ext cx="3048000" cy="2209800"/>
            <a:chOff x="6226" y="2984"/>
            <a:chExt cx="2954" cy="1873"/>
          </a:xfrm>
        </p:grpSpPr>
        <p:pic>
          <p:nvPicPr>
            <p:cNvPr id="25615" name="Picture 18" descr="P110069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9B9690"/>
                </a:clrFrom>
                <a:clrTo>
                  <a:srgbClr val="9B9690">
                    <a:alpha val="0"/>
                  </a:srgbClr>
                </a:clrTo>
              </a:clrChange>
              <a:lum bright="6000" contrast="72000"/>
            </a:blip>
            <a:srcRect l="23805" t="60460" r="31737" b="24129"/>
            <a:stretch>
              <a:fillRect/>
            </a:stretch>
          </p:blipFill>
          <p:spPr bwMode="auto">
            <a:xfrm>
              <a:off x="6480" y="2984"/>
              <a:ext cx="2700" cy="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6" name="Rectangle 19"/>
            <p:cNvSpPr>
              <a:spLocks noChangeArrowheads="1"/>
            </p:cNvSpPr>
            <p:nvPr/>
          </p:nvSpPr>
          <p:spPr bwMode="auto">
            <a:xfrm>
              <a:off x="6226" y="4140"/>
              <a:ext cx="1334" cy="7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>
                  <a:latin typeface="Times New Roman" pitchFamily="18" charset="0"/>
                </a:rPr>
                <a:t>Truyện</a:t>
              </a:r>
            </a:p>
            <a:p>
              <a:pPr algn="ctr"/>
              <a:r>
                <a:rPr lang="en-US" sz="2000" b="1">
                  <a:latin typeface="Times New Roman" pitchFamily="18" charset="0"/>
                </a:rPr>
                <a:t>5800 đồng</a:t>
              </a:r>
              <a:endParaRPr lang="en-US" sz="2000" b="1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867400" y="2819400"/>
            <a:ext cx="1828800" cy="2743200"/>
            <a:chOff x="9720" y="2340"/>
            <a:chExt cx="1677" cy="2477"/>
          </a:xfrm>
        </p:grpSpPr>
        <p:pic>
          <p:nvPicPr>
            <p:cNvPr id="25613" name="Picture 21" descr="P110069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A19D92"/>
                </a:clrFrom>
                <a:clrTo>
                  <a:srgbClr val="A19D92">
                    <a:alpha val="0"/>
                  </a:srgbClr>
                </a:clrTo>
              </a:clrChange>
              <a:lum bright="6000" contrast="72000"/>
            </a:blip>
            <a:srcRect l="62906" t="20210" r="24457" b="54097"/>
            <a:stretch>
              <a:fillRect/>
            </a:stretch>
          </p:blipFill>
          <p:spPr bwMode="auto">
            <a:xfrm>
              <a:off x="9720" y="2340"/>
              <a:ext cx="879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4" name="Rectangle 22"/>
            <p:cNvSpPr>
              <a:spLocks noChangeArrowheads="1"/>
            </p:cNvSpPr>
            <p:nvPr/>
          </p:nvSpPr>
          <p:spPr bwMode="auto">
            <a:xfrm>
              <a:off x="10014" y="4118"/>
              <a:ext cx="1383" cy="6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>
                  <a:latin typeface="Times New Roman" pitchFamily="18" charset="0"/>
                </a:rPr>
                <a:t>Bút chì</a:t>
              </a:r>
            </a:p>
            <a:p>
              <a:pPr algn="ctr"/>
              <a:r>
                <a:rPr lang="en-US" sz="2000" b="1">
                  <a:latin typeface="Times New Roman" pitchFamily="18" charset="0"/>
                </a:rPr>
                <a:t>1500 đồng</a:t>
              </a:r>
              <a:endParaRPr lang="en-US" sz="2000" b="1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7162800" y="2362200"/>
            <a:ext cx="1600200" cy="4191000"/>
            <a:chOff x="4608" y="1488"/>
            <a:chExt cx="1008" cy="2640"/>
          </a:xfrm>
        </p:grpSpPr>
        <p:sp>
          <p:nvSpPr>
            <p:cNvPr id="25609" name="Rectangle 16"/>
            <p:cNvSpPr>
              <a:spLocks noChangeArrowheads="1"/>
            </p:cNvSpPr>
            <p:nvPr/>
          </p:nvSpPr>
          <p:spPr bwMode="auto">
            <a:xfrm>
              <a:off x="4656" y="3677"/>
              <a:ext cx="960" cy="4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>
                  <a:latin typeface="Times New Roman" pitchFamily="18" charset="0"/>
                </a:rPr>
                <a:t>Bóng bay</a:t>
              </a:r>
            </a:p>
            <a:p>
              <a:pPr algn="ctr"/>
              <a:r>
                <a:rPr lang="en-US" sz="2000" b="1">
                  <a:latin typeface="Times New Roman" pitchFamily="18" charset="0"/>
                </a:rPr>
                <a:t>1000 đồng</a:t>
              </a:r>
              <a:endParaRPr lang="en-US" sz="2000" b="1"/>
            </a:p>
          </p:txBody>
        </p:sp>
        <p:grpSp>
          <p:nvGrpSpPr>
            <p:cNvPr id="25610" name="Group 27"/>
            <p:cNvGrpSpPr>
              <a:grpSpLocks/>
            </p:cNvGrpSpPr>
            <p:nvPr/>
          </p:nvGrpSpPr>
          <p:grpSpPr bwMode="auto">
            <a:xfrm>
              <a:off x="4608" y="1488"/>
              <a:ext cx="791" cy="2189"/>
              <a:chOff x="4752" y="1488"/>
              <a:chExt cx="647" cy="2189"/>
            </a:xfrm>
          </p:grpSpPr>
          <p:pic>
            <p:nvPicPr>
              <p:cNvPr id="25611" name="Picture 15" descr="P110069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978E85"/>
                  </a:clrFrom>
                  <a:clrTo>
                    <a:srgbClr val="978E85">
                      <a:alpha val="0"/>
                    </a:srgbClr>
                  </a:clrTo>
                </a:clrChange>
                <a:lum bright="6000" contrast="72000"/>
              </a:blip>
              <a:srcRect l="75938" t="23230" r="5013" b="36522"/>
              <a:stretch>
                <a:fillRect/>
              </a:stretch>
            </p:blipFill>
            <p:spPr bwMode="auto">
              <a:xfrm>
                <a:off x="4752" y="1488"/>
                <a:ext cx="647" cy="1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5612" name="AutoShape 25"/>
              <p:cNvCxnSpPr>
                <a:cxnSpLocks noChangeShapeType="1"/>
              </p:cNvCxnSpPr>
              <p:nvPr/>
            </p:nvCxnSpPr>
            <p:spPr bwMode="auto">
              <a:xfrm rot="5400000">
                <a:off x="4815" y="3201"/>
                <a:ext cx="797" cy="155"/>
              </a:xfrm>
              <a:prstGeom prst="curvedConnector3">
                <a:avLst>
                  <a:gd name="adj1" fmla="val 49935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96ED56-FD71-4236-8A72-B3FF389D8B9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330200" y="3771900"/>
            <a:ext cx="83439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400">
                <a:latin typeface=".VnTime" pitchFamily="34" charset="0"/>
              </a:rPr>
              <a:t>Trong c¸c ®å vËt trªn: ®å vËt cã gi¸ tiÒn Ýt nhÊt lµ: ..................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				     ®å vËt cã gi¸ nhiÒu nhÊt lµ: ..................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330200" y="50673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b) Mua mét qu¶ bãng vµ mét chiÕc bót ch× th× hÕt ............. ®ång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266700" y="5689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c) Gi¸ tiÒn mét lä hoa nhiÒu h¬n gi¸ tiÒn mét c¸i l­îc lµ .......... ®ång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6845300" y="3695700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.VnTime" pitchFamily="34" charset="0"/>
              </a:rPr>
              <a:t>bãng bay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6908800" y="4229100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.VnTime" pitchFamily="34" charset="0"/>
              </a:rPr>
              <a:t>lä</a:t>
            </a:r>
            <a:r>
              <a:rPr lang="en-US" sz="2400">
                <a:latin typeface=".VnTime" pitchFamily="34" charset="0"/>
              </a:rPr>
              <a:t> </a:t>
            </a:r>
            <a:r>
              <a:rPr lang="en-US" sz="2400">
                <a:solidFill>
                  <a:srgbClr val="6600CC"/>
                </a:solidFill>
                <a:latin typeface=".VnTime" pitchFamily="34" charset="0"/>
              </a:rPr>
              <a:t>hoa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6604000" y="5003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.VnTime" pitchFamily="34" charset="0"/>
              </a:rPr>
              <a:t>2500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7239000" y="56388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.VnTime" pitchFamily="34" charset="0"/>
              </a:rPr>
              <a:t>4700</a:t>
            </a:r>
          </a:p>
        </p:txBody>
      </p:sp>
      <p:pic>
        <p:nvPicPr>
          <p:cNvPr id="179211" name="Picture 11" descr="P1100693"/>
          <p:cNvPicPr>
            <a:picLocks noChangeAspect="1" noChangeArrowheads="1"/>
          </p:cNvPicPr>
          <p:nvPr/>
        </p:nvPicPr>
        <p:blipFill>
          <a:blip r:embed="rId2">
            <a:lum bright="6000" contrast="72000"/>
          </a:blip>
          <a:srcRect l="1938" t="17590" r="3572" b="14888"/>
          <a:stretch>
            <a:fillRect/>
          </a:stretch>
        </p:blipFill>
        <p:spPr bwMode="auto">
          <a:xfrm>
            <a:off x="914400" y="0"/>
            <a:ext cx="77851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05" grpId="0"/>
      <p:bldP spid="179206" grpId="0"/>
      <p:bldP spid="179207" grpId="0"/>
      <p:bldP spid="179208" grpId="0"/>
      <p:bldP spid="179209" grpId="0"/>
      <p:bldP spid="1792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401763"/>
          </a:xfrm>
        </p:spPr>
        <p:txBody>
          <a:bodyPr/>
          <a:lstStyle/>
          <a:p>
            <a:pPr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497888" cy="1447800"/>
          </a:xfrm>
          <a:solidFill>
            <a:srgbClr val="DEEBB3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Củng cố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được học những mệnh giá nào của tiền Việt Nam?</a:t>
            </a:r>
          </a:p>
        </p:txBody>
      </p:sp>
      <p:sp>
        <p:nvSpPr>
          <p:cNvPr id="16397" name="Rectangl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3048000"/>
            <a:ext cx="8534400" cy="1295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được học những mệnh giá của tiền Việt Nam là 200 đồng, 500 đồng, 1000 đồng, 2000 đồng, 5000 đồng , 10000 đồng .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04800" y="4724400"/>
            <a:ext cx="8534400" cy="914400"/>
          </a:xfrm>
          <a:prstGeom prst="rect">
            <a:avLst/>
          </a:prstGeom>
          <a:solidFill>
            <a:srgbClr val="DEEB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 các mệnh giá trên em còn biết mệnh giá nào khác hơn không ?</a:t>
            </a:r>
          </a:p>
        </p:txBody>
      </p:sp>
      <p:sp>
        <p:nvSpPr>
          <p:cNvPr id="16399" name="Rectangl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4800" y="5715000"/>
            <a:ext cx="85344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các mệnh giá trên còn có 20000 đồng, 50000 đồng, 100000 đồng, 200000 đồng, 500000 đồng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3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16397" grpId="0" animBg="1"/>
      <p:bldP spid="16398" grpId="0" animBg="1"/>
      <p:bldP spid="163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153400" cy="3962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1" hangingPunct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857875" y="285115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dirty="0">
              <a:solidFill>
                <a:srgbClr val="FF66CC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862638" y="386556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810250" y="4911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66CC"/>
              </a:solidFill>
            </a:endParaRPr>
          </a:p>
        </p:txBody>
      </p:sp>
      <p:pic>
        <p:nvPicPr>
          <p:cNvPr id="10247" name="Picture 20" descr="An06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048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E3DD"/>
            </a:gs>
            <a:gs pos="100000">
              <a:srgbClr val="726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828800"/>
            <a:ext cx="6248400" cy="289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err="1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1030" name="Picture 30" descr="sunflowers_wave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79181">
            <a:off x="-139700" y="5513388"/>
            <a:ext cx="12192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9" descr="A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140325"/>
            <a:ext cx="203041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271463" y="6248400"/>
            <a:ext cx="8534400" cy="725488"/>
            <a:chOff x="-96" y="-144"/>
            <a:chExt cx="5952" cy="839"/>
          </a:xfrm>
        </p:grpSpPr>
        <p:grpSp>
          <p:nvGrpSpPr>
            <p:cNvPr id="1100" name="Group 8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1129" name="Picture 9" descr="Asian lily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" name="Picture 10" descr="Christmas decoration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" name="Picture 11" descr="clematis Ville de Lyon 0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01" name="Group 12"/>
            <p:cNvGrpSpPr>
              <a:grpSpLocks/>
            </p:cNvGrpSpPr>
            <p:nvPr/>
          </p:nvGrpSpPr>
          <p:grpSpPr bwMode="auto">
            <a:xfrm rot="-1039868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1126" name="Picture 13" descr="Asian lily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" name="Picture 14" descr="Christmas decoration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" name="Picture 15" descr="clematis Ville de Lyon 0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02" name="Group 16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1123" name="Picture 17" descr="Asian lily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4" name="Picture 18" descr="Christmas decoration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5" name="Picture 19" descr="clematis Ville de Lyon 0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03" name="Group 20"/>
            <p:cNvGrpSpPr>
              <a:grpSpLocks/>
            </p:cNvGrpSpPr>
            <p:nvPr/>
          </p:nvGrpSpPr>
          <p:grpSpPr bwMode="auto">
            <a:xfrm rot="-1039868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1120" name="Picture 21" descr="Asian lily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1" name="Picture 22" descr="Christmas decoration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2" name="Picture 23" descr="clematis Ville de Lyon 0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04" name="Group 24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1117" name="Picture 25" descr="Asian lily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8" name="Picture 26" descr="Christmas decoration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9" name="Picture 27" descr="clematis Ville de Lyon 0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05" name="Group 28"/>
            <p:cNvGrpSpPr>
              <a:grpSpLocks/>
            </p:cNvGrpSpPr>
            <p:nvPr/>
          </p:nvGrpSpPr>
          <p:grpSpPr bwMode="auto">
            <a:xfrm rot="-1039868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1114" name="Picture 29" descr="Asian lily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5" name="Picture 30" descr="Christmas decoration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6" name="Picture 31" descr="clematis Ville de Lyon 0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06" name="Group 32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1111" name="Picture 33" descr="Asian lily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2" name="Picture 34" descr="Christmas decoration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3" name="Picture 35" descr="clematis Ville de Lyon 0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07" name="Group 36"/>
            <p:cNvGrpSpPr>
              <a:grpSpLocks/>
            </p:cNvGrpSpPr>
            <p:nvPr/>
          </p:nvGrpSpPr>
          <p:grpSpPr bwMode="auto">
            <a:xfrm rot="-1039868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1108" name="Picture 37" descr="Asian lily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9" name="Picture 38" descr="Christmas decoration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0" name="Picture 39" descr="clematis Ville de Lyon 0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33" name="Group 15"/>
          <p:cNvGrpSpPr>
            <a:grpSpLocks/>
          </p:cNvGrpSpPr>
          <p:nvPr/>
        </p:nvGrpSpPr>
        <p:grpSpPr bwMode="auto">
          <a:xfrm>
            <a:off x="4824413" y="3805238"/>
            <a:ext cx="3505200" cy="2362200"/>
            <a:chOff x="912" y="672"/>
            <a:chExt cx="3982" cy="2863"/>
          </a:xfrm>
        </p:grpSpPr>
        <p:sp>
          <p:nvSpPr>
            <p:cNvPr id="1041" name="Freeform 16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42" name="Freeform 17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43" name="Freeform 18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45" name="Freeform 20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46" name="Freeform 21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47" name="Rectangle 22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48" name="Freeform 23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49" name="Freeform 24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Freeform 25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51" name="Freeform 26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Freeform 27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53" name="Freeform 28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54" name="Freeform 29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55" name="Freeform 30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56" name="Freeform 31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57" name="Freeform 32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58" name="Freeform 33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59" name="Freeform 34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60" name="Freeform 35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61" name="Freeform 36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62" name="Freeform 37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63" name="Freeform 38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64" name="Freeform 39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65" name="Freeform 40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66" name="Freeform 41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67" name="Freeform 42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68" name="Freeform 43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69" name="Freeform 44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70" name="Freeform 45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71" name="Freeform 46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72" name="Freeform 47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73" name="Freeform 48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74" name="Freeform 49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75" name="Freeform 50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76" name="Freeform 51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77" name="Freeform 52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78" name="Freeform 53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79" name="Freeform 54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80" name="Freeform 55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81" name="Freeform 56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82" name="Freeform 57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83" name="Freeform 58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84" name="Freeform 59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85" name="Freeform 60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86" name="Freeform 61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87" name="Freeform 62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88" name="Freeform 63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89" name="Freeform 64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90" name="Freeform 65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91" name="Freeform 66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92" name="Freeform 67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93" name="Freeform 68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94" name="Freeform 69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95" name="Freeform 70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96" name="Freeform 71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97" name="Freeform 72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98" name="Freeform 73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99" name="Freeform 74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aphicFrame>
          <p:nvGraphicFramePr>
            <p:cNvPr id="1026" name="Object 40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Bitmap Image" r:id="rId9" imgW="1219370" imgH="1228571" progId="PBrush">
                    <p:embed/>
                  </p:oleObj>
                </mc:Choice>
                <mc:Fallback>
                  <p:oleObj name="Bitmap Image" r:id="rId9" imgW="1219370" imgH="1228571" progId="PBrush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4" name="Group 7"/>
          <p:cNvGrpSpPr>
            <a:grpSpLocks/>
          </p:cNvGrpSpPr>
          <p:nvPr/>
        </p:nvGrpSpPr>
        <p:grpSpPr bwMode="auto">
          <a:xfrm>
            <a:off x="1406525" y="1595438"/>
            <a:ext cx="7389813" cy="5181600"/>
            <a:chOff x="1104" y="1056"/>
            <a:chExt cx="4656" cy="3264"/>
          </a:xfrm>
        </p:grpSpPr>
        <p:pic>
          <p:nvPicPr>
            <p:cNvPr id="1035" name="Picture 8" descr="FLOW0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28" y="2592"/>
              <a:ext cx="432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9" descr="FLOW0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28" y="1824"/>
              <a:ext cx="432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FLOW0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28" y="1056"/>
              <a:ext cx="432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1" descr="FLOW0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28" y="3408"/>
              <a:ext cx="432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2" descr="FLOW0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264" y="3888"/>
              <a:ext cx="21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3" descr="FLOW0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04" y="3888"/>
              <a:ext cx="21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Firewrk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28000" contrast="2000"/>
          </a:blip>
          <a:srcRect/>
          <a:stretch>
            <a:fillRect/>
          </a:stretch>
        </p:blipFill>
        <p:spPr bwMode="auto">
          <a:xfrm>
            <a:off x="3581400" y="30480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Firewrk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28000" contrast="2000"/>
          </a:blip>
          <a:srcRect/>
          <a:stretch>
            <a:fillRect/>
          </a:stretch>
        </p:blipFill>
        <p:spPr bwMode="auto">
          <a:xfrm>
            <a:off x="6629400" y="22098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8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5625307" y="3394868"/>
            <a:ext cx="69088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-3387724" y="3389312"/>
            <a:ext cx="689451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" y="1588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038307" y="2381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543800" cy="2362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Kính chúc quý thầy cô sức khoẻ </a:t>
            </a:r>
          </a:p>
          <a:p>
            <a:pPr algn="ctr"/>
            <a:r>
              <a:rPr lang="en-US" sz="3600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và hạnh phúc !</a:t>
            </a:r>
          </a:p>
        </p:txBody>
      </p:sp>
      <p:sp>
        <p:nvSpPr>
          <p:cNvPr id="22540" name="WordArt 12"/>
          <p:cNvSpPr>
            <a:spLocks noChangeArrowheads="1" noChangeShapeType="1" noTextEdit="1"/>
          </p:cNvSpPr>
          <p:nvPr/>
        </p:nvSpPr>
        <p:spPr bwMode="auto">
          <a:xfrm>
            <a:off x="914400" y="3581400"/>
            <a:ext cx="7543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Chúc các em chăm ngoan,học giỏi !</a:t>
            </a:r>
            <a:endParaRPr lang="en-US" sz="3600" kern="10">
              <a:ln w="12700">
                <a:solidFill>
                  <a:srgbClr val="3366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203" name="Picture 13" descr="Bauern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867400"/>
            <a:ext cx="899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11" descr="1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724400"/>
            <a:ext cx="64960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87340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225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/>
      <p:bldP spid="225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rgbClr val="FF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các tờ giấy bạc sau và nêu nhận xét 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34531" t="38307" r="35690" b="43497"/>
          <a:stretch>
            <a:fillRect/>
          </a:stretch>
        </p:blipFill>
        <p:spPr bwMode="auto">
          <a:xfrm>
            <a:off x="914400" y="3686175"/>
            <a:ext cx="3429000" cy="140811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 l="35158" t="37906" r="35620" b="43929"/>
          <a:stretch>
            <a:fillRect/>
          </a:stretch>
        </p:blipFill>
        <p:spPr bwMode="auto">
          <a:xfrm>
            <a:off x="914400" y="2209800"/>
            <a:ext cx="3429000" cy="13716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 l="34184" t="37520" r="34947" b="43111"/>
          <a:stretch>
            <a:fillRect/>
          </a:stretch>
        </p:blipFill>
        <p:spPr bwMode="auto">
          <a:xfrm>
            <a:off x="914400" y="5240338"/>
            <a:ext cx="3411538" cy="14652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3079" name="Picture 7" descr="tien 2000 (sau)"/>
          <p:cNvPicPr>
            <a:picLocks noChangeAspect="1" noChangeArrowheads="1"/>
          </p:cNvPicPr>
          <p:nvPr/>
        </p:nvPicPr>
        <p:blipFill>
          <a:blip r:embed="rId5"/>
          <a:srcRect l="2560" t="4961" r="2777" b="4068"/>
          <a:stretch>
            <a:fillRect/>
          </a:stretch>
        </p:blipFill>
        <p:spPr bwMode="auto">
          <a:xfrm>
            <a:off x="4892675" y="2185988"/>
            <a:ext cx="3462338" cy="14557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080" name="Picture 8" descr="5000 mat sau"/>
          <p:cNvPicPr>
            <a:picLocks noChangeAspect="1" noChangeArrowheads="1"/>
          </p:cNvPicPr>
          <p:nvPr/>
        </p:nvPicPr>
        <p:blipFill>
          <a:blip r:embed="rId6"/>
          <a:srcRect l="3848" t="6334" r="2397" b="6691"/>
          <a:stretch>
            <a:fillRect/>
          </a:stretch>
        </p:blipFill>
        <p:spPr bwMode="auto">
          <a:xfrm>
            <a:off x="4881563" y="3767138"/>
            <a:ext cx="3478212" cy="13541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9975" y="5240338"/>
            <a:ext cx="3494088" cy="14493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81000" y="1143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: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57200" y="2209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8000" b="1">
                <a:solidFill>
                  <a:srgbClr val="FF0000"/>
                </a:solidFill>
              </a:rPr>
              <a:t>BÀI MỚI</a:t>
            </a:r>
            <a:r>
              <a:rPr lang="en-US" sz="8000" b="1"/>
              <a:t> </a:t>
            </a:r>
            <a:endParaRPr lang="en-US" sz="8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8" dur="3075" decel="1000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9" dur="3075" decel="1000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0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1" dur="3075" decel="1000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2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82" grpId="0"/>
      <p:bldP spid="30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AD6D0F-E8A0-4F6F-9A7C-3FDA1CF40AE7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pic>
        <p:nvPicPr>
          <p:cNvPr id="12291" name="Picture 7" descr="tien 2000 (truoc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333375"/>
            <a:ext cx="65278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tien 2000 (sau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529013"/>
            <a:ext cx="64357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D19C1-76D3-4E23-BD4C-00D87DD12432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3315" name="Picture 5" descr="tien 5000 (truoc)"/>
          <p:cNvPicPr>
            <a:picLocks noChangeAspect="1" noChangeArrowheads="1"/>
          </p:cNvPicPr>
          <p:nvPr/>
        </p:nvPicPr>
        <p:blipFill>
          <a:blip r:embed="rId2">
            <a:lum contrast="-24000"/>
          </a:blip>
          <a:srcRect/>
          <a:stretch>
            <a:fillRect/>
          </a:stretch>
        </p:blipFill>
        <p:spPr bwMode="auto">
          <a:xfrm>
            <a:off x="1101725" y="373063"/>
            <a:ext cx="65563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5000 mat s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025" y="3563938"/>
            <a:ext cx="6596063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0A79D8-152F-4D44-8DE5-0BC0969EE2DA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547688"/>
            <a:ext cx="67437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88" y="3606800"/>
            <a:ext cx="671830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pPr algn="ctr"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5438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Thảo luận nhóm đôi :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1/ Nêu giá trị của các tờ giấy bạc ?</a:t>
            </a:r>
          </a:p>
          <a:p>
            <a:pPr eaLnBrk="1" hangingPunct="1">
              <a:buFontTx/>
              <a:buNone/>
            </a:pPr>
            <a:endParaRPr lang="en-US" sz="20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2/ Nêu màu sắc của các tờ giấy bạc ?</a:t>
            </a:r>
          </a:p>
          <a:p>
            <a:pPr eaLnBrk="1" hangingPunct="1">
              <a:buFontTx/>
              <a:buNone/>
            </a:pPr>
            <a:endParaRPr lang="en-US" sz="20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3/ So sánh sự giống và khác nhau của các tờ giấy bạc ?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 diện các nhóm trình bày :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 l="34531" t="38307" r="35690" b="43497"/>
          <a:stretch>
            <a:fillRect/>
          </a:stretch>
        </p:blipFill>
        <p:spPr bwMode="auto">
          <a:xfrm>
            <a:off x="914400" y="3686175"/>
            <a:ext cx="3429000" cy="140811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/>
          <a:srcRect l="35158" t="37906" r="35620" b="43929"/>
          <a:stretch>
            <a:fillRect/>
          </a:stretch>
        </p:blipFill>
        <p:spPr bwMode="auto">
          <a:xfrm>
            <a:off x="914400" y="2209800"/>
            <a:ext cx="3429000" cy="13716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/>
          <a:srcRect l="34184" t="37520" r="34947" b="43111"/>
          <a:stretch>
            <a:fillRect/>
          </a:stretch>
        </p:blipFill>
        <p:spPr bwMode="auto">
          <a:xfrm>
            <a:off x="914400" y="5240338"/>
            <a:ext cx="3411538" cy="14652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5131" name="Picture 11" descr="tien 2000 (sau)"/>
          <p:cNvPicPr>
            <a:picLocks noChangeAspect="1" noChangeArrowheads="1"/>
          </p:cNvPicPr>
          <p:nvPr/>
        </p:nvPicPr>
        <p:blipFill>
          <a:blip r:embed="rId6"/>
          <a:srcRect l="2560" t="4961" r="2777" b="4068"/>
          <a:stretch>
            <a:fillRect/>
          </a:stretch>
        </p:blipFill>
        <p:spPr bwMode="auto">
          <a:xfrm>
            <a:off x="4892675" y="2185988"/>
            <a:ext cx="3462338" cy="14557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132" name="Picture 12" descr="5000 mat sau"/>
          <p:cNvPicPr>
            <a:picLocks noChangeAspect="1" noChangeArrowheads="1"/>
          </p:cNvPicPr>
          <p:nvPr/>
        </p:nvPicPr>
        <p:blipFill>
          <a:blip r:embed="rId7"/>
          <a:srcRect l="3848" t="6334" r="2397" b="6691"/>
          <a:stretch>
            <a:fillRect/>
          </a:stretch>
        </p:blipFill>
        <p:spPr bwMode="auto">
          <a:xfrm>
            <a:off x="4881563" y="3767138"/>
            <a:ext cx="3478212" cy="13541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9975" y="5240338"/>
            <a:ext cx="3494088" cy="14493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495800"/>
          </a:xfrm>
          <a:solidFill>
            <a:srgbClr val="F7E3DD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 :</a:t>
            </a:r>
          </a:p>
          <a:p>
            <a:pPr eaLnBrk="1" hangingPunct="1">
              <a:buFontTx/>
              <a:buNone/>
            </a:pPr>
            <a:endParaRPr lang="en-US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 Các tờ giấy bạc trên có trị giá là hai nghìn đồng, năm nghìn đồng, mười nghìn đồng.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 Tờ hai nghìn đồng có màu xám trắng.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Tờ năm nghìn đồng có màu xanh xám.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Tờ mười nghìn đồng có màu hồng nhạt.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500021"/>
  <p:tag name="VIOLETTITLE" val="Tiền Việt Nam"/>
  <p:tag name="VIOLETLESSON" val="97"/>
  <p:tag name="VIOLETCATID" val="2195"/>
  <p:tag name="VIOLETSUBJECT" val="Toán học 2"/>
  <p:tag name="VIOLETAUTHORID" val="9654548"/>
  <p:tag name="VIOLETAUTHORNAME" val="nguyễn  thị lụa"/>
  <p:tag name="VIOLETAUTHORAVATAR" val="no_avatarf.jpg"/>
  <p:tag name="VIOLETAUTHORADDRESS" val="ha noi - thanh oai"/>
  <p:tag name="VIOLETDATE" val="2016-01-24 20:16:38"/>
  <p:tag name="VIOLETHIT" val="67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1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 - &amp;quot;&amp;#x0D;&amp;#x0A;Toán &amp;quot;&quot;/&gt;&lt;property id=&quot;20307&quot; value=&quot;256&quot;/&gt;&lt;/object&gt;&lt;object type=&quot;3&quot; unique_id=&quot;10007&quot;&gt;&lt;property id=&quot;20148&quot; value=&quot;5&quot;/&gt;&lt;property id=&quot;20300&quot; value=&quot;Slide 4 - &amp;quot;Toán &amp;quot;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77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&quot;/&gt;&lt;property id=&quot;20307&quot; value=&quot;279&quot;/&gt;&lt;/object&gt;&lt;object type=&quot;3&quot; unique_id=&quot;10011&quot;&gt;&lt;property id=&quot;20148&quot; value=&quot;5&quot;/&gt;&lt;property id=&quot;20300&quot; value=&quot;Slide 8 - &amp;quot;Toán &amp;#x0D;&amp;#x0A;Bài : Tiền Việt Nam&amp;quot;&quot;/&gt;&lt;property id=&quot;20307&quot; value=&quot;258&quot;/&gt;&lt;/object&gt;&lt;object type=&quot;3&quot; unique_id=&quot;10012&quot;&gt;&lt;property id=&quot;20148&quot; value=&quot;5&quot;/&gt;&lt;property id=&quot;20300&quot; value=&quot;Slide 9 - &amp;quot;Toán &amp;#x0D;&amp;#x0A;Bài : Tiền Việt Nam&amp;quot;&quot;/&gt;&lt;property id=&quot;20307&quot; value=&quot;259&quot;/&gt;&lt;/object&gt;&lt;object type=&quot;3&quot; unique_id=&quot;10013&quot;&gt;&lt;property id=&quot;20148&quot; value=&quot;5&quot;/&gt;&lt;property id=&quot;20300&quot; value=&quot;Slide 10 - &amp;quot;Toán &amp;#x0D;&amp;#x0A;Bài : Tiền Việt Nam&amp;quot;&quot;/&gt;&lt;property id=&quot;20307&quot; value=&quot;260&quot;/&gt;&lt;/object&gt;&lt;object type=&quot;3&quot; unique_id=&quot;10014&quot;&gt;&lt;property id=&quot;20148&quot; value=&quot;5&quot;/&gt;&lt;property id=&quot;20300&quot; value=&quot;Slide 11 - &amp;quot;Toán &amp;#x0D;&amp;#x0A;&amp;quot;&quot;/&gt;&lt;property id=&quot;20307&quot; value=&quot;261&quot;/&gt;&lt;/object&gt;&lt;object type=&quot;3&quot; unique_id=&quot;10015&quot;&gt;&lt;property id=&quot;20148&quot; value=&quot;5&quot;/&gt;&lt;property id=&quot;20300&quot; value=&quot;Slide 12 - &amp;quot;Toán &amp;#x0D;&amp;#x0A;Bài : Tiền Việt Nam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Toán &amp;#x0D;&amp;#x0A;Bài : Tiền Việt Nam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Toán &amp;#x0D;&amp;#x0A;Bài : Tiền Việt Nam&amp;quot;&quot;/&gt;&lt;property id=&quot;20307&quot; value=&quot;264&quot;/&gt;&lt;/object&gt;&lt;object type=&quot;3&quot; unique_id=&quot;10018&quot;&gt;&lt;property id=&quot;20148&quot; value=&quot;5&quot;/&gt;&lt;property id=&quot;20300&quot; value=&quot;Slide 15 - &amp;quot;Toán &amp;#x0D;&amp;#x0A;Bài : Tiền Việt Nam&amp;quot;&quot;/&gt;&lt;property id=&quot;20307&quot; value=&quot;265&quot;/&gt;&lt;/object&gt;&lt;object type=&quot;3&quot; unique_id=&quot;10019&quot;&gt;&lt;property id=&quot;20148&quot; value=&quot;5&quot;/&gt;&lt;property id=&quot;20300&quot; value=&quot;Slide 16 - &amp;quot;Toán &amp;#x0D;&amp;#x0A;Bài : Tiền Việt Nam&amp;quot;&quot;/&gt;&lt;property id=&quot;20307&quot; value=&quot;267&quot;/&gt;&lt;/object&gt;&lt;object type=&quot;3&quot; unique_id=&quot;10020&quot;&gt;&lt;property id=&quot;20148&quot; value=&quot;5&quot;/&gt;&lt;property id=&quot;20300&quot; value=&quot;Slide 17 - &amp;quot;Toán &amp;#x0D;&amp;#x0A;Bài : Tiền Việt Nam&amp;quot;&quot;/&gt;&lt;property id=&quot;20307&quot; value=&quot;268&quot;/&gt;&lt;/object&gt;&lt;object type=&quot;3&quot; unique_id=&quot;10021&quot;&gt;&lt;property id=&quot;20148&quot; value=&quot;5&quot;/&gt;&lt;property id=&quot;20300&quot; value=&quot;Slide 18 - &amp;quot;Toán &amp;#x0D;&amp;#x0A;Bài: Tiền Việt Nam&amp;quot;&quot;/&gt;&lt;property id=&quot;20307&quot; value=&quot;271&quot;/&gt;&lt;/object&gt;&lt;object type=&quot;3&quot; unique_id=&quot;10022&quot;&gt;&lt;property id=&quot;20148&quot; value=&quot;5&quot;/&gt;&lt;property id=&quot;20300&quot; value=&quot;Slide 19&quot;/&gt;&lt;property id=&quot;20307&quot; value=&quot;276&quot;/&gt;&lt;/object&gt;&lt;object type=&quot;3&quot; unique_id=&quot;10023&quot;&gt;&lt;property id=&quot;20148&quot; value=&quot;5&quot;/&gt;&lt;property id=&quot;20300&quot; value=&quot;Slide 20 - &amp;quot;Toán &amp;#x0D;&amp;#x0A;Bài: Tiền Việt Nam&amp;quot;&quot;/&gt;&lt;property id=&quot;20307&quot; value=&quot;270&quot;/&gt;&lt;/object&gt;&lt;object type=&quot;3&quot; unique_id=&quot;10024&quot;&gt;&lt;property id=&quot;20148&quot; value=&quot;5&quot;/&gt;&lt;property id=&quot;20300&quot; value=&quot;Slide 21 - &amp;quot;Toán &amp;#x0D;&amp;#x0A;Bài: Tiền Việt Nam&amp;quot;&quot;/&gt;&lt;property id=&quot;20307&quot; value=&quot;272&quot;/&gt;&lt;/object&gt;&lt;object type=&quot;3&quot; unique_id=&quot;10025&quot;&gt;&lt;property id=&quot;20148&quot; value=&quot;5&quot;/&gt;&lt;property id=&quot;20300&quot; value=&quot;Slide 22 - &amp;quot;Toán &amp;#x0D;&amp;#x0A;Bài: Tiền Việt Nam&amp;quot;&quot;/&gt;&lt;property id=&quot;20307&quot; value=&quot;273&quot;/&gt;&lt;/object&gt;&lt;object type=&quot;3&quot; unique_id=&quot;10026&quot;&gt;&lt;property id=&quot;20148&quot; value=&quot;5&quot;/&gt;&lt;property id=&quot;20300&quot; value=&quot;Slide 23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708</TotalTime>
  <Words>617</Words>
  <Application>Microsoft Office PowerPoint</Application>
  <PresentationFormat>On-screen Show (4:3)</PresentationFormat>
  <Paragraphs>123</Paragraphs>
  <Slides>21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Default Design</vt:lpstr>
      <vt:lpstr>Mountain Top</vt:lpstr>
      <vt:lpstr>Kimono</vt:lpstr>
      <vt:lpstr>Bitmap Image</vt:lpstr>
      <vt:lpstr>PowerPoint Presentation</vt:lpstr>
      <vt:lpstr> Toán </vt:lpstr>
      <vt:lpstr>Toán </vt:lpstr>
      <vt:lpstr>PowerPoint Presentation</vt:lpstr>
      <vt:lpstr>PowerPoint Presentation</vt:lpstr>
      <vt:lpstr>PowerPoint Presentation</vt:lpstr>
      <vt:lpstr>Toán  Bài : Tiền Việt Nam</vt:lpstr>
      <vt:lpstr>Toán  Bài : Tiền Việt Nam</vt:lpstr>
      <vt:lpstr>Toán  Bài : Tiền Việt Nam</vt:lpstr>
      <vt:lpstr>Toán  </vt:lpstr>
      <vt:lpstr>Toán  Bài : Tiền Việt Nam</vt:lpstr>
      <vt:lpstr>Toán  Bài : Tiền Việt Nam</vt:lpstr>
      <vt:lpstr>Toán  Bài : Tiền Việt Nam</vt:lpstr>
      <vt:lpstr>Toán  Bài : Tiền Việt Nam</vt:lpstr>
      <vt:lpstr>Toán  Bài : Tiền Việt Nam</vt:lpstr>
      <vt:lpstr>Toán  Bài : Tiền Việt Nam</vt:lpstr>
      <vt:lpstr>Toán  Bài: Tiền Việt Nam</vt:lpstr>
      <vt:lpstr>PowerPoint Presentation</vt:lpstr>
      <vt:lpstr>Toán  Bài: Tiền Việt Nam</vt:lpstr>
      <vt:lpstr>Toán  Bài: Tiền Việt Nam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</dc:title>
  <dc:creator>User</dc:creator>
  <cp:lastModifiedBy>PC_ASUS</cp:lastModifiedBy>
  <cp:revision>47</cp:revision>
  <dcterms:created xsi:type="dcterms:W3CDTF">2011-02-08T11:20:07Z</dcterms:created>
  <dcterms:modified xsi:type="dcterms:W3CDTF">2019-04-15T08:41:50Z</dcterms:modified>
</cp:coreProperties>
</file>