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30"/>
  </p:notesMasterIdLst>
  <p:sldIdLst>
    <p:sldId id="370" r:id="rId3"/>
    <p:sldId id="303" r:id="rId4"/>
    <p:sldId id="323" r:id="rId5"/>
    <p:sldId id="324" r:id="rId6"/>
    <p:sldId id="368" r:id="rId7"/>
    <p:sldId id="374" r:id="rId8"/>
    <p:sldId id="372" r:id="rId9"/>
    <p:sldId id="373" r:id="rId10"/>
    <p:sldId id="371" r:id="rId11"/>
    <p:sldId id="336" r:id="rId12"/>
    <p:sldId id="309" r:id="rId13"/>
    <p:sldId id="265" r:id="rId14"/>
    <p:sldId id="328" r:id="rId15"/>
    <p:sldId id="329" r:id="rId16"/>
    <p:sldId id="319" r:id="rId17"/>
    <p:sldId id="266" r:id="rId18"/>
    <p:sldId id="320" r:id="rId19"/>
    <p:sldId id="358" r:id="rId20"/>
    <p:sldId id="361" r:id="rId21"/>
    <p:sldId id="362" r:id="rId22"/>
    <p:sldId id="366" r:id="rId23"/>
    <p:sldId id="367" r:id="rId24"/>
    <p:sldId id="353" r:id="rId25"/>
    <p:sldId id="341" r:id="rId26"/>
    <p:sldId id="348" r:id="rId27"/>
    <p:sldId id="311" r:id="rId28"/>
    <p:sldId id="375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FF"/>
    <a:srgbClr val="00CCFF"/>
    <a:srgbClr val="009900"/>
    <a:srgbClr val="00FF00"/>
    <a:srgbClr val="660066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41" autoAdjust="0"/>
  </p:normalViewPr>
  <p:slideViewPr>
    <p:cSldViewPr>
      <p:cViewPr>
        <p:scale>
          <a:sx n="60" d="100"/>
          <a:sy n="60" d="100"/>
        </p:scale>
        <p:origin x="-142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E21587-1FA2-4C4C-97B4-8840C9551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9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32772" name="Nơi giữ chỗ cho Số hiệu Bản chiế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D6AD57FE-6F6D-4017-BC2B-84BF3BA57C73}" type="slidenum">
              <a:rPr lang="en-US" sz="1200" smtClean="0">
                <a:latin typeface="Arial" charset="0"/>
              </a:rPr>
              <a:pPr eaLnBrk="1" hangingPunct="1"/>
              <a:t>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3F9AC6B3-04FB-46DF-A783-D21D6F01F1EA}" type="slidenum">
              <a:rPr lang="en-US" sz="1200" smtClean="0">
                <a:latin typeface="Arial" charset="0"/>
              </a:rPr>
              <a:pPr eaLnBrk="1" hangingPunct="1"/>
              <a:t>14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 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34820" name="Nơi giữ chỗ cho Số hiệu Bản chiế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7B929568-550B-4032-B53A-974C2F7FBBB7}" type="slidenum">
              <a:rPr lang="en-US" sz="1200" smtClean="0">
                <a:latin typeface="Arial" charset="0"/>
              </a:rPr>
              <a:pPr eaLnBrk="1" hangingPunct="1"/>
              <a:t>20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35844" name="Nơi giữ chỗ cho Số hiệu Bản chiế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F3B8A934-768A-4403-8CA7-3B1198674A41}" type="slidenum">
              <a:rPr lang="en-US" sz="1200" smtClean="0">
                <a:latin typeface="Arial" charset="0"/>
              </a:rPr>
              <a:pPr eaLnBrk="1" hangingPunct="1"/>
              <a:t>22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0F4C-3F4D-4033-995F-0B71062DB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79896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C5999-F344-4764-870E-23F63A9E9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9382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BF28-970D-4F6E-80FD-0F6E4A45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840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A8FFD-F712-4192-9495-FAC8301EE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0986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êu đề, Nội dung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373C-74DE-42BF-A6A2-8B80FD72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23356"/>
      </p:ext>
    </p:extLst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êu đề, Văn bản và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E517-1E12-48C1-87F6-E2441D0BB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81510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195 w 6027"/>
                <a:gd name="T1" fmla="*/ 17 h 2296"/>
                <a:gd name="T2" fmla="*/ 0 w 6027"/>
                <a:gd name="T3" fmla="*/ 17 h 2296"/>
                <a:gd name="T4" fmla="*/ 0 w 6027"/>
                <a:gd name="T5" fmla="*/ 0 h 2296"/>
                <a:gd name="T6" fmla="*/ 4195 w 6027"/>
                <a:gd name="T7" fmla="*/ 0 h 2296"/>
                <a:gd name="T8" fmla="*/ 4195 w 6027"/>
                <a:gd name="T9" fmla="*/ 17 h 2296"/>
                <a:gd name="T10" fmla="*/ 4195 w 6027"/>
                <a:gd name="T11" fmla="*/ 17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4 h 353"/>
                  <a:gd name="T4" fmla="*/ 24 w 186"/>
                  <a:gd name="T5" fmla="*/ 75 h 353"/>
                  <a:gd name="T6" fmla="*/ 18 w 186"/>
                  <a:gd name="T7" fmla="*/ 162 h 353"/>
                  <a:gd name="T8" fmla="*/ 42 w 186"/>
                  <a:gd name="T9" fmla="*/ 281 h 353"/>
                  <a:gd name="T10" fmla="*/ 48 w 186"/>
                  <a:gd name="T11" fmla="*/ 398 h 353"/>
                  <a:gd name="T12" fmla="*/ 0 w 186"/>
                  <a:gd name="T13" fmla="*/ 869 h 353"/>
                  <a:gd name="T14" fmla="*/ 54 w 186"/>
                  <a:gd name="T15" fmla="*/ 575 h 353"/>
                  <a:gd name="T16" fmla="*/ 84 w 186"/>
                  <a:gd name="T17" fmla="*/ 530 h 353"/>
                  <a:gd name="T18" fmla="*/ 126 w 186"/>
                  <a:gd name="T19" fmla="*/ 311 h 353"/>
                  <a:gd name="T20" fmla="*/ 144 w 186"/>
                  <a:gd name="T21" fmla="*/ 294 h 353"/>
                  <a:gd name="T22" fmla="*/ 144 w 186"/>
                  <a:gd name="T23" fmla="*/ 222 h 353"/>
                  <a:gd name="T24" fmla="*/ 186 w 186"/>
                  <a:gd name="T25" fmla="*/ 162 h 353"/>
                  <a:gd name="T26" fmla="*/ 162 w 186"/>
                  <a:gd name="T27" fmla="*/ 14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5 h 66"/>
                  <a:gd name="T8" fmla="*/ 6 w 155"/>
                  <a:gd name="T9" fmla="*/ 44 h 66"/>
                  <a:gd name="T10" fmla="*/ 0 w 155"/>
                  <a:gd name="T11" fmla="*/ 61 h 66"/>
                  <a:gd name="T12" fmla="*/ 78 w 155"/>
                  <a:gd name="T13" fmla="*/ 148 h 66"/>
                  <a:gd name="T14" fmla="*/ 96 w 155"/>
                  <a:gd name="T15" fmla="*/ 104 h 66"/>
                  <a:gd name="T16" fmla="*/ 155 w 155"/>
                  <a:gd name="T17" fmla="*/ 165 h 66"/>
                  <a:gd name="T18" fmla="*/ 126 w 155"/>
                  <a:gd name="T19" fmla="*/ 6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93 h 72"/>
                  <a:gd name="T2" fmla="*/ 0 w 42"/>
                  <a:gd name="T3" fmla="*/ 47 h 72"/>
                  <a:gd name="T4" fmla="*/ 12 w 42"/>
                  <a:gd name="T5" fmla="*/ 16 h 72"/>
                  <a:gd name="T6" fmla="*/ 0 w 42"/>
                  <a:gd name="T7" fmla="*/ 16 h 72"/>
                  <a:gd name="T8" fmla="*/ 12 w 42"/>
                  <a:gd name="T9" fmla="*/ 16 h 72"/>
                  <a:gd name="T10" fmla="*/ 24 w 42"/>
                  <a:gd name="T11" fmla="*/ 16 h 72"/>
                  <a:gd name="T12" fmla="*/ 36 w 42"/>
                  <a:gd name="T13" fmla="*/ 16 h 72"/>
                  <a:gd name="T14" fmla="*/ 42 w 42"/>
                  <a:gd name="T15" fmla="*/ 0 h 72"/>
                  <a:gd name="T16" fmla="*/ 30 w 42"/>
                  <a:gd name="T17" fmla="*/ 47 h 72"/>
                  <a:gd name="T18" fmla="*/ 42 w 42"/>
                  <a:gd name="T19" fmla="*/ 125 h 72"/>
                  <a:gd name="T20" fmla="*/ 12 w 42"/>
                  <a:gd name="T21" fmla="*/ 183 h 72"/>
                  <a:gd name="T22" fmla="*/ 6 w 42"/>
                  <a:gd name="T23" fmla="*/ 93 h 72"/>
                  <a:gd name="T24" fmla="*/ 6 w 42"/>
                  <a:gd name="T25" fmla="*/ 9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8 h 287"/>
                <a:gd name="T4" fmla="*/ 66 w 365"/>
                <a:gd name="T5" fmla="*/ 124 h 287"/>
                <a:gd name="T6" fmla="*/ 143 w 365"/>
                <a:gd name="T7" fmla="*/ 204 h 287"/>
                <a:gd name="T8" fmla="*/ 191 w 365"/>
                <a:gd name="T9" fmla="*/ 186 h 287"/>
                <a:gd name="T10" fmla="*/ 341 w 365"/>
                <a:gd name="T11" fmla="*/ 319 h 287"/>
                <a:gd name="T12" fmla="*/ 305 w 365"/>
                <a:gd name="T13" fmla="*/ 195 h 287"/>
                <a:gd name="T14" fmla="*/ 365 w 365"/>
                <a:gd name="T15" fmla="*/ 148 h 287"/>
                <a:gd name="T16" fmla="*/ 359 w 365"/>
                <a:gd name="T17" fmla="*/ 142 h 287"/>
                <a:gd name="T18" fmla="*/ 335 w 365"/>
                <a:gd name="T19" fmla="*/ 130 h 287"/>
                <a:gd name="T20" fmla="*/ 299 w 365"/>
                <a:gd name="T21" fmla="*/ 98 h 287"/>
                <a:gd name="T22" fmla="*/ 257 w 365"/>
                <a:gd name="T23" fmla="*/ 80 h 287"/>
                <a:gd name="T24" fmla="*/ 215 w 365"/>
                <a:gd name="T25" fmla="*/ 62 h 287"/>
                <a:gd name="T26" fmla="*/ 173 w 365"/>
                <a:gd name="T27" fmla="*/ 4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8 h 60"/>
                <a:gd name="T16" fmla="*/ 65 w 71"/>
                <a:gd name="T17" fmla="*/ 50 h 60"/>
                <a:gd name="T18" fmla="*/ 71 w 71"/>
                <a:gd name="T19" fmla="*/ 62 h 60"/>
                <a:gd name="T20" fmla="*/ 71 w 71"/>
                <a:gd name="T21" fmla="*/ 68 h 60"/>
                <a:gd name="T22" fmla="*/ 59 w 71"/>
                <a:gd name="T23" fmla="*/ 62 h 60"/>
                <a:gd name="T24" fmla="*/ 47 w 71"/>
                <a:gd name="T25" fmla="*/ 50 h 60"/>
                <a:gd name="T26" fmla="*/ 23 w 71"/>
                <a:gd name="T27" fmla="*/ 38 h 60"/>
                <a:gd name="T28" fmla="*/ 23 w 71"/>
                <a:gd name="T29" fmla="*/ 44 h 60"/>
                <a:gd name="T30" fmla="*/ 18 w 71"/>
                <a:gd name="T31" fmla="*/ 50 h 60"/>
                <a:gd name="T32" fmla="*/ 12 w 71"/>
                <a:gd name="T33" fmla="*/ 56 h 60"/>
                <a:gd name="T34" fmla="*/ 6 w 71"/>
                <a:gd name="T35" fmla="*/ 56 h 60"/>
                <a:gd name="T36" fmla="*/ 6 w 71"/>
                <a:gd name="T37" fmla="*/ 56 h 60"/>
                <a:gd name="T38" fmla="*/ 6 w 71"/>
                <a:gd name="T39" fmla="*/ 4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2 h 162"/>
                <a:gd name="T10" fmla="*/ 96 w 161"/>
                <a:gd name="T11" fmla="*/ 68 h 162"/>
                <a:gd name="T12" fmla="*/ 102 w 161"/>
                <a:gd name="T13" fmla="*/ 80 h 162"/>
                <a:gd name="T14" fmla="*/ 108 w 161"/>
                <a:gd name="T15" fmla="*/ 92 h 162"/>
                <a:gd name="T16" fmla="*/ 120 w 161"/>
                <a:gd name="T17" fmla="*/ 104 h 162"/>
                <a:gd name="T18" fmla="*/ 143 w 161"/>
                <a:gd name="T19" fmla="*/ 122 h 162"/>
                <a:gd name="T20" fmla="*/ 155 w 161"/>
                <a:gd name="T21" fmla="*/ 154 h 162"/>
                <a:gd name="T22" fmla="*/ 161 w 161"/>
                <a:gd name="T23" fmla="*/ 172 h 162"/>
                <a:gd name="T24" fmla="*/ 161 w 161"/>
                <a:gd name="T25" fmla="*/ 178 h 162"/>
                <a:gd name="T26" fmla="*/ 96 w 161"/>
                <a:gd name="T27" fmla="*/ 110 h 162"/>
                <a:gd name="T28" fmla="*/ 30 w 161"/>
                <a:gd name="T29" fmla="*/ 6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8 h 60"/>
                <a:gd name="T4" fmla="*/ 41 w 59"/>
                <a:gd name="T5" fmla="*/ 44 h 60"/>
                <a:gd name="T6" fmla="*/ 47 w 59"/>
                <a:gd name="T7" fmla="*/ 50 h 60"/>
                <a:gd name="T8" fmla="*/ 53 w 59"/>
                <a:gd name="T9" fmla="*/ 62 h 60"/>
                <a:gd name="T10" fmla="*/ 53 w 59"/>
                <a:gd name="T11" fmla="*/ 68 h 60"/>
                <a:gd name="T12" fmla="*/ 47 w 59"/>
                <a:gd name="T13" fmla="*/ 62 h 60"/>
                <a:gd name="T14" fmla="*/ 35 w 59"/>
                <a:gd name="T15" fmla="*/ 56 h 60"/>
                <a:gd name="T16" fmla="*/ 23 w 59"/>
                <a:gd name="T17" fmla="*/ 44 h 60"/>
                <a:gd name="T18" fmla="*/ 17 w 59"/>
                <a:gd name="T19" fmla="*/ 3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4 h 204"/>
                <a:gd name="T2" fmla="*/ 245 w 245"/>
                <a:gd name="T3" fmla="*/ 50 h 204"/>
                <a:gd name="T4" fmla="*/ 209 w 245"/>
                <a:gd name="T5" fmla="*/ 92 h 204"/>
                <a:gd name="T6" fmla="*/ 143 w 245"/>
                <a:gd name="T7" fmla="*/ 148 h 204"/>
                <a:gd name="T8" fmla="*/ 167 w 245"/>
                <a:gd name="T9" fmla="*/ 173 h 204"/>
                <a:gd name="T10" fmla="*/ 179 w 245"/>
                <a:gd name="T11" fmla="*/ 228 h 204"/>
                <a:gd name="T12" fmla="*/ 77 w 245"/>
                <a:gd name="T13" fmla="*/ 148 h 204"/>
                <a:gd name="T14" fmla="*/ 47 w 245"/>
                <a:gd name="T15" fmla="*/ 92 h 204"/>
                <a:gd name="T16" fmla="*/ 89 w 245"/>
                <a:gd name="T17" fmla="*/ 74 h 204"/>
                <a:gd name="T18" fmla="*/ 59 w 245"/>
                <a:gd name="T19" fmla="*/ 4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4 h 204"/>
                <a:gd name="T50" fmla="*/ 233 w 245"/>
                <a:gd name="T51" fmla="*/ 4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60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EFDB-96E8-4FF5-9DE7-5D968BA54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27103"/>
      </p:ext>
    </p:extLst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AB0A-DA31-494B-991F-C6AAB56DD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32766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0304A-530A-408D-84C4-F94B5C9FD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13933"/>
      </p:ext>
    </p:extLst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D4F87-BF19-4DDF-A109-9C9EC7204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45494"/>
      </p:ext>
    </p:extLst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225E1-6872-4AB5-9E6F-2D42134BD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93766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B2DB7-CF47-4077-9330-4A62BA67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96392"/>
      </p:ext>
    </p:extLst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A8EA-6ADC-4411-BF0D-BBF9D1B8B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55082"/>
      </p:ext>
    </p:extLst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C7A30-F34E-447F-A023-C660E5E2D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42481"/>
      </p:ext>
    </p:extLst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CCE9-9C22-49B7-A35C-07CDF66F0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72425"/>
      </p:ext>
    </p:extLst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9017-99DD-40D3-8097-2FE69667D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8194"/>
      </p:ext>
    </p:extLst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C1730-6FA7-4B34-8B9F-40DE02993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43262"/>
      </p:ext>
    </p:extLst>
  </p:cSld>
  <p:clrMapOvr>
    <a:masterClrMapping/>
  </p:clrMapOvr>
  <p:transition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F7ED3-CD1C-4543-8A0B-348F55F49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53261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CFD6-7574-4011-AB53-FDCE24D92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0785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3B567-D0CC-4659-8B11-8DEF0BACE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4825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97751-B10C-4971-8D1C-27DD35A63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79135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C383-93A5-4FC1-B471-97F713445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47071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26E8-E965-4E93-9F21-4A814F668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28213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4070-AD4C-4BCE-8593-2642DBD92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27205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58A9-AB72-4462-8C8A-A1A2BC78C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4435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9DF5C6A-AB95-419A-9533-62455F4B7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29" r:id="rId14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195 w 6027"/>
                <a:gd name="T1" fmla="*/ 17 h 2296"/>
                <a:gd name="T2" fmla="*/ 0 w 6027"/>
                <a:gd name="T3" fmla="*/ 17 h 2296"/>
                <a:gd name="T4" fmla="*/ 0 w 6027"/>
                <a:gd name="T5" fmla="*/ 0 h 2296"/>
                <a:gd name="T6" fmla="*/ 4195 w 6027"/>
                <a:gd name="T7" fmla="*/ 0 h 2296"/>
                <a:gd name="T8" fmla="*/ 4195 w 6027"/>
                <a:gd name="T9" fmla="*/ 17 h 2296"/>
                <a:gd name="T10" fmla="*/ 4195 w 6027"/>
                <a:gd name="T11" fmla="*/ 17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49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49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4 h 353"/>
                  <a:gd name="T4" fmla="*/ 24 w 186"/>
                  <a:gd name="T5" fmla="*/ 75 h 353"/>
                  <a:gd name="T6" fmla="*/ 18 w 186"/>
                  <a:gd name="T7" fmla="*/ 162 h 353"/>
                  <a:gd name="T8" fmla="*/ 42 w 186"/>
                  <a:gd name="T9" fmla="*/ 281 h 353"/>
                  <a:gd name="T10" fmla="*/ 48 w 186"/>
                  <a:gd name="T11" fmla="*/ 398 h 353"/>
                  <a:gd name="T12" fmla="*/ 0 w 186"/>
                  <a:gd name="T13" fmla="*/ 869 h 353"/>
                  <a:gd name="T14" fmla="*/ 54 w 186"/>
                  <a:gd name="T15" fmla="*/ 575 h 353"/>
                  <a:gd name="T16" fmla="*/ 84 w 186"/>
                  <a:gd name="T17" fmla="*/ 530 h 353"/>
                  <a:gd name="T18" fmla="*/ 126 w 186"/>
                  <a:gd name="T19" fmla="*/ 311 h 353"/>
                  <a:gd name="T20" fmla="*/ 144 w 186"/>
                  <a:gd name="T21" fmla="*/ 294 h 353"/>
                  <a:gd name="T22" fmla="*/ 144 w 186"/>
                  <a:gd name="T23" fmla="*/ 222 h 353"/>
                  <a:gd name="T24" fmla="*/ 186 w 186"/>
                  <a:gd name="T25" fmla="*/ 162 h 353"/>
                  <a:gd name="T26" fmla="*/ 162 w 186"/>
                  <a:gd name="T27" fmla="*/ 14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5 h 66"/>
                  <a:gd name="T8" fmla="*/ 6 w 155"/>
                  <a:gd name="T9" fmla="*/ 44 h 66"/>
                  <a:gd name="T10" fmla="*/ 0 w 155"/>
                  <a:gd name="T11" fmla="*/ 61 h 66"/>
                  <a:gd name="T12" fmla="*/ 78 w 155"/>
                  <a:gd name="T13" fmla="*/ 148 h 66"/>
                  <a:gd name="T14" fmla="*/ 96 w 155"/>
                  <a:gd name="T15" fmla="*/ 104 h 66"/>
                  <a:gd name="T16" fmla="*/ 155 w 155"/>
                  <a:gd name="T17" fmla="*/ 165 h 66"/>
                  <a:gd name="T18" fmla="*/ 126 w 155"/>
                  <a:gd name="T19" fmla="*/ 61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93 h 72"/>
                  <a:gd name="T2" fmla="*/ 0 w 42"/>
                  <a:gd name="T3" fmla="*/ 47 h 72"/>
                  <a:gd name="T4" fmla="*/ 12 w 42"/>
                  <a:gd name="T5" fmla="*/ 16 h 72"/>
                  <a:gd name="T6" fmla="*/ 0 w 42"/>
                  <a:gd name="T7" fmla="*/ 16 h 72"/>
                  <a:gd name="T8" fmla="*/ 12 w 42"/>
                  <a:gd name="T9" fmla="*/ 16 h 72"/>
                  <a:gd name="T10" fmla="*/ 24 w 42"/>
                  <a:gd name="T11" fmla="*/ 16 h 72"/>
                  <a:gd name="T12" fmla="*/ 36 w 42"/>
                  <a:gd name="T13" fmla="*/ 16 h 72"/>
                  <a:gd name="T14" fmla="*/ 42 w 42"/>
                  <a:gd name="T15" fmla="*/ 0 h 72"/>
                  <a:gd name="T16" fmla="*/ 30 w 42"/>
                  <a:gd name="T17" fmla="*/ 47 h 72"/>
                  <a:gd name="T18" fmla="*/ 42 w 42"/>
                  <a:gd name="T19" fmla="*/ 125 h 72"/>
                  <a:gd name="T20" fmla="*/ 12 w 42"/>
                  <a:gd name="T21" fmla="*/ 183 h 72"/>
                  <a:gd name="T22" fmla="*/ 6 w 42"/>
                  <a:gd name="T23" fmla="*/ 93 h 72"/>
                  <a:gd name="T24" fmla="*/ 6 w 42"/>
                  <a:gd name="T25" fmla="*/ 9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850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8 h 287"/>
                <a:gd name="T4" fmla="*/ 66 w 365"/>
                <a:gd name="T5" fmla="*/ 124 h 287"/>
                <a:gd name="T6" fmla="*/ 143 w 365"/>
                <a:gd name="T7" fmla="*/ 204 h 287"/>
                <a:gd name="T8" fmla="*/ 191 w 365"/>
                <a:gd name="T9" fmla="*/ 186 h 287"/>
                <a:gd name="T10" fmla="*/ 341 w 365"/>
                <a:gd name="T11" fmla="*/ 319 h 287"/>
                <a:gd name="T12" fmla="*/ 305 w 365"/>
                <a:gd name="T13" fmla="*/ 195 h 287"/>
                <a:gd name="T14" fmla="*/ 365 w 365"/>
                <a:gd name="T15" fmla="*/ 148 h 287"/>
                <a:gd name="T16" fmla="*/ 359 w 365"/>
                <a:gd name="T17" fmla="*/ 142 h 287"/>
                <a:gd name="T18" fmla="*/ 335 w 365"/>
                <a:gd name="T19" fmla="*/ 130 h 287"/>
                <a:gd name="T20" fmla="*/ 299 w 365"/>
                <a:gd name="T21" fmla="*/ 98 h 287"/>
                <a:gd name="T22" fmla="*/ 257 w 365"/>
                <a:gd name="T23" fmla="*/ 80 h 287"/>
                <a:gd name="T24" fmla="*/ 215 w 365"/>
                <a:gd name="T25" fmla="*/ 62 h 287"/>
                <a:gd name="T26" fmla="*/ 173 w 365"/>
                <a:gd name="T27" fmla="*/ 4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8 h 60"/>
                <a:gd name="T16" fmla="*/ 65 w 71"/>
                <a:gd name="T17" fmla="*/ 50 h 60"/>
                <a:gd name="T18" fmla="*/ 71 w 71"/>
                <a:gd name="T19" fmla="*/ 62 h 60"/>
                <a:gd name="T20" fmla="*/ 71 w 71"/>
                <a:gd name="T21" fmla="*/ 68 h 60"/>
                <a:gd name="T22" fmla="*/ 59 w 71"/>
                <a:gd name="T23" fmla="*/ 62 h 60"/>
                <a:gd name="T24" fmla="*/ 47 w 71"/>
                <a:gd name="T25" fmla="*/ 50 h 60"/>
                <a:gd name="T26" fmla="*/ 23 w 71"/>
                <a:gd name="T27" fmla="*/ 38 h 60"/>
                <a:gd name="T28" fmla="*/ 23 w 71"/>
                <a:gd name="T29" fmla="*/ 44 h 60"/>
                <a:gd name="T30" fmla="*/ 18 w 71"/>
                <a:gd name="T31" fmla="*/ 50 h 60"/>
                <a:gd name="T32" fmla="*/ 12 w 71"/>
                <a:gd name="T33" fmla="*/ 56 h 60"/>
                <a:gd name="T34" fmla="*/ 6 w 71"/>
                <a:gd name="T35" fmla="*/ 56 h 60"/>
                <a:gd name="T36" fmla="*/ 6 w 71"/>
                <a:gd name="T37" fmla="*/ 56 h 60"/>
                <a:gd name="T38" fmla="*/ 6 w 71"/>
                <a:gd name="T39" fmla="*/ 4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2 h 162"/>
                <a:gd name="T10" fmla="*/ 96 w 161"/>
                <a:gd name="T11" fmla="*/ 68 h 162"/>
                <a:gd name="T12" fmla="*/ 102 w 161"/>
                <a:gd name="T13" fmla="*/ 80 h 162"/>
                <a:gd name="T14" fmla="*/ 108 w 161"/>
                <a:gd name="T15" fmla="*/ 92 h 162"/>
                <a:gd name="T16" fmla="*/ 120 w 161"/>
                <a:gd name="T17" fmla="*/ 104 h 162"/>
                <a:gd name="T18" fmla="*/ 143 w 161"/>
                <a:gd name="T19" fmla="*/ 122 h 162"/>
                <a:gd name="T20" fmla="*/ 155 w 161"/>
                <a:gd name="T21" fmla="*/ 154 h 162"/>
                <a:gd name="T22" fmla="*/ 161 w 161"/>
                <a:gd name="T23" fmla="*/ 172 h 162"/>
                <a:gd name="T24" fmla="*/ 161 w 161"/>
                <a:gd name="T25" fmla="*/ 178 h 162"/>
                <a:gd name="T26" fmla="*/ 96 w 161"/>
                <a:gd name="T27" fmla="*/ 110 h 162"/>
                <a:gd name="T28" fmla="*/ 30 w 161"/>
                <a:gd name="T29" fmla="*/ 6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8 h 60"/>
                <a:gd name="T4" fmla="*/ 41 w 59"/>
                <a:gd name="T5" fmla="*/ 44 h 60"/>
                <a:gd name="T6" fmla="*/ 47 w 59"/>
                <a:gd name="T7" fmla="*/ 50 h 60"/>
                <a:gd name="T8" fmla="*/ 53 w 59"/>
                <a:gd name="T9" fmla="*/ 62 h 60"/>
                <a:gd name="T10" fmla="*/ 53 w 59"/>
                <a:gd name="T11" fmla="*/ 68 h 60"/>
                <a:gd name="T12" fmla="*/ 47 w 59"/>
                <a:gd name="T13" fmla="*/ 62 h 60"/>
                <a:gd name="T14" fmla="*/ 35 w 59"/>
                <a:gd name="T15" fmla="*/ 56 h 60"/>
                <a:gd name="T16" fmla="*/ 23 w 59"/>
                <a:gd name="T17" fmla="*/ 44 h 60"/>
                <a:gd name="T18" fmla="*/ 17 w 59"/>
                <a:gd name="T19" fmla="*/ 3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4 h 204"/>
                <a:gd name="T2" fmla="*/ 245 w 245"/>
                <a:gd name="T3" fmla="*/ 50 h 204"/>
                <a:gd name="T4" fmla="*/ 209 w 245"/>
                <a:gd name="T5" fmla="*/ 92 h 204"/>
                <a:gd name="T6" fmla="*/ 143 w 245"/>
                <a:gd name="T7" fmla="*/ 148 h 204"/>
                <a:gd name="T8" fmla="*/ 167 w 245"/>
                <a:gd name="T9" fmla="*/ 173 h 204"/>
                <a:gd name="T10" fmla="*/ 179 w 245"/>
                <a:gd name="T11" fmla="*/ 228 h 204"/>
                <a:gd name="T12" fmla="*/ 77 w 245"/>
                <a:gd name="T13" fmla="*/ 148 h 204"/>
                <a:gd name="T14" fmla="*/ 47 w 245"/>
                <a:gd name="T15" fmla="*/ 92 h 204"/>
                <a:gd name="T16" fmla="*/ 89 w 245"/>
                <a:gd name="T17" fmla="*/ 74 h 204"/>
                <a:gd name="T18" fmla="*/ 59 w 245"/>
                <a:gd name="T19" fmla="*/ 4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4 h 204"/>
                <a:gd name="T50" fmla="*/ 233 w 245"/>
                <a:gd name="T51" fmla="*/ 4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50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50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1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1C71599-FEA6-4F7D-8749-B3F7B188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0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hyperlink" Target="http://images.google.com.vn/imgres?imgurl=http://vnthuquan.net/diendan/upfiles/48400/5A0D88040CF94012AF2D3728040E6D01.jpg&amp;imgrefurl=http://vnthuquan.net/diendan/tm.aspx%3Fm%3D474655%26mpage%3D15%26key%3D&amp;usg=__s4thgD_b-l-vR4ryFxYNXpJXJug=&amp;h=423&amp;w=372&amp;sz=132&amp;hl=vi&amp;start=2&amp;um=1&amp;itbs=1&amp;tbnid=DFhgUOt4HeqbmM:&amp;tbnh=126&amp;tbnw=111&amp;prev=/images%3Fq%3Dhoa%2Bnhai%26um%3D1%26hl%3Dvi%26sa%3DG%26gbv%3D2%26tbs%3Disch: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hyperlink" Target="http://images.google.com.vn/imgres?imgurl=http://farm1.static.flickr.com/47/109166543_32dee06b9a_b.jpg&amp;imgrefurl=http://www.hoalancaycanh.com/index.php%3Ftopic%3D76.0&amp;usg=__Y79aMZ6Z0oYVSosrHH4tjEwT7yY=&amp;h=789&amp;w=1024&amp;sz=334&amp;hl=vi&amp;start=10&amp;um=1&amp;itbs=1&amp;tbnid=167RsGP9ib_tXM:&amp;tbnh=116&amp;tbnw=150&amp;prev=/images%3Fq%3Dhoa%2Bsu%2Bnam%2Bbo%26um%3D1%26hl%3Dvi%26sa%3DG%26gbv%3D2%26tbs%3Disch:1" TargetMode="External"/><Relationship Id="rId9" Type="http://schemas.openxmlformats.org/officeDocument/2006/relationships/hyperlink" Target="http://images.google.com.vn/imgres?imgurl=http://i79.photobucket.com/albums/j124/nhoxanh/hoa%2520trong%2520vuon/hoamoc1.jpg&amp;imgrefurl=http://vn.myblog.yahoo.com/noi-voianh/article%3Fmid%3D12589&amp;usg=__R_d99-bQj42ScHHjmdldZJY8lN8=&amp;h=560&amp;w=416&amp;sz=76&amp;hl=vi&amp;start=2&amp;um=1&amp;itbs=1&amp;tbnid=5jm7dfYJS_HhtM:&amp;tbnh=133&amp;tbnw=99&amp;prev=/images%3Fq%3Dhoa%2Bmoc%26um%3D1%26hl%3Dvi%26sa%3DG%26gbv%3D2%26tbs%3Disch: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%20thieu%20nhi\X&#242;e%20hoa%20-%20D&#226;n%20ca%20Th&#225;i%20-%20T&#7843;i,%20lyrics,%20nh&#7841;c%20ch&#7901;%20b&#224;i%20h&#225;t,%20upload%20b&#7903;i%20hoanghiep_nghean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-688975"/>
            <a:ext cx="9144000" cy="7581900"/>
          </a:xfrm>
        </p:spPr>
      </p:pic>
      <p:sp>
        <p:nvSpPr>
          <p:cNvPr id="6" name="Rectangle 5"/>
          <p:cNvSpPr/>
          <p:nvPr/>
        </p:nvSpPr>
        <p:spPr>
          <a:xfrm>
            <a:off x="609600" y="1390471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29870"/>
            <a:ext cx="777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31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-457200"/>
            <a:ext cx="8305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TRƯỜNG TIỂU HỌC ÁI MỘ A</a:t>
            </a:r>
            <a:endParaRPr lang="en-US" sz="4400" b="1" dirty="0">
              <a:ln w="10541" cmpd="sng">
                <a:solidFill>
                  <a:srgbClr val="FF00FF"/>
                </a:solidFill>
                <a:prstDash val="solid"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sun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5638800"/>
            <a:ext cx="2081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" descr="sun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20812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686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Arial" charset="0"/>
              </a:rPr>
              <a:t>Trên bậc tam cấp, hoa dạ hương chưa đơm bông, nhưng hoa nhài trắng mịn, hoa mộc, hoa ngâu kết chùm đang tỏa hương ngào ngạt.</a:t>
            </a: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 flipH="1">
            <a:off x="3581400" y="1066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flipH="1">
            <a:off x="1371600" y="152400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 flipH="1">
            <a:off x="6172200" y="152400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 flipH="1">
            <a:off x="2971800" y="198120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 flipH="1">
            <a:off x="8001000" y="198120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 flipH="1">
            <a:off x="8077200" y="198120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4419600" y="19050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>
            <a:off x="1371600" y="24384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>
            <a:off x="4191000" y="24384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304800" y="1371600"/>
            <a:ext cx="8534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Arial" charset="0"/>
              </a:rPr>
              <a:t>Cây và hoa của non sông gấm vóc đang dâng niềm tôn kính thiêng liêng theo đoàn người vào lăng viếng Bác.</a:t>
            </a:r>
          </a:p>
        </p:txBody>
      </p:sp>
      <p:sp>
        <p:nvSpPr>
          <p:cNvPr id="141327" name="Line 15"/>
          <p:cNvSpPr>
            <a:spLocks noChangeShapeType="1"/>
          </p:cNvSpPr>
          <p:nvPr/>
        </p:nvSpPr>
        <p:spPr bwMode="auto">
          <a:xfrm flipH="1">
            <a:off x="6705600" y="144780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28" name="Line 16"/>
          <p:cNvSpPr>
            <a:spLocks noChangeShapeType="1"/>
          </p:cNvSpPr>
          <p:nvPr/>
        </p:nvSpPr>
        <p:spPr bwMode="auto">
          <a:xfrm flipH="1">
            <a:off x="5029200" y="198120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29" name="Line 17"/>
          <p:cNvSpPr>
            <a:spLocks noChangeShapeType="1"/>
          </p:cNvSpPr>
          <p:nvPr/>
        </p:nvSpPr>
        <p:spPr bwMode="auto">
          <a:xfrm flipH="1">
            <a:off x="3886200" y="243840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30" name="Line 18"/>
          <p:cNvSpPr>
            <a:spLocks noChangeShapeType="1"/>
          </p:cNvSpPr>
          <p:nvPr/>
        </p:nvSpPr>
        <p:spPr bwMode="auto">
          <a:xfrm flipH="1">
            <a:off x="3962400" y="243840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>
            <a:off x="6858000" y="19050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>
            <a:off x="457200" y="2362200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23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16" grpId="1"/>
      <p:bldP spid="141317" grpId="0" animBg="1"/>
      <p:bldP spid="141317" grpId="1" animBg="1"/>
      <p:bldP spid="141318" grpId="0" animBg="1"/>
      <p:bldP spid="141318" grpId="1" animBg="1"/>
      <p:bldP spid="141319" grpId="0" animBg="1"/>
      <p:bldP spid="141319" grpId="1" animBg="1"/>
      <p:bldP spid="141320" grpId="0" animBg="1"/>
      <p:bldP spid="141320" grpId="1" animBg="1"/>
      <p:bldP spid="141321" grpId="0" animBg="1"/>
      <p:bldP spid="141321" grpId="1" animBg="1"/>
      <p:bldP spid="141322" grpId="0" animBg="1"/>
      <p:bldP spid="141322" grpId="1" animBg="1"/>
      <p:bldP spid="141323" grpId="0" animBg="1"/>
      <p:bldP spid="141323" grpId="1" animBg="1"/>
      <p:bldP spid="141324" grpId="0" animBg="1"/>
      <p:bldP spid="141324" grpId="1" animBg="1"/>
      <p:bldP spid="141325" grpId="0" animBg="1"/>
      <p:bldP spid="141325" grpId="1" animBg="1"/>
      <p:bldP spid="141326" grpId="0"/>
      <p:bldP spid="141326" grpId="1"/>
      <p:bldP spid="141327" grpId="0" animBg="1"/>
      <p:bldP spid="141327" grpId="1" animBg="1"/>
      <p:bldP spid="141328" grpId="0" animBg="1"/>
      <p:bldP spid="141328" grpId="1" animBg="1"/>
      <p:bldP spid="141329" grpId="0" animBg="1"/>
      <p:bldP spid="141329" grpId="1" animBg="1"/>
      <p:bldP spid="141330" grpId="0" animBg="1"/>
      <p:bldP spid="141330" grpId="1" animBg="1"/>
      <p:bldP spid="141331" grpId="0" animBg="1"/>
      <p:bldP spid="141331" grpId="1" animBg="1"/>
      <p:bldP spid="141332" grpId="0" animBg="1"/>
      <p:bldP spid="1413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9"/>
          <p:cNvSpPr>
            <a:spLocks noChangeArrowheads="1" noChangeShapeType="1" noTextEdit="1"/>
          </p:cNvSpPr>
          <p:nvPr/>
        </p:nvSpPr>
        <p:spPr bwMode="auto">
          <a:xfrm>
            <a:off x="1600200" y="1295400"/>
            <a:ext cx="5791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Times New Roman"/>
                <a:cs typeface="Times New Roman"/>
              </a:rPr>
              <a:t>Luyện đọc trong nhóm</a:t>
            </a:r>
          </a:p>
        </p:txBody>
      </p:sp>
      <p:pic>
        <p:nvPicPr>
          <p:cNvPr id="15363" name="Picture 14" descr="book_page_flip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35052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FCEFD0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FF5050"/>
                </a:solidFill>
                <a:latin typeface="Times New Roman" pitchFamily="18" charset="0"/>
              </a:rPr>
              <a:t>Câu 1: </a:t>
            </a:r>
            <a:r>
              <a:rPr lang="en-US" sz="3600" b="1">
                <a:solidFill>
                  <a:srgbClr val="FF5050"/>
                </a:solidFill>
                <a:latin typeface="Times New Roman" pitchFamily="18" charset="0"/>
              </a:rPr>
              <a:t>Kể tên những loài cây được trồng phía trước lăng Bác?</a:t>
            </a:r>
            <a:endParaRPr lang="en-US" sz="3600" b="1">
              <a:solidFill>
                <a:srgbClr val="660033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228600" y="29718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3600" b="1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</a:rPr>
              <a:t>- Những loài cây được trồng phía trước lăng Bác là: vạn tuế, dầu nước, hoa ban.</a:t>
            </a:r>
            <a:endParaRPr lang="vi-VN" sz="36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6388" name="Rectangle 28"/>
          <p:cNvSpPr>
            <a:spLocks noChangeArrowheads="1"/>
          </p:cNvSpPr>
          <p:nvPr/>
        </p:nvSpPr>
        <p:spPr bwMode="auto">
          <a:xfrm>
            <a:off x="457200" y="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900" b="1">
                <a:solidFill>
                  <a:srgbClr val="CC0066"/>
                </a:solidFill>
                <a:latin typeface="Times New Roman" pitchFamily="18" charset="0"/>
              </a:rPr>
              <a:t/>
            </a:r>
            <a:br>
              <a:rPr lang="en-US" sz="4900" b="1">
                <a:solidFill>
                  <a:srgbClr val="CC0066"/>
                </a:solidFill>
                <a:latin typeface="Times New Roman" pitchFamily="18" charset="0"/>
              </a:rPr>
            </a:br>
            <a:endParaRPr lang="en-US" sz="4800" b="1" u="sng">
              <a:solidFill>
                <a:srgbClr val="CC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tu1bj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3988"/>
            <a:ext cx="8748713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0"/>
            <a:ext cx="5418137" cy="6858000"/>
            <a:chOff x="1247" y="0"/>
            <a:chExt cx="3413" cy="4320"/>
          </a:xfrm>
        </p:grpSpPr>
        <p:pic>
          <p:nvPicPr>
            <p:cNvPr id="17417" name="Picture 4" descr="Van%20t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6" t="15050"/>
            <a:stretch>
              <a:fillRect/>
            </a:stretch>
          </p:blipFill>
          <p:spPr bwMode="auto">
            <a:xfrm>
              <a:off x="1247" y="0"/>
              <a:ext cx="341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351" y="3917"/>
              <a:ext cx="894" cy="33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0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Vạn tuế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1000" y="0"/>
            <a:ext cx="8610600" cy="6329363"/>
            <a:chOff x="0" y="0"/>
            <a:chExt cx="5760" cy="4361"/>
          </a:xfrm>
        </p:grpSpPr>
        <p:pic>
          <p:nvPicPr>
            <p:cNvPr id="17415" name="Picture 7" descr="2387986928_44f925912f_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144" y="3878"/>
              <a:ext cx="242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sz="4000" b="1">
                  <a:solidFill>
                    <a:schemeClr val="bg1"/>
                  </a:solidFill>
                  <a:latin typeface="Arial" charset="0"/>
                </a:rPr>
                <a:t>Cây dầu nước</a:t>
              </a:r>
            </a:p>
          </p:txBody>
        </p:sp>
      </p:grpSp>
      <p:pic>
        <p:nvPicPr>
          <p:cNvPr id="129033" name="Picture 9" descr="hv_hoaba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762000" y="6278563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Hoa Ban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009900"/>
                </a:solidFill>
                <a:latin typeface="Times New Roman" pitchFamily="18" charset="0"/>
              </a:rPr>
              <a:t>Câu 2</a:t>
            </a:r>
            <a:r>
              <a:rPr lang="en-US" sz="3600" b="1">
                <a:solidFill>
                  <a:srgbClr val="009900"/>
                </a:solidFill>
                <a:latin typeface="Times New Roman" pitchFamily="18" charset="0"/>
              </a:rPr>
              <a:t>: Kể tên những loài hoa nổi tiếng ở khắp miền đất nước được trồng quanh lăng Bác?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284163" y="2682875"/>
            <a:ext cx="88598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b="1">
                <a:solidFill>
                  <a:srgbClr val="660066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Những loài hoa nổi tiếng khắp miền đất         nước được trồng quanh lăng Bác là: 	Hoa ban, hoa đào Sơn La, hoa sứ đỏ Nam Bộ, hoa dạ hương, hoa nhài, hoa mộc, hoa ngâu.</a:t>
            </a:r>
            <a:endParaRPr lang="en-US" sz="3600" b="1">
              <a:solidFill>
                <a:srgbClr val="660066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457575"/>
            <a:ext cx="21336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1239210013-GD_Hoa-b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20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109166543_32dee06b9a_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36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267605375fc0549ae5177famf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3" descr="5A0D88040CF94012AF2D3728040E6D0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2209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5" descr="hoamoc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236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7" descr="ngau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18"/>
          <p:cNvSpPr>
            <a:spLocks noChangeArrowheads="1"/>
          </p:cNvSpPr>
          <p:nvPr/>
        </p:nvSpPr>
        <p:spPr bwMode="auto">
          <a:xfrm>
            <a:off x="3352800" y="26670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HOA BAN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19466" name="Rectangle 19"/>
          <p:cNvSpPr>
            <a:spLocks noChangeArrowheads="1"/>
          </p:cNvSpPr>
          <p:nvPr/>
        </p:nvSpPr>
        <p:spPr bwMode="auto">
          <a:xfrm>
            <a:off x="228600" y="2438400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HOA DẠ HƯƠNG</a:t>
            </a:r>
            <a:endParaRPr lang="vi-VN" sz="2800" b="1">
              <a:solidFill>
                <a:schemeClr val="bg1"/>
              </a:solidFill>
            </a:endParaRPr>
          </a:p>
        </p:txBody>
      </p:sp>
      <p:sp>
        <p:nvSpPr>
          <p:cNvPr id="19467" name="Rectangle 20"/>
          <p:cNvSpPr>
            <a:spLocks noChangeArrowheads="1"/>
          </p:cNvSpPr>
          <p:nvPr/>
        </p:nvSpPr>
        <p:spPr bwMode="auto">
          <a:xfrm>
            <a:off x="4953000" y="62484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3300"/>
                </a:solidFill>
              </a:rPr>
              <a:t>HOA 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NHÀI</a:t>
            </a:r>
            <a:endParaRPr lang="vi-VN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468" name="Rectangle 21"/>
          <p:cNvSpPr>
            <a:spLocks noChangeArrowheads="1"/>
          </p:cNvSpPr>
          <p:nvPr/>
        </p:nvSpPr>
        <p:spPr bwMode="auto">
          <a:xfrm>
            <a:off x="7391400" y="62484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HOA MỘC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19469" name="Rectangle 22"/>
          <p:cNvSpPr>
            <a:spLocks noChangeArrowheads="1"/>
          </p:cNvSpPr>
          <p:nvPr/>
        </p:nvSpPr>
        <p:spPr bwMode="auto">
          <a:xfrm>
            <a:off x="7315200" y="25908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HOA NGÂU</a:t>
            </a:r>
            <a:endParaRPr lang="vi-VN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470" name="Rectangle 23"/>
          <p:cNvSpPr>
            <a:spLocks noChangeArrowheads="1"/>
          </p:cNvSpPr>
          <p:nvPr/>
        </p:nvSpPr>
        <p:spPr bwMode="auto">
          <a:xfrm>
            <a:off x="381000" y="62484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HOA SỨ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19471" name="Rectangle 24"/>
          <p:cNvSpPr>
            <a:spLocks noChangeArrowheads="1"/>
          </p:cNvSpPr>
          <p:nvPr/>
        </p:nvSpPr>
        <p:spPr bwMode="auto">
          <a:xfrm>
            <a:off x="2628900" y="6296025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32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ĐÀO</a:t>
            </a:r>
            <a:endParaRPr lang="vi-VN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EFD0"/>
            </a:gs>
            <a:gs pos="50000">
              <a:srgbClr val="FFCCFF"/>
            </a:gs>
            <a:gs pos="100000">
              <a:srgbClr val="FCEFD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686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000099"/>
                </a:solidFill>
                <a:latin typeface="Times New Roman" pitchFamily="18" charset="0"/>
              </a:rPr>
              <a:t>Câu 3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</a:rPr>
              <a:t>: Câu văn nào trong bài cho thấy cây và hoa cũng mang tình cảm của con người đới với Bác?</a:t>
            </a:r>
            <a:endParaRPr lang="en-US" sz="40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8600" y="2895600"/>
            <a:ext cx="8534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b="1">
                <a:solidFill>
                  <a:srgbClr val="0099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Cây và hoa của non sông gấm vóc đang dâng niềm tôn kính thiêng liêng theo đoàn người vào lăng viếng Bác.</a:t>
            </a:r>
            <a:endParaRPr lang="en-US" sz="3600" b="1">
              <a:solidFill>
                <a:srgbClr val="0099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09600" y="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i="1">
                <a:solidFill>
                  <a:srgbClr val="CC0066"/>
                </a:solidFill>
                <a:latin typeface="Times New Roman" pitchFamily="18" charset="0"/>
              </a:rPr>
              <a:t>  </a:t>
            </a:r>
            <a:endParaRPr lang="en-US" sz="4500" b="1" u="sng">
              <a:solidFill>
                <a:srgbClr val="CC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A%20LANG%20BAC%20HO%207%20IMG_79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080921024301-916-7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images1313687_Vao-vieng-Lang-B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img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514600"/>
            <a:ext cx="9139237" cy="434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81000" y="-533400"/>
            <a:ext cx="8534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3600" b="1" i="1" dirty="0">
              <a:latin typeface="Times New Roman" pitchFamily="18" charset="0"/>
            </a:endParaRPr>
          </a:p>
          <a:p>
            <a:pPr algn="ctr"/>
            <a:r>
              <a:rPr lang="en-US" sz="4500" b="1" dirty="0" smtClean="0">
                <a:solidFill>
                  <a:srgbClr val="FFFF00"/>
                </a:solidFill>
                <a:latin typeface="Times New Roman" pitchFamily="18" charset="0"/>
              </a:rPr>
              <a:t>ÔN BÀI </a:t>
            </a:r>
            <a:r>
              <a:rPr lang="en-US" sz="4500" b="1" dirty="0">
                <a:solidFill>
                  <a:srgbClr val="FFFF00"/>
                </a:solidFill>
                <a:latin typeface="Times New Roman" pitchFamily="18" charset="0"/>
              </a:rPr>
              <a:t>CŨ</a:t>
            </a:r>
          </a:p>
        </p:txBody>
      </p:sp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381000" y="881063"/>
            <a:ext cx="8305800" cy="1905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vi-VN" sz="9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Chiếc rễ đa tròn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ownloads\BÀI GIẢNG POI\tuần 31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admin\Downloads\BÀI GIẢNG POI\tuần 31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ownloads\BÀI GIẢNG POI\tuần 31\tham-quan-lang-b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600200" y="822325"/>
            <a:ext cx="7086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 </a:t>
            </a:r>
            <a:endParaRPr lang="en-US" sz="2800" b="1" i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27651" name="Text Box 15"/>
          <p:cNvSpPr txBox="1">
            <a:spLocks noChangeArrowheads="1"/>
          </p:cNvSpPr>
          <p:nvPr/>
        </p:nvSpPr>
        <p:spPr bwMode="auto">
          <a:xfrm>
            <a:off x="508000" y="1143000"/>
            <a:ext cx="81708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500" b="1" u="sng">
                <a:solidFill>
                  <a:srgbClr val="FF0000"/>
                </a:solidFill>
                <a:latin typeface="Times New Roman" pitchFamily="18" charset="0"/>
              </a:rPr>
              <a:t>Nội dung:</a:t>
            </a:r>
            <a:r>
              <a:rPr lang="en-US" sz="45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4500">
                <a:solidFill>
                  <a:srgbClr val="0000FF"/>
                </a:solidFill>
                <a:latin typeface="Times New Roman" pitchFamily="18" charset="0"/>
              </a:rPr>
              <a:t>Cây và hoa đẹp nhất từ khắp miền đất nước tụ hội bên lăng Bác thể hiện niềm tôn 	kính thiêng liêng của toàn dân với Bác.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3581400"/>
          </a:xfrm>
          <a:noFill/>
        </p:spPr>
        <p:txBody>
          <a:bodyPr/>
          <a:lstStyle/>
          <a:p>
            <a:pPr eaLnBrk="1" hangingPunct="1"/>
            <a:r>
              <a:rPr lang="en-US" sz="3600" b="1" i="1" smtClean="0">
                <a:solidFill>
                  <a:srgbClr val="CC0066"/>
                </a:solidFill>
                <a:latin typeface="Times New Roman" pitchFamily="18" charset="0"/>
              </a:rPr>
              <a:t>           </a:t>
            </a:r>
            <a:r>
              <a:rPr lang="en-US" sz="4500" b="1" smtClean="0">
                <a:solidFill>
                  <a:srgbClr val="CC0066"/>
                </a:solidFill>
                <a:latin typeface="Times New Roman" pitchFamily="18" charset="0"/>
              </a:rPr>
              <a:t/>
            </a:r>
            <a:br>
              <a:rPr lang="en-US" sz="4500" b="1" smtClean="0">
                <a:solidFill>
                  <a:srgbClr val="CC0066"/>
                </a:solidFill>
                <a:latin typeface="Times New Roman" pitchFamily="18" charset="0"/>
              </a:rPr>
            </a:br>
            <a:r>
              <a:rPr lang="en-US" sz="4500" b="1" u="sng" smtClean="0">
                <a:solidFill>
                  <a:srgbClr val="CC0066"/>
                </a:solidFill>
                <a:latin typeface="Times New Roman" pitchFamily="18" charset="0"/>
              </a:rPr>
              <a:t>HOẠT ĐỘNG 3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9144000" cy="34290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          </a:t>
            </a:r>
            <a:endParaRPr lang="en-US" sz="4400" b="1" smtClean="0">
              <a:solidFill>
                <a:srgbClr val="000099"/>
              </a:solidFill>
              <a:latin typeface="VNI-Souvir" pitchFamily="2" charset="0"/>
            </a:endParaRPr>
          </a:p>
        </p:txBody>
      </p:sp>
      <p:sp>
        <p:nvSpPr>
          <p:cNvPr id="149508" name="WordArt 4"/>
          <p:cNvSpPr>
            <a:spLocks noChangeArrowheads="1" noChangeShapeType="1" noTextEdit="1"/>
          </p:cNvSpPr>
          <p:nvPr/>
        </p:nvSpPr>
        <p:spPr bwMode="auto">
          <a:xfrm>
            <a:off x="1581150" y="3543300"/>
            <a:ext cx="5791200" cy="8382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LUYỆN ĐỌC LẠI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-228600" y="1143000"/>
            <a:ext cx="10009188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    Trên quảng trường Ba Đình lịch sử, lăng Bác uy nghi mà gần gũi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Cây và hoa khắp miền đất nước về đây tụ hội, đâm chồi, phô sắc,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tỏa ngát hương thơm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228600" y="2514600"/>
            <a:ext cx="8280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Ngay thềm lăng, mười tám cây vạn tuế tượng trưng cho một hàng quân danh dự đứng trang nghiêm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Hướng chính lăng, cạnh hàng dầu nước thẳng tắp, những đóa hoa ban đã nở lứa đầu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0" y="4114800"/>
            <a:ext cx="82804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    Sau lăng, những  cành  đào  Sơn La                 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vươn lên, reo vui với nhành sứ đỏ của đồng bằng Nam Bộ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Trên bậc tam cấp, hoa dạ hương chưa đơm bông, nhưng hoa nhài trắng mịn, hoa mộc, hoa ngâu kết chùm đang tỏa hương ngào ngạt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5334000" y="4114800"/>
            <a:ext cx="19431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khoẻ khoắn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0" y="5715000"/>
            <a:ext cx="83169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  Cây và hoa của non sông gấm vóc đang dâng niềm tôn kính thiêng liêng theo đoàn người vào lăng viếng Bác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Cây và hoa bên lăng Bác</a:t>
            </a:r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8001000" y="16002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7705" name="Line 9"/>
          <p:cNvSpPr>
            <a:spLocks noChangeShapeType="1"/>
          </p:cNvSpPr>
          <p:nvPr/>
        </p:nvSpPr>
        <p:spPr bwMode="auto">
          <a:xfrm>
            <a:off x="6324600" y="2057400"/>
            <a:ext cx="9350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7706" name="Line 10"/>
          <p:cNvSpPr>
            <a:spLocks noChangeShapeType="1"/>
          </p:cNvSpPr>
          <p:nvPr/>
        </p:nvSpPr>
        <p:spPr bwMode="auto">
          <a:xfrm>
            <a:off x="4800600" y="28956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7707" name="Line 11"/>
          <p:cNvSpPr>
            <a:spLocks noChangeShapeType="1"/>
          </p:cNvSpPr>
          <p:nvPr/>
        </p:nvSpPr>
        <p:spPr bwMode="auto">
          <a:xfrm>
            <a:off x="5867400" y="28956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7708" name="Line 12"/>
          <p:cNvSpPr>
            <a:spLocks noChangeShapeType="1"/>
          </p:cNvSpPr>
          <p:nvPr/>
        </p:nvSpPr>
        <p:spPr bwMode="auto">
          <a:xfrm>
            <a:off x="5486400" y="44958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>
            <a:off x="4038600" y="3352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7711" name="Line 15"/>
          <p:cNvSpPr>
            <a:spLocks noChangeShapeType="1"/>
          </p:cNvSpPr>
          <p:nvPr/>
        </p:nvSpPr>
        <p:spPr bwMode="auto">
          <a:xfrm>
            <a:off x="838200" y="6553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>
            <a:off x="6400800" y="1600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>
            <a:off x="7696200" y="20574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>
            <a:off x="1828800" y="20574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7715" name="Line 19"/>
          <p:cNvSpPr>
            <a:spLocks noChangeShapeType="1"/>
          </p:cNvSpPr>
          <p:nvPr/>
        </p:nvSpPr>
        <p:spPr bwMode="auto">
          <a:xfrm flipV="1">
            <a:off x="381000" y="25908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>
            <a:off x="0" y="49530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7717" name="Line 21"/>
          <p:cNvSpPr>
            <a:spLocks noChangeShapeType="1"/>
          </p:cNvSpPr>
          <p:nvPr/>
        </p:nvSpPr>
        <p:spPr bwMode="auto">
          <a:xfrm>
            <a:off x="4648200" y="57912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5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5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12E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D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8D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C4C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/>
      <p:bldP spid="157704" grpId="0" animBg="1"/>
      <p:bldP spid="157705" grpId="0" animBg="1"/>
      <p:bldP spid="157706" grpId="0" animBg="1"/>
      <p:bldP spid="157707" grpId="0" animBg="1"/>
      <p:bldP spid="157708" grpId="0" animBg="1"/>
      <p:bldP spid="157709" grpId="0" animBg="1"/>
      <p:bldP spid="157711" grpId="0" animBg="1"/>
      <p:bldP spid="157712" grpId="0" animBg="1"/>
      <p:bldP spid="157713" grpId="0" animBg="1"/>
      <p:bldP spid="157714" grpId="0" animBg="1"/>
      <p:bldP spid="157715" grpId="0" animBg="1"/>
      <p:bldP spid="157716" grpId="0" animBg="1"/>
      <p:bldP spid="1577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Anh dep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6"/>
          <p:cNvSpPr>
            <a:spLocks noChangeArrowheads="1" noChangeShapeType="1" noTextEdit="1"/>
          </p:cNvSpPr>
          <p:nvPr/>
        </p:nvSpPr>
        <p:spPr bwMode="auto">
          <a:xfrm>
            <a:off x="1447800" y="1981200"/>
            <a:ext cx="6324600" cy="2743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THI ĐỌC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00400" y="5334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>
              <a:latin typeface=".VnTime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717925" y="320675"/>
            <a:ext cx="2682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sz="3200">
              <a:latin typeface=".VnTime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4" descr="Uvs5_Card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950"/>
            <a:ext cx="9144000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8382000" cy="3886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199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66FF"/>
                    </a:gs>
                    <a:gs pos="50000">
                      <a:srgbClr val="FF0000"/>
                    </a:gs>
                    <a:gs pos="100000">
                      <a:srgbClr val="99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848350"/>
            <a:ext cx="9220200" cy="985838"/>
            <a:chOff x="-48" y="3888"/>
            <a:chExt cx="5808" cy="621"/>
          </a:xfrm>
        </p:grpSpPr>
        <p:pic>
          <p:nvPicPr>
            <p:cNvPr id="14352" name="Picture 7" descr="FLOWRBO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8" descr="FLOWRBO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9" descr="FLOWRBO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0" descr="FLOWRBO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11" descr="FLOWRBO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12" descr="FLOWRBO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2" name="Picture 17" descr="roseb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304800" y="40386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-304800" y="-2286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7543800" y="2286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1066800" y="47244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3124200" y="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4800600" y="13716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7620000" y="53340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5" name="WordArt 25"/>
          <p:cNvSpPr>
            <a:spLocks noChangeArrowheads="1" noChangeShapeType="1" noTextEdit="1"/>
          </p:cNvSpPr>
          <p:nvPr/>
        </p:nvSpPr>
        <p:spPr bwMode="auto">
          <a:xfrm>
            <a:off x="0" y="914400"/>
            <a:ext cx="913447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CHÂN THÀNH CẢM ƠN QUÝ THẦY CÔ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CÙNG CÁC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BẠN ĐÃ LẮNG NGHE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>
                  <a:alpha val="72156"/>
                </a:srgbClr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86" name="WordArt 26"/>
          <p:cNvSpPr>
            <a:spLocks noChangeArrowheads="1" noChangeShapeType="1" noTextEdit="1"/>
          </p:cNvSpPr>
          <p:nvPr/>
        </p:nvSpPr>
        <p:spPr bwMode="auto">
          <a:xfrm>
            <a:off x="1600200" y="5257800"/>
            <a:ext cx="57150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60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Chào</a:t>
            </a:r>
            <a:r>
              <a:rPr lang="en-US" sz="6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tạm</a:t>
            </a:r>
            <a:r>
              <a:rPr lang="en-US" sz="6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biệt</a:t>
            </a:r>
            <a:endParaRPr lang="en-US" sz="6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FF">
                      <a:alpha val="57001"/>
                    </a:srgbClr>
                  </a:gs>
                  <a:gs pos="100000">
                    <a:srgbClr val="FFFF00"/>
                  </a:gs>
                </a:gsLst>
                <a:lin ang="27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074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85" grpId="0" animBg="1"/>
      <p:bldP spid="40985" grpId="1" animBg="1"/>
      <p:bldP spid="409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292100" y="1743075"/>
            <a:ext cx="88392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b="1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altLang="ja-JP" sz="3600" b="1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Đọc đoạn 1 bài “ Chiếc rễ đa tròn” và trả lời câu hỏi: Thấy chiếc rễ đa nằm trên mặt đất, Bác bảo chú cần vụ làm gì?</a:t>
            </a:r>
            <a:endParaRPr lang="en-US" altLang="ja-JP" sz="3600" b="1">
              <a:solidFill>
                <a:srgbClr val="0000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36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  Bác bảo chú cần vụ cuốn rễ lại, rồi trồng                            cho nó mọc tiếp.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8991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 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Đọc đoạn 3 bài “ Chiếc rễ đa tròn và cho biết chiếc rễ đa ấy trở thành một cây đa có hình dáng như thế nào?</a:t>
            </a:r>
            <a:endParaRPr lang="en-US" altLang="ja-JP" sz="3600" b="1">
              <a:solidFill>
                <a:srgbClr val="0000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36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altLang="ja-JP" sz="3600" b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Chiếc rễ đa ấy trở thành cây đa con có vòng lá tròn.</a:t>
            </a:r>
          </a:p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BÀI GIẢNG POI\tuần 31\tham-quan-lang-b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vi-VN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100" name="Picture 4" descr="SZ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219200"/>
            <a:ext cx="12725400" cy="9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Xòe hoa - Dân ca Thái - Tải, lyrics, nhạc chờ bài hát, upload bởi hoanghiep_nghe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4800" y="1973759"/>
            <a:ext cx="8610600" cy="23696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>
                <a:gd name="adj" fmla="val 10515693"/>
              </a:avLst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CÂY VÀ HOA BÊN LĂNG BÁC</a:t>
            </a:r>
            <a:endParaRPr lang="en-US" sz="4800" b="1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11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28600" y="1143000"/>
            <a:ext cx="10009188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    Trên quảng trường Ba Đình lịch sử, lăng Bác uy nghi mà gần gũi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Cây và hoa khắp miền đất nước về đây tụ hội, đâm chồi, phô sắc,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tỏa ngát hương thơm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2514600"/>
            <a:ext cx="8280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Ngay thềm lăng, mười tám cây vạn tuế tượng trưng cho một hàng quân danh dự đứng trang nghiêm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Hướng chính lăng, cạnh hàng dầu nước thẳng tắp, những đóa hoa ban đã nở lứa đầu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4114800"/>
            <a:ext cx="82804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    Sau lăng, những  cành  đào  Sơn La                  </a:t>
            </a:r>
            <a:r>
              <a:rPr lang="en-US" sz="210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vươn lên, reo vui với nhành sứ đỏ của đồng bằng Nam Bộ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Trên bậc tam cấp, hoa dạ hương chưa đơm bông, nhưng hoa nhài trắng mịn, hoa mộc, hoa ngâu kết chùm đang tỏa hương ngào ngạt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0" y="4114800"/>
            <a:ext cx="19431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500">
                <a:latin typeface="Times New Roman" pitchFamily="18" charset="0"/>
              </a:rPr>
              <a:t>khoẻ khoắn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5715000"/>
            <a:ext cx="83169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500">
                <a:solidFill>
                  <a:srgbClr val="0000FF"/>
                </a:solidFill>
                <a:latin typeface="Times New Roman" pitchFamily="18" charset="0"/>
              </a:rPr>
              <a:t>       Cây và hoa của non sông gấm vóc đang dâng niềm tôn kính thiêng liêng theo đoàn người vào lăng viếng Bác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400" b="1">
                <a:latin typeface="Times New Roman" pitchFamily="18" charset="0"/>
              </a:rPr>
              <a:t>Cây và hoa bên lăng Bác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4408488" y="2217738"/>
            <a:ext cx="0" cy="3725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84275" y="2141538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Luyện đọc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918075" y="2065338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>
                <a:latin typeface="Times New Roman" pitchFamily="18" charset="0"/>
              </a:rPr>
              <a:t>  </a:t>
            </a:r>
            <a:r>
              <a:rPr lang="en-US" sz="3600" b="1">
                <a:latin typeface="Times New Roman" pitchFamily="18" charset="0"/>
              </a:rPr>
              <a:t>Tìm hiểu bài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10"/>
          <p:cNvSpPr>
            <a:spLocks noChangeShapeType="1"/>
          </p:cNvSpPr>
          <p:nvPr/>
        </p:nvSpPr>
        <p:spPr bwMode="auto">
          <a:xfrm>
            <a:off x="4408488" y="2217738"/>
            <a:ext cx="0" cy="3725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184275" y="2141538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Luyện đọc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4918075" y="2065338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>
                <a:latin typeface="Times New Roman" pitchFamily="18" charset="0"/>
              </a:rPr>
              <a:t>  </a:t>
            </a:r>
            <a:r>
              <a:rPr lang="en-US" sz="3600" b="1">
                <a:latin typeface="Times New Roman" pitchFamily="18" charset="0"/>
              </a:rPr>
              <a:t>Tìm hiểu bài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37100" y="2782888"/>
            <a:ext cx="4343400" cy="35385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Uy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nghi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Tụ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hội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Tam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cấp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Non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gấm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vóc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</a:rPr>
              <a:t>Tôn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</a:rPr>
              <a:t>kính</a:t>
            </a:r>
            <a:endParaRPr lang="en-US" sz="3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578710"/>
  <p:tag name="VIOLETTITLE" val="Tuần 31. Cây và hoa bên lăng Bác"/>
  <p:tag name="VIOLETLESSON" val="85"/>
  <p:tag name="VIOLETCATID" val="2203"/>
  <p:tag name="VIOLETSUBJECT" val="Tập đọc 2"/>
  <p:tag name="VIOLETAUTHORID" val="10879472"/>
  <p:tag name="VIOLETAUTHORNAME" val="vũ Ngoc Linh"/>
  <p:tag name="VIOLETAUTHORAVATAR" val="no_avatarf.jpg"/>
  <p:tag name="VIOLETAUTHORADDRESS" val="trường cao đẳng sư phạm đà lạt - lâm đồng"/>
  <p:tag name="VIOLETDATE" val="2019-04-10 21:01:31"/>
  <p:tag name="VIOLETHIT" val="49"/>
  <p:tag name="VIOLETLIK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</TotalTime>
  <Words>751</Words>
  <Application>Microsoft Office PowerPoint</Application>
  <PresentationFormat>On-screen Show (4:3)</PresentationFormat>
  <Paragraphs>72</Paragraphs>
  <Slides>27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VNI-Times</vt:lpstr>
      <vt:lpstr>Arial</vt:lpstr>
      <vt:lpstr>Times New Roman</vt:lpstr>
      <vt:lpstr>ＭＳ Ｐゴシック</vt:lpstr>
      <vt:lpstr>Arial Unicode MS</vt:lpstr>
      <vt:lpstr>VNI-Palatin</vt:lpstr>
      <vt:lpstr>VNI-Souvir</vt:lpstr>
      <vt:lpstr>.VnTime</vt:lpstr>
      <vt:lpstr>Default Design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HOẠT ĐỘNG 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Thao</dc:creator>
  <cp:lastModifiedBy>PC_ASUS</cp:lastModifiedBy>
  <cp:revision>183</cp:revision>
  <dcterms:created xsi:type="dcterms:W3CDTF">2006-10-29T08:51:27Z</dcterms:created>
  <dcterms:modified xsi:type="dcterms:W3CDTF">2019-04-15T08:27:40Z</dcterms:modified>
</cp:coreProperties>
</file>