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8" r:id="rId2"/>
  </p:sldMasterIdLst>
  <p:sldIdLst>
    <p:sldId id="359" r:id="rId3"/>
    <p:sldId id="360" r:id="rId4"/>
    <p:sldId id="361" r:id="rId5"/>
    <p:sldId id="295" r:id="rId6"/>
    <p:sldId id="318" r:id="rId7"/>
    <p:sldId id="346" r:id="rId8"/>
    <p:sldId id="353" r:id="rId9"/>
    <p:sldId id="348" r:id="rId10"/>
    <p:sldId id="349" r:id="rId11"/>
    <p:sldId id="350" r:id="rId12"/>
    <p:sldId id="345" r:id="rId13"/>
    <p:sldId id="356" r:id="rId14"/>
    <p:sldId id="35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66"/>
    <a:srgbClr val="008080"/>
    <a:srgbClr val="0000CC"/>
    <a:srgbClr val="66FFFF"/>
    <a:srgbClr val="66FF33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46AC-18F8-4E02-9FB5-040F2CB2E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9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5F61E-538D-4845-99EF-31BBB63DC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7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6CC9E-8D02-4F4C-80F6-9E88ABE68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3FE9C-EA9B-440A-A4D6-BAB126D2C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19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BAFD-3AFF-48A2-AC95-AA863D780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6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29A2F-4066-4229-875B-FE286B728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A406A-D464-479A-9CBA-D52E4E6F2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5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96D53-CEC8-46E8-986D-FD85066F0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4C5E6-5FD0-486E-A147-E882E08E4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5293E-0DF6-4CF2-9700-9E4D8CC41C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5BC84-A964-48B9-AC38-E10A2E0BE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1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83274-64E9-40DA-A4C2-29872D84B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55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91B74-722E-4334-A79A-2C915C011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85B64-BBD2-4C9F-A033-81AC96FCF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27438-9B6D-4276-BE53-6584FEFD2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7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3AC6A-240A-4533-8A33-526B3D852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E6ADE-E971-440B-AD2E-EAE7035F9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BB36F-B803-45C9-A70B-7922B02AC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8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1FF07-AE56-41F1-8852-B94127F51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332D4-5375-4F98-AE41-3BAD6774D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0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6D580-6C1D-4A94-8EAD-B59BCB591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3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C137-CA2E-4152-8A8E-A2A9C9DC8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09BC0-B7FD-4739-B95A-D01B661E5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3F5A2-73D3-49F0-8F23-B660337A0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51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833B1-EE9F-4372-8C54-7CBB6B35F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8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CAB26-C8D1-4A19-B7B5-8876CDF4F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BDC3BB15-4347-4DF7-818A-6CA69A3C2E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08658AC-D65A-4961-AD03-43E8636425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6988"/>
            <a:ext cx="9144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2438400" y="4073525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423863" y="381000"/>
            <a:ext cx="8229600" cy="8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639763" indent="-246063">
              <a:defRPr sz="2600">
                <a:solidFill>
                  <a:schemeClr val="tx1"/>
                </a:solidFill>
                <a:latin typeface="Arial" charset="0"/>
              </a:defRPr>
            </a:lvl2pPr>
            <a:lvl3pPr indent="-246063">
              <a:defRPr sz="2200">
                <a:solidFill>
                  <a:schemeClr val="tx1"/>
                </a:solidFill>
                <a:latin typeface="Arial" charset="0"/>
              </a:defRPr>
            </a:lvl3pPr>
            <a:lvl4pPr marL="1187450" indent="-2095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462088" indent="-2095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19192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3764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28336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08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2302EC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4000" b="1" dirty="0">
                <a:solidFill>
                  <a:srgbClr val="2302EC"/>
                </a:solidFill>
                <a:latin typeface="Times New Roman" pitchFamily="18" charset="0"/>
                <a:cs typeface="Times New Roman" pitchFamily="18" charset="0"/>
              </a:rPr>
              <a:t>TIỂU HỌC </a:t>
            </a:r>
            <a:r>
              <a:rPr lang="en-US" sz="4000" b="1" dirty="0" smtClean="0">
                <a:solidFill>
                  <a:srgbClr val="2302EC"/>
                </a:solidFill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4000" b="1" dirty="0">
              <a:solidFill>
                <a:srgbClr val="2302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WordArt 13"/>
          <p:cNvSpPr>
            <a:spLocks noChangeArrowheads="1" noChangeShapeType="1" noTextEdit="1"/>
          </p:cNvSpPr>
          <p:nvPr/>
        </p:nvSpPr>
        <p:spPr bwMode="auto">
          <a:xfrm>
            <a:off x="271214" y="3508646"/>
            <a:ext cx="8477250" cy="31607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65386"/>
              </a:avLst>
            </a:prstTxWarp>
          </a:bodyPr>
          <a:lstStyle/>
          <a:p>
            <a:pPr algn="ctr"/>
            <a:r>
              <a:rPr lang="vi-VN" sz="5588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THỦ CÔNG </a:t>
            </a:r>
            <a:r>
              <a:rPr lang="vi-VN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  <a:p>
            <a:pPr algn="ctr"/>
            <a:r>
              <a:rPr lang="vi-VN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Tuần 29</a:t>
            </a:r>
            <a:endParaRPr lang="vi-VN" sz="3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7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0" grpId="1" animBg="1"/>
      <p:bldP spid="9729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 descr="DSCN0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-2019300"/>
            <a:ext cx="76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4076700"/>
            <a:ext cx="76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41282" y="-1940719"/>
            <a:ext cx="762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900" y="4152900"/>
            <a:ext cx="76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16450"/>
            <a:ext cx="13795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Unicycle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689475"/>
            <a:ext cx="12112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Yacht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204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DSC00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0"/>
            <a:ext cx="6480175" cy="68580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DSCN08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663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DSCN08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125"/>
            <a:ext cx="26273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DSCN08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49838"/>
            <a:ext cx="2628900" cy="1763712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0" y="0"/>
            <a:ext cx="2663825" cy="831850"/>
          </a:xfrm>
          <a:prstGeom prst="rect">
            <a:avLst/>
          </a:prstGeom>
          <a:solidFill>
            <a:srgbClr val="9900CC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</a:rPr>
              <a:t>HOẠT ĐỘNG 3</a:t>
            </a: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</a:rPr>
              <a:t> THỰC HÀNH</a:t>
            </a:r>
            <a:r>
              <a:rPr lang="en-US" sz="1800">
                <a:latin typeface=".VnArabiaH" pitchFamily="34" charset="0"/>
              </a:rPr>
              <a:t> </a:t>
            </a:r>
          </a:p>
        </p:txBody>
      </p:sp>
    </p:spTree>
  </p:cSld>
  <p:clrMapOvr>
    <a:masterClrMapping/>
  </p:clrMapOvr>
  <p:transition advTm="60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6" name="Group 4"/>
          <p:cNvGraphicFramePr>
            <a:graphicFrameLocks noGrp="1"/>
          </p:cNvGraphicFramePr>
          <p:nvPr>
            <p:ph type="title"/>
          </p:nvPr>
        </p:nvGraphicFramePr>
        <p:xfrm>
          <a:off x="4319588" y="277813"/>
          <a:ext cx="4043362" cy="414337"/>
        </p:xfrm>
        <a:graphic>
          <a:graphicData uri="http://schemas.openxmlformats.org/drawingml/2006/table">
            <a:tbl>
              <a:tblPr/>
              <a:tblGrid>
                <a:gridCol w="430212"/>
                <a:gridCol w="377825"/>
                <a:gridCol w="404813"/>
                <a:gridCol w="403225"/>
                <a:gridCol w="406400"/>
                <a:gridCol w="404812"/>
                <a:gridCol w="403225"/>
                <a:gridCol w="404813"/>
                <a:gridCol w="403225"/>
                <a:gridCol w="404812"/>
              </a:tblGrid>
              <a:tr h="41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540" name="Group 28"/>
          <p:cNvGraphicFramePr>
            <a:graphicFrameLocks noGrp="1"/>
          </p:cNvGraphicFramePr>
          <p:nvPr>
            <p:ph sz="half" idx="1"/>
          </p:nvPr>
        </p:nvGraphicFramePr>
        <p:xfrm>
          <a:off x="179388" y="1773238"/>
          <a:ext cx="4038600" cy="360362"/>
        </p:xfrm>
        <a:graphic>
          <a:graphicData uri="http://schemas.openxmlformats.org/drawingml/2006/table">
            <a:tbl>
              <a:tblPr/>
              <a:tblGrid>
                <a:gridCol w="431800"/>
                <a:gridCol w="374650"/>
                <a:gridCol w="404812"/>
                <a:gridCol w="371475"/>
                <a:gridCol w="438150"/>
                <a:gridCol w="403225"/>
                <a:gridCol w="403225"/>
                <a:gridCol w="404813"/>
                <a:gridCol w="401637"/>
                <a:gridCol w="404813"/>
              </a:tblGrid>
              <a:tr h="36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590" name="Group 78"/>
          <p:cNvGraphicFramePr>
            <a:graphicFrameLocks noGrp="1"/>
          </p:cNvGraphicFramePr>
          <p:nvPr>
            <p:ph sz="quarter" idx="2"/>
          </p:nvPr>
        </p:nvGraphicFramePr>
        <p:xfrm>
          <a:off x="4319588" y="800100"/>
          <a:ext cx="4038600" cy="388938"/>
        </p:xfrm>
        <a:graphic>
          <a:graphicData uri="http://schemas.openxmlformats.org/drawingml/2006/table">
            <a:tbl>
              <a:tblPr/>
              <a:tblGrid>
                <a:gridCol w="431800"/>
                <a:gridCol w="374650"/>
                <a:gridCol w="404812"/>
                <a:gridCol w="371475"/>
                <a:gridCol w="438150"/>
                <a:gridCol w="403225"/>
                <a:gridCol w="403225"/>
                <a:gridCol w="404813"/>
                <a:gridCol w="401637"/>
                <a:gridCol w="404813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615" name="Group 103"/>
          <p:cNvGraphicFramePr>
            <a:graphicFrameLocks noGrp="1"/>
          </p:cNvGraphicFramePr>
          <p:nvPr>
            <p:ph sz="quarter" idx="3"/>
          </p:nvPr>
        </p:nvGraphicFramePr>
        <p:xfrm>
          <a:off x="3846513" y="2133600"/>
          <a:ext cx="4038600" cy="358775"/>
        </p:xfrm>
        <a:graphic>
          <a:graphicData uri="http://schemas.openxmlformats.org/drawingml/2006/table">
            <a:tbl>
              <a:tblPr/>
              <a:tblGrid>
                <a:gridCol w="431800"/>
                <a:gridCol w="374650"/>
                <a:gridCol w="404812"/>
                <a:gridCol w="371475"/>
                <a:gridCol w="438150"/>
                <a:gridCol w="403225"/>
                <a:gridCol w="403225"/>
                <a:gridCol w="404813"/>
                <a:gridCol w="401637"/>
                <a:gridCol w="404813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5458" name="Picture 128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2663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59" name="Group 129"/>
          <p:cNvGrpSpPr>
            <a:grpSpLocks/>
          </p:cNvGrpSpPr>
          <p:nvPr/>
        </p:nvGrpSpPr>
        <p:grpSpPr bwMode="auto">
          <a:xfrm>
            <a:off x="179388" y="4221163"/>
            <a:ext cx="1836737" cy="1727200"/>
            <a:chOff x="144" y="2064"/>
            <a:chExt cx="1152" cy="936"/>
          </a:xfrm>
        </p:grpSpPr>
        <p:grpSp>
          <p:nvGrpSpPr>
            <p:cNvPr id="15495" name="Group 130"/>
            <p:cNvGrpSpPr>
              <a:grpSpLocks/>
            </p:cNvGrpSpPr>
            <p:nvPr/>
          </p:nvGrpSpPr>
          <p:grpSpPr bwMode="auto">
            <a:xfrm rot="5400000">
              <a:off x="732" y="2436"/>
              <a:ext cx="936" cy="192"/>
              <a:chOff x="672" y="192"/>
              <a:chExt cx="2592" cy="288"/>
            </a:xfrm>
          </p:grpSpPr>
          <p:sp>
            <p:nvSpPr>
              <p:cNvPr id="15507" name="Rectangle 13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8" name="Rectangle 13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9" name="Rectangle 13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0" name="Rectangle 13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1" name="Rectangle 13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2" name="Rectangle 13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3" name="Rectangle 13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4" name="Rectangle 13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5" name="Rectangle 13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5496" name="Group 140"/>
            <p:cNvGrpSpPr>
              <a:grpSpLocks/>
            </p:cNvGrpSpPr>
            <p:nvPr/>
          </p:nvGrpSpPr>
          <p:grpSpPr bwMode="auto">
            <a:xfrm>
              <a:off x="144" y="2064"/>
              <a:ext cx="1152" cy="192"/>
              <a:chOff x="672" y="192"/>
              <a:chExt cx="2592" cy="288"/>
            </a:xfrm>
          </p:grpSpPr>
          <p:sp>
            <p:nvSpPr>
              <p:cNvPr id="15498" name="Rectangle 14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99" name="Rectangle 14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0" name="Rectangle 14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1" name="Rectangle 14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2" name="Rectangle 14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3" name="Rectangle 14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4" name="Rectangle 14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5" name="Rectangle 14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6" name="Rectangle 14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sp>
          <p:nvSpPr>
            <p:cNvPr id="15497" name="Line 150"/>
            <p:cNvSpPr>
              <a:spLocks noChangeShapeType="1"/>
            </p:cNvSpPr>
            <p:nvPr/>
          </p:nvSpPr>
          <p:spPr bwMode="auto">
            <a:xfrm flipV="1">
              <a:off x="1200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60" name="Group 151"/>
          <p:cNvGrpSpPr>
            <a:grpSpLocks/>
          </p:cNvGrpSpPr>
          <p:nvPr/>
        </p:nvGrpSpPr>
        <p:grpSpPr bwMode="auto">
          <a:xfrm>
            <a:off x="179388" y="2816225"/>
            <a:ext cx="7467600" cy="304800"/>
            <a:chOff x="672" y="192"/>
            <a:chExt cx="2592" cy="288"/>
          </a:xfrm>
        </p:grpSpPr>
        <p:sp>
          <p:nvSpPr>
            <p:cNvPr id="15486" name="Rectangle 152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7" name="Rectangle 153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8" name="Rectangle 154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9" name="Rectangle 155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0" name="Rectangle 156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1" name="Rectangle 157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2" name="Rectangle 158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3" name="Rectangle 159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4" name="Rectangle 160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15461" name="Line 161"/>
          <p:cNvSpPr>
            <a:spLocks noChangeShapeType="1"/>
          </p:cNvSpPr>
          <p:nvPr/>
        </p:nvSpPr>
        <p:spPr bwMode="auto">
          <a:xfrm>
            <a:off x="2051050" y="1520825"/>
            <a:ext cx="4968875" cy="0"/>
          </a:xfrm>
          <a:prstGeom prst="line">
            <a:avLst/>
          </a:prstGeom>
          <a:noFill/>
          <a:ln w="76200" cmpd="tri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62" name="Line 162"/>
          <p:cNvSpPr>
            <a:spLocks noChangeShapeType="1"/>
          </p:cNvSpPr>
          <p:nvPr/>
        </p:nvSpPr>
        <p:spPr bwMode="auto">
          <a:xfrm>
            <a:off x="1187450" y="3392488"/>
            <a:ext cx="5940425" cy="0"/>
          </a:xfrm>
          <a:prstGeom prst="line">
            <a:avLst/>
          </a:prstGeom>
          <a:noFill/>
          <a:ln w="6350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5463" name="Group 163"/>
          <p:cNvGrpSpPr>
            <a:grpSpLocks/>
          </p:cNvGrpSpPr>
          <p:nvPr/>
        </p:nvGrpSpPr>
        <p:grpSpPr bwMode="auto">
          <a:xfrm>
            <a:off x="2124075" y="4365625"/>
            <a:ext cx="1828800" cy="1524000"/>
            <a:chOff x="1344" y="1920"/>
            <a:chExt cx="1152" cy="960"/>
          </a:xfrm>
        </p:grpSpPr>
        <p:grpSp>
          <p:nvGrpSpPr>
            <p:cNvPr id="15469" name="Group 164"/>
            <p:cNvGrpSpPr>
              <a:grpSpLocks/>
            </p:cNvGrpSpPr>
            <p:nvPr/>
          </p:nvGrpSpPr>
          <p:grpSpPr bwMode="auto">
            <a:xfrm>
              <a:off x="1344" y="2688"/>
              <a:ext cx="960" cy="192"/>
              <a:chOff x="672" y="192"/>
              <a:chExt cx="2592" cy="288"/>
            </a:xfrm>
          </p:grpSpPr>
          <p:sp>
            <p:nvSpPr>
              <p:cNvPr id="15477" name="Rectangle 16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8" name="Rectangle 16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9" name="Rectangle 16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0" name="Rectangle 16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1" name="Rectangle 16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2" name="Rectangle 17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3" name="Rectangle 17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4" name="Rectangle 17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5" name="Rectangle 17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sp>
          <p:nvSpPr>
            <p:cNvPr id="15470" name="Line 174"/>
            <p:cNvSpPr>
              <a:spLocks noChangeShapeType="1"/>
            </p:cNvSpPr>
            <p:nvPr/>
          </p:nvSpPr>
          <p:spPr bwMode="auto">
            <a:xfrm>
              <a:off x="1920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5471" name="Group 175"/>
            <p:cNvGrpSpPr>
              <a:grpSpLocks/>
            </p:cNvGrpSpPr>
            <p:nvPr/>
          </p:nvGrpSpPr>
          <p:grpSpPr bwMode="auto">
            <a:xfrm>
              <a:off x="2304" y="1920"/>
              <a:ext cx="192" cy="960"/>
              <a:chOff x="2112" y="1920"/>
              <a:chExt cx="192" cy="960"/>
            </a:xfrm>
          </p:grpSpPr>
          <p:sp>
            <p:nvSpPr>
              <p:cNvPr id="15472" name="Rectangle 17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3" name="Rectangle 177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4" name="Rectangle 178"/>
              <p:cNvSpPr>
                <a:spLocks noChangeArrowheads="1"/>
              </p:cNvSpPr>
              <p:nvPr/>
            </p:nvSpPr>
            <p:spPr bwMode="auto">
              <a:xfrm>
                <a:off x="2112" y="231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5" name="Rectangle 17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6" name="Rectangle 180"/>
              <p:cNvSpPr>
                <a:spLocks noChangeArrowheads="1"/>
              </p:cNvSpPr>
              <p:nvPr/>
            </p:nvSpPr>
            <p:spPr bwMode="auto">
              <a:xfrm>
                <a:off x="2112" y="2112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</p:grpSp>
      <p:sp>
        <p:nvSpPr>
          <p:cNvPr id="15464" name="Line 181"/>
          <p:cNvSpPr>
            <a:spLocks noChangeShapeType="1"/>
          </p:cNvSpPr>
          <p:nvPr/>
        </p:nvSpPr>
        <p:spPr bwMode="auto">
          <a:xfrm>
            <a:off x="4572000" y="3392488"/>
            <a:ext cx="36513" cy="3311525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65" name="Rectangle 182"/>
          <p:cNvSpPr>
            <a:spLocks noChangeArrowheads="1"/>
          </p:cNvSpPr>
          <p:nvPr/>
        </p:nvSpPr>
        <p:spPr bwMode="auto">
          <a:xfrm>
            <a:off x="0" y="260350"/>
            <a:ext cx="414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1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Cắt thành các nan giấy</a:t>
            </a:r>
          </a:p>
        </p:txBody>
      </p:sp>
      <p:sp>
        <p:nvSpPr>
          <p:cNvPr id="15466" name="Rectangle 184"/>
          <p:cNvSpPr>
            <a:spLocks noChangeArrowheads="1"/>
          </p:cNvSpPr>
          <p:nvPr/>
        </p:nvSpPr>
        <p:spPr bwMode="auto">
          <a:xfrm>
            <a:off x="5184775" y="1628775"/>
            <a:ext cx="326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2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Dán nối các nan</a:t>
            </a:r>
          </a:p>
        </p:txBody>
      </p:sp>
      <p:sp>
        <p:nvSpPr>
          <p:cNvPr id="15467" name="Rectangle 185"/>
          <p:cNvSpPr>
            <a:spLocks noChangeArrowheads="1"/>
          </p:cNvSpPr>
          <p:nvPr/>
        </p:nvSpPr>
        <p:spPr bwMode="auto">
          <a:xfrm>
            <a:off x="179388" y="3573463"/>
            <a:ext cx="2784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3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Gấp các nan</a:t>
            </a:r>
          </a:p>
        </p:txBody>
      </p:sp>
      <p:sp>
        <p:nvSpPr>
          <p:cNvPr id="15468" name="Rectangle 186"/>
          <p:cNvSpPr>
            <a:spLocks noChangeArrowheads="1"/>
          </p:cNvSpPr>
          <p:nvPr/>
        </p:nvSpPr>
        <p:spPr bwMode="auto">
          <a:xfrm>
            <a:off x="4751388" y="3608388"/>
            <a:ext cx="440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4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Hoàn chỉnh vòng đeo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38">
              <a:srgbClr val="EEEE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WordArt 13"/>
          <p:cNvSpPr>
            <a:spLocks noChangeArrowheads="1" noChangeShapeType="1" noTextEdit="1"/>
          </p:cNvSpPr>
          <p:nvPr/>
        </p:nvSpPr>
        <p:spPr bwMode="auto">
          <a:xfrm>
            <a:off x="533400" y="1622425"/>
            <a:ext cx="83058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48" kern="10">
                <a:ln w="12700" cap="rnd">
                  <a:solidFill>
                    <a:srgbClr val="000080"/>
                  </a:solidFill>
                  <a:prstDash val="sysDot"/>
                  <a:miter lim="800000"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Time"/>
              </a:rPr>
              <a:t>Xin ch©n thµnh c¶m ¬n c¸c thÇy c«! </a:t>
            </a:r>
            <a:endParaRPr lang="vi-VN" sz="3048" kern="10">
              <a:ln w="12700" cap="rnd">
                <a:solidFill>
                  <a:srgbClr val="000080"/>
                </a:solidFill>
                <a:prstDash val="sysDot"/>
                <a:miter lim="800000"/>
                <a:headEnd/>
                <a:tailEnd/>
              </a:ln>
              <a:solidFill>
                <a:srgbClr val="FF33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</a:endParaRPr>
          </a:p>
        </p:txBody>
      </p:sp>
      <p:sp>
        <p:nvSpPr>
          <p:cNvPr id="62478" name="WordArt 14"/>
          <p:cNvSpPr>
            <a:spLocks noChangeArrowheads="1" noChangeShapeType="1" noTextEdit="1"/>
          </p:cNvSpPr>
          <p:nvPr/>
        </p:nvSpPr>
        <p:spPr bwMode="auto">
          <a:xfrm>
            <a:off x="508000" y="2784475"/>
            <a:ext cx="7891463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48" kern="10">
                <a:ln w="25400">
                  <a:solidFill>
                    <a:srgbClr val="0000CC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</a:rPr>
              <a:t>Chóc c¸c thÇy c« lu«n m¹nh khoÎ, c«ng t¸c tèt.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 animBg="1"/>
      <p:bldP spid="624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5263" y="1612900"/>
            <a:ext cx="64087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0000FF"/>
                </a:solidFill>
                <a:latin typeface="UNI Chu truyen thong" pitchFamily="66" charset="0"/>
              </a:rPr>
              <a:t>Làm vòng đeo tay</a:t>
            </a:r>
            <a:br>
              <a:rPr lang="en-US" sz="6600" b="1">
                <a:solidFill>
                  <a:srgbClr val="0000FF"/>
                </a:solidFill>
                <a:latin typeface="UNI Chu truyen thong" pitchFamily="66" charset="0"/>
              </a:rPr>
            </a:br>
            <a:r>
              <a:rPr lang="en-US" sz="5400" b="1">
                <a:solidFill>
                  <a:srgbClr val="0000FF"/>
                </a:solidFill>
                <a:latin typeface="UNI Chu truyen thong" pitchFamily="66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UNI Chu truyen thong" pitchFamily="66" charset="0"/>
              </a:rPr>
              <a:t>(tiết 1)</a:t>
            </a:r>
            <a:endParaRPr lang="en-US" sz="5400" b="1" i="1">
              <a:solidFill>
                <a:schemeClr val="tx2"/>
              </a:solidFill>
              <a:latin typeface="VNI-Commerc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0" name="Picture 10" descr="lac-tay-bac-nu-tron-dang-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69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2303463" y="4941888"/>
            <a:ext cx="475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BẠC</a:t>
            </a:r>
          </a:p>
        </p:txBody>
      </p:sp>
      <p:pic>
        <p:nvPicPr>
          <p:cNvPr id="168973" name="Picture 13" descr="P120024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16000"/>
            <a:ext cx="6219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3240088" y="5013325"/>
            <a:ext cx="324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ĐÁ</a:t>
            </a:r>
          </a:p>
        </p:txBody>
      </p:sp>
      <p:pic>
        <p:nvPicPr>
          <p:cNvPr id="168975" name="Picture 15" descr="PR0340_vong-tay-vld00063-164-9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728663"/>
            <a:ext cx="571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2808288" y="4941888"/>
            <a:ext cx="3959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VÀNG</a:t>
            </a:r>
          </a:p>
        </p:txBody>
      </p:sp>
      <p:pic>
        <p:nvPicPr>
          <p:cNvPr id="168978" name="Picture 18" descr="vong-tay-go-sua-14mm-16-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08050"/>
            <a:ext cx="71024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203575" y="57689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GỖ</a:t>
            </a:r>
          </a:p>
        </p:txBody>
      </p:sp>
      <p:pic>
        <p:nvPicPr>
          <p:cNvPr id="168981" name="Picture 21" descr="tải xuống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125538"/>
            <a:ext cx="64436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3455988" y="4760913"/>
            <a:ext cx="2195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DÂY</a:t>
            </a:r>
          </a:p>
        </p:txBody>
      </p:sp>
      <p:pic>
        <p:nvPicPr>
          <p:cNvPr id="168983" name="Picture 23" descr="tải xuố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0463"/>
            <a:ext cx="64801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4" name="Text Box 24"/>
          <p:cNvSpPr txBox="1">
            <a:spLocks noChangeArrowheads="1"/>
          </p:cNvSpPr>
          <p:nvPr/>
        </p:nvSpPr>
        <p:spPr bwMode="auto">
          <a:xfrm>
            <a:off x="4427538" y="4689475"/>
            <a:ext cx="288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MÃN NÃO</a:t>
            </a:r>
          </a:p>
        </p:txBody>
      </p:sp>
      <p:pic>
        <p:nvPicPr>
          <p:cNvPr id="168965" name="Picture 5" descr="DSCN08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73125"/>
            <a:ext cx="36718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6" descr="DSCN08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60688"/>
            <a:ext cx="37449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3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9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1" grpId="0"/>
      <p:bldP spid="168971" grpId="1"/>
      <p:bldP spid="168974" grpId="0"/>
      <p:bldP spid="168974" grpId="1"/>
      <p:bldP spid="168976" grpId="0"/>
      <p:bldP spid="168976" grpId="1"/>
      <p:bldP spid="168979" grpId="0"/>
      <p:bldP spid="168979" grpId="1"/>
      <p:bldP spid="168982" grpId="0"/>
      <p:bldP spid="168982" grpId="1"/>
      <p:bldP spid="168984" grpId="0"/>
      <p:bldP spid="1689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7"/>
          <p:cNvSpPr txBox="1">
            <a:spLocks noChangeArrowheads="1"/>
          </p:cNvSpPr>
          <p:nvPr/>
        </p:nvSpPr>
        <p:spPr bwMode="auto">
          <a:xfrm>
            <a:off x="395288" y="549275"/>
            <a:ext cx="8101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HOẠT ĐỘNG 1. Quan sát </a:t>
            </a:r>
          </a:p>
        </p:txBody>
      </p:sp>
      <p:sp>
        <p:nvSpPr>
          <p:cNvPr id="44130" name="Text Box 98"/>
          <p:cNvSpPr txBox="1">
            <a:spLocks noChangeArrowheads="1"/>
          </p:cNvSpPr>
          <p:nvPr/>
        </p:nvSpPr>
        <p:spPr bwMode="auto">
          <a:xfrm>
            <a:off x="576263" y="4365625"/>
            <a:ext cx="8029575" cy="7112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66FF"/>
                </a:solidFill>
                <a:latin typeface="UNI Chu viet tay" pitchFamily="66" charset="0"/>
              </a:rPr>
              <a:t> </a:t>
            </a:r>
            <a:r>
              <a:rPr lang="en-US" sz="3200" b="1">
                <a:solidFill>
                  <a:srgbClr val="0066FF"/>
                </a:solidFill>
                <a:latin typeface="UNI Chu viet tay" pitchFamily="66" charset="0"/>
              </a:rPr>
              <a:t>* </a:t>
            </a:r>
            <a:r>
              <a:rPr lang="en-US" sz="3200" b="1">
                <a:solidFill>
                  <a:schemeClr val="bg1"/>
                </a:solidFill>
                <a:latin typeface="UNI Chu viet tay" pitchFamily="66" charset="0"/>
              </a:rPr>
              <a:t>Vòng đeo tay được làm bằng gì ?</a:t>
            </a:r>
          </a:p>
          <a:p>
            <a:pPr algn="just">
              <a:spcBef>
                <a:spcPct val="50000"/>
              </a:spcBef>
            </a:pPr>
            <a:endParaRPr lang="en-US" sz="300" b="1">
              <a:solidFill>
                <a:schemeClr val="bg1"/>
              </a:solidFill>
              <a:latin typeface="UNI Chu viet tay" pitchFamily="66" charset="0"/>
            </a:endParaRPr>
          </a:p>
        </p:txBody>
      </p:sp>
      <p:sp>
        <p:nvSpPr>
          <p:cNvPr id="44132" name="Text Box 100"/>
          <p:cNvSpPr txBox="1">
            <a:spLocks noChangeArrowheads="1"/>
          </p:cNvSpPr>
          <p:nvPr/>
        </p:nvSpPr>
        <p:spPr bwMode="auto">
          <a:xfrm>
            <a:off x="576263" y="5481638"/>
            <a:ext cx="8101012" cy="650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latin typeface="UNI Chu viet tay" pitchFamily="66" charset="0"/>
              </a:rPr>
              <a:t> * </a:t>
            </a:r>
            <a:r>
              <a:rPr lang="en-US" sz="3200" b="1">
                <a:solidFill>
                  <a:srgbClr val="FFFF66"/>
                </a:solidFill>
                <a:latin typeface="UNI Chu viet tay" pitchFamily="66" charset="0"/>
              </a:rPr>
              <a:t>Vòng đeo tay có mấy màu ? </a:t>
            </a:r>
          </a:p>
        </p:txBody>
      </p:sp>
      <p:pic>
        <p:nvPicPr>
          <p:cNvPr id="7173" name="Picture 104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84313"/>
            <a:ext cx="32686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5" descr="DSCN08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484313"/>
            <a:ext cx="327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0" grpId="0" animBg="1"/>
      <p:bldP spid="44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73" descr="DSC0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28" name="Text Box 772"/>
          <p:cNvSpPr txBox="1">
            <a:spLocks noChangeArrowheads="1"/>
          </p:cNvSpPr>
          <p:nvPr/>
        </p:nvSpPr>
        <p:spPr bwMode="auto">
          <a:xfrm>
            <a:off x="0" y="0"/>
            <a:ext cx="2486025" cy="24796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HOẠT ĐỘNG 2.</a:t>
            </a: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 </a:t>
            </a:r>
            <a:r>
              <a:rPr lang="en-US" sz="4000" b="1">
                <a:solidFill>
                  <a:srgbClr val="FFFF66"/>
                </a:solidFill>
                <a:latin typeface="UNI Chu viet tay" pitchFamily="66" charset="0"/>
              </a:rPr>
              <a:t>Quy trình làm vòng đeo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534400" cy="11287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* </a:t>
            </a:r>
            <a:r>
              <a:rPr lang="en-US" sz="3200" b="1">
                <a:solidFill>
                  <a:schemeClr val="bg1"/>
                </a:solidFill>
                <a:latin typeface="UNI Chu viet tay" pitchFamily="66" charset="0"/>
              </a:rPr>
              <a:t>Muốn giấy có đủ độ dài để làm thành vòng đeo vừa tay ta cần phải làm gì ?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87338" y="1808163"/>
            <a:ext cx="8461375" cy="155416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UNI Chu viet tay" pitchFamily="66" charset="0"/>
              </a:rPr>
              <a:t>Kết luận: vòng đeo tay được làm bằng hai  tờ giấy màu khác nhau và được dùng để đeo trang trí cho tay.</a:t>
            </a:r>
          </a:p>
        </p:txBody>
      </p:sp>
      <p:pic>
        <p:nvPicPr>
          <p:cNvPr id="9220" name="Picture 10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1413"/>
            <a:ext cx="3779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DSCN08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413"/>
            <a:ext cx="37449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animBg="1"/>
      <p:bldP spid="1443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11188" y="620713"/>
            <a:ext cx="6513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>
                <a:solidFill>
                  <a:srgbClr val="FF0000"/>
                </a:solidFill>
                <a:latin typeface="Arial Unicode MS" pitchFamily="34" charset="-128"/>
              </a:rPr>
              <a:t>Bước 1</a:t>
            </a:r>
            <a:r>
              <a:rPr lang="en-US" sz="3200" b="1">
                <a:solidFill>
                  <a:srgbClr val="FF0000"/>
                </a:solidFill>
                <a:latin typeface="Arial Unicode MS" pitchFamily="34" charset="-128"/>
              </a:rPr>
              <a:t>: Cắt thành các nan giấy</a:t>
            </a:r>
          </a:p>
        </p:txBody>
      </p:sp>
      <p:pic>
        <p:nvPicPr>
          <p:cNvPr id="169990" name="Picture 6" descr="scisso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6688" y="2319338"/>
            <a:ext cx="990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0588" name="Group 604"/>
          <p:cNvGraphicFramePr>
            <a:graphicFrameLocks noGrp="1"/>
          </p:cNvGraphicFramePr>
          <p:nvPr>
            <p:ph sz="half" idx="1"/>
          </p:nvPr>
        </p:nvGraphicFramePr>
        <p:xfrm>
          <a:off x="179388" y="2035175"/>
          <a:ext cx="3997325" cy="517818"/>
        </p:xfrm>
        <a:graphic>
          <a:graphicData uri="http://schemas.openxmlformats.org/drawingml/2006/table">
            <a:tbl>
              <a:tblPr/>
              <a:tblGrid>
                <a:gridCol w="398462"/>
                <a:gridCol w="400050"/>
                <a:gridCol w="400050"/>
                <a:gridCol w="400050"/>
                <a:gridCol w="398463"/>
                <a:gridCol w="400050"/>
                <a:gridCol w="398462"/>
                <a:gridCol w="400050"/>
                <a:gridCol w="400050"/>
                <a:gridCol w="40163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514" name="Group 530"/>
          <p:cNvGraphicFramePr>
            <a:graphicFrameLocks noGrp="1"/>
          </p:cNvGraphicFramePr>
          <p:nvPr>
            <p:ph sz="quarter" idx="2"/>
          </p:nvPr>
        </p:nvGraphicFramePr>
        <p:xfrm>
          <a:off x="5256213" y="1600200"/>
          <a:ext cx="3127375" cy="423863"/>
        </p:xfrm>
        <a:graphic>
          <a:graphicData uri="http://schemas.openxmlformats.org/drawingml/2006/table">
            <a:tbl>
              <a:tblPr/>
              <a:tblGrid>
                <a:gridCol w="333375"/>
                <a:gridCol w="292100"/>
                <a:gridCol w="312737"/>
                <a:gridCol w="312738"/>
                <a:gridCol w="312737"/>
                <a:gridCol w="312738"/>
                <a:gridCol w="312737"/>
                <a:gridCol w="312738"/>
                <a:gridCol w="312737"/>
                <a:gridCol w="312738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365" name="Group 381"/>
          <p:cNvGraphicFramePr>
            <a:graphicFrameLocks noGrp="1"/>
          </p:cNvGraphicFramePr>
          <p:nvPr/>
        </p:nvGraphicFramePr>
        <p:xfrm>
          <a:off x="179388" y="2552700"/>
          <a:ext cx="3997325" cy="2073276"/>
        </p:xfrm>
        <a:graphic>
          <a:graphicData uri="http://schemas.openxmlformats.org/drawingml/2006/table">
            <a:tbl>
              <a:tblPr/>
              <a:tblGrid>
                <a:gridCol w="400050"/>
                <a:gridCol w="400050"/>
                <a:gridCol w="400050"/>
                <a:gridCol w="398462"/>
                <a:gridCol w="401638"/>
                <a:gridCol w="398462"/>
                <a:gridCol w="400050"/>
                <a:gridCol w="398463"/>
                <a:gridCol w="401637"/>
                <a:gridCol w="398463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9" name="Text Box 409"/>
          <p:cNvSpPr txBox="1">
            <a:spLocks noChangeArrowheads="1"/>
          </p:cNvSpPr>
          <p:nvPr/>
        </p:nvSpPr>
        <p:spPr bwMode="auto">
          <a:xfrm>
            <a:off x="5435600" y="1952625"/>
            <a:ext cx="3565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.VnArabiaH" pitchFamily="34" charset="0"/>
            </a:endParaRPr>
          </a:p>
        </p:txBody>
      </p:sp>
      <p:graphicFrame>
        <p:nvGraphicFramePr>
          <p:cNvPr id="170566" name="Group 582"/>
          <p:cNvGraphicFramePr>
            <a:graphicFrameLocks noGrp="1"/>
          </p:cNvGraphicFramePr>
          <p:nvPr>
            <p:ph sz="quarter" idx="3"/>
          </p:nvPr>
        </p:nvGraphicFramePr>
        <p:xfrm>
          <a:off x="5256213" y="2168525"/>
          <a:ext cx="3138487" cy="396875"/>
        </p:xfrm>
        <a:graphic>
          <a:graphicData uri="http://schemas.openxmlformats.org/drawingml/2006/table">
            <a:tbl>
              <a:tblPr/>
              <a:tblGrid>
                <a:gridCol w="334962"/>
                <a:gridCol w="292100"/>
                <a:gridCol w="314325"/>
                <a:gridCol w="288925"/>
                <a:gridCol w="339725"/>
                <a:gridCol w="314325"/>
                <a:gridCol w="312738"/>
                <a:gridCol w="314325"/>
                <a:gridCol w="312737"/>
                <a:gridCol w="3143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70568" name="Text Box 584"/>
          <p:cNvSpPr txBox="1">
            <a:spLocks noChangeArrowheads="1"/>
          </p:cNvSpPr>
          <p:nvPr/>
        </p:nvSpPr>
        <p:spPr bwMode="auto">
          <a:xfrm>
            <a:off x="971550" y="5013325"/>
            <a:ext cx="7092950" cy="1128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Lấy 2 tờ giấy thủ công khác màu nhau cắt thành các nan giấy rộng 1 ô</a:t>
            </a:r>
            <a:r>
              <a:rPr lang="en-US" sz="1800" b="1">
                <a:latin typeface=".VnArabiaH" pitchFamily="34" charset="0"/>
              </a:rPr>
              <a:t> </a:t>
            </a:r>
            <a:r>
              <a:rPr lang="en-US" sz="3600" b="1">
                <a:latin typeface="UNI Chu viet tay" pitchFamily="66" charset="0"/>
              </a:rPr>
              <a:t> </a:t>
            </a:r>
          </a:p>
        </p:txBody>
      </p:sp>
      <p:pic>
        <p:nvPicPr>
          <p:cNvPr id="10375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6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4724400"/>
            <a:ext cx="11509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7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8" name="Picture 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3938"/>
            <a:ext cx="115093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60226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482 L -4.44444E-6 -0.1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0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62" name="Group 30"/>
          <p:cNvGraphicFramePr>
            <a:graphicFrameLocks noGrp="1"/>
          </p:cNvGraphicFramePr>
          <p:nvPr>
            <p:ph/>
          </p:nvPr>
        </p:nvGraphicFramePr>
        <p:xfrm>
          <a:off x="250825" y="25288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463" name="Group 31"/>
          <p:cNvGraphicFramePr>
            <a:graphicFrameLocks noGrp="1"/>
          </p:cNvGraphicFramePr>
          <p:nvPr/>
        </p:nvGraphicFramePr>
        <p:xfrm>
          <a:off x="5172075" y="2527300"/>
          <a:ext cx="3683000" cy="287338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35" name="Group 103"/>
          <p:cNvGraphicFramePr>
            <a:graphicFrameLocks noGrp="1"/>
          </p:cNvGraphicFramePr>
          <p:nvPr/>
        </p:nvGraphicFramePr>
        <p:xfrm>
          <a:off x="250825" y="31765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61" name="Group 129"/>
          <p:cNvGraphicFramePr>
            <a:graphicFrameLocks noGrp="1"/>
          </p:cNvGraphicFramePr>
          <p:nvPr/>
        </p:nvGraphicFramePr>
        <p:xfrm>
          <a:off x="5256213" y="31765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362" name="Text Box 131"/>
          <p:cNvSpPr txBox="1">
            <a:spLocks noChangeArrowheads="1"/>
          </p:cNvSpPr>
          <p:nvPr/>
        </p:nvSpPr>
        <p:spPr bwMode="auto">
          <a:xfrm>
            <a:off x="0" y="13049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latin typeface="UNI Chu viet tay" pitchFamily="66" charset="0"/>
              </a:rPr>
              <a:t> </a:t>
            </a:r>
            <a:r>
              <a:rPr lang="en-US" sz="3600" b="1" u="sng">
                <a:solidFill>
                  <a:srgbClr val="FF0000"/>
                </a:solidFill>
                <a:latin typeface="Arial Unicode MS" pitchFamily="34" charset="-128"/>
              </a:rPr>
              <a:t>Bước 2:</a:t>
            </a:r>
            <a:r>
              <a:rPr lang="en-US" sz="2400" b="1">
                <a:latin typeface="Arial Unicode MS" pitchFamily="34" charset="-128"/>
              </a:rPr>
              <a:t> </a:t>
            </a:r>
          </a:p>
        </p:txBody>
      </p:sp>
      <p:sp>
        <p:nvSpPr>
          <p:cNvPr id="146565" name="Text Box 133"/>
          <p:cNvSpPr txBox="1">
            <a:spLocks noChangeArrowheads="1"/>
          </p:cNvSpPr>
          <p:nvPr/>
        </p:nvSpPr>
        <p:spPr bwMode="auto">
          <a:xfrm>
            <a:off x="1871663" y="1304925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Dán nối các nan giấy</a:t>
            </a:r>
          </a:p>
        </p:txBody>
      </p:sp>
      <p:sp>
        <p:nvSpPr>
          <p:cNvPr id="146566" name="Text Box 134"/>
          <p:cNvSpPr txBox="1">
            <a:spLocks noChangeArrowheads="1"/>
          </p:cNvSpPr>
          <p:nvPr/>
        </p:nvSpPr>
        <p:spPr bwMode="auto">
          <a:xfrm>
            <a:off x="0" y="4184650"/>
            <a:ext cx="8856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latin typeface="Times New Roman" pitchFamily="18" charset="0"/>
              </a:rPr>
              <a:t>(Khoảng cách dán hai đầu nan dính vào nhau là 1 ô)</a:t>
            </a:r>
          </a:p>
        </p:txBody>
      </p:sp>
      <p:pic>
        <p:nvPicPr>
          <p:cNvPr id="1136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6218" y="2382"/>
            <a:ext cx="1300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38800"/>
            <a:ext cx="1331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410200"/>
            <a:ext cx="14509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17379 1.85185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 L -0.18178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6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SC0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3695"/>
  <p:tag name="VIOLETTITLE" val="Bài 15. Làm vòng đeo tay"/>
  <p:tag name="VIOLETLESSON" val="15"/>
  <p:tag name="VIOLETCATID" val="7880539"/>
  <p:tag name="VIOLETSUBJECT" val="Thủ công 2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00:48:49"/>
  <p:tag name="VIOLETHIT" val="294"/>
  <p:tag name="VIOLETLIKE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1943</TotalTime>
  <Words>217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.VnArabiaH</vt:lpstr>
      <vt:lpstr>Arial</vt:lpstr>
      <vt:lpstr>Garamond</vt:lpstr>
      <vt:lpstr>Wingdings</vt:lpstr>
      <vt:lpstr>Calibri</vt:lpstr>
      <vt:lpstr>Times New Roman</vt:lpstr>
      <vt:lpstr>UNI Chu truyen thong</vt:lpstr>
      <vt:lpstr>VNI-Commerce</vt:lpstr>
      <vt:lpstr>UNI Chu viet tay</vt:lpstr>
      <vt:lpstr>Arial Unicode MS</vt:lpstr>
      <vt:lpstr>Edge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nguyenvantoan1971@gmail.com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TOAN</dc:creator>
  <cp:lastModifiedBy>PC_ASUS</cp:lastModifiedBy>
  <cp:revision>132</cp:revision>
  <dcterms:created xsi:type="dcterms:W3CDTF">2005-12-16T14:40:29Z</dcterms:created>
  <dcterms:modified xsi:type="dcterms:W3CDTF">2019-03-30T17:00:20Z</dcterms:modified>
</cp:coreProperties>
</file>