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5" r:id="rId2"/>
    <p:sldId id="308" r:id="rId3"/>
    <p:sldId id="313" r:id="rId4"/>
    <p:sldId id="307" r:id="rId5"/>
    <p:sldId id="262" r:id="rId6"/>
    <p:sldId id="310" r:id="rId7"/>
    <p:sldId id="298" r:id="rId8"/>
    <p:sldId id="299" r:id="rId9"/>
    <p:sldId id="296" r:id="rId10"/>
    <p:sldId id="315" r:id="rId11"/>
    <p:sldId id="317" r:id="rId12"/>
    <p:sldId id="320" r:id="rId13"/>
    <p:sldId id="318" r:id="rId14"/>
    <p:sldId id="322" r:id="rId15"/>
    <p:sldId id="324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333300"/>
    <a:srgbClr val="FF0000"/>
    <a:srgbClr val="00CCFF"/>
    <a:srgbClr val="FFFFFF"/>
    <a:srgbClr val="FFCC00"/>
    <a:srgbClr val="FFFF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8571" autoAdjust="0"/>
    <p:restoredTop sz="89922" autoAdjust="0"/>
  </p:normalViewPr>
  <p:slideViewPr>
    <p:cSldViewPr>
      <p:cViewPr varScale="1">
        <p:scale>
          <a:sx n="65" d="100"/>
          <a:sy n="65" d="100"/>
        </p:scale>
        <p:origin x="-2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974660-58B6-46AD-BE27-6DB59EEDC0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34771-ECD8-417C-9DAC-4D322120EA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E7D68-BD54-4EA1-86AF-2BDF509C8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C7BC8-0D44-488D-8FBD-F95F00A70C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  <p:sndAc>
      <p:stSnd>
        <p:snd r:embed="rId1" name="chimes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394489-F82D-4D37-B6CF-5E482AE1D6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E8CE3-6B53-4E6F-A6A6-B0A83FDCEE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CB045-D688-4679-9A57-8941C3136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EF577-1775-43FE-8B24-DF60F4B4FC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C76D7-C813-4135-8AC1-5F3CF405A8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DE458-C19A-4289-A977-017223777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4A095-1386-436F-93C6-6F3760298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A68BA-A1AB-4B30-BBDA-AFFF883FE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0E1B1-C22D-4B5D-87D4-FB5BEFC985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A24C40-B36C-495A-9796-77B1A88F4A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ll dir="ru"/>
    <p:sndAc>
      <p:stSnd>
        <p:snd r:embed="rId14" name="chimes.wav" builtIn="1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.bin"/><Relationship Id="rId2" Type="http://schemas.openxmlformats.org/officeDocument/2006/relationships/audio" Target="file:///E:\Be%20Hong%20Ngoc%20-%20Em%20yeu%20truong%20em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jpe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2" name="Picture 4" descr="SLGG_2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WordArt 7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7162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</a:t>
            </a:r>
            <a:r>
              <a:rPr lang="en-US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ỌC ÁI MỘ A</a:t>
            </a:r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8859" name="WordArt 11"/>
          <p:cNvSpPr>
            <a:spLocks noChangeArrowheads="1" noChangeShapeType="1" noTextEdit="1"/>
          </p:cNvSpPr>
          <p:nvPr/>
        </p:nvSpPr>
        <p:spPr bwMode="auto">
          <a:xfrm>
            <a:off x="1752600" y="160020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LỚP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8860" name="WordArt 12"/>
          <p:cNvSpPr>
            <a:spLocks noChangeArrowheads="1" noChangeShapeType="1" noTextEdit="1"/>
          </p:cNvSpPr>
          <p:nvPr/>
        </p:nvSpPr>
        <p:spPr bwMode="auto">
          <a:xfrm>
            <a:off x="609600" y="3352800"/>
            <a:ext cx="7696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+mj-lt"/>
                <a:cs typeface="Times New Roman"/>
              </a:rPr>
              <a:t>DiỆN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+mj-lt"/>
                <a:cs typeface="Times New Roman"/>
              </a:rPr>
              <a:t> TÍCH HÌNH CHỮ NHẬT</a:t>
            </a:r>
            <a:endParaRPr lang="en-US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78861" name="WordArt 13"/>
          <p:cNvSpPr>
            <a:spLocks noChangeArrowheads="1" noChangeShapeType="1" noTextEdit="1"/>
          </p:cNvSpPr>
          <p:nvPr/>
        </p:nvSpPr>
        <p:spPr bwMode="auto">
          <a:xfrm>
            <a:off x="1066800" y="5715000"/>
            <a:ext cx="71247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NGUYỄN THỊ THƯỜNG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pull dir="r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66800" cy="411163"/>
          </a:xfrm>
        </p:spPr>
        <p:txBody>
          <a:bodyPr/>
          <a:lstStyle/>
          <a:p>
            <a:r>
              <a:rPr lang="en-US" sz="800">
                <a:solidFill>
                  <a:srgbClr val="99FF99"/>
                </a:solidFill>
              </a:rPr>
              <a:t>CỦNG CỐ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4495800" y="609600"/>
            <a:ext cx="425608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0000FF"/>
                </a:solidFill>
                <a:latin typeface="VNI-Thufap2" pitchFamily="2" charset="0"/>
              </a:rPr>
              <a:t>Troø chôi</a:t>
            </a:r>
          </a:p>
        </p:txBody>
      </p:sp>
      <p:sp>
        <p:nvSpPr>
          <p:cNvPr id="149509" name="WordArt 5"/>
          <p:cNvSpPr>
            <a:spLocks noChangeArrowheads="1" noChangeShapeType="1" noTextEdit="1"/>
          </p:cNvSpPr>
          <p:nvPr/>
        </p:nvSpPr>
        <p:spPr bwMode="auto">
          <a:xfrm>
            <a:off x="844550" y="2286000"/>
            <a:ext cx="7526338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VNI-Ariston"/>
              </a:rPr>
              <a:t>Ai nhanh, ai ñuùng ?</a:t>
            </a:r>
          </a:p>
        </p:txBody>
      </p:sp>
      <p:pic>
        <p:nvPicPr>
          <p:cNvPr id="149510" name="Picture 6" descr="clock_0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0925" y="4572000"/>
            <a:ext cx="2109788" cy="1981200"/>
          </a:xfrm>
          <a:prstGeom prst="rect">
            <a:avLst/>
          </a:prstGeom>
          <a:noFill/>
        </p:spPr>
      </p:pic>
      <p:pic>
        <p:nvPicPr>
          <p:cNvPr id="149511" name="Picture 7" descr="0034-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6250" y="4648200"/>
            <a:ext cx="1125538" cy="1828800"/>
          </a:xfrm>
          <a:prstGeom prst="rect">
            <a:avLst/>
          </a:prstGeom>
          <a:noFill/>
        </p:spPr>
      </p:pic>
      <p:sp>
        <p:nvSpPr>
          <p:cNvPr id="149513" name="WordArt 9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29718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 CỦNG CỐ</a:t>
            </a: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/>
      <p:bldP spid="149509" grpId="0" animBg="1"/>
      <p:bldP spid="1495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WordArt 4"/>
          <p:cNvSpPr>
            <a:spLocks noChangeArrowheads="1" noChangeShapeType="1" noTextEdit="1"/>
          </p:cNvSpPr>
          <p:nvPr/>
        </p:nvSpPr>
        <p:spPr bwMode="auto">
          <a:xfrm>
            <a:off x="3124200" y="0"/>
            <a:ext cx="205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>
                        <a:gamma/>
                        <a:shade val="46275"/>
                        <a:invGamma/>
                      </a:srgbClr>
                    </a:gs>
                    <a:gs pos="50000">
                      <a:srgbClr val="00FF00"/>
                    </a:gs>
                    <a:gs pos="100000">
                      <a:srgbClr val="00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CÂU HỎI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0" y="5334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CC00"/>
                </a:solidFill>
              </a:rPr>
              <a:t>Muốn tính diện tích hình chữ nhật, em làm thế nào?</a:t>
            </a:r>
          </a:p>
        </p:txBody>
      </p:sp>
      <p:grpSp>
        <p:nvGrpSpPr>
          <p:cNvPr id="152585" name="Group 9"/>
          <p:cNvGrpSpPr>
            <a:grpSpLocks/>
          </p:cNvGrpSpPr>
          <p:nvPr/>
        </p:nvGrpSpPr>
        <p:grpSpPr bwMode="auto">
          <a:xfrm>
            <a:off x="0" y="2057400"/>
            <a:ext cx="731838" cy="731838"/>
            <a:chOff x="192" y="1440"/>
            <a:chExt cx="461" cy="461"/>
          </a:xfrm>
        </p:grpSpPr>
        <p:sp>
          <p:nvSpPr>
            <p:cNvPr id="152582" name="Oval 6"/>
            <p:cNvSpPr>
              <a:spLocks noChangeArrowheads="1"/>
            </p:cNvSpPr>
            <p:nvPr/>
          </p:nvSpPr>
          <p:spPr bwMode="auto">
            <a:xfrm>
              <a:off x="192" y="1440"/>
              <a:ext cx="461" cy="461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3" name="Oval 7"/>
            <p:cNvSpPr>
              <a:spLocks noChangeArrowheads="1"/>
            </p:cNvSpPr>
            <p:nvPr/>
          </p:nvSpPr>
          <p:spPr bwMode="auto">
            <a:xfrm>
              <a:off x="288" y="1536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/>
                <a:t>A</a:t>
              </a:r>
            </a:p>
          </p:txBody>
        </p:sp>
      </p:grpSp>
      <p:grpSp>
        <p:nvGrpSpPr>
          <p:cNvPr id="152586" name="Group 10"/>
          <p:cNvGrpSpPr>
            <a:grpSpLocks/>
          </p:cNvGrpSpPr>
          <p:nvPr/>
        </p:nvGrpSpPr>
        <p:grpSpPr bwMode="auto">
          <a:xfrm>
            <a:off x="0" y="3733800"/>
            <a:ext cx="731838" cy="731838"/>
            <a:chOff x="192" y="1440"/>
            <a:chExt cx="461" cy="461"/>
          </a:xfrm>
        </p:grpSpPr>
        <p:sp>
          <p:nvSpPr>
            <p:cNvPr id="152587" name="Oval 11"/>
            <p:cNvSpPr>
              <a:spLocks noChangeArrowheads="1"/>
            </p:cNvSpPr>
            <p:nvPr/>
          </p:nvSpPr>
          <p:spPr bwMode="auto">
            <a:xfrm>
              <a:off x="192" y="1440"/>
              <a:ext cx="461" cy="461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8" name="Oval 12"/>
            <p:cNvSpPr>
              <a:spLocks noChangeArrowheads="1"/>
            </p:cNvSpPr>
            <p:nvPr/>
          </p:nvSpPr>
          <p:spPr bwMode="auto">
            <a:xfrm>
              <a:off x="288" y="1536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/>
                <a:t>B</a:t>
              </a:r>
            </a:p>
          </p:txBody>
        </p:sp>
      </p:grpSp>
      <p:grpSp>
        <p:nvGrpSpPr>
          <p:cNvPr id="152589" name="Group 13"/>
          <p:cNvGrpSpPr>
            <a:grpSpLocks/>
          </p:cNvGrpSpPr>
          <p:nvPr/>
        </p:nvGrpSpPr>
        <p:grpSpPr bwMode="auto">
          <a:xfrm>
            <a:off x="0" y="5257800"/>
            <a:ext cx="731838" cy="731838"/>
            <a:chOff x="192" y="1440"/>
            <a:chExt cx="461" cy="461"/>
          </a:xfrm>
        </p:grpSpPr>
        <p:sp>
          <p:nvSpPr>
            <p:cNvPr id="152590" name="Oval 14"/>
            <p:cNvSpPr>
              <a:spLocks noChangeArrowheads="1"/>
            </p:cNvSpPr>
            <p:nvPr/>
          </p:nvSpPr>
          <p:spPr bwMode="auto">
            <a:xfrm>
              <a:off x="192" y="1440"/>
              <a:ext cx="461" cy="461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91" name="Oval 15"/>
            <p:cNvSpPr>
              <a:spLocks noChangeArrowheads="1"/>
            </p:cNvSpPr>
            <p:nvPr/>
          </p:nvSpPr>
          <p:spPr bwMode="auto">
            <a:xfrm>
              <a:off x="288" y="1536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/>
                <a:t>C</a:t>
              </a:r>
            </a:p>
          </p:txBody>
        </p:sp>
      </p:grpSp>
      <p:sp>
        <p:nvSpPr>
          <p:cNvPr id="152592" name="Text Box 16"/>
          <p:cNvSpPr txBox="1">
            <a:spLocks noChangeArrowheads="1"/>
          </p:cNvSpPr>
          <p:nvPr/>
        </p:nvSpPr>
        <p:spPr bwMode="auto">
          <a:xfrm>
            <a:off x="914400" y="1752600"/>
            <a:ext cx="7086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CCFF"/>
                </a:solidFill>
              </a:rPr>
              <a:t>Lấy chiều dài cộng với chiều rộng (cùng đơn vị đo)</a:t>
            </a:r>
          </a:p>
        </p:txBody>
      </p:sp>
      <p:sp>
        <p:nvSpPr>
          <p:cNvPr id="152593" name="Text Box 17"/>
          <p:cNvSpPr txBox="1">
            <a:spLocks noChangeArrowheads="1"/>
          </p:cNvSpPr>
          <p:nvPr/>
        </p:nvSpPr>
        <p:spPr bwMode="auto">
          <a:xfrm>
            <a:off x="990600" y="3352800"/>
            <a:ext cx="815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CCFF"/>
                </a:solidFill>
              </a:rPr>
              <a:t>Lấy chiều dài cộng với chiều rộng (cùng đơn vị đo) rồi nhân với 2.</a:t>
            </a:r>
          </a:p>
        </p:txBody>
      </p:sp>
      <p:sp>
        <p:nvSpPr>
          <p:cNvPr id="152594" name="Text Box 18"/>
          <p:cNvSpPr txBox="1">
            <a:spLocks noChangeArrowheads="1"/>
          </p:cNvSpPr>
          <p:nvPr/>
        </p:nvSpPr>
        <p:spPr bwMode="auto">
          <a:xfrm>
            <a:off x="1066800" y="5181600"/>
            <a:ext cx="8077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CCFF"/>
                </a:solidFill>
              </a:rPr>
              <a:t>Lấy chiều dài nhân với chiều rộng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00CCFF"/>
                </a:solidFill>
              </a:rPr>
              <a:t>( cùng đơn vị đo)</a:t>
            </a:r>
          </a:p>
        </p:txBody>
      </p:sp>
      <p:sp>
        <p:nvSpPr>
          <p:cNvPr id="152595" name="Rectangle 19"/>
          <p:cNvSpPr>
            <a:spLocks noChangeArrowheads="1"/>
          </p:cNvSpPr>
          <p:nvPr/>
        </p:nvSpPr>
        <p:spPr bwMode="auto">
          <a:xfrm>
            <a:off x="8458200" y="1828800"/>
            <a:ext cx="457200" cy="5334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3600"/>
              <a:t>S</a:t>
            </a:r>
          </a:p>
        </p:txBody>
      </p:sp>
      <p:sp>
        <p:nvSpPr>
          <p:cNvPr id="152596" name="Rectangle 20"/>
          <p:cNvSpPr>
            <a:spLocks noChangeArrowheads="1"/>
          </p:cNvSpPr>
          <p:nvPr/>
        </p:nvSpPr>
        <p:spPr bwMode="auto">
          <a:xfrm>
            <a:off x="8458200" y="5334000"/>
            <a:ext cx="457200" cy="5334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3600"/>
              <a:t>Đ</a:t>
            </a:r>
          </a:p>
        </p:txBody>
      </p:sp>
      <p:sp>
        <p:nvSpPr>
          <p:cNvPr id="152597" name="Rectangle 21"/>
          <p:cNvSpPr>
            <a:spLocks noChangeArrowheads="1"/>
          </p:cNvSpPr>
          <p:nvPr/>
        </p:nvSpPr>
        <p:spPr bwMode="auto">
          <a:xfrm>
            <a:off x="8458200" y="3581400"/>
            <a:ext cx="457200" cy="5334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3600"/>
              <a:t>S</a:t>
            </a: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2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58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2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58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2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58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2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52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52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581"/>
                  </p:tgtEl>
                </p:cond>
              </p:nextCondLst>
            </p:seq>
          </p:childTnLst>
        </p:cTn>
      </p:par>
    </p:tnLst>
    <p:bldLst>
      <p:bldP spid="152580" grpId="0" animBg="1"/>
      <p:bldP spid="152581" grpId="0"/>
      <p:bldP spid="152581" grpId="1"/>
      <p:bldP spid="152592" grpId="0"/>
      <p:bldP spid="152593" grpId="0"/>
      <p:bldP spid="152594" grpId="0"/>
      <p:bldP spid="152595" grpId="0" animBg="1"/>
      <p:bldP spid="152595" grpId="1" animBg="1"/>
      <p:bldP spid="152596" grpId="0" animBg="1"/>
      <p:bldP spid="152596" grpId="1" animBg="1"/>
      <p:bldP spid="152597" grpId="0" animBg="1"/>
      <p:bldP spid="15259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1" name="Picture 3" descr="Froc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14800"/>
            <a:ext cx="4219575" cy="2286000"/>
          </a:xfrm>
          <a:prstGeom prst="rect">
            <a:avLst/>
          </a:prstGeom>
          <a:noFill/>
        </p:spPr>
      </p:pic>
      <p:pic>
        <p:nvPicPr>
          <p:cNvPr id="155652" name="Picture 4" descr="firew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2988" y="3200400"/>
            <a:ext cx="2603500" cy="3200400"/>
          </a:xfrm>
          <a:prstGeom prst="rect">
            <a:avLst/>
          </a:prstGeom>
          <a:noFill/>
        </p:spPr>
      </p:pic>
      <p:pic>
        <p:nvPicPr>
          <p:cNvPr id="155653" name="Picture 5" descr="firew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9663" y="838200"/>
            <a:ext cx="2601912" cy="3200400"/>
          </a:xfrm>
          <a:prstGeom prst="rect">
            <a:avLst/>
          </a:prstGeom>
          <a:noFill/>
        </p:spPr>
      </p:pic>
      <p:pic>
        <p:nvPicPr>
          <p:cNvPr id="155656" name="Picture 8" descr="ani-23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2667000"/>
            <a:ext cx="1524000" cy="1524000"/>
          </a:xfrm>
          <a:prstGeom prst="rect">
            <a:avLst/>
          </a:prstGeom>
          <a:noFill/>
        </p:spPr>
      </p:pic>
      <p:pic>
        <p:nvPicPr>
          <p:cNvPr id="155657" name="Picture 9" descr="b3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2057400"/>
            <a:ext cx="2114550" cy="2828925"/>
          </a:xfrm>
          <a:prstGeom prst="rect">
            <a:avLst/>
          </a:prstGeom>
          <a:noFill/>
        </p:spPr>
      </p:pic>
      <p:pic>
        <p:nvPicPr>
          <p:cNvPr id="155662" name="Picture 14" descr="kids0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2362200"/>
            <a:ext cx="3276600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95400" cy="228600"/>
          </a:xfrm>
        </p:spPr>
        <p:txBody>
          <a:bodyPr/>
          <a:lstStyle/>
          <a:p>
            <a:r>
              <a:rPr lang="en-US" sz="800">
                <a:solidFill>
                  <a:srgbClr val="333300"/>
                </a:solidFill>
              </a:rPr>
              <a:t>Củng cố</a:t>
            </a:r>
          </a:p>
        </p:txBody>
      </p:sp>
      <p:sp>
        <p:nvSpPr>
          <p:cNvPr id="153604" name="WordArt 4"/>
          <p:cNvSpPr>
            <a:spLocks noChangeArrowheads="1" noChangeShapeType="1" noTextEdit="1"/>
          </p:cNvSpPr>
          <p:nvPr/>
        </p:nvSpPr>
        <p:spPr bwMode="auto">
          <a:xfrm>
            <a:off x="3124200" y="0"/>
            <a:ext cx="205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>
                        <a:gamma/>
                        <a:shade val="46275"/>
                        <a:invGamma/>
                      </a:srgbClr>
                    </a:gs>
                    <a:gs pos="50000">
                      <a:srgbClr val="00FF00"/>
                    </a:gs>
                    <a:gs pos="100000">
                      <a:srgbClr val="00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CÂU HỎI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0" y="1905000"/>
            <a:ext cx="876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</a:rPr>
              <a:t>Qua bài học, các em biết được điều gì ?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0" y="35052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CCFF"/>
                </a:solidFill>
              </a:rPr>
              <a:t>Biết được cách tính diện tích các vật xung quanh ta như khoảng sân, căn phòng…</a:t>
            </a: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nimBg="1"/>
      <p:bldP spid="153605" grpId="0"/>
      <p:bldP spid="153605" grpId="1"/>
      <p:bldP spid="153606" grpId="0"/>
      <p:bldP spid="15360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633413" y="1066800"/>
            <a:ext cx="79486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</a:rPr>
              <a:t>Về nhà :</a:t>
            </a: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2390775" y="20574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3352800" y="1524000"/>
            <a:ext cx="3375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99"/>
                </a:solidFill>
              </a:rPr>
              <a:t>*</a:t>
            </a:r>
            <a:r>
              <a:rPr lang="en-US" sz="1800" b="1">
                <a:solidFill>
                  <a:srgbClr val="FF3399"/>
                </a:solidFill>
              </a:rPr>
              <a:t>    </a:t>
            </a:r>
            <a:r>
              <a:rPr lang="en-US" sz="4000" b="1">
                <a:solidFill>
                  <a:srgbClr val="FF0000"/>
                </a:solidFill>
              </a:rPr>
              <a:t>Ôn lại bài.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2673350" y="2743200"/>
            <a:ext cx="2954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3352800" y="2438400"/>
            <a:ext cx="4210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*</a:t>
            </a:r>
            <a:r>
              <a:rPr lang="en-US" sz="1800" b="1">
                <a:solidFill>
                  <a:srgbClr val="FF0000"/>
                </a:solidFill>
              </a:rPr>
              <a:t>     </a:t>
            </a:r>
            <a:r>
              <a:rPr lang="en-US" sz="3600" b="1">
                <a:solidFill>
                  <a:srgbClr val="FF0000"/>
                </a:solidFill>
              </a:rPr>
              <a:t>Chuẩn bị bài sau</a:t>
            </a:r>
          </a:p>
        </p:txBody>
      </p:sp>
      <p:grpSp>
        <p:nvGrpSpPr>
          <p:cNvPr id="158727" name="Group 7"/>
          <p:cNvGrpSpPr>
            <a:grpSpLocks/>
          </p:cNvGrpSpPr>
          <p:nvPr/>
        </p:nvGrpSpPr>
        <p:grpSpPr bwMode="auto">
          <a:xfrm>
            <a:off x="-36513" y="-15875"/>
            <a:ext cx="9144001" cy="6858000"/>
            <a:chOff x="1985" y="2248"/>
            <a:chExt cx="8796" cy="11723"/>
          </a:xfrm>
        </p:grpSpPr>
        <p:graphicFrame>
          <p:nvGraphicFramePr>
            <p:cNvPr id="158728" name="Object 8"/>
            <p:cNvGraphicFramePr>
              <a:graphicFrameLocks noChangeAspect="1"/>
            </p:cNvGraphicFramePr>
            <p:nvPr/>
          </p:nvGraphicFramePr>
          <p:xfrm>
            <a:off x="1985" y="2248"/>
            <a:ext cx="3055" cy="3044"/>
          </p:xfrm>
          <a:graphic>
            <a:graphicData uri="http://schemas.openxmlformats.org/presentationml/2006/ole">
              <p:oleObj spid="_x0000_s158728" r:id="rId6" imgW="1278360" imgH="1274040" progId="">
                <p:embed/>
              </p:oleObj>
            </a:graphicData>
          </a:graphic>
        </p:graphicFrame>
        <p:graphicFrame>
          <p:nvGraphicFramePr>
            <p:cNvPr id="158729" name="Object 9"/>
            <p:cNvGraphicFramePr>
              <a:graphicFrameLocks noChangeAspect="1"/>
            </p:cNvGraphicFramePr>
            <p:nvPr/>
          </p:nvGraphicFramePr>
          <p:xfrm>
            <a:off x="7632" y="11087"/>
            <a:ext cx="3149" cy="2884"/>
          </p:xfrm>
          <a:graphic>
            <a:graphicData uri="http://schemas.openxmlformats.org/presentationml/2006/ole">
              <p:oleObj spid="_x0000_s158729" r:id="rId7" imgW="1999440" imgH="1831320" progId="">
                <p:embed/>
              </p:oleObj>
            </a:graphicData>
          </a:graphic>
        </p:graphicFrame>
        <p:sp>
          <p:nvSpPr>
            <p:cNvPr id="158730" name="Line 10"/>
            <p:cNvSpPr>
              <a:spLocks noChangeShapeType="1"/>
            </p:cNvSpPr>
            <p:nvPr/>
          </p:nvSpPr>
          <p:spPr bwMode="auto">
            <a:xfrm>
              <a:off x="2448" y="5289"/>
              <a:ext cx="0" cy="8352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1" name="Line 11"/>
            <p:cNvSpPr>
              <a:spLocks noChangeShapeType="1"/>
            </p:cNvSpPr>
            <p:nvPr/>
          </p:nvSpPr>
          <p:spPr bwMode="auto">
            <a:xfrm>
              <a:off x="2448" y="13626"/>
              <a:ext cx="5184" cy="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8732" name="Picture 12" descr="animated%20big%20yellow%20rose%20flower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3352800"/>
            <a:ext cx="952500" cy="952500"/>
          </a:xfrm>
          <a:prstGeom prst="rect">
            <a:avLst/>
          </a:prstGeom>
          <a:noFill/>
        </p:spPr>
      </p:pic>
      <p:pic>
        <p:nvPicPr>
          <p:cNvPr id="158733" name="Picture 13" descr="animated%20big%20yellow%20rose%20flower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533400"/>
            <a:ext cx="952500" cy="952500"/>
          </a:xfrm>
          <a:prstGeom prst="rect">
            <a:avLst/>
          </a:prstGeom>
          <a:noFill/>
        </p:spPr>
      </p:pic>
      <p:pic>
        <p:nvPicPr>
          <p:cNvPr id="158734" name="Picture 14" descr="animated%20big%20yellow%20rose%20flower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1905000"/>
            <a:ext cx="952500" cy="952500"/>
          </a:xfrm>
          <a:prstGeom prst="rect">
            <a:avLst/>
          </a:prstGeom>
          <a:noFill/>
        </p:spPr>
      </p:pic>
      <p:pic>
        <p:nvPicPr>
          <p:cNvPr id="158735" name="Picture 15" descr="animated%20big%20yellow%20rose%20flower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2209800"/>
            <a:ext cx="952500" cy="952500"/>
          </a:xfrm>
          <a:prstGeom prst="rect">
            <a:avLst/>
          </a:prstGeom>
          <a:noFill/>
        </p:spPr>
      </p:pic>
      <p:pic>
        <p:nvPicPr>
          <p:cNvPr id="158736" name="Picture 16" descr="animated%20big%20yellow%20rose%20flower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3962400"/>
            <a:ext cx="952500" cy="952500"/>
          </a:xfrm>
          <a:prstGeom prst="rect">
            <a:avLst/>
          </a:prstGeom>
          <a:noFill/>
        </p:spPr>
      </p:pic>
      <p:pic>
        <p:nvPicPr>
          <p:cNvPr id="158737" name="Be Hong Ngoc - Em yeu truong em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87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5813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6253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737"/>
                </p:tgtEl>
              </p:cMediaNode>
            </p:audio>
          </p:childTnLst>
        </p:cTn>
      </p:par>
    </p:tnLst>
    <p:bldLst>
      <p:bldP spid="158722" grpId="0"/>
      <p:bldP spid="158724" grpId="0"/>
      <p:bldP spid="1587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wandbilder05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0777" name="WordArt 9"/>
          <p:cNvSpPr>
            <a:spLocks noChangeArrowheads="1" noChangeShapeType="1" noTextEdit="1"/>
          </p:cNvSpPr>
          <p:nvPr/>
        </p:nvSpPr>
        <p:spPr bwMode="auto">
          <a:xfrm>
            <a:off x="762000" y="685800"/>
            <a:ext cx="7543800" cy="59436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433734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CHÀO TẠM BIỆT</a:t>
            </a:r>
          </a:p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HẸN GẶP LẠI</a:t>
            </a:r>
          </a:p>
        </p:txBody>
      </p:sp>
      <p:pic>
        <p:nvPicPr>
          <p:cNvPr id="160778" name="Picture 10" descr="animated%20%20two%20ros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5524500"/>
            <a:ext cx="762000" cy="1333500"/>
          </a:xfrm>
          <a:prstGeom prst="rect">
            <a:avLst/>
          </a:prstGeom>
          <a:noFill/>
        </p:spPr>
      </p:pic>
      <p:pic>
        <p:nvPicPr>
          <p:cNvPr id="160779" name="Picture 11" descr="animated%20%20two%20ros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24500"/>
            <a:ext cx="762000" cy="1333500"/>
          </a:xfrm>
          <a:prstGeom prst="rect">
            <a:avLst/>
          </a:prstGeom>
          <a:noFill/>
        </p:spPr>
      </p:pic>
      <p:pic>
        <p:nvPicPr>
          <p:cNvPr id="160780" name="Picture 12" descr="animated%20%20two%20ros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5524500"/>
            <a:ext cx="762000" cy="133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3908" name="Picture 4" descr="Nen (5)"/>
          <p:cNvPicPr>
            <a:picLocks noChangeAspect="1" noChangeArrowheads="1"/>
          </p:cNvPicPr>
          <p:nvPr>
            <p:ph type="title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grpSp>
        <p:nvGrpSpPr>
          <p:cNvPr id="123909" name="Group 5"/>
          <p:cNvGrpSpPr>
            <a:grpSpLocks/>
          </p:cNvGrpSpPr>
          <p:nvPr/>
        </p:nvGrpSpPr>
        <p:grpSpPr bwMode="auto">
          <a:xfrm>
            <a:off x="0" y="0"/>
            <a:ext cx="4038600" cy="1600200"/>
            <a:chOff x="0" y="0"/>
            <a:chExt cx="2256" cy="768"/>
          </a:xfrm>
        </p:grpSpPr>
        <p:pic>
          <p:nvPicPr>
            <p:cNvPr id="123910" name="Picture 6" descr="Picture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2256" cy="76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2391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528" y="336"/>
              <a:ext cx="1488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72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"/>
                  <a:cs typeface="Arial"/>
                </a:rPr>
                <a:t> </a:t>
              </a:r>
              <a:r>
                <a:rPr lang="en-US" sz="3600" b="1" kern="10" spc="720" dirty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"/>
                  <a:cs typeface="Arial"/>
                </a:rPr>
                <a:t>BÀI CŨ</a:t>
              </a:r>
            </a:p>
          </p:txBody>
        </p:sp>
      </p:grp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04800" y="1524000"/>
            <a:ext cx="838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en-US" sz="35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Helve" pitchFamily="2" charset="0"/>
              </a:rPr>
              <a:t> </a:t>
            </a:r>
            <a:r>
              <a:rPr lang="en-US" sz="3500" b="1">
                <a:solidFill>
                  <a:srgbClr val="0000FF"/>
                </a:solidFill>
                <a:latin typeface="VNI-Helve" pitchFamily="2" charset="0"/>
              </a:rPr>
              <a:t>SO SAÙNH DIEÄN TÍCH HÌNH A VÔÙI DIEÄN TÍCH HÌNH B VAØ C?</a:t>
            </a:r>
          </a:p>
        </p:txBody>
      </p:sp>
      <p:graphicFrame>
        <p:nvGraphicFramePr>
          <p:cNvPr id="124052" name="Group 148"/>
          <p:cNvGraphicFramePr>
            <a:graphicFrameLocks noGrp="1"/>
          </p:cNvGraphicFramePr>
          <p:nvPr/>
        </p:nvGraphicFramePr>
        <p:xfrm>
          <a:off x="4800600" y="3352800"/>
          <a:ext cx="1169988" cy="1600200"/>
        </p:xfrm>
        <a:graphic>
          <a:graphicData uri="http://schemas.openxmlformats.org/drawingml/2006/table">
            <a:tbl>
              <a:tblPr/>
              <a:tblGrid>
                <a:gridCol w="584200"/>
                <a:gridCol w="585788"/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989" name="Group 85"/>
          <p:cNvGraphicFramePr>
            <a:graphicFrameLocks noGrp="1"/>
          </p:cNvGraphicFramePr>
          <p:nvPr/>
        </p:nvGraphicFramePr>
        <p:xfrm>
          <a:off x="6096000" y="3352800"/>
          <a:ext cx="1169988" cy="1606550"/>
        </p:xfrm>
        <a:graphic>
          <a:graphicData uri="http://schemas.openxmlformats.org/drawingml/2006/table">
            <a:tbl>
              <a:tblPr/>
              <a:tblGrid>
                <a:gridCol w="584200"/>
                <a:gridCol w="585788"/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4002" name="Group 98"/>
          <p:cNvGraphicFramePr>
            <a:graphicFrameLocks noGrp="1"/>
          </p:cNvGraphicFramePr>
          <p:nvPr/>
        </p:nvGraphicFramePr>
        <p:xfrm>
          <a:off x="990600" y="3124200"/>
          <a:ext cx="2338388" cy="1619250"/>
        </p:xfrm>
        <a:graphic>
          <a:graphicData uri="http://schemas.openxmlformats.org/drawingml/2006/table">
            <a:tbl>
              <a:tblPr/>
              <a:tblGrid>
                <a:gridCol w="584200"/>
                <a:gridCol w="585788"/>
                <a:gridCol w="584200"/>
                <a:gridCol w="584200"/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4060" name="Group 156"/>
          <p:cNvGraphicFramePr>
            <a:graphicFrameLocks noGrp="1"/>
          </p:cNvGraphicFramePr>
          <p:nvPr/>
        </p:nvGraphicFramePr>
        <p:xfrm>
          <a:off x="990600" y="3171825"/>
          <a:ext cx="1169988" cy="1554480"/>
        </p:xfrm>
        <a:graphic>
          <a:graphicData uri="http://schemas.openxmlformats.org/drawingml/2006/table">
            <a:tbl>
              <a:tblPr/>
              <a:tblGrid>
                <a:gridCol w="584200"/>
                <a:gridCol w="585788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4039" name="Group 135"/>
          <p:cNvGraphicFramePr>
            <a:graphicFrameLocks noGrp="1"/>
          </p:cNvGraphicFramePr>
          <p:nvPr/>
        </p:nvGraphicFramePr>
        <p:xfrm>
          <a:off x="2209800" y="3124200"/>
          <a:ext cx="1143000" cy="1676401"/>
        </p:xfrm>
        <a:graphic>
          <a:graphicData uri="http://schemas.openxmlformats.org/drawingml/2006/table">
            <a:tbl>
              <a:tblPr/>
              <a:tblGrid>
                <a:gridCol w="520700"/>
                <a:gridCol w="622300"/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1835150" y="4800600"/>
            <a:ext cx="495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Helve" pitchFamily="2" charset="0"/>
                <a:cs typeface="+mn-cs"/>
              </a:rPr>
              <a:t>A</a:t>
            </a: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5105400" y="5029200"/>
            <a:ext cx="495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Helve" pitchFamily="2" charset="0"/>
                <a:cs typeface="+mn-cs"/>
              </a:rPr>
              <a:t>B</a:t>
            </a:r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6477000" y="4953000"/>
            <a:ext cx="495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Helve" pitchFamily="2" charset="0"/>
                <a:cs typeface="+mn-cs"/>
              </a:rPr>
              <a:t>C</a:t>
            </a:r>
          </a:p>
        </p:txBody>
      </p:sp>
      <p:sp>
        <p:nvSpPr>
          <p:cNvPr id="124056" name="Text Box 152"/>
          <p:cNvSpPr txBox="1">
            <a:spLocks noChangeArrowheads="1"/>
          </p:cNvSpPr>
          <p:nvPr/>
        </p:nvSpPr>
        <p:spPr bwMode="auto">
          <a:xfrm>
            <a:off x="0" y="5791200"/>
            <a:ext cx="937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Diện tích hình A bằng tổng diện tích hình B và hình C</a:t>
            </a:r>
          </a:p>
        </p:txBody>
      </p:sp>
      <p:grpSp>
        <p:nvGrpSpPr>
          <p:cNvPr id="124057" name="Group 153"/>
          <p:cNvGrpSpPr>
            <a:grpSpLocks/>
          </p:cNvGrpSpPr>
          <p:nvPr/>
        </p:nvGrpSpPr>
        <p:grpSpPr bwMode="auto">
          <a:xfrm>
            <a:off x="6096000" y="1295400"/>
            <a:ext cx="3048000" cy="2117725"/>
            <a:chOff x="1632" y="2064"/>
            <a:chExt cx="1920" cy="1334"/>
          </a:xfrm>
        </p:grpSpPr>
        <p:sp>
          <p:nvSpPr>
            <p:cNvPr id="124058" name="Text Box 154"/>
            <p:cNvSpPr txBox="1">
              <a:spLocks noChangeArrowheads="1"/>
            </p:cNvSpPr>
            <p:nvPr/>
          </p:nvSpPr>
          <p:spPr bwMode="auto">
            <a:xfrm>
              <a:off x="1632" y="2880"/>
              <a:ext cx="192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i="1">
                  <a:solidFill>
                    <a:srgbClr val="0000FF"/>
                  </a:solidFill>
                  <a:latin typeface=".VnTime" pitchFamily="34" charset="0"/>
                </a:rPr>
                <a:t>B¹n ®­îc mét b«ng hoa ®iÓm m­êi</a:t>
              </a:r>
            </a:p>
          </p:txBody>
        </p:sp>
        <p:pic>
          <p:nvPicPr>
            <p:cNvPr id="124059" name="Picture 155" descr="nature%20(54)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12" y="2064"/>
              <a:ext cx="1104" cy="96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3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0278 C -0.00555 -0.04393 0.0382 -0.07977 0.0915 -0.07977 C 0.14636 -0.07977 0.19028 -0.04393 0.19028 0.00278 C 0.19028 0.04948 0.23403 0.08532 0.28889 0.08532 C 0.34219 0.08532 0.38611 0.04948 0.38611 0.00278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124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1596 C 0.0125 -0.03075 0.06146 -0.06659 0.12118 -0.06659 C 0.18264 -0.06659 0.23177 -0.03075 0.23177 0.01596 C 0.23177 0.06266 0.28091 0.0985 0.34236 0.0985 C 0.40209 0.0985 0.45122 0.06266 0.45122 0.01596 " pathEditMode="relative" rAng="0" ptsTypes="fffff">
                                      <p:cBhvr>
                                        <p:cTn id="23" dur="2000" fill="hold"/>
                                        <p:tgtEl>
                                          <p:spTgt spid="124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4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4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4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decel="100000"/>
                                        <p:tgtEl>
                                          <p:spTgt spid="12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2125" y="3581400"/>
            <a:ext cx="8440738" cy="1066800"/>
          </a:xfrm>
        </p:spPr>
        <p:txBody>
          <a:bodyPr anchor="b"/>
          <a:lstStyle/>
          <a:p>
            <a:pPr algn="l">
              <a:lnSpc>
                <a:spcPct val="115000"/>
              </a:lnSpc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VNI-Helve-Condense" pitchFamily="2" charset="0"/>
              </a:rPr>
              <a:t>- Hình B coù goàm         oâ vuoâng, moãi oâ vuoâng coù dieän tích 1cm</a:t>
            </a:r>
            <a:r>
              <a:rPr lang="en-US" sz="3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VNI-Helve-Condense" pitchFamily="2" charset="0"/>
              </a:rPr>
              <a:t>2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VNI-Helve-Condense" pitchFamily="2" charset="0"/>
            </a:endParaRPr>
          </a:p>
        </p:txBody>
      </p:sp>
      <p:graphicFrame>
        <p:nvGraphicFramePr>
          <p:cNvPr id="147459" name="Group 3"/>
          <p:cNvGraphicFramePr>
            <a:graphicFrameLocks noGrp="1"/>
          </p:cNvGraphicFramePr>
          <p:nvPr/>
        </p:nvGraphicFramePr>
        <p:xfrm>
          <a:off x="4267200" y="685800"/>
          <a:ext cx="1079500" cy="1597660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42"/>
          <p:cNvGrpSpPr>
            <a:grpSpLocks/>
          </p:cNvGrpSpPr>
          <p:nvPr/>
        </p:nvGrpSpPr>
        <p:grpSpPr bwMode="auto">
          <a:xfrm>
            <a:off x="4495800" y="2133600"/>
            <a:ext cx="1517650" cy="862013"/>
            <a:chOff x="2756" y="1248"/>
            <a:chExt cx="1036" cy="543"/>
          </a:xfrm>
        </p:grpSpPr>
        <p:sp>
          <p:nvSpPr>
            <p:cNvPr id="147475" name="Line 126"/>
            <p:cNvSpPr>
              <a:spLocks noChangeShapeType="1"/>
            </p:cNvSpPr>
            <p:nvPr/>
          </p:nvSpPr>
          <p:spPr bwMode="auto">
            <a:xfrm>
              <a:off x="2756" y="1248"/>
              <a:ext cx="4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6" name="Rectangle 128"/>
            <p:cNvSpPr>
              <a:spLocks noChangeArrowheads="1"/>
            </p:cNvSpPr>
            <p:nvPr/>
          </p:nvSpPr>
          <p:spPr bwMode="auto">
            <a:xfrm>
              <a:off x="3224" y="1560"/>
              <a:ext cx="5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800" b="1"/>
                <a:t>1 cm</a:t>
              </a:r>
              <a:r>
                <a:rPr lang="en-US" sz="1800" b="1" baseline="30000"/>
                <a:t>2</a:t>
              </a:r>
            </a:p>
          </p:txBody>
        </p:sp>
      </p:grpSp>
      <p:sp>
        <p:nvSpPr>
          <p:cNvPr id="147477" name="Line 130"/>
          <p:cNvSpPr>
            <a:spLocks noChangeShapeType="1"/>
          </p:cNvSpPr>
          <p:nvPr/>
        </p:nvSpPr>
        <p:spPr bwMode="auto">
          <a:xfrm>
            <a:off x="3235325" y="3962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8" name="Rectangle 132"/>
          <p:cNvSpPr>
            <a:spLocks noChangeArrowheads="1"/>
          </p:cNvSpPr>
          <p:nvPr/>
        </p:nvSpPr>
        <p:spPr bwMode="auto">
          <a:xfrm>
            <a:off x="422275" y="4267200"/>
            <a:ext cx="75787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VNI-Helve-Condense" pitchFamily="2" charset="0"/>
              </a:rPr>
              <a:t>- Dieän tích hình B baèng            cm</a:t>
            </a:r>
            <a:r>
              <a:rPr lang="en-US" sz="36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VNI-Helve-Condense" pitchFamily="2" charset="0"/>
              </a:rPr>
              <a:t>2</a:t>
            </a:r>
          </a:p>
        </p:txBody>
      </p:sp>
      <p:sp>
        <p:nvSpPr>
          <p:cNvPr id="147479" name="Line 133"/>
          <p:cNvSpPr>
            <a:spLocks noChangeShapeType="1"/>
          </p:cNvSpPr>
          <p:nvPr/>
        </p:nvSpPr>
        <p:spPr bwMode="auto">
          <a:xfrm>
            <a:off x="5133975" y="5257800"/>
            <a:ext cx="1125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0" name="Text Box 134"/>
          <p:cNvSpPr txBox="1">
            <a:spLocks noChangeArrowheads="1"/>
          </p:cNvSpPr>
          <p:nvPr/>
        </p:nvSpPr>
        <p:spPr bwMode="auto">
          <a:xfrm>
            <a:off x="4191000" y="243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B</a:t>
            </a:r>
          </a:p>
        </p:txBody>
      </p:sp>
      <p:sp>
        <p:nvSpPr>
          <p:cNvPr id="4231" name="Text Box 135"/>
          <p:cNvSpPr txBox="1">
            <a:spLocks noChangeArrowheads="1"/>
          </p:cNvSpPr>
          <p:nvPr/>
        </p:nvSpPr>
        <p:spPr bwMode="auto">
          <a:xfrm>
            <a:off x="3727450" y="35052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5</a:t>
            </a:r>
          </a:p>
        </p:txBody>
      </p:sp>
      <p:sp>
        <p:nvSpPr>
          <p:cNvPr id="4232" name="Text Box 136"/>
          <p:cNvSpPr txBox="1">
            <a:spLocks noChangeArrowheads="1"/>
          </p:cNvSpPr>
          <p:nvPr/>
        </p:nvSpPr>
        <p:spPr bwMode="auto">
          <a:xfrm>
            <a:off x="5416550" y="4724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5</a:t>
            </a:r>
          </a:p>
        </p:txBody>
      </p:sp>
      <p:grpSp>
        <p:nvGrpSpPr>
          <p:cNvPr id="147483" name="Group 27"/>
          <p:cNvGrpSpPr>
            <a:grpSpLocks/>
          </p:cNvGrpSpPr>
          <p:nvPr/>
        </p:nvGrpSpPr>
        <p:grpSpPr bwMode="auto">
          <a:xfrm>
            <a:off x="6048375" y="457200"/>
            <a:ext cx="2814638" cy="2117725"/>
            <a:chOff x="1632" y="2064"/>
            <a:chExt cx="1920" cy="1334"/>
          </a:xfrm>
        </p:grpSpPr>
        <p:sp>
          <p:nvSpPr>
            <p:cNvPr id="147484" name="Text Box 28"/>
            <p:cNvSpPr txBox="1">
              <a:spLocks noChangeArrowheads="1"/>
            </p:cNvSpPr>
            <p:nvPr/>
          </p:nvSpPr>
          <p:spPr bwMode="auto">
            <a:xfrm>
              <a:off x="1632" y="2880"/>
              <a:ext cx="192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i="1">
                  <a:solidFill>
                    <a:srgbClr val="0000FF"/>
                  </a:solidFill>
                  <a:latin typeface=".VnTime" pitchFamily="34" charset="0"/>
                </a:rPr>
                <a:t>B¹n ®­îc mét b«ng hoa ®iÓm m­êi</a:t>
              </a:r>
            </a:p>
          </p:txBody>
        </p:sp>
        <p:pic>
          <p:nvPicPr>
            <p:cNvPr id="147485" name="Picture 29" descr="nature%20(54)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12" y="2064"/>
              <a:ext cx="1104" cy="966"/>
            </a:xfrm>
            <a:prstGeom prst="rect">
              <a:avLst/>
            </a:prstGeom>
            <a:noFill/>
          </p:spPr>
        </p:pic>
      </p:grpSp>
      <p:grpSp>
        <p:nvGrpSpPr>
          <p:cNvPr id="147486" name="Group 30"/>
          <p:cNvGrpSpPr>
            <a:grpSpLocks/>
          </p:cNvGrpSpPr>
          <p:nvPr/>
        </p:nvGrpSpPr>
        <p:grpSpPr bwMode="auto">
          <a:xfrm>
            <a:off x="0" y="0"/>
            <a:ext cx="4038600" cy="1600200"/>
            <a:chOff x="0" y="0"/>
            <a:chExt cx="2256" cy="768"/>
          </a:xfrm>
        </p:grpSpPr>
        <p:pic>
          <p:nvPicPr>
            <p:cNvPr id="147487" name="Picture 31" descr="Picture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2256" cy="76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7488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528" y="336"/>
              <a:ext cx="1488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720" dirty="0" smtClean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"/>
                  <a:cs typeface="Arial"/>
                </a:rPr>
                <a:t> </a:t>
              </a:r>
              <a:r>
                <a:rPr lang="en-US" sz="3600" b="1" kern="10" spc="720" dirty="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"/>
                  <a:cs typeface="Arial"/>
                </a:rPr>
                <a:t>BÀI CŨ</a:t>
              </a:r>
            </a:p>
          </p:txBody>
        </p:sp>
      </p:grpSp>
    </p:spTree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7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7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decel="100000"/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1" grpId="0" autoUpdateAnimBg="0"/>
      <p:bldP spid="423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Nen (5)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685800" y="228600"/>
            <a:ext cx="79248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u="sng"/>
              <a:t>TOÁN</a:t>
            </a:r>
          </a:p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</a:rPr>
              <a:t>DIỆN TÍCH HÌNH CHỮ NHẬT</a:t>
            </a: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8" name="Picture 22" descr="Nen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effectLst/>
        </p:spPr>
      </p:pic>
      <p:graphicFrame>
        <p:nvGraphicFramePr>
          <p:cNvPr id="9298" name="Group 82"/>
          <p:cNvGraphicFramePr>
            <a:graphicFrameLocks noGrp="1"/>
          </p:cNvGraphicFramePr>
          <p:nvPr>
            <p:ph sz="half" idx="1"/>
          </p:nvPr>
        </p:nvGraphicFramePr>
        <p:xfrm>
          <a:off x="1752600" y="381000"/>
          <a:ext cx="4953000" cy="3611563"/>
        </p:xfrm>
        <a:graphic>
          <a:graphicData uri="http://schemas.openxmlformats.org/drawingml/2006/table">
            <a:tbl>
              <a:tblPr/>
              <a:tblGrid>
                <a:gridCol w="1216025"/>
                <a:gridCol w="1217613"/>
                <a:gridCol w="1235075"/>
                <a:gridCol w="1284287"/>
              </a:tblGrid>
              <a:tr h="1238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8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31" name="Group 115"/>
          <p:cNvGraphicFramePr>
            <a:graphicFrameLocks noGrp="1"/>
          </p:cNvGraphicFramePr>
          <p:nvPr>
            <p:ph sz="half" idx="2"/>
          </p:nvPr>
        </p:nvGraphicFramePr>
        <p:xfrm>
          <a:off x="1752600" y="2819400"/>
          <a:ext cx="1219200" cy="1131888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9322" name="Rectangle 106"/>
          <p:cNvSpPr>
            <a:spLocks noChangeArrowheads="1"/>
          </p:cNvSpPr>
          <p:nvPr/>
        </p:nvSpPr>
        <p:spPr bwMode="auto">
          <a:xfrm>
            <a:off x="1219200" y="0"/>
            <a:ext cx="504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1"/>
              <a:t>A</a:t>
            </a:r>
            <a:r>
              <a:rPr lang="en-US" sz="1800"/>
              <a:t> </a:t>
            </a:r>
          </a:p>
        </p:txBody>
      </p:sp>
      <p:sp>
        <p:nvSpPr>
          <p:cNvPr id="9323" name="Rectangle 107"/>
          <p:cNvSpPr>
            <a:spLocks noChangeArrowheads="1"/>
          </p:cNvSpPr>
          <p:nvPr/>
        </p:nvSpPr>
        <p:spPr bwMode="auto">
          <a:xfrm>
            <a:off x="6800850" y="152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9324" name="Rectangle 108"/>
          <p:cNvSpPr>
            <a:spLocks noChangeArrowheads="1"/>
          </p:cNvSpPr>
          <p:nvPr/>
        </p:nvSpPr>
        <p:spPr bwMode="auto">
          <a:xfrm>
            <a:off x="6832600" y="3733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C</a:t>
            </a:r>
          </a:p>
        </p:txBody>
      </p:sp>
      <p:sp>
        <p:nvSpPr>
          <p:cNvPr id="9325" name="Rectangle 109"/>
          <p:cNvSpPr>
            <a:spLocks noChangeArrowheads="1"/>
          </p:cNvSpPr>
          <p:nvPr/>
        </p:nvSpPr>
        <p:spPr bwMode="auto">
          <a:xfrm>
            <a:off x="1219200" y="36576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D</a:t>
            </a:r>
          </a:p>
        </p:txBody>
      </p:sp>
      <p:sp>
        <p:nvSpPr>
          <p:cNvPr id="9326" name="Rectangle 110"/>
          <p:cNvSpPr>
            <a:spLocks noChangeArrowheads="1"/>
          </p:cNvSpPr>
          <p:nvPr/>
        </p:nvSpPr>
        <p:spPr bwMode="auto">
          <a:xfrm>
            <a:off x="685800" y="3276600"/>
            <a:ext cx="763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/>
              <a:t>1cm</a:t>
            </a:r>
            <a:r>
              <a:rPr lang="en-US" sz="1800" baseline="30000"/>
              <a:t>2</a:t>
            </a:r>
            <a:r>
              <a:rPr lang="en-US" sz="1800"/>
              <a:t> </a:t>
            </a:r>
          </a:p>
        </p:txBody>
      </p:sp>
      <p:sp>
        <p:nvSpPr>
          <p:cNvPr id="9327" name="Rectangle 111"/>
          <p:cNvSpPr>
            <a:spLocks noChangeArrowheads="1"/>
          </p:cNvSpPr>
          <p:nvPr/>
        </p:nvSpPr>
        <p:spPr bwMode="auto">
          <a:xfrm>
            <a:off x="3886200" y="-76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/>
              <a:t>4cm </a:t>
            </a:r>
          </a:p>
        </p:txBody>
      </p:sp>
      <p:sp>
        <p:nvSpPr>
          <p:cNvPr id="9328" name="Rectangle 112"/>
          <p:cNvSpPr>
            <a:spLocks noChangeArrowheads="1"/>
          </p:cNvSpPr>
          <p:nvPr/>
        </p:nvSpPr>
        <p:spPr bwMode="auto">
          <a:xfrm>
            <a:off x="6705600" y="2133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/>
              <a:t>3cm</a:t>
            </a:r>
          </a:p>
        </p:txBody>
      </p:sp>
      <p:sp>
        <p:nvSpPr>
          <p:cNvPr id="9329" name="AutoShape 113"/>
          <p:cNvSpPr>
            <a:spLocks noChangeArrowheads="1"/>
          </p:cNvSpPr>
          <p:nvPr/>
        </p:nvSpPr>
        <p:spPr bwMode="auto">
          <a:xfrm>
            <a:off x="1371600" y="3276600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30" name="Text Box 114"/>
          <p:cNvSpPr txBox="1">
            <a:spLocks noChangeArrowheads="1"/>
          </p:cNvSpPr>
          <p:nvPr/>
        </p:nvSpPr>
        <p:spPr bwMode="auto">
          <a:xfrm rot="5400000">
            <a:off x="7954963" y="2560637"/>
            <a:ext cx="458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9332" name="Rectangle 116"/>
          <p:cNvSpPr>
            <a:spLocks noChangeArrowheads="1"/>
          </p:cNvSpPr>
          <p:nvPr/>
        </p:nvSpPr>
        <p:spPr bwMode="auto">
          <a:xfrm>
            <a:off x="0" y="457200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   + Hình chữ nhật A B C D gồm có bao nhiêu ô</a:t>
            </a:r>
          </a:p>
          <a:p>
            <a:r>
              <a:rPr lang="en-US" sz="2800" b="1"/>
              <a:t>vuông ?</a:t>
            </a:r>
          </a:p>
          <a:p>
            <a:r>
              <a:rPr lang="en-US" sz="2800" b="1" i="1"/>
              <a:t>   </a:t>
            </a:r>
            <a:r>
              <a:rPr lang="en-US" sz="2800" b="1">
                <a:solidFill>
                  <a:srgbClr val="0000FF"/>
                </a:solidFill>
              </a:rPr>
              <a:t>-  Hình chữ nhật A B C D  có 12 ô vuông.</a:t>
            </a:r>
          </a:p>
        </p:txBody>
      </p:sp>
      <p:sp>
        <p:nvSpPr>
          <p:cNvPr id="9335" name="Rectangle 119"/>
          <p:cNvSpPr>
            <a:spLocks noChangeArrowheads="1"/>
          </p:cNvSpPr>
          <p:nvPr/>
        </p:nvSpPr>
        <p:spPr bwMode="auto">
          <a:xfrm>
            <a:off x="0" y="4191000"/>
            <a:ext cx="9144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   - Các ô vuông trong hình chữ nhật ABCD được chia làm mấy hàng? </a:t>
            </a:r>
          </a:p>
          <a:p>
            <a:r>
              <a:rPr lang="en-US" sz="2800" b="1">
                <a:solidFill>
                  <a:srgbClr val="0000FF"/>
                </a:solidFill>
              </a:rPr>
              <a:t>  + Các ô vuông trong hình chữ nhật ABCD được chia làm 3hàng.</a:t>
            </a:r>
          </a:p>
          <a:p>
            <a:r>
              <a:rPr lang="en-US" sz="2800" b="1"/>
              <a:t>   -  Mỗi hàng có mấy ô vuông?</a:t>
            </a:r>
          </a:p>
          <a:p>
            <a:r>
              <a:rPr lang="en-US" sz="2800" b="1">
                <a:solidFill>
                  <a:srgbClr val="0000FF"/>
                </a:solidFill>
              </a:rPr>
              <a:t>  + Mỗi hàng có 4 ô vuông.</a:t>
            </a:r>
          </a:p>
        </p:txBody>
      </p:sp>
      <p:sp>
        <p:nvSpPr>
          <p:cNvPr id="9340" name="Rectangle 124"/>
          <p:cNvSpPr>
            <a:spLocks noChangeArrowheads="1"/>
          </p:cNvSpPr>
          <p:nvPr/>
        </p:nvSpPr>
        <p:spPr bwMode="auto">
          <a:xfrm>
            <a:off x="0" y="4343400"/>
            <a:ext cx="9144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   + Mỗi hàng có 4 ô vuông , có 3 hàng như thế . Vậy hình chữ nhật ABCD có tất cả bao nhiêu ô vuông ?</a:t>
            </a:r>
          </a:p>
          <a:p>
            <a:r>
              <a:rPr lang="en-US" sz="2800" b="1" i="1"/>
              <a:t>    </a:t>
            </a:r>
            <a:r>
              <a:rPr lang="en-US" sz="2800">
                <a:solidFill>
                  <a:srgbClr val="0000FF"/>
                </a:solidFill>
              </a:rPr>
              <a:t>- </a:t>
            </a:r>
            <a:r>
              <a:rPr lang="en-US" sz="2800" b="1">
                <a:solidFill>
                  <a:srgbClr val="0000FF"/>
                </a:solidFill>
              </a:rPr>
              <a:t>Hình chữ nhật ABCD có tất cả</a:t>
            </a:r>
            <a:r>
              <a:rPr lang="en-US" b="1"/>
              <a:t> </a:t>
            </a:r>
            <a:r>
              <a:rPr lang="en-US" sz="2800" b="1">
                <a:solidFill>
                  <a:srgbClr val="0000FF"/>
                </a:solidFill>
              </a:rPr>
              <a:t> 12 ô vuông.</a:t>
            </a:r>
          </a:p>
          <a:p>
            <a:r>
              <a:rPr lang="en-US" sz="2800" b="1"/>
              <a:t>   + Làm thế nào để tính được 12 ô vuông ?</a:t>
            </a:r>
          </a:p>
          <a:p>
            <a:pPr algn="ctr"/>
            <a:r>
              <a:rPr lang="en-US" sz="1800" b="1"/>
              <a:t> </a:t>
            </a:r>
            <a:r>
              <a:rPr lang="en-US" sz="2800" b="1">
                <a:solidFill>
                  <a:srgbClr val="0000FF"/>
                </a:solidFill>
              </a:rPr>
              <a:t>4 X 3 = 12 (ô vuông ).</a:t>
            </a:r>
          </a:p>
        </p:txBody>
      </p:sp>
      <p:sp>
        <p:nvSpPr>
          <p:cNvPr id="9341" name="Rectangle 125"/>
          <p:cNvSpPr>
            <a:spLocks noChangeArrowheads="1"/>
          </p:cNvSpPr>
          <p:nvPr/>
        </p:nvSpPr>
        <p:spPr bwMode="auto">
          <a:xfrm>
            <a:off x="0" y="4038600"/>
            <a:ext cx="9144000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 + </a:t>
            </a:r>
            <a:r>
              <a:rPr lang="en-US" sz="2600" b="1"/>
              <a:t>Diện tích mỗi ô vuông là bao nhiêu cm</a:t>
            </a:r>
            <a:r>
              <a:rPr lang="en-US" sz="2600" b="1" baseline="30000"/>
              <a:t>2</a:t>
            </a:r>
            <a:r>
              <a:rPr lang="en-US" sz="2600" b="1"/>
              <a:t> ?</a:t>
            </a:r>
          </a:p>
          <a:p>
            <a:r>
              <a:rPr lang="en-US" sz="2600" b="1"/>
              <a:t>   </a:t>
            </a:r>
            <a:r>
              <a:rPr lang="en-US" sz="2600" b="1">
                <a:solidFill>
                  <a:srgbClr val="0000FF"/>
                </a:solidFill>
              </a:rPr>
              <a:t>- Diện tích mỗi ô vuông  là 1cm</a:t>
            </a:r>
            <a:r>
              <a:rPr lang="en-US" sz="2600" b="1" baseline="30000">
                <a:solidFill>
                  <a:srgbClr val="0000FF"/>
                </a:solidFill>
              </a:rPr>
              <a:t>2</a:t>
            </a:r>
            <a:r>
              <a:rPr lang="en-US" sz="2600" b="1">
                <a:solidFill>
                  <a:srgbClr val="0000FF"/>
                </a:solidFill>
              </a:rPr>
              <a:t> .</a:t>
            </a:r>
          </a:p>
          <a:p>
            <a:r>
              <a:rPr lang="en-US" sz="2600" b="1"/>
              <a:t> + Vậy diện tích hình chữ nhật ABCD là  bao nhiêu cm</a:t>
            </a:r>
            <a:r>
              <a:rPr lang="en-US" sz="2600" b="1" baseline="30000"/>
              <a:t>2</a:t>
            </a:r>
            <a:r>
              <a:rPr lang="en-US" sz="2600" b="1"/>
              <a:t> ?</a:t>
            </a:r>
          </a:p>
          <a:p>
            <a:r>
              <a:rPr lang="en-US" sz="2600" b="1">
                <a:solidFill>
                  <a:srgbClr val="0000FF"/>
                </a:solidFill>
              </a:rPr>
              <a:t>   - Diện tích hình chữ nhật ABCD là 12 cm</a:t>
            </a:r>
            <a:r>
              <a:rPr lang="en-US" sz="2600" b="1" baseline="30000">
                <a:solidFill>
                  <a:srgbClr val="0000FF"/>
                </a:solidFill>
              </a:rPr>
              <a:t>2 </a:t>
            </a:r>
            <a:r>
              <a:rPr lang="en-US" sz="2600" b="1">
                <a:solidFill>
                  <a:srgbClr val="0000FF"/>
                </a:solidFill>
              </a:rPr>
              <a:t> .</a:t>
            </a:r>
          </a:p>
          <a:p>
            <a:r>
              <a:rPr lang="en-US" sz="2600" b="1"/>
              <a:t> + Làm thế nào để tính được 12 cm</a:t>
            </a:r>
            <a:r>
              <a:rPr lang="en-US" sz="2600" b="1" baseline="30000"/>
              <a:t>2  </a:t>
            </a:r>
            <a:r>
              <a:rPr lang="en-US" sz="2600" b="1"/>
              <a:t>?</a:t>
            </a:r>
            <a:endParaRPr lang="en-US" sz="2600" b="1" baseline="30000"/>
          </a:p>
          <a:p>
            <a:r>
              <a:rPr lang="en-US" sz="2600" b="1"/>
              <a:t>                           </a:t>
            </a:r>
            <a:r>
              <a:rPr lang="en-US" sz="2600" b="1">
                <a:solidFill>
                  <a:srgbClr val="0000FF"/>
                </a:solidFill>
              </a:rPr>
              <a:t>4 X 3 =12 (cm</a:t>
            </a:r>
            <a:r>
              <a:rPr lang="en-US" sz="2600" b="1" baseline="30000">
                <a:solidFill>
                  <a:srgbClr val="0000FF"/>
                </a:solidFill>
              </a:rPr>
              <a:t>2</a:t>
            </a:r>
            <a:r>
              <a:rPr lang="en-US" sz="2600" b="1">
                <a:solidFill>
                  <a:srgbClr val="0000FF"/>
                </a:solidFill>
              </a:rPr>
              <a:t> ).</a:t>
            </a:r>
          </a:p>
          <a:p>
            <a:endParaRPr lang="en-US" sz="2600" b="1">
              <a:solidFill>
                <a:srgbClr val="0000FF"/>
              </a:solidFill>
            </a:endParaRPr>
          </a:p>
        </p:txBody>
      </p:sp>
      <p:sp>
        <p:nvSpPr>
          <p:cNvPr id="9342" name="Rectangle 126"/>
          <p:cNvSpPr>
            <a:spLocks noChangeArrowheads="1"/>
          </p:cNvSpPr>
          <p:nvPr/>
        </p:nvSpPr>
        <p:spPr bwMode="auto">
          <a:xfrm>
            <a:off x="304800" y="4448175"/>
            <a:ext cx="8534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   +  Vậy muốn tính diện tích hình chữ nhật ta làm như thế nào ?</a:t>
            </a:r>
          </a:p>
          <a:p>
            <a:r>
              <a:rPr lang="en-US" sz="2800" b="1" i="1">
                <a:solidFill>
                  <a:srgbClr val="FF3300"/>
                </a:solidFill>
              </a:rPr>
              <a:t>   </a:t>
            </a:r>
            <a:r>
              <a:rPr lang="en-US" sz="2800" b="1">
                <a:solidFill>
                  <a:srgbClr val="FF3300"/>
                </a:solidFill>
              </a:rPr>
              <a:t>-  Muốn tính diện tích hình chữ nhật ta lấy chiều dài nhân với chiều rộng (cùng đơn vị đo).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9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9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9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9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9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9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9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1" dur="2000"/>
                                        <p:tgtEl>
                                          <p:spTgt spid="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94" dur="2000"/>
                                        <p:tgtEl>
                                          <p:spTgt spid="9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7" dur="2000"/>
                                        <p:tgtEl>
                                          <p:spTgt spid="9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00" dur="2000"/>
                                        <p:tgtEl>
                                          <p:spTgt spid="9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9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9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9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9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9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9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9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9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9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2000"/>
                                        <p:tgtEl>
                                          <p:spTgt spid="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9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80"/>
                                        <p:tgtEl>
                                          <p:spTgt spid="9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80"/>
                                        <p:tgtEl>
                                          <p:spTgt spid="9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80"/>
                                        <p:tgtEl>
                                          <p:spTgt spid="9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9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2" dur="80"/>
                                        <p:tgtEl>
                                          <p:spTgt spid="9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3" dur="80"/>
                                        <p:tgtEl>
                                          <p:spTgt spid="9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80"/>
                                        <p:tgtEl>
                                          <p:spTgt spid="9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9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4" dur="80"/>
                                        <p:tgtEl>
                                          <p:spTgt spid="9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5" dur="80"/>
                                        <p:tgtEl>
                                          <p:spTgt spid="9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80"/>
                                        <p:tgtEl>
                                          <p:spTgt spid="9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9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03" dur="500"/>
                                        <p:tgtEl>
                                          <p:spTgt spid="9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9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09" dur="500"/>
                                        <p:tgtEl>
                                          <p:spTgt spid="9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2" dur="500"/>
                                        <p:tgtEl>
                                          <p:spTgt spid="9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15" dur="500"/>
                                        <p:tgtEl>
                                          <p:spTgt spid="9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500"/>
                                        <p:tgtEl>
                                          <p:spTgt spid="9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6" dur="80"/>
                                        <p:tgtEl>
                                          <p:spTgt spid="9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7" dur="80"/>
                                        <p:tgtEl>
                                          <p:spTgt spid="9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80"/>
                                        <p:tgtEl>
                                          <p:spTgt spid="9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2" dur="2000"/>
                                        <p:tgtEl>
                                          <p:spTgt spid="9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35" dur="2000"/>
                                        <p:tgtEl>
                                          <p:spTgt spid="9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2" grpId="0"/>
      <p:bldP spid="9323" grpId="0"/>
      <p:bldP spid="9324" grpId="0"/>
      <p:bldP spid="9325" grpId="0"/>
      <p:bldP spid="9326" grpId="0"/>
      <p:bldP spid="9327" grpId="0"/>
      <p:bldP spid="9328" grpId="0"/>
      <p:bldP spid="9329" grpId="0" animBg="1"/>
      <p:bldP spid="9332" grpId="0" build="allAtOnce"/>
      <p:bldP spid="9335" grpId="0" build="allAtOnce"/>
      <p:bldP spid="9340" grpId="0" build="allAtOnce"/>
      <p:bldP spid="9341" grpId="0" build="allAtOnce"/>
      <p:bldP spid="934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Nen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effectLst/>
        </p:spPr>
      </p:pic>
      <p:graphicFrame>
        <p:nvGraphicFramePr>
          <p:cNvPr id="132099" name="Group 3"/>
          <p:cNvGraphicFramePr>
            <a:graphicFrameLocks noGrp="1"/>
          </p:cNvGraphicFramePr>
          <p:nvPr>
            <p:ph sz="half" idx="1"/>
          </p:nvPr>
        </p:nvGraphicFramePr>
        <p:xfrm>
          <a:off x="1752600" y="381000"/>
          <a:ext cx="4953000" cy="3611563"/>
        </p:xfrm>
        <a:graphic>
          <a:graphicData uri="http://schemas.openxmlformats.org/drawingml/2006/table">
            <a:tbl>
              <a:tblPr/>
              <a:tblGrid>
                <a:gridCol w="1216025"/>
                <a:gridCol w="1217613"/>
                <a:gridCol w="1235075"/>
                <a:gridCol w="1284287"/>
              </a:tblGrid>
              <a:tr h="1238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8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2121" name="Group 25"/>
          <p:cNvGraphicFramePr>
            <a:graphicFrameLocks noGrp="1"/>
          </p:cNvGraphicFramePr>
          <p:nvPr>
            <p:ph sz="half" idx="2"/>
          </p:nvPr>
        </p:nvGraphicFramePr>
        <p:xfrm>
          <a:off x="1763713" y="2819400"/>
          <a:ext cx="1219200" cy="1131888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132127" name="Rectangle 31"/>
          <p:cNvSpPr>
            <a:spLocks noChangeArrowheads="1"/>
          </p:cNvSpPr>
          <p:nvPr/>
        </p:nvSpPr>
        <p:spPr bwMode="auto">
          <a:xfrm>
            <a:off x="1219200" y="122238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1"/>
              <a:t>A</a:t>
            </a:r>
            <a:r>
              <a:rPr lang="en-US" sz="1800"/>
              <a:t> </a:t>
            </a:r>
          </a:p>
        </p:txBody>
      </p:sp>
      <p:sp>
        <p:nvSpPr>
          <p:cNvPr id="132128" name="Rectangle 32"/>
          <p:cNvSpPr>
            <a:spLocks noChangeArrowheads="1"/>
          </p:cNvSpPr>
          <p:nvPr/>
        </p:nvSpPr>
        <p:spPr bwMode="auto">
          <a:xfrm>
            <a:off x="6800850" y="152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132129" name="Rectangle 33"/>
          <p:cNvSpPr>
            <a:spLocks noChangeArrowheads="1"/>
          </p:cNvSpPr>
          <p:nvPr/>
        </p:nvSpPr>
        <p:spPr bwMode="auto">
          <a:xfrm>
            <a:off x="6832600" y="3733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C</a:t>
            </a:r>
          </a:p>
        </p:txBody>
      </p:sp>
      <p:sp>
        <p:nvSpPr>
          <p:cNvPr id="132130" name="Rectangle 34"/>
          <p:cNvSpPr>
            <a:spLocks noChangeArrowheads="1"/>
          </p:cNvSpPr>
          <p:nvPr/>
        </p:nvSpPr>
        <p:spPr bwMode="auto">
          <a:xfrm>
            <a:off x="1219200" y="36576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D</a:t>
            </a:r>
          </a:p>
        </p:txBody>
      </p:sp>
      <p:sp>
        <p:nvSpPr>
          <p:cNvPr id="132131" name="Rectangle 35"/>
          <p:cNvSpPr>
            <a:spLocks noChangeArrowheads="1"/>
          </p:cNvSpPr>
          <p:nvPr/>
        </p:nvSpPr>
        <p:spPr bwMode="auto">
          <a:xfrm>
            <a:off x="685800" y="3276600"/>
            <a:ext cx="763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/>
              <a:t>1cm</a:t>
            </a:r>
            <a:r>
              <a:rPr lang="en-US" sz="1800" baseline="30000"/>
              <a:t>2</a:t>
            </a:r>
            <a:r>
              <a:rPr lang="en-US" sz="1800"/>
              <a:t> </a:t>
            </a:r>
          </a:p>
        </p:txBody>
      </p:sp>
      <p:sp>
        <p:nvSpPr>
          <p:cNvPr id="132132" name="Rectangle 36"/>
          <p:cNvSpPr>
            <a:spLocks noChangeArrowheads="1"/>
          </p:cNvSpPr>
          <p:nvPr/>
        </p:nvSpPr>
        <p:spPr bwMode="auto">
          <a:xfrm>
            <a:off x="3886200" y="-76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/>
              <a:t>4cm </a:t>
            </a:r>
          </a:p>
        </p:txBody>
      </p:sp>
      <p:sp>
        <p:nvSpPr>
          <p:cNvPr id="132133" name="Rectangle 37"/>
          <p:cNvSpPr>
            <a:spLocks noChangeArrowheads="1"/>
          </p:cNvSpPr>
          <p:nvPr/>
        </p:nvSpPr>
        <p:spPr bwMode="auto">
          <a:xfrm>
            <a:off x="6705600" y="2133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/>
              <a:t>3cm</a:t>
            </a:r>
          </a:p>
        </p:txBody>
      </p:sp>
      <p:sp>
        <p:nvSpPr>
          <p:cNvPr id="132134" name="AutoShape 38"/>
          <p:cNvSpPr>
            <a:spLocks noChangeArrowheads="1"/>
          </p:cNvSpPr>
          <p:nvPr/>
        </p:nvSpPr>
        <p:spPr bwMode="auto">
          <a:xfrm>
            <a:off x="1371600" y="3276600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35" name="Text Box 39"/>
          <p:cNvSpPr txBox="1">
            <a:spLocks noChangeArrowheads="1"/>
          </p:cNvSpPr>
          <p:nvPr/>
        </p:nvSpPr>
        <p:spPr bwMode="auto">
          <a:xfrm rot="5400000">
            <a:off x="7954963" y="2560637"/>
            <a:ext cx="458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32141" name="Text Box 45"/>
          <p:cNvSpPr txBox="1">
            <a:spLocks noChangeArrowheads="1"/>
          </p:cNvSpPr>
          <p:nvPr/>
        </p:nvSpPr>
        <p:spPr bwMode="auto">
          <a:xfrm>
            <a:off x="5318125" y="61833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2142" name="Text Box 46"/>
          <p:cNvSpPr txBox="1">
            <a:spLocks noChangeArrowheads="1"/>
          </p:cNvSpPr>
          <p:nvPr/>
        </p:nvSpPr>
        <p:spPr bwMode="auto">
          <a:xfrm>
            <a:off x="0" y="4267200"/>
            <a:ext cx="91440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 Hình chữ nhật ABCD có :   4 x 3 = 12 (ô vuông ).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   Diện tích mỗi ô vuông là 1cm</a:t>
            </a:r>
            <a:r>
              <a:rPr lang="en-US" sz="2400" b="1" baseline="30000"/>
              <a:t>2</a:t>
            </a:r>
            <a:r>
              <a:rPr lang="en-US" sz="2400" b="1"/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   Diện tích hình chữ nhật ABCD là :  4 x 3 = 12 ( cm</a:t>
            </a:r>
            <a:r>
              <a:rPr lang="en-US" sz="2400" b="1" baseline="30000"/>
              <a:t>2 </a:t>
            </a:r>
            <a:r>
              <a:rPr lang="en-US" sz="2400" b="1"/>
              <a:t>).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    </a:t>
            </a:r>
            <a:r>
              <a:rPr lang="en-US" sz="2400" b="1">
                <a:solidFill>
                  <a:srgbClr val="FF3300"/>
                </a:solidFill>
              </a:rPr>
              <a:t>Muốn tính diện tích hình chữ nhật ta lấy chiều dài nhân với chiều rộng ( cùng đơn vị đo ).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65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6" name="Picture 4" descr="01 (16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57200" y="228600"/>
            <a:ext cx="83820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/>
              <a:t>2. Thực hành:</a:t>
            </a:r>
          </a:p>
          <a:p>
            <a:r>
              <a:rPr lang="en-US" sz="3200"/>
              <a:t>  </a:t>
            </a:r>
            <a:r>
              <a:rPr lang="en-US" sz="3200" b="1" u="sng"/>
              <a:t>Bài 1</a:t>
            </a:r>
            <a:r>
              <a:rPr lang="en-US" sz="3200" b="1"/>
              <a:t> </a:t>
            </a:r>
            <a:r>
              <a:rPr lang="en-US" sz="3200"/>
              <a:t>.   Viết vào ô trống ( theo mẫu ):</a:t>
            </a:r>
          </a:p>
        </p:txBody>
      </p:sp>
      <p:graphicFrame>
        <p:nvGraphicFramePr>
          <p:cNvPr id="69692" name="Group 60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458200" cy="4551364"/>
        </p:xfrm>
        <a:graphic>
          <a:graphicData uri="http://schemas.openxmlformats.org/drawingml/2006/table">
            <a:tbl>
              <a:tblPr/>
              <a:tblGrid>
                <a:gridCol w="1600200"/>
                <a:gridCol w="2286000"/>
                <a:gridCol w="2190750"/>
                <a:gridCol w="2381250"/>
              </a:tblGrid>
              <a:tr h="868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Chiều dài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5cm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10cm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Chiều rộng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3cm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4cm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8cm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8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Diện tích hình chữ nhật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Chu vi hình chữ nhật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67" name="Rectangle 35"/>
          <p:cNvSpPr>
            <a:spLocks noChangeArrowheads="1"/>
          </p:cNvSpPr>
          <p:nvPr/>
        </p:nvSpPr>
        <p:spPr bwMode="auto">
          <a:xfrm>
            <a:off x="4114800" y="3352800"/>
            <a:ext cx="2155825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 </a:t>
            </a:r>
            <a:r>
              <a:rPr lang="en-US" b="1"/>
              <a:t>10 x 4 = 40 (cm</a:t>
            </a:r>
            <a:r>
              <a:rPr lang="en-US" b="1" baseline="30000"/>
              <a:t>2</a:t>
            </a:r>
            <a:r>
              <a:rPr lang="en-US" sz="2400"/>
              <a:t>)</a:t>
            </a:r>
          </a:p>
        </p:txBody>
      </p:sp>
      <p:sp>
        <p:nvSpPr>
          <p:cNvPr id="69668" name="Rectangle 36"/>
          <p:cNvSpPr>
            <a:spLocks noChangeArrowheads="1"/>
          </p:cNvSpPr>
          <p:nvPr/>
        </p:nvSpPr>
        <p:spPr bwMode="auto">
          <a:xfrm>
            <a:off x="4114800" y="4724400"/>
            <a:ext cx="2155825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  <a:r>
              <a:rPr lang="en-US" b="1"/>
              <a:t>(10+4)x 2=28(cm)</a:t>
            </a:r>
          </a:p>
        </p:txBody>
      </p:sp>
      <p:sp>
        <p:nvSpPr>
          <p:cNvPr id="69669" name="Rectangle 37"/>
          <p:cNvSpPr>
            <a:spLocks noChangeArrowheads="1"/>
          </p:cNvSpPr>
          <p:nvPr/>
        </p:nvSpPr>
        <p:spPr bwMode="auto">
          <a:xfrm>
            <a:off x="6324600" y="3352800"/>
            <a:ext cx="23622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 </a:t>
            </a:r>
            <a:r>
              <a:rPr lang="en-US" b="1"/>
              <a:t>32 x 8= 256 (cm</a:t>
            </a:r>
            <a:r>
              <a:rPr lang="en-US" b="1" baseline="30000"/>
              <a:t>2</a:t>
            </a:r>
            <a:r>
              <a:rPr lang="en-US" b="1"/>
              <a:t>)</a:t>
            </a:r>
          </a:p>
        </p:txBody>
      </p:sp>
      <p:sp>
        <p:nvSpPr>
          <p:cNvPr id="69670" name="Rectangle 38"/>
          <p:cNvSpPr>
            <a:spLocks noChangeArrowheads="1"/>
          </p:cNvSpPr>
          <p:nvPr/>
        </p:nvSpPr>
        <p:spPr bwMode="auto">
          <a:xfrm>
            <a:off x="6324600" y="4724400"/>
            <a:ext cx="23622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 </a:t>
            </a:r>
            <a:r>
              <a:rPr lang="en-US" b="1"/>
              <a:t>(32+8) x 2= 80(cm)</a:t>
            </a:r>
          </a:p>
        </p:txBody>
      </p:sp>
      <p:sp>
        <p:nvSpPr>
          <p:cNvPr id="69672" name="Text Box 40"/>
          <p:cNvSpPr txBox="1">
            <a:spLocks noChangeArrowheads="1"/>
          </p:cNvSpPr>
          <p:nvPr/>
        </p:nvSpPr>
        <p:spPr bwMode="auto">
          <a:xfrm>
            <a:off x="1905000" y="3886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5 </a:t>
            </a:r>
          </a:p>
        </p:txBody>
      </p:sp>
      <p:sp>
        <p:nvSpPr>
          <p:cNvPr id="69675" name="Text Box 43"/>
          <p:cNvSpPr txBox="1">
            <a:spLocks noChangeArrowheads="1"/>
          </p:cNvSpPr>
          <p:nvPr/>
        </p:nvSpPr>
        <p:spPr bwMode="auto">
          <a:xfrm>
            <a:off x="1752600" y="516572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(        )</a:t>
            </a:r>
          </a:p>
        </p:txBody>
      </p:sp>
      <p:sp>
        <p:nvSpPr>
          <p:cNvPr id="69677" name="Text Box 45"/>
          <p:cNvSpPr txBox="1">
            <a:spLocks noChangeArrowheads="1"/>
          </p:cNvSpPr>
          <p:nvPr/>
        </p:nvSpPr>
        <p:spPr bwMode="auto">
          <a:xfrm>
            <a:off x="2133600" y="38862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x</a:t>
            </a:r>
          </a:p>
        </p:txBody>
      </p:sp>
      <p:sp>
        <p:nvSpPr>
          <p:cNvPr id="69678" name="Text Box 46"/>
          <p:cNvSpPr txBox="1">
            <a:spLocks noChangeArrowheads="1"/>
          </p:cNvSpPr>
          <p:nvPr/>
        </p:nvSpPr>
        <p:spPr bwMode="auto">
          <a:xfrm>
            <a:off x="2362200" y="38862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3</a:t>
            </a:r>
          </a:p>
        </p:txBody>
      </p:sp>
      <p:sp>
        <p:nvSpPr>
          <p:cNvPr id="69679" name="Text Box 47"/>
          <p:cNvSpPr txBox="1">
            <a:spLocks noChangeArrowheads="1"/>
          </p:cNvSpPr>
          <p:nvPr/>
        </p:nvSpPr>
        <p:spPr bwMode="auto">
          <a:xfrm>
            <a:off x="2667000" y="38862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=</a:t>
            </a:r>
          </a:p>
        </p:txBody>
      </p:sp>
      <p:sp>
        <p:nvSpPr>
          <p:cNvPr id="69681" name="Text Box 49"/>
          <p:cNvSpPr txBox="1">
            <a:spLocks noChangeArrowheads="1"/>
          </p:cNvSpPr>
          <p:nvPr/>
        </p:nvSpPr>
        <p:spPr bwMode="auto">
          <a:xfrm>
            <a:off x="2971800" y="38862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15 (cm</a:t>
            </a:r>
            <a:r>
              <a:rPr lang="en-US" b="1" baseline="30000"/>
              <a:t>2</a:t>
            </a:r>
            <a:r>
              <a:rPr lang="en-US" b="1"/>
              <a:t>)</a:t>
            </a:r>
          </a:p>
        </p:txBody>
      </p:sp>
      <p:sp>
        <p:nvSpPr>
          <p:cNvPr id="69683" name="Text Box 51"/>
          <p:cNvSpPr txBox="1">
            <a:spLocks noChangeArrowheads="1"/>
          </p:cNvSpPr>
          <p:nvPr/>
        </p:nvSpPr>
        <p:spPr bwMode="auto">
          <a:xfrm>
            <a:off x="1905000" y="5181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69684" name="Text Box 52"/>
          <p:cNvSpPr txBox="1">
            <a:spLocks noChangeArrowheads="1"/>
          </p:cNvSpPr>
          <p:nvPr/>
        </p:nvSpPr>
        <p:spPr bwMode="auto">
          <a:xfrm>
            <a:off x="2057400" y="51657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+</a:t>
            </a:r>
          </a:p>
        </p:txBody>
      </p:sp>
      <p:sp>
        <p:nvSpPr>
          <p:cNvPr id="69685" name="Text Box 53"/>
          <p:cNvSpPr txBox="1">
            <a:spLocks noChangeArrowheads="1"/>
          </p:cNvSpPr>
          <p:nvPr/>
        </p:nvSpPr>
        <p:spPr bwMode="auto">
          <a:xfrm>
            <a:off x="2209800" y="51657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3</a:t>
            </a:r>
          </a:p>
        </p:txBody>
      </p:sp>
      <p:sp>
        <p:nvSpPr>
          <p:cNvPr id="69687" name="Text Box 55"/>
          <p:cNvSpPr txBox="1">
            <a:spLocks noChangeArrowheads="1"/>
          </p:cNvSpPr>
          <p:nvPr/>
        </p:nvSpPr>
        <p:spPr bwMode="auto">
          <a:xfrm>
            <a:off x="2895600" y="51816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=</a:t>
            </a:r>
          </a:p>
        </p:txBody>
      </p:sp>
      <p:sp>
        <p:nvSpPr>
          <p:cNvPr id="69688" name="Text Box 56"/>
          <p:cNvSpPr txBox="1">
            <a:spLocks noChangeArrowheads="1"/>
          </p:cNvSpPr>
          <p:nvPr/>
        </p:nvSpPr>
        <p:spPr bwMode="auto">
          <a:xfrm>
            <a:off x="3124200" y="51816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16(cm)</a:t>
            </a:r>
          </a:p>
        </p:txBody>
      </p:sp>
      <p:sp>
        <p:nvSpPr>
          <p:cNvPr id="69689" name="Text Box 57"/>
          <p:cNvSpPr txBox="1">
            <a:spLocks noChangeArrowheads="1"/>
          </p:cNvSpPr>
          <p:nvPr/>
        </p:nvSpPr>
        <p:spPr bwMode="auto">
          <a:xfrm>
            <a:off x="2514600" y="51657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x</a:t>
            </a:r>
          </a:p>
        </p:txBody>
      </p:sp>
      <p:sp>
        <p:nvSpPr>
          <p:cNvPr id="69690" name="Text Box 58"/>
          <p:cNvSpPr txBox="1">
            <a:spLocks noChangeArrowheads="1"/>
          </p:cNvSpPr>
          <p:nvPr/>
        </p:nvSpPr>
        <p:spPr bwMode="auto">
          <a:xfrm>
            <a:off x="2667000" y="51816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2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25"/>
                            </p:stCondLst>
                            <p:childTnLst>
                              <p:par>
                                <p:cTn id="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9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9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9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8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9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9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9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6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9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9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9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4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69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69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69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2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9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9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4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6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6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6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2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69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69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69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69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69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88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69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69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69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69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80"/>
                            </p:stCondLst>
                            <p:childTnLst>
                              <p:par>
                                <p:cTn id="7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69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69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69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60"/>
                            </p:stCondLst>
                            <p:childTnLst>
                              <p:par>
                                <p:cTn id="8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69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69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69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40"/>
                            </p:stCondLst>
                            <p:childTnLst>
                              <p:par>
                                <p:cTn id="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696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696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uiExpand="1" build="allAtOnce" autoUpdateAnimBg="0"/>
      <p:bldP spid="69667" grpId="0" animBg="1"/>
      <p:bldP spid="69668" grpId="0" animBg="1"/>
      <p:bldP spid="69669" grpId="0" animBg="1"/>
      <p:bldP spid="69670" grpId="0" animBg="1"/>
      <p:bldP spid="69675" grpId="0"/>
      <p:bldP spid="69679" grpId="0"/>
      <p:bldP spid="69681" grpId="0"/>
      <p:bldP spid="69684" grpId="0"/>
      <p:bldP spid="69685" grpId="0"/>
      <p:bldP spid="69688" grpId="0"/>
      <p:bldP spid="696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60" name="Picture 4" descr="01 (16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/>
              <a:t>Bài 2. </a:t>
            </a:r>
          </a:p>
          <a:p>
            <a:r>
              <a:rPr lang="en-US" sz="2800"/>
              <a:t>       </a:t>
            </a:r>
          </a:p>
          <a:p>
            <a:r>
              <a:rPr lang="en-US" sz="2800"/>
              <a:t>        Một miếng bìa hình chữ nhật có chiều rộng 5cm, chiều dài 14 cm. Tính diện tích miếng bìa đó.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pPr algn="ctr"/>
            <a:r>
              <a:rPr lang="en-US" sz="2800"/>
              <a:t>  </a:t>
            </a:r>
            <a:r>
              <a:rPr lang="en-US" sz="2800" i="1" u="sng">
                <a:solidFill>
                  <a:srgbClr val="0000FF"/>
                </a:solidFill>
              </a:rPr>
              <a:t>Bài giải</a:t>
            </a:r>
          </a:p>
          <a:p>
            <a:pPr algn="ctr"/>
            <a:r>
              <a:rPr lang="en-US" sz="2800"/>
              <a:t>      </a:t>
            </a:r>
            <a:r>
              <a:rPr lang="en-US" sz="2800" i="1"/>
              <a:t>Diện tích miếng bìa hình chữ nhật  là:</a:t>
            </a:r>
          </a:p>
          <a:p>
            <a:pPr algn="ctr"/>
            <a:r>
              <a:rPr lang="en-US" sz="2800"/>
              <a:t>    14 x 5= 70(cm</a:t>
            </a:r>
            <a:r>
              <a:rPr lang="en-US" sz="2800" baseline="30000"/>
              <a:t>2</a:t>
            </a:r>
            <a:r>
              <a:rPr lang="en-US" sz="2800"/>
              <a:t>)</a:t>
            </a:r>
          </a:p>
          <a:p>
            <a:pPr algn="ctr"/>
            <a:r>
              <a:rPr lang="en-US" sz="2800"/>
              <a:t>                             Đáp số: 70cm</a:t>
            </a:r>
            <a:r>
              <a:rPr lang="en-US" sz="2800" baseline="30000"/>
              <a:t>2</a:t>
            </a:r>
            <a:r>
              <a:rPr lang="en-US" sz="2800"/>
              <a:t>.</a:t>
            </a:r>
            <a:endParaRPr lang="en-US" sz="2800" baseline="30000"/>
          </a:p>
          <a:p>
            <a:pPr algn="ctr"/>
            <a:endParaRPr lang="en-US" sz="2800" baseline="30000"/>
          </a:p>
        </p:txBody>
      </p:sp>
    </p:spTree>
  </p:cSld>
  <p:clrMapOvr>
    <a:masterClrMapping/>
  </p:clrMapOvr>
  <p:transition spd="slow">
    <p:wheel spokes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0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0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9" name="Picture 5" descr="01 (16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152400"/>
            <a:ext cx="8991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/>
              <a:t>  Bài 3.</a:t>
            </a:r>
            <a:r>
              <a:rPr lang="en-US" sz="2800" b="1"/>
              <a:t> </a:t>
            </a:r>
            <a:r>
              <a:rPr lang="en-US" sz="2800"/>
              <a:t>Tính diện tích hình chữ nhật, biết :</a:t>
            </a:r>
          </a:p>
          <a:p>
            <a:r>
              <a:rPr lang="en-US" sz="2800"/>
              <a:t>      a.  Chiều dài 5cm, chiều rộng 3cm;</a:t>
            </a:r>
          </a:p>
          <a:p>
            <a:r>
              <a:rPr lang="en-US" sz="2800" b="1"/>
              <a:t>                              </a:t>
            </a:r>
            <a:r>
              <a:rPr lang="en-US" sz="2800" b="1" u="sng">
                <a:solidFill>
                  <a:srgbClr val="0000FF"/>
                </a:solidFill>
              </a:rPr>
              <a:t>Bài giải</a:t>
            </a:r>
          </a:p>
          <a:p>
            <a:r>
              <a:rPr lang="en-US" sz="2800" b="1"/>
              <a:t>                 </a:t>
            </a:r>
            <a:r>
              <a:rPr lang="en-US" sz="2800"/>
              <a:t>Diện tích hình chữ nhật là:</a:t>
            </a:r>
          </a:p>
          <a:p>
            <a:r>
              <a:rPr lang="en-US" sz="2800"/>
              <a:t>                      5 x 3 = 15 (cm</a:t>
            </a:r>
            <a:r>
              <a:rPr lang="en-US" sz="2800" baseline="30000"/>
              <a:t>2</a:t>
            </a:r>
            <a:r>
              <a:rPr lang="en-US" sz="2800"/>
              <a:t>)</a:t>
            </a:r>
          </a:p>
          <a:p>
            <a:r>
              <a:rPr lang="en-US" sz="2800"/>
              <a:t>                              Đáp số: 15cm</a:t>
            </a:r>
            <a:r>
              <a:rPr lang="en-US" sz="2800" baseline="30000"/>
              <a:t>2</a:t>
            </a:r>
            <a:r>
              <a:rPr lang="en-US" sz="2800"/>
              <a:t>.</a:t>
            </a:r>
            <a:endParaRPr lang="en-US" sz="2800" baseline="30000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0" y="31242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b. Chiều dài 2 dm, chiều rộng 9 cm.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228600" y="3733800"/>
            <a:ext cx="70866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</a:rPr>
              <a:t>Bài giải</a:t>
            </a:r>
            <a:r>
              <a:rPr lang="en-US" sz="2800">
                <a:solidFill>
                  <a:srgbClr val="0000FF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800"/>
              <a:t>Đổi: 2dm = 20 cm</a:t>
            </a:r>
          </a:p>
          <a:p>
            <a:pPr algn="ctr">
              <a:spcBef>
                <a:spcPct val="50000"/>
              </a:spcBef>
            </a:pPr>
            <a:r>
              <a:rPr lang="en-US" sz="2800"/>
              <a:t>Diện tích hình chữ nhật là:</a:t>
            </a:r>
          </a:p>
          <a:p>
            <a:pPr algn="ctr">
              <a:spcBef>
                <a:spcPct val="50000"/>
              </a:spcBef>
            </a:pPr>
            <a:r>
              <a:rPr lang="en-US" sz="2800"/>
              <a:t>20 x 9 = 180 ( cm</a:t>
            </a:r>
            <a:r>
              <a:rPr lang="en-US" sz="2800" baseline="30000"/>
              <a:t>2 </a:t>
            </a:r>
            <a:r>
              <a:rPr lang="en-US" sz="2800"/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2800"/>
              <a:t>                   Đáp số: 180 cm</a:t>
            </a:r>
            <a:r>
              <a:rPr lang="en-US" sz="2800" baseline="30000"/>
              <a:t>2 </a:t>
            </a:r>
            <a:r>
              <a:rPr lang="en-US" sz="2800"/>
              <a:t>.</a:t>
            </a: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40523"/>
  <p:tag name="VIOLETTITLE" val="diện tích hình chữ nhật"/>
  <p:tag name="VIOLETLESSON" val="82"/>
  <p:tag name="VIOLETCATID" val="8049774"/>
  <p:tag name="VIOLETSUBJECT" val="Toán học 3"/>
  <p:tag name="VIOLETAUTHORID" val="2783792"/>
  <p:tag name="VIOLETAUTHORNAME" val="Nguyễn Khanh"/>
  <p:tag name="VIOLETAUTHORAVATAR" val="no_avatar.jpg"/>
  <p:tag name="VIOLETAUTHORADDRESS" val="Trường THCS Thạnh Trị - Kiên Giang"/>
  <p:tag name="VIOLETDATE" val="2011-04-08 09:00:19"/>
  <p:tag name="VIOLETHIT" val="1331"/>
  <p:tag name="VIOLETLIKE" val="0"/>
  <p:tag name="MMPROD_NEXTUNIQUEID" val="10011"/>
  <p:tag name="MMPROD_UIDATA" val="&lt;database version=&quot;7.0&quot;&gt;&lt;object type=&quot;1&quot; unique_id=&quot;10001&quot;&gt;&lt;object type=&quot;8&quot; unique_id=&quot;10167&quot;&gt;&lt;/object&gt;&lt;object type=&quot;2&quot; unique_id=&quot;10168&quot;&gt;&lt;object type=&quot;3&quot; unique_id=&quot;10169&quot;&gt;&lt;property id=&quot;20148&quot; value=&quot;5&quot;/&gt;&lt;property id=&quot;20300&quot; value=&quot;Slide 1&quot;/&gt;&lt;property id=&quot;20307&quot; value=&quot;325&quot;/&gt;&lt;/object&gt;&lt;object type=&quot;3&quot; unique_id=&quot;10170&quot;&gt;&lt;property id=&quot;20148&quot; value=&quot;5&quot;/&gt;&lt;property id=&quot;20300&quot; value=&quot;Slide 2&quot;/&gt;&lt;property id=&quot;20307&quot; value=&quot;308&quot;/&gt;&lt;/object&gt;&lt;object type=&quot;3&quot; unique_id=&quot;10171&quot;&gt;&lt;property id=&quot;20148&quot; value=&quot;5&quot;/&gt;&lt;property id=&quot;20300&quot; value=&quot;Slide 3 - &amp;quot;- Hình B coù goàm         oâ vuoâng, moãi oâ vuoâng coù dieän tích 1cm2&amp;quot;&quot;/&gt;&lt;property id=&quot;20307&quot; value=&quot;313&quot;/&gt;&lt;/object&gt;&lt;object type=&quot;3&quot; unique_id=&quot;10172&quot;&gt;&lt;property id=&quot;20148&quot; value=&quot;5&quot;/&gt;&lt;property id=&quot;20300&quot; value=&quot;Slide 4&quot;/&gt;&lt;property id=&quot;20307&quot; value=&quot;307&quot;/&gt;&lt;/object&gt;&lt;object type=&quot;3&quot; unique_id=&quot;10173&quot;&gt;&lt;property id=&quot;20148&quot; value=&quot;5&quot;/&gt;&lt;property id=&quot;20300&quot; value=&quot;Slide 5&quot;/&gt;&lt;property id=&quot;20307&quot; value=&quot;262&quot;/&gt;&lt;/object&gt;&lt;object type=&quot;3&quot; unique_id=&quot;10174&quot;&gt;&lt;property id=&quot;20148&quot; value=&quot;5&quot;/&gt;&lt;property id=&quot;20300&quot; value=&quot;Slide 6&quot;/&gt;&lt;property id=&quot;20307&quot; value=&quot;310&quot;/&gt;&lt;/object&gt;&lt;object type=&quot;3&quot; unique_id=&quot;10175&quot;&gt;&lt;property id=&quot;20148&quot; value=&quot;5&quot;/&gt;&lt;property id=&quot;20300&quot; value=&quot;Slide 7&quot;/&gt;&lt;property id=&quot;20307&quot; value=&quot;298&quot;/&gt;&lt;/object&gt;&lt;object type=&quot;3&quot; unique_id=&quot;10176&quot;&gt;&lt;property id=&quot;20148&quot; value=&quot;5&quot;/&gt;&lt;property id=&quot;20300&quot; value=&quot;Slide 8&quot;/&gt;&lt;property id=&quot;20307&quot; value=&quot;299&quot;/&gt;&lt;/object&gt;&lt;object type=&quot;3&quot; unique_id=&quot;10177&quot;&gt;&lt;property id=&quot;20148&quot; value=&quot;5&quot;/&gt;&lt;property id=&quot;20300&quot; value=&quot;Slide 9&quot;/&gt;&lt;property id=&quot;20307&quot; value=&quot;296&quot;/&gt;&lt;/object&gt;&lt;object type=&quot;3&quot; unique_id=&quot;10178&quot;&gt;&lt;property id=&quot;20148&quot; value=&quot;5&quot;/&gt;&lt;property id=&quot;20300&quot; value=&quot;Slide 10 - &amp;quot;CỦNG CỐ&amp;quot;&quot;/&gt;&lt;property id=&quot;20307&quot; value=&quot;315&quot;/&gt;&lt;/object&gt;&lt;object type=&quot;3&quot; unique_id=&quot;10179&quot;&gt;&lt;property id=&quot;20148&quot; value=&quot;5&quot;/&gt;&lt;property id=&quot;20300&quot; value=&quot;Slide 11&quot;/&gt;&lt;property id=&quot;20307&quot; value=&quot;317&quot;/&gt;&lt;/object&gt;&lt;object type=&quot;3&quot; unique_id=&quot;10180&quot;&gt;&lt;property id=&quot;20148&quot; value=&quot;5&quot;/&gt;&lt;property id=&quot;20300&quot; value=&quot;Slide 12&quot;/&gt;&lt;property id=&quot;20307&quot; value=&quot;320&quot;/&gt;&lt;/object&gt;&lt;object type=&quot;3&quot; unique_id=&quot;10181&quot;&gt;&lt;property id=&quot;20148&quot; value=&quot;5&quot;/&gt;&lt;property id=&quot;20300&quot; value=&quot;Slide 13 - &amp;quot;Củng cố&amp;quot;&quot;/&gt;&lt;property id=&quot;20307&quot; value=&quot;318&quot;/&gt;&lt;/object&gt;&lt;object type=&quot;3&quot; unique_id=&quot;10182&quot;&gt;&lt;property id=&quot;20148&quot; value=&quot;5&quot;/&gt;&lt;property id=&quot;20300&quot; value=&quot;Slide 14&quot;/&gt;&lt;property id=&quot;20307&quot; value=&quot;322&quot;/&gt;&lt;/object&gt;&lt;object type=&quot;3&quot; unique_id=&quot;10183&quot;&gt;&lt;property id=&quot;20148&quot; value=&quot;5&quot;/&gt;&lt;property id=&quot;20300&quot; value=&quot;Slide 15&quot;/&gt;&lt;property id=&quot;20307&quot; value=&quot;32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819</Words>
  <Application>Microsoft Office PowerPoint</Application>
  <PresentationFormat>On-screen Show (4:3)</PresentationFormat>
  <Paragraphs>144</Paragraphs>
  <Slides>15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Times New Roman</vt:lpstr>
      <vt:lpstr>VNI-Helve</vt:lpstr>
      <vt:lpstr>.VnTime</vt:lpstr>
      <vt:lpstr>VNI-Helve-Condense</vt:lpstr>
      <vt:lpstr>VNI-Thufap2</vt:lpstr>
      <vt:lpstr>Default Design</vt:lpstr>
      <vt:lpstr>Slide 1</vt:lpstr>
      <vt:lpstr>Slide 2</vt:lpstr>
      <vt:lpstr>- Hình B coù goàm         oâ vuoâng, moãi oâ vuoâng coù dieän tích 1cm2</vt:lpstr>
      <vt:lpstr>Slide 4</vt:lpstr>
      <vt:lpstr>Slide 5</vt:lpstr>
      <vt:lpstr>Slide 6</vt:lpstr>
      <vt:lpstr>Slide 7</vt:lpstr>
      <vt:lpstr>Slide 8</vt:lpstr>
      <vt:lpstr>Slide 9</vt:lpstr>
      <vt:lpstr>CỦNG CỐ</vt:lpstr>
      <vt:lpstr>Slide 11</vt:lpstr>
      <vt:lpstr>Slide 12</vt:lpstr>
      <vt:lpstr>Củng cố</vt:lpstr>
      <vt:lpstr>Slide 14</vt:lpstr>
      <vt:lpstr>Slide 15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AutoBVT</cp:lastModifiedBy>
  <cp:revision>119</cp:revision>
  <dcterms:created xsi:type="dcterms:W3CDTF">2010-03-09T11:06:52Z</dcterms:created>
  <dcterms:modified xsi:type="dcterms:W3CDTF">2019-04-18T05:23:17Z</dcterms:modified>
</cp:coreProperties>
</file>