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0"/>
  </p:notesMasterIdLst>
  <p:sldIdLst>
    <p:sldId id="307" r:id="rId2"/>
    <p:sldId id="304" r:id="rId3"/>
    <p:sldId id="264" r:id="rId4"/>
    <p:sldId id="291" r:id="rId5"/>
    <p:sldId id="301" r:id="rId6"/>
    <p:sldId id="293" r:id="rId7"/>
    <p:sldId id="292" r:id="rId8"/>
    <p:sldId id="294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00FF"/>
    <a:srgbClr val="FFFF00"/>
    <a:srgbClr val="FF00FF"/>
    <a:srgbClr val="FF3300"/>
    <a:srgbClr val="99FF33"/>
    <a:srgbClr val="008000"/>
    <a:srgbClr val="2010F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56" autoAdjust="0"/>
    <p:restoredTop sz="93798" autoAdjust="0"/>
  </p:normalViewPr>
  <p:slideViewPr>
    <p:cSldViewPr snapToGrid="0">
      <p:cViewPr varScale="1">
        <p:scale>
          <a:sx n="64" d="100"/>
          <a:sy n="64" d="100"/>
        </p:scale>
        <p:origin x="-6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440DA19-FB6E-41DA-97C5-6467829C9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3D4B5-05AA-455C-A64F-B09C18D8C4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8A208B-6F66-4640-B767-4DE662CDE4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BDF03-B3AE-4FB3-984D-ACBCF3AA6E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BDA363-9444-4C8B-BC67-9767AA48ED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208F80-342D-447E-A08E-6E67CD4083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248E9-DD76-416F-8B81-78C6A87709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604C8-07C7-4B1E-87F7-787032251D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19C08D-59AD-4C62-AB5B-4FC08A7CFE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475409-5ABB-46F6-968D-3273516176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C738B-4DCE-485F-A509-BBA1556F88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E4F4621-6E3B-4854-9A39-4CC5E146F3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AFB9EBB-7C7D-4E88-AB4B-7C2EAF50B6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69331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TOÁN - LỚP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5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25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BẢNG ĐƠN VỊ ĐO THỜI GIAN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Ngọc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Ánh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669925" y="2195513"/>
            <a:ext cx="8229600" cy="727075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3,4?</a:t>
            </a:r>
          </a:p>
        </p:txBody>
      </p:sp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3435350" y="1104900"/>
            <a:ext cx="199605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cs typeface="Times New Roman" pitchFamily="18" charset="0"/>
              </a:rPr>
              <a:t>Ôn</a:t>
            </a:r>
            <a:r>
              <a:rPr lang="en-US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cs typeface="Times New Roman" pitchFamily="18" charset="0"/>
              </a:rPr>
              <a:t>cũ</a:t>
            </a:r>
            <a:r>
              <a:rPr lang="en-US" sz="3200" b="1" dirty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9"/>
          <p:cNvSpPr txBox="1">
            <a:spLocks noChangeArrowheads="1"/>
          </p:cNvSpPr>
          <p:nvPr/>
        </p:nvSpPr>
        <p:spPr bwMode="auto">
          <a:xfrm>
            <a:off x="2917825" y="2716533"/>
            <a:ext cx="815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u="sng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838200" y="1352870"/>
            <a:ext cx="4419600" cy="265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1 </a:t>
            </a:r>
            <a:r>
              <a:rPr lang="en-US" dirty="0" err="1">
                <a:solidFill>
                  <a:srgbClr val="0000FF"/>
                </a:solidFill>
              </a:rPr>
              <a:t>thế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kỉ</a:t>
            </a:r>
            <a:r>
              <a:rPr lang="en-US" dirty="0">
                <a:solidFill>
                  <a:srgbClr val="0000FF"/>
                </a:solidFill>
              </a:rPr>
              <a:t> =……...</a:t>
            </a:r>
            <a:r>
              <a:rPr lang="en-US" dirty="0" err="1">
                <a:solidFill>
                  <a:srgbClr val="0000FF"/>
                </a:solidFill>
              </a:rPr>
              <a:t>năm</a:t>
            </a:r>
            <a:r>
              <a:rPr lang="en-US" dirty="0">
                <a:solidFill>
                  <a:srgbClr val="0000FF"/>
                </a:solidFill>
              </a:rPr>
              <a:t> .</a:t>
            </a:r>
          </a:p>
          <a:p>
            <a:pPr marL="342900" indent="-342900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1 </a:t>
            </a:r>
            <a:r>
              <a:rPr lang="en-US" dirty="0" err="1">
                <a:solidFill>
                  <a:srgbClr val="0000FF"/>
                </a:solidFill>
              </a:rPr>
              <a:t>năm</a:t>
            </a:r>
            <a:r>
              <a:rPr lang="en-US" dirty="0">
                <a:solidFill>
                  <a:srgbClr val="0000FF"/>
                </a:solidFill>
              </a:rPr>
              <a:t>  =………</a:t>
            </a:r>
            <a:r>
              <a:rPr lang="en-US" dirty="0" err="1">
                <a:solidFill>
                  <a:srgbClr val="0000FF"/>
                </a:solidFill>
              </a:rPr>
              <a:t>tháng</a:t>
            </a:r>
            <a:r>
              <a:rPr lang="en-US" dirty="0">
                <a:solidFill>
                  <a:srgbClr val="0000FF"/>
                </a:solidFill>
              </a:rPr>
              <a:t> .</a:t>
            </a:r>
          </a:p>
          <a:p>
            <a:pPr marL="342900" indent="-342900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1năm </a:t>
            </a:r>
            <a:r>
              <a:rPr lang="en-US" dirty="0" err="1">
                <a:solidFill>
                  <a:srgbClr val="0000FF"/>
                </a:solidFill>
              </a:rPr>
              <a:t>thường</a:t>
            </a:r>
            <a:r>
              <a:rPr lang="en-US" dirty="0">
                <a:solidFill>
                  <a:srgbClr val="0000FF"/>
                </a:solidFill>
              </a:rPr>
              <a:t> =……</a:t>
            </a:r>
            <a:r>
              <a:rPr lang="en-US" dirty="0" err="1">
                <a:solidFill>
                  <a:srgbClr val="0000FF"/>
                </a:solidFill>
              </a:rPr>
              <a:t>ngày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1năm </a:t>
            </a:r>
            <a:r>
              <a:rPr lang="en-US" dirty="0" err="1">
                <a:solidFill>
                  <a:srgbClr val="0000FF"/>
                </a:solidFill>
              </a:rPr>
              <a:t>nhuận</a:t>
            </a:r>
            <a:r>
              <a:rPr lang="en-US" dirty="0">
                <a:solidFill>
                  <a:srgbClr val="0000FF"/>
                </a:solidFill>
              </a:rPr>
              <a:t>   =……..</a:t>
            </a:r>
            <a:r>
              <a:rPr lang="en-US" dirty="0" err="1">
                <a:solidFill>
                  <a:srgbClr val="0000FF"/>
                </a:solidFill>
              </a:rPr>
              <a:t>ngày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dirty="0" err="1">
                <a:solidFill>
                  <a:srgbClr val="0000FF"/>
                </a:solidFill>
              </a:rPr>
              <a:t>Cứ</a:t>
            </a:r>
            <a:r>
              <a:rPr lang="en-US" dirty="0">
                <a:solidFill>
                  <a:srgbClr val="0000FF"/>
                </a:solidFill>
              </a:rPr>
              <a:t> ….</a:t>
            </a:r>
            <a:r>
              <a:rPr lang="en-US" dirty="0" err="1">
                <a:solidFill>
                  <a:srgbClr val="0000FF"/>
                </a:solidFill>
              </a:rPr>
              <a:t>năm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lại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có</a:t>
            </a:r>
            <a:r>
              <a:rPr lang="en-US" dirty="0">
                <a:solidFill>
                  <a:srgbClr val="0000FF"/>
                </a:solidFill>
              </a:rPr>
              <a:t> 1 </a:t>
            </a:r>
            <a:r>
              <a:rPr lang="en-US" dirty="0" err="1">
                <a:solidFill>
                  <a:srgbClr val="0000FF"/>
                </a:solidFill>
              </a:rPr>
              <a:t>năm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nhuận</a:t>
            </a:r>
            <a:r>
              <a:rPr lang="en-US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2209800" y="135287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2209800" y="188627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2819400" y="241967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365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2895600" y="295307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366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1371600" y="356267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30756" name="Text Box 36"/>
          <p:cNvSpPr txBox="1">
            <a:spLocks noChangeArrowheads="1"/>
          </p:cNvSpPr>
          <p:nvPr/>
        </p:nvSpPr>
        <p:spPr bwMode="auto">
          <a:xfrm>
            <a:off x="5257800" y="1276670"/>
            <a:ext cx="3352800" cy="265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 1tuần lễ .=…….ngày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 1 ngày    =……..giờ 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 1giờ       =………phút 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 1phút     =…… ...giây</a:t>
            </a:r>
          </a:p>
          <a:p>
            <a:pPr>
              <a:spcBef>
                <a:spcPct val="50000"/>
              </a:spcBef>
            </a:pPr>
            <a:endParaRPr lang="en-US" u="sng">
              <a:solidFill>
                <a:srgbClr val="0000FF"/>
              </a:solidFill>
            </a:endParaRPr>
          </a:p>
        </p:txBody>
      </p:sp>
      <p:sp>
        <p:nvSpPr>
          <p:cNvPr id="30757" name="Text Box 37"/>
          <p:cNvSpPr txBox="1">
            <a:spLocks noChangeArrowheads="1"/>
          </p:cNvSpPr>
          <p:nvPr/>
        </p:nvSpPr>
        <p:spPr bwMode="auto">
          <a:xfrm>
            <a:off x="6858000" y="173387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24</a:t>
            </a:r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6858000" y="234347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60</a:t>
            </a:r>
          </a:p>
        </p:txBody>
      </p:sp>
      <p:sp>
        <p:nvSpPr>
          <p:cNvPr id="30760" name="Text Box 40"/>
          <p:cNvSpPr txBox="1">
            <a:spLocks noChangeArrowheads="1"/>
          </p:cNvSpPr>
          <p:nvPr/>
        </p:nvSpPr>
        <p:spPr bwMode="auto">
          <a:xfrm>
            <a:off x="6858000" y="287687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60</a:t>
            </a:r>
          </a:p>
        </p:txBody>
      </p:sp>
      <p:sp>
        <p:nvSpPr>
          <p:cNvPr id="30761" name="Text Box 41"/>
          <p:cNvSpPr txBox="1">
            <a:spLocks noChangeArrowheads="1"/>
          </p:cNvSpPr>
          <p:nvPr/>
        </p:nvSpPr>
        <p:spPr bwMode="auto">
          <a:xfrm>
            <a:off x="6858000" y="120047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30778" name="Text Box 58"/>
          <p:cNvSpPr txBox="1">
            <a:spLocks noChangeArrowheads="1"/>
          </p:cNvSpPr>
          <p:nvPr/>
        </p:nvSpPr>
        <p:spPr bwMode="auto">
          <a:xfrm>
            <a:off x="609600" y="4019870"/>
            <a:ext cx="8305800" cy="19272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Tháng một,tháng ba, tháng năm,tháng bảy,tháng  tám,tháng mười,tháng mười hai có 31 ngày.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Tháng tư,tháng sáu,tháng chín, tháng mười một có 30 ngày.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Tháng hai có 28 ngày(vào năm nhuận có 29 ngày) .</a:t>
            </a:r>
          </a:p>
        </p:txBody>
      </p:sp>
      <p:sp>
        <p:nvSpPr>
          <p:cNvPr id="30780" name="Text Box 60"/>
          <p:cNvSpPr txBox="1">
            <a:spLocks noChangeArrowheads="1"/>
          </p:cNvSpPr>
          <p:nvPr/>
        </p:nvSpPr>
        <p:spPr bwMode="auto">
          <a:xfrm>
            <a:off x="927100" y="806770"/>
            <a:ext cx="375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</a:rPr>
              <a:t>1. </a:t>
            </a:r>
            <a:r>
              <a:rPr lang="en-US" b="1" dirty="0" err="1">
                <a:solidFill>
                  <a:srgbClr val="C00000"/>
                </a:solidFill>
              </a:rPr>
              <a:t>Các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đơn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vị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đo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thời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gian</a:t>
            </a:r>
            <a:r>
              <a:rPr lang="en-US" b="1" dirty="0">
                <a:solidFill>
                  <a:srgbClr val="C00000"/>
                </a:solidFill>
              </a:rPr>
              <a:t>.</a:t>
            </a:r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0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0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0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0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07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0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07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5" grpId="0"/>
      <p:bldP spid="30746" grpId="0"/>
      <p:bldP spid="30747" grpId="0"/>
      <p:bldP spid="30748" grpId="0"/>
      <p:bldP spid="30749" grpId="0"/>
      <p:bldP spid="30757" grpId="0"/>
      <p:bldP spid="30759" grpId="0"/>
      <p:bldP spid="30760" grpId="0"/>
      <p:bldP spid="30761" grpId="0"/>
      <p:bldP spid="307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62" name="Rectangle 14"/>
          <p:cNvSpPr>
            <a:spLocks noGrp="1" noChangeArrowheads="1"/>
          </p:cNvSpPr>
          <p:nvPr>
            <p:ph type="title"/>
          </p:nvPr>
        </p:nvSpPr>
        <p:spPr>
          <a:xfrm>
            <a:off x="533400" y="718290"/>
            <a:ext cx="8229600" cy="622300"/>
          </a:xfrm>
        </p:spPr>
        <p:txBody>
          <a:bodyPr/>
          <a:lstStyle/>
          <a:p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2.Ví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dụ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về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đổi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đơn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vị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đo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thời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</a:rPr>
              <a:t>gian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</a:rPr>
              <a:t> :</a:t>
            </a:r>
          </a:p>
        </p:txBody>
      </p:sp>
      <p:graphicFrame>
        <p:nvGraphicFramePr>
          <p:cNvPr id="5123" name="Object 36"/>
          <p:cNvGraphicFramePr>
            <a:graphicFrameLocks noGrp="1" noChangeAspect="1"/>
          </p:cNvGraphicFramePr>
          <p:nvPr>
            <p:ph sz="half" idx="1"/>
          </p:nvPr>
        </p:nvGraphicFramePr>
        <p:xfrm>
          <a:off x="434975" y="2385165"/>
          <a:ext cx="280988" cy="727075"/>
        </p:xfrm>
        <a:graphic>
          <a:graphicData uri="http://schemas.openxmlformats.org/presentationml/2006/ole">
            <p:oleObj spid="_x0000_s5123" name="Equation" r:id="rId3" imgW="152334" imgH="393529" progId="Equation.DSMT4">
              <p:embed/>
            </p:oleObj>
          </a:graphicData>
        </a:graphic>
      </p:graphicFrame>
      <p:sp>
        <p:nvSpPr>
          <p:cNvPr id="5124" name="Text Box 15"/>
          <p:cNvSpPr txBox="1">
            <a:spLocks noChangeArrowheads="1"/>
          </p:cNvSpPr>
          <p:nvPr/>
        </p:nvSpPr>
        <p:spPr bwMode="auto">
          <a:xfrm>
            <a:off x="352425" y="1291378"/>
            <a:ext cx="88519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dirty="0" err="1">
                <a:solidFill>
                  <a:srgbClr val="0000FF"/>
                </a:solidFill>
              </a:rPr>
              <a:t>Đổi</a:t>
            </a:r>
            <a:r>
              <a:rPr lang="en-US" dirty="0">
                <a:solidFill>
                  <a:srgbClr val="0000FF"/>
                </a:solidFill>
              </a:rPr>
              <a:t>  </a:t>
            </a:r>
            <a:r>
              <a:rPr lang="en-US" dirty="0" err="1">
                <a:solidFill>
                  <a:srgbClr val="0000FF"/>
                </a:solidFill>
              </a:rPr>
              <a:t>đơn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vị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đo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thời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gian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sau</a:t>
            </a:r>
            <a:r>
              <a:rPr lang="en-US" dirty="0">
                <a:solidFill>
                  <a:srgbClr val="0000FF"/>
                </a:solidFill>
              </a:rPr>
              <a:t> :</a:t>
            </a:r>
          </a:p>
          <a:p>
            <a:pPr marL="342900" indent="-342900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 1 </a:t>
            </a:r>
            <a:r>
              <a:rPr lang="en-US" dirty="0" err="1">
                <a:solidFill>
                  <a:srgbClr val="0000FF"/>
                </a:solidFill>
              </a:rPr>
              <a:t>năm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rưỡi</a:t>
            </a:r>
            <a:r>
              <a:rPr lang="en-US" dirty="0">
                <a:solidFill>
                  <a:srgbClr val="0000FF"/>
                </a:solidFill>
              </a:rPr>
              <a:t>  =   1,5 </a:t>
            </a:r>
            <a:r>
              <a:rPr lang="en-US" dirty="0" err="1">
                <a:solidFill>
                  <a:srgbClr val="0000FF"/>
                </a:solidFill>
              </a:rPr>
              <a:t>năm</a:t>
            </a:r>
            <a:r>
              <a:rPr lang="en-US" dirty="0">
                <a:solidFill>
                  <a:srgbClr val="0000FF"/>
                </a:solidFill>
              </a:rPr>
              <a:t> = 12 </a:t>
            </a:r>
            <a:r>
              <a:rPr lang="en-US" dirty="0" err="1">
                <a:solidFill>
                  <a:srgbClr val="0000FF"/>
                </a:solidFill>
              </a:rPr>
              <a:t>tháng</a:t>
            </a:r>
            <a:r>
              <a:rPr lang="en-US" dirty="0">
                <a:solidFill>
                  <a:srgbClr val="0000FF"/>
                </a:solidFill>
              </a:rPr>
              <a:t> x 1,5 = 18  </a:t>
            </a:r>
            <a:r>
              <a:rPr lang="en-US" dirty="0" err="1">
                <a:solidFill>
                  <a:srgbClr val="0000FF"/>
                </a:solidFill>
              </a:rPr>
              <a:t>tháng</a:t>
            </a:r>
            <a:endParaRPr lang="en-US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        </a:t>
            </a:r>
            <a:r>
              <a:rPr lang="en-US" dirty="0" err="1">
                <a:solidFill>
                  <a:srgbClr val="0000FF"/>
                </a:solidFill>
              </a:rPr>
              <a:t>giờ</a:t>
            </a:r>
            <a:r>
              <a:rPr lang="en-US" dirty="0">
                <a:solidFill>
                  <a:srgbClr val="0000FF"/>
                </a:solidFill>
              </a:rPr>
              <a:t> =   60 </a:t>
            </a:r>
            <a:r>
              <a:rPr lang="en-US" dirty="0" err="1">
                <a:solidFill>
                  <a:srgbClr val="0000FF"/>
                </a:solidFill>
              </a:rPr>
              <a:t>phút</a:t>
            </a:r>
            <a:r>
              <a:rPr lang="en-US" dirty="0">
                <a:solidFill>
                  <a:srgbClr val="0000FF"/>
                </a:solidFill>
              </a:rPr>
              <a:t> x     = 40 </a:t>
            </a:r>
            <a:r>
              <a:rPr lang="en-US" dirty="0" err="1">
                <a:solidFill>
                  <a:srgbClr val="0000FF"/>
                </a:solidFill>
              </a:rPr>
              <a:t>phút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0,5 </a:t>
            </a:r>
            <a:r>
              <a:rPr lang="en-US" dirty="0" err="1">
                <a:solidFill>
                  <a:srgbClr val="0000FF"/>
                </a:solidFill>
              </a:rPr>
              <a:t>giờ</a:t>
            </a:r>
            <a:r>
              <a:rPr lang="en-US" dirty="0">
                <a:solidFill>
                  <a:srgbClr val="0000FF"/>
                </a:solidFill>
              </a:rPr>
              <a:t> = 60 </a:t>
            </a:r>
            <a:r>
              <a:rPr lang="en-US" dirty="0" err="1">
                <a:solidFill>
                  <a:srgbClr val="0000FF"/>
                </a:solidFill>
              </a:rPr>
              <a:t>phút</a:t>
            </a:r>
            <a:r>
              <a:rPr lang="en-US" dirty="0">
                <a:solidFill>
                  <a:srgbClr val="0000FF"/>
                </a:solidFill>
              </a:rPr>
              <a:t> x 0,5 = 30 </a:t>
            </a:r>
            <a:r>
              <a:rPr lang="en-US" dirty="0" err="1">
                <a:solidFill>
                  <a:srgbClr val="0000FF"/>
                </a:solidFill>
              </a:rPr>
              <a:t>phút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216phút =  3 </a:t>
            </a:r>
            <a:r>
              <a:rPr lang="en-US" dirty="0" err="1">
                <a:solidFill>
                  <a:srgbClr val="0000FF"/>
                </a:solidFill>
              </a:rPr>
              <a:t>giờ</a:t>
            </a:r>
            <a:r>
              <a:rPr lang="en-US" dirty="0">
                <a:solidFill>
                  <a:srgbClr val="0000FF"/>
                </a:solidFill>
              </a:rPr>
              <a:t> 36 </a:t>
            </a:r>
            <a:r>
              <a:rPr lang="en-US" dirty="0" err="1">
                <a:solidFill>
                  <a:srgbClr val="0000FF"/>
                </a:solidFill>
              </a:rPr>
              <a:t>phút</a:t>
            </a:r>
            <a:r>
              <a:rPr lang="en-US" dirty="0">
                <a:solidFill>
                  <a:srgbClr val="0000FF"/>
                </a:solidFill>
              </a:rPr>
              <a:t> = 3,6 .</a:t>
            </a:r>
            <a:r>
              <a:rPr lang="en-US" dirty="0" err="1">
                <a:solidFill>
                  <a:srgbClr val="0000FF"/>
                </a:solidFill>
              </a:rPr>
              <a:t>giờ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78917" name="Text Box 69"/>
          <p:cNvSpPr txBox="1">
            <a:spLocks noChangeArrowheads="1"/>
          </p:cNvSpPr>
          <p:nvPr/>
        </p:nvSpPr>
        <p:spPr bwMode="auto">
          <a:xfrm>
            <a:off x="762000" y="4223490"/>
            <a:ext cx="137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lain" startAt="216"/>
            </a:pPr>
            <a:r>
              <a:rPr lang="en-US">
                <a:solidFill>
                  <a:srgbClr val="0000FF"/>
                </a:solidFill>
              </a:rPr>
              <a:t>    60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  36     3</a:t>
            </a:r>
          </a:p>
        </p:txBody>
      </p:sp>
      <p:grpSp>
        <p:nvGrpSpPr>
          <p:cNvPr id="78920" name="Group 72"/>
          <p:cNvGrpSpPr>
            <a:grpSpLocks/>
          </p:cNvGrpSpPr>
          <p:nvPr/>
        </p:nvGrpSpPr>
        <p:grpSpPr bwMode="auto">
          <a:xfrm>
            <a:off x="1447800" y="4299690"/>
            <a:ext cx="533400" cy="762000"/>
            <a:chOff x="4176" y="3600"/>
            <a:chExt cx="336" cy="480"/>
          </a:xfrm>
        </p:grpSpPr>
        <p:sp>
          <p:nvSpPr>
            <p:cNvPr id="5142" name="Line 70"/>
            <p:cNvSpPr>
              <a:spLocks noChangeShapeType="1"/>
            </p:cNvSpPr>
            <p:nvPr/>
          </p:nvSpPr>
          <p:spPr bwMode="auto">
            <a:xfrm>
              <a:off x="4176" y="360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143" name="Line 71"/>
            <p:cNvSpPr>
              <a:spLocks noChangeShapeType="1"/>
            </p:cNvSpPr>
            <p:nvPr/>
          </p:nvSpPr>
          <p:spPr bwMode="auto">
            <a:xfrm>
              <a:off x="4176" y="384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sp>
        <p:nvSpPr>
          <p:cNvPr id="78921" name="Text Box 73"/>
          <p:cNvSpPr txBox="1">
            <a:spLocks noChangeArrowheads="1"/>
          </p:cNvSpPr>
          <p:nvPr/>
        </p:nvSpPr>
        <p:spPr bwMode="auto">
          <a:xfrm>
            <a:off x="584200" y="5080740"/>
            <a:ext cx="3568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216 phút = 3 giờ 36 phút</a:t>
            </a:r>
          </a:p>
        </p:txBody>
      </p:sp>
      <p:sp>
        <p:nvSpPr>
          <p:cNvPr id="78923" name="Text Box 75"/>
          <p:cNvSpPr txBox="1">
            <a:spLocks noChangeArrowheads="1"/>
          </p:cNvSpPr>
          <p:nvPr/>
        </p:nvSpPr>
        <p:spPr bwMode="auto">
          <a:xfrm>
            <a:off x="4778375" y="3969490"/>
            <a:ext cx="166211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lain" startAt="216"/>
            </a:pPr>
            <a:r>
              <a:rPr lang="en-US">
                <a:solidFill>
                  <a:srgbClr val="0000FF"/>
                </a:solidFill>
              </a:rPr>
              <a:t>    60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  36</a:t>
            </a:r>
          </a:p>
          <a:p>
            <a:pPr marL="342900" indent="-342900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      0</a:t>
            </a:r>
          </a:p>
        </p:txBody>
      </p:sp>
      <p:grpSp>
        <p:nvGrpSpPr>
          <p:cNvPr id="78924" name="Group 76"/>
          <p:cNvGrpSpPr>
            <a:grpSpLocks/>
          </p:cNvGrpSpPr>
          <p:nvPr/>
        </p:nvGrpSpPr>
        <p:grpSpPr bwMode="auto">
          <a:xfrm>
            <a:off x="5586413" y="4125065"/>
            <a:ext cx="533400" cy="762000"/>
            <a:chOff x="4176" y="3600"/>
            <a:chExt cx="336" cy="480"/>
          </a:xfrm>
        </p:grpSpPr>
        <p:sp>
          <p:nvSpPr>
            <p:cNvPr id="5140" name="Line 77"/>
            <p:cNvSpPr>
              <a:spLocks noChangeShapeType="1"/>
            </p:cNvSpPr>
            <p:nvPr/>
          </p:nvSpPr>
          <p:spPr bwMode="auto">
            <a:xfrm>
              <a:off x="4176" y="360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141" name="Line 78"/>
            <p:cNvSpPr>
              <a:spLocks noChangeShapeType="1"/>
            </p:cNvSpPr>
            <p:nvPr/>
          </p:nvSpPr>
          <p:spPr bwMode="auto">
            <a:xfrm>
              <a:off x="4176" y="384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sp>
        <p:nvSpPr>
          <p:cNvPr id="78927" name="Text Box 79"/>
          <p:cNvSpPr txBox="1">
            <a:spLocks noChangeArrowheads="1"/>
          </p:cNvSpPr>
          <p:nvPr/>
        </p:nvSpPr>
        <p:spPr bwMode="auto">
          <a:xfrm>
            <a:off x="6096000" y="5031528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216 phút = 3,6 giờ</a:t>
            </a:r>
          </a:p>
        </p:txBody>
      </p:sp>
      <p:sp>
        <p:nvSpPr>
          <p:cNvPr id="78932" name="Text Box 84"/>
          <p:cNvSpPr txBox="1">
            <a:spLocks noChangeArrowheads="1"/>
          </p:cNvSpPr>
          <p:nvPr/>
        </p:nvSpPr>
        <p:spPr bwMode="auto">
          <a:xfrm>
            <a:off x="5267325" y="4523528"/>
            <a:ext cx="349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78933" name="Text Box 85"/>
          <p:cNvSpPr txBox="1">
            <a:spLocks noChangeArrowheads="1"/>
          </p:cNvSpPr>
          <p:nvPr/>
        </p:nvSpPr>
        <p:spPr bwMode="auto">
          <a:xfrm>
            <a:off x="5572125" y="4480665"/>
            <a:ext cx="349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78934" name="Text Box 86"/>
          <p:cNvSpPr txBox="1">
            <a:spLocks noChangeArrowheads="1"/>
          </p:cNvSpPr>
          <p:nvPr/>
        </p:nvSpPr>
        <p:spPr bwMode="auto">
          <a:xfrm>
            <a:off x="5864225" y="4496540"/>
            <a:ext cx="349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78935" name="Text Box 87"/>
          <p:cNvSpPr txBox="1">
            <a:spLocks noChangeArrowheads="1"/>
          </p:cNvSpPr>
          <p:nvPr/>
        </p:nvSpPr>
        <p:spPr bwMode="auto">
          <a:xfrm>
            <a:off x="5762625" y="4480665"/>
            <a:ext cx="349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,</a:t>
            </a:r>
          </a:p>
        </p:txBody>
      </p:sp>
      <p:graphicFrame>
        <p:nvGraphicFramePr>
          <p:cNvPr id="5138" name="Object 1"/>
          <p:cNvGraphicFramePr>
            <a:graphicFrameLocks noChangeAspect="1"/>
          </p:cNvGraphicFramePr>
          <p:nvPr/>
        </p:nvGraphicFramePr>
        <p:xfrm>
          <a:off x="666750" y="2277215"/>
          <a:ext cx="344488" cy="692150"/>
        </p:xfrm>
        <a:graphic>
          <a:graphicData uri="http://schemas.openxmlformats.org/presentationml/2006/ole">
            <p:oleObj spid="_x0000_s5138" name="Equation" r:id="rId4" imgW="152280" imgH="393480" progId="Equation.3">
              <p:embed/>
            </p:oleObj>
          </a:graphicData>
        </a:graphic>
      </p:graphicFrame>
      <p:graphicFrame>
        <p:nvGraphicFramePr>
          <p:cNvPr id="5139" name="Object 54"/>
          <p:cNvGraphicFramePr>
            <a:graphicFrameLocks noChangeAspect="1"/>
          </p:cNvGraphicFramePr>
          <p:nvPr/>
        </p:nvGraphicFramePr>
        <p:xfrm>
          <a:off x="3090863" y="2283565"/>
          <a:ext cx="344487" cy="693738"/>
        </p:xfrm>
        <a:graphic>
          <a:graphicData uri="http://schemas.openxmlformats.org/presentationml/2006/ole">
            <p:oleObj spid="_x0000_s5139" name="Equation" r:id="rId5" imgW="152280" imgH="393480" progId="Equation.3">
              <p:embed/>
            </p:oleObj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8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78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7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78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7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78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7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62" grpId="0" autoUpdateAnimBg="0"/>
      <p:bldP spid="78921" grpId="0"/>
      <p:bldP spid="78927" grpId="0"/>
      <p:bldP spid="78932" grpId="0"/>
      <p:bldP spid="78933" grpId="0"/>
      <p:bldP spid="78934" grpId="0"/>
      <p:bldP spid="789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3886200" y="1600200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Thế  kỉ XVII</a:t>
            </a: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3962400" y="3244850"/>
            <a:ext cx="1216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Thế  kỉ XIX</a:t>
            </a:r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7010400" y="480060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Thế  kỉ XX</a:t>
            </a: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6629400" y="1600200"/>
            <a:ext cx="1374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Thế  kỉ XVIII</a:t>
            </a:r>
          </a:p>
        </p:txBody>
      </p:sp>
      <p:sp>
        <p:nvSpPr>
          <p:cNvPr id="6150" name="Text Box 13"/>
          <p:cNvSpPr txBox="1">
            <a:spLocks noChangeArrowheads="1"/>
          </p:cNvSpPr>
          <p:nvPr/>
        </p:nvSpPr>
        <p:spPr bwMode="auto">
          <a:xfrm>
            <a:off x="6934200" y="6019800"/>
            <a:ext cx="1085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FF00"/>
                </a:solidFill>
              </a:rPr>
              <a:t>Thế kỉ XX</a:t>
            </a:r>
          </a:p>
        </p:txBody>
      </p:sp>
      <p:grpSp>
        <p:nvGrpSpPr>
          <p:cNvPr id="90138" name="Group 26"/>
          <p:cNvGrpSpPr>
            <a:grpSpLocks/>
          </p:cNvGrpSpPr>
          <p:nvPr/>
        </p:nvGrpSpPr>
        <p:grpSpPr bwMode="auto">
          <a:xfrm>
            <a:off x="228600" y="381000"/>
            <a:ext cx="8382000" cy="6172200"/>
            <a:chOff x="144" y="240"/>
            <a:chExt cx="5280" cy="3888"/>
          </a:xfrm>
        </p:grpSpPr>
        <p:sp>
          <p:nvSpPr>
            <p:cNvPr id="6156" name="Text Box 3"/>
            <p:cNvSpPr txBox="1">
              <a:spLocks noChangeArrowheads="1"/>
            </p:cNvSpPr>
            <p:nvPr/>
          </p:nvSpPr>
          <p:spPr bwMode="auto">
            <a:xfrm>
              <a:off x="144" y="960"/>
              <a:ext cx="1776" cy="2594"/>
            </a:xfrm>
            <a:prstGeom prst="rect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u="sng" dirty="0" err="1">
                  <a:solidFill>
                    <a:srgbClr val="C00000"/>
                  </a:solidFill>
                </a:rPr>
                <a:t>Bài</a:t>
              </a:r>
              <a:r>
                <a:rPr lang="en-US" b="1" u="sng" dirty="0">
                  <a:solidFill>
                    <a:srgbClr val="C00000"/>
                  </a:solidFill>
                </a:rPr>
                <a:t> </a:t>
              </a:r>
              <a:r>
                <a:rPr lang="en-US" b="1" u="sng" dirty="0" err="1">
                  <a:solidFill>
                    <a:srgbClr val="C00000"/>
                  </a:solidFill>
                </a:rPr>
                <a:t>tập</a:t>
              </a:r>
              <a:r>
                <a:rPr lang="en-US" b="1" u="sng" dirty="0">
                  <a:solidFill>
                    <a:srgbClr val="C00000"/>
                  </a:solidFill>
                </a:rPr>
                <a:t> 1</a:t>
              </a:r>
              <a:r>
                <a:rPr lang="en-US" dirty="0">
                  <a:solidFill>
                    <a:srgbClr val="C00000"/>
                  </a:solidFill>
                </a:rPr>
                <a:t>:Trong </a:t>
              </a:r>
              <a:r>
                <a:rPr lang="en-US" dirty="0" err="1">
                  <a:solidFill>
                    <a:srgbClr val="C00000"/>
                  </a:solidFill>
                </a:rPr>
                <a:t>lịch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sử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phát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triển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của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loài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người</a:t>
              </a:r>
              <a:r>
                <a:rPr lang="en-US" dirty="0">
                  <a:solidFill>
                    <a:srgbClr val="C00000"/>
                  </a:solidFill>
                </a:rPr>
                <a:t> ,</a:t>
              </a:r>
              <a:r>
                <a:rPr lang="en-US" dirty="0" err="1">
                  <a:solidFill>
                    <a:srgbClr val="C00000"/>
                  </a:solidFill>
                </a:rPr>
                <a:t>đã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có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những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phát</a:t>
              </a:r>
              <a:r>
                <a:rPr lang="en-US" dirty="0">
                  <a:solidFill>
                    <a:srgbClr val="C00000"/>
                  </a:solidFill>
                </a:rPr>
                <a:t> minh </a:t>
              </a:r>
              <a:r>
                <a:rPr lang="en-US" dirty="0" err="1">
                  <a:solidFill>
                    <a:srgbClr val="C00000"/>
                  </a:solidFill>
                </a:rPr>
                <a:t>vĩ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đại</a:t>
              </a:r>
              <a:r>
                <a:rPr lang="en-US" dirty="0">
                  <a:solidFill>
                    <a:srgbClr val="C00000"/>
                  </a:solidFill>
                </a:rPr>
                <a:t> .</a:t>
              </a:r>
              <a:r>
                <a:rPr lang="en-US" dirty="0" err="1">
                  <a:solidFill>
                    <a:srgbClr val="C00000"/>
                  </a:solidFill>
                </a:rPr>
                <a:t>Bảng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dưới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đây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cho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biết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tên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và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năm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công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bố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một</a:t>
              </a:r>
              <a:r>
                <a:rPr lang="en-US" dirty="0">
                  <a:solidFill>
                    <a:srgbClr val="C00000"/>
                  </a:solidFill>
                </a:rPr>
                <a:t>  </a:t>
              </a:r>
              <a:r>
                <a:rPr lang="en-US" dirty="0" err="1">
                  <a:solidFill>
                    <a:srgbClr val="C00000"/>
                  </a:solidFill>
                </a:rPr>
                <a:t>số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phát</a:t>
              </a:r>
              <a:r>
                <a:rPr lang="en-US" dirty="0">
                  <a:solidFill>
                    <a:srgbClr val="C00000"/>
                  </a:solidFill>
                </a:rPr>
                <a:t> minh .</a:t>
              </a:r>
              <a:r>
                <a:rPr lang="en-US" dirty="0" err="1">
                  <a:solidFill>
                    <a:srgbClr val="C00000"/>
                  </a:solidFill>
                </a:rPr>
                <a:t>Hãy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đọc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bảng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và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cho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biết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từng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phát</a:t>
              </a:r>
              <a:r>
                <a:rPr lang="en-US" dirty="0">
                  <a:solidFill>
                    <a:srgbClr val="C00000"/>
                  </a:solidFill>
                </a:rPr>
                <a:t> minh </a:t>
              </a:r>
              <a:r>
                <a:rPr lang="en-US" dirty="0" err="1">
                  <a:solidFill>
                    <a:srgbClr val="C00000"/>
                  </a:solidFill>
                </a:rPr>
                <a:t>được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công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bố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vào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thế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kỉ</a:t>
              </a:r>
              <a:r>
                <a:rPr lang="en-US" dirty="0">
                  <a:solidFill>
                    <a:srgbClr val="C00000"/>
                  </a:solidFill>
                </a:rPr>
                <a:t> </a:t>
              </a:r>
              <a:r>
                <a:rPr lang="en-US" dirty="0" err="1">
                  <a:solidFill>
                    <a:srgbClr val="C00000"/>
                  </a:solidFill>
                </a:rPr>
                <a:t>nào</a:t>
              </a:r>
              <a:r>
                <a:rPr lang="en-US" dirty="0">
                  <a:solidFill>
                    <a:srgbClr val="C00000"/>
                  </a:solidFill>
                </a:rPr>
                <a:t> .</a:t>
              </a:r>
            </a:p>
          </p:txBody>
        </p:sp>
        <p:pic>
          <p:nvPicPr>
            <p:cNvPr id="6157" name="Picture 18" descr="hang h10001"/>
            <p:cNvPicPr>
              <a:picLocks noChangeAspect="1" noChangeArrowheads="1"/>
            </p:cNvPicPr>
            <p:nvPr/>
          </p:nvPicPr>
          <p:blipFill>
            <a:blip r:embed="rId2"/>
            <a:srcRect l="6024" t="2817" r="10844" b="73239"/>
            <a:stretch>
              <a:fillRect/>
            </a:stretch>
          </p:blipFill>
          <p:spPr bwMode="auto">
            <a:xfrm>
              <a:off x="2016" y="240"/>
              <a:ext cx="3312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8" name="Picture 19" descr="hang h10001"/>
            <p:cNvPicPr>
              <a:picLocks noChangeAspect="1" noChangeArrowheads="1"/>
            </p:cNvPicPr>
            <p:nvPr/>
          </p:nvPicPr>
          <p:blipFill>
            <a:blip r:embed="rId2"/>
            <a:srcRect l="6024" t="74648" r="10844"/>
            <a:stretch>
              <a:fillRect/>
            </a:stretch>
          </p:blipFill>
          <p:spPr bwMode="auto">
            <a:xfrm>
              <a:off x="2112" y="3264"/>
              <a:ext cx="3312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9" name="Picture 20" descr="hang h10001"/>
            <p:cNvPicPr>
              <a:picLocks noChangeAspect="1" noChangeArrowheads="1"/>
            </p:cNvPicPr>
            <p:nvPr/>
          </p:nvPicPr>
          <p:blipFill>
            <a:blip r:embed="rId2"/>
            <a:srcRect l="6024" t="52113" r="10844" b="25352"/>
            <a:stretch>
              <a:fillRect/>
            </a:stretch>
          </p:blipFill>
          <p:spPr bwMode="auto">
            <a:xfrm>
              <a:off x="2112" y="2256"/>
              <a:ext cx="3312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0" name="Picture 21" descr="hang h10001"/>
            <p:cNvPicPr>
              <a:picLocks noChangeAspect="1" noChangeArrowheads="1"/>
            </p:cNvPicPr>
            <p:nvPr/>
          </p:nvPicPr>
          <p:blipFill>
            <a:blip r:embed="rId2"/>
            <a:srcRect l="6024" t="26761" r="10844" b="49297"/>
            <a:stretch>
              <a:fillRect/>
            </a:stretch>
          </p:blipFill>
          <p:spPr bwMode="auto">
            <a:xfrm>
              <a:off x="2064" y="1248"/>
              <a:ext cx="3312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6858000" y="3276600"/>
            <a:ext cx="1216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Thế  kỉ XIX</a:t>
            </a:r>
          </a:p>
        </p:txBody>
      </p:sp>
      <p:sp>
        <p:nvSpPr>
          <p:cNvPr id="90135" name="Text Box 23"/>
          <p:cNvSpPr txBox="1">
            <a:spLocks noChangeArrowheads="1"/>
          </p:cNvSpPr>
          <p:nvPr/>
        </p:nvSpPr>
        <p:spPr bwMode="auto">
          <a:xfrm>
            <a:off x="3886200" y="4800600"/>
            <a:ext cx="1216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Thế  kỉ XIX</a:t>
            </a:r>
          </a:p>
        </p:txBody>
      </p:sp>
      <p:sp>
        <p:nvSpPr>
          <p:cNvPr id="90136" name="Text Box 24"/>
          <p:cNvSpPr txBox="1">
            <a:spLocks noChangeArrowheads="1"/>
          </p:cNvSpPr>
          <p:nvPr/>
        </p:nvSpPr>
        <p:spPr bwMode="auto">
          <a:xfrm>
            <a:off x="3989388" y="652145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Thế  kỉ XX</a:t>
            </a:r>
          </a:p>
        </p:txBody>
      </p:sp>
      <p:sp>
        <p:nvSpPr>
          <p:cNvPr id="90137" name="Text Box 25"/>
          <p:cNvSpPr txBox="1">
            <a:spLocks noChangeArrowheads="1"/>
          </p:cNvSpPr>
          <p:nvPr/>
        </p:nvSpPr>
        <p:spPr bwMode="auto">
          <a:xfrm>
            <a:off x="6972300" y="652145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00FF"/>
                </a:solidFill>
              </a:rPr>
              <a:t>Thế  kỉ XX</a:t>
            </a: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0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0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90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/>
      <p:bldP spid="90117" grpId="0"/>
      <p:bldP spid="90120" grpId="0"/>
      <p:bldP spid="90122" grpId="0"/>
      <p:bldP spid="90134" grpId="0"/>
      <p:bldP spid="90135" grpId="0"/>
      <p:bldP spid="90136" grpId="0"/>
      <p:bldP spid="901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381000" y="1524000"/>
            <a:ext cx="1362075" cy="46672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</a:rPr>
              <a:t>Bài tập 2</a:t>
            </a:r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1981200" y="1524000"/>
            <a:ext cx="4210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C00000"/>
                </a:solidFill>
              </a:rPr>
              <a:t>Viết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số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thích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hợp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vào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chỗ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chấm</a:t>
            </a:r>
            <a:r>
              <a:rPr lang="en-US" dirty="0">
                <a:solidFill>
                  <a:srgbClr val="C00000"/>
                </a:solidFill>
              </a:rPr>
              <a:t> :</a:t>
            </a:r>
          </a:p>
        </p:txBody>
      </p:sp>
      <p:sp>
        <p:nvSpPr>
          <p:cNvPr id="80905" name="Text Box 9"/>
          <p:cNvSpPr txBox="1">
            <a:spLocks noChangeArrowheads="1"/>
          </p:cNvSpPr>
          <p:nvPr/>
        </p:nvSpPr>
        <p:spPr bwMode="auto">
          <a:xfrm>
            <a:off x="762000" y="2397125"/>
            <a:ext cx="7620000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b="1">
                <a:solidFill>
                  <a:srgbClr val="0000FF"/>
                </a:solidFill>
              </a:rPr>
              <a:t>6 năm   =……tháng             b) 3 giờ =……..phút </a:t>
            </a:r>
          </a:p>
          <a:p>
            <a:pPr marL="342900" indent="-34290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 4 năm 2 tháng =……tháng        1,5 giờ =……phút </a:t>
            </a:r>
          </a:p>
          <a:p>
            <a:pPr marL="342900" indent="-34290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3năm rưỡi        =   …tháng          giờ =……..phút </a:t>
            </a:r>
          </a:p>
          <a:p>
            <a:pPr marL="342900" indent="-34290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 ngày   =…….giờ                         6phút =…     giây </a:t>
            </a:r>
          </a:p>
          <a:p>
            <a:pPr marL="342900" indent="-34290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0,5 ngày =……giờ                           phút =…….giây </a:t>
            </a:r>
          </a:p>
          <a:p>
            <a:pPr marL="342900" indent="-342900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3 ngày rưỡi =……giờ                    1 giờ =…………giây </a:t>
            </a:r>
          </a:p>
          <a:p>
            <a:pPr marL="342900" indent="-342900">
              <a:spcBef>
                <a:spcPct val="50000"/>
              </a:spcBef>
            </a:pPr>
            <a:endParaRPr lang="en-US" b="1">
              <a:solidFill>
                <a:srgbClr val="0000FF"/>
              </a:solidFill>
            </a:endParaRPr>
          </a:p>
        </p:txBody>
      </p:sp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2438400" y="2362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72</a:t>
            </a: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3048000" y="28956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50</a:t>
            </a:r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3032125" y="3505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42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2117725" y="40386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72</a:t>
            </a: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2133600" y="45720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12</a:t>
            </a:r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2635250" y="51054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84</a:t>
            </a: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5911850" y="236220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180</a:t>
            </a:r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6140450" y="28956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90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5840413" y="3505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45</a:t>
            </a:r>
          </a:p>
        </p:txBody>
      </p:sp>
      <p:sp>
        <p:nvSpPr>
          <p:cNvPr id="80916" name="Text Box 20"/>
          <p:cNvSpPr txBox="1">
            <a:spLocks noChangeArrowheads="1"/>
          </p:cNvSpPr>
          <p:nvPr/>
        </p:nvSpPr>
        <p:spPr bwMode="auto">
          <a:xfrm>
            <a:off x="6140450" y="403860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360</a:t>
            </a:r>
          </a:p>
        </p:txBody>
      </p:sp>
      <p:sp>
        <p:nvSpPr>
          <p:cNvPr id="80917" name="Text Box 21"/>
          <p:cNvSpPr txBox="1">
            <a:spLocks noChangeArrowheads="1"/>
          </p:cNvSpPr>
          <p:nvPr/>
        </p:nvSpPr>
        <p:spPr bwMode="auto">
          <a:xfrm>
            <a:off x="6369050" y="45720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30</a:t>
            </a:r>
          </a:p>
        </p:txBody>
      </p:sp>
      <p:sp>
        <p:nvSpPr>
          <p:cNvPr id="80918" name="Text Box 22"/>
          <p:cNvSpPr txBox="1">
            <a:spLocks noChangeArrowheads="1"/>
          </p:cNvSpPr>
          <p:nvPr/>
        </p:nvSpPr>
        <p:spPr bwMode="auto">
          <a:xfrm>
            <a:off x="6096000" y="5105400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3600</a:t>
            </a:r>
          </a:p>
        </p:txBody>
      </p:sp>
      <p:sp>
        <p:nvSpPr>
          <p:cNvPr id="7185" name="Line 26"/>
          <p:cNvSpPr>
            <a:spLocks noChangeShapeType="1"/>
          </p:cNvSpPr>
          <p:nvPr/>
        </p:nvSpPr>
        <p:spPr bwMode="auto">
          <a:xfrm>
            <a:off x="4572000" y="2362200"/>
            <a:ext cx="0" cy="37338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80924" name="Object 28"/>
          <p:cNvGraphicFramePr>
            <a:graphicFrameLocks noGrp="1" noChangeAspect="1"/>
          </p:cNvGraphicFramePr>
          <p:nvPr>
            <p:ph sz="half" idx="1"/>
          </p:nvPr>
        </p:nvGraphicFramePr>
        <p:xfrm>
          <a:off x="4716463" y="3505200"/>
          <a:ext cx="236537" cy="609600"/>
        </p:xfrm>
        <a:graphic>
          <a:graphicData uri="http://schemas.openxmlformats.org/presentationml/2006/ole">
            <p:oleObj spid="_x0000_s7186" name="Equation" r:id="rId3" imgW="152334" imgH="393529" progId="Equation.DSMT4">
              <p:embed/>
            </p:oleObj>
          </a:graphicData>
        </a:graphic>
      </p:graphicFrame>
      <p:graphicFrame>
        <p:nvGraphicFramePr>
          <p:cNvPr id="80930" name="Object 34"/>
          <p:cNvGraphicFramePr>
            <a:graphicFrameLocks noGrp="1" noChangeAspect="1"/>
          </p:cNvGraphicFramePr>
          <p:nvPr>
            <p:ph sz="half" idx="2"/>
          </p:nvPr>
        </p:nvGraphicFramePr>
        <p:xfrm>
          <a:off x="4919663" y="4495800"/>
          <a:ext cx="295275" cy="762000"/>
        </p:xfrm>
        <a:graphic>
          <a:graphicData uri="http://schemas.openxmlformats.org/presentationml/2006/ole">
            <p:oleObj spid="_x0000_s7187" name="Equation" r:id="rId4" imgW="152334" imgH="393529" progId="Equation.DSMT4">
              <p:embed/>
            </p:oleObj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0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8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0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0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0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0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0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0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0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0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0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0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0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0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3" grpId="0" animBg="1" autoUpdateAnimBg="0"/>
      <p:bldP spid="80904" grpId="0" autoUpdateAnimBg="0"/>
      <p:bldP spid="80905" grpId="0"/>
      <p:bldP spid="80907" grpId="0" autoUpdateAnimBg="0"/>
      <p:bldP spid="80908" grpId="0" autoUpdateAnimBg="0"/>
      <p:bldP spid="80909" grpId="0" autoUpdateAnimBg="0"/>
      <p:bldP spid="80910" grpId="0" autoUpdateAnimBg="0"/>
      <p:bldP spid="80911" grpId="0" autoUpdateAnimBg="0"/>
      <p:bldP spid="80912" grpId="0" autoUpdateAnimBg="0"/>
      <p:bldP spid="80913" grpId="0" autoUpdateAnimBg="0"/>
      <p:bldP spid="80914" grpId="0" autoUpdateAnimBg="0"/>
      <p:bldP spid="80915" grpId="0" autoUpdateAnimBg="0"/>
      <p:bldP spid="80916" grpId="0" autoUpdateAnimBg="0"/>
      <p:bldP spid="80917" grpId="0" autoUpdateAnimBg="0"/>
      <p:bldP spid="8091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81" name="Text Box 9"/>
          <p:cNvSpPr txBox="1">
            <a:spLocks noChangeArrowheads="1"/>
          </p:cNvSpPr>
          <p:nvPr/>
        </p:nvSpPr>
        <p:spPr bwMode="auto">
          <a:xfrm>
            <a:off x="468450" y="1828800"/>
            <a:ext cx="821086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lang="en-US" sz="2800" b="1" u="sng" dirty="0" err="1">
                <a:solidFill>
                  <a:srgbClr val="0000FF"/>
                </a:solidFill>
              </a:rPr>
              <a:t>Bài</a:t>
            </a:r>
            <a:r>
              <a:rPr lang="en-US" sz="2800" b="1" u="sng" dirty="0">
                <a:solidFill>
                  <a:srgbClr val="0000FF"/>
                </a:solidFill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</a:rPr>
              <a:t>tập</a:t>
            </a:r>
            <a:r>
              <a:rPr lang="en-US" sz="2800" b="1" u="sng" dirty="0">
                <a:solidFill>
                  <a:srgbClr val="0000FF"/>
                </a:solidFill>
              </a:rPr>
              <a:t> 3</a:t>
            </a:r>
            <a:r>
              <a:rPr lang="en-US" sz="2800" dirty="0"/>
              <a:t>: </a:t>
            </a:r>
            <a:r>
              <a:rPr lang="en-US" sz="2800" dirty="0" err="1">
                <a:solidFill>
                  <a:srgbClr val="C00000"/>
                </a:solidFill>
              </a:rPr>
              <a:t>Viết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số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thập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phân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thích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hợp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vào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 err="1">
                <a:solidFill>
                  <a:srgbClr val="C00000"/>
                </a:solidFill>
              </a:rPr>
              <a:t>chỗ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dirty="0" err="1">
                <a:solidFill>
                  <a:srgbClr val="C00000"/>
                </a:solidFill>
              </a:rPr>
              <a:t>chấm</a:t>
            </a:r>
            <a:r>
              <a:rPr lang="en-US" sz="2800" dirty="0">
                <a:solidFill>
                  <a:srgbClr val="C00000"/>
                </a:solidFill>
              </a:rPr>
              <a:t> :</a:t>
            </a:r>
          </a:p>
          <a:p>
            <a:pPr marL="342900" indent="-342900">
              <a:buFontTx/>
              <a:buAutoNum type="alphaLcParenR"/>
            </a:pPr>
            <a:r>
              <a:rPr lang="en-US" sz="2800" dirty="0"/>
              <a:t> 72 </a:t>
            </a:r>
            <a:r>
              <a:rPr lang="en-US" sz="2800" dirty="0" err="1"/>
              <a:t>phút</a:t>
            </a:r>
            <a:r>
              <a:rPr lang="en-US" sz="2800" dirty="0"/>
              <a:t>   =……    </a:t>
            </a:r>
            <a:r>
              <a:rPr lang="en-US" sz="2800" dirty="0" err="1"/>
              <a:t>giờ</a:t>
            </a:r>
            <a:r>
              <a:rPr lang="en-US" sz="2800" dirty="0"/>
              <a:t>      b)  30 </a:t>
            </a:r>
            <a:r>
              <a:rPr lang="en-US" sz="2800" dirty="0" err="1"/>
              <a:t>giây</a:t>
            </a:r>
            <a:r>
              <a:rPr lang="en-US" sz="2800" dirty="0"/>
              <a:t> =……….</a:t>
            </a:r>
            <a:r>
              <a:rPr lang="en-US" sz="2800" dirty="0" err="1"/>
              <a:t>phút</a:t>
            </a:r>
            <a:r>
              <a:rPr lang="en-US" sz="2800" dirty="0"/>
              <a:t> .</a:t>
            </a:r>
          </a:p>
          <a:p>
            <a:pPr marL="342900" indent="-342900"/>
            <a:r>
              <a:rPr lang="en-US" sz="2800" dirty="0"/>
              <a:t>    270 </a:t>
            </a:r>
            <a:r>
              <a:rPr lang="en-US" sz="2800" dirty="0" err="1"/>
              <a:t>phút</a:t>
            </a:r>
            <a:r>
              <a:rPr lang="en-US" sz="2800" dirty="0"/>
              <a:t>   =… ..     </a:t>
            </a:r>
            <a:r>
              <a:rPr lang="en-US" sz="2800" dirty="0" err="1"/>
              <a:t>giờ</a:t>
            </a:r>
            <a:r>
              <a:rPr lang="en-US" sz="2800" dirty="0"/>
              <a:t>         135 </a:t>
            </a:r>
            <a:r>
              <a:rPr lang="en-US" sz="2800" dirty="0" err="1"/>
              <a:t>giây</a:t>
            </a:r>
            <a:r>
              <a:rPr lang="en-US" sz="2800" dirty="0"/>
              <a:t> =………</a:t>
            </a:r>
            <a:r>
              <a:rPr lang="en-US" sz="2800" dirty="0" err="1"/>
              <a:t>phút</a:t>
            </a:r>
            <a:r>
              <a:rPr lang="en-US" sz="2800" dirty="0"/>
              <a:t> </a:t>
            </a:r>
          </a:p>
          <a:p>
            <a:pPr marL="342900" indent="-342900"/>
            <a:endParaRPr lang="en-US" sz="2800" dirty="0"/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2689855" y="2209800"/>
            <a:ext cx="6335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FF"/>
                </a:solidFill>
              </a:rPr>
              <a:t>1,2</a:t>
            </a:r>
          </a:p>
        </p:txBody>
      </p:sp>
      <p:sp>
        <p:nvSpPr>
          <p:cNvPr id="79883" name="Text Box 11"/>
          <p:cNvSpPr txBox="1">
            <a:spLocks noChangeArrowheads="1"/>
          </p:cNvSpPr>
          <p:nvPr/>
        </p:nvSpPr>
        <p:spPr bwMode="auto">
          <a:xfrm>
            <a:off x="2616155" y="2680740"/>
            <a:ext cx="6335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FF"/>
                </a:solidFill>
              </a:rPr>
              <a:t>4,5</a:t>
            </a:r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6536075" y="2209800"/>
            <a:ext cx="6335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FF"/>
                </a:solidFill>
              </a:rPr>
              <a:t>0,5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6566055" y="2635770"/>
            <a:ext cx="8130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FF"/>
                </a:solidFill>
              </a:rPr>
              <a:t>2,25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1" grpId="0" autoUpdateAnimBg="0"/>
      <p:bldP spid="79882" grpId="0" autoUpdateAnimBg="0"/>
      <p:bldP spid="79883" grpId="0" autoUpdateAnimBg="0"/>
      <p:bldP spid="79884" grpId="0" autoUpdateAnimBg="0"/>
      <p:bldP spid="7988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5"/>
          <p:cNvSpPr>
            <a:spLocks noChangeArrowheads="1"/>
          </p:cNvSpPr>
          <p:nvPr/>
        </p:nvSpPr>
        <p:spPr bwMode="auto">
          <a:xfrm>
            <a:off x="1371600" y="100013"/>
            <a:ext cx="6934200" cy="1219200"/>
          </a:xfrm>
          <a:prstGeom prst="cloudCallout">
            <a:avLst>
              <a:gd name="adj1" fmla="val -49176"/>
              <a:gd name="adj2" fmla="val 10028"/>
            </a:avLst>
          </a:prstGeom>
          <a:solidFill>
            <a:srgbClr val="99FF33"/>
          </a:solidFill>
          <a:ln w="9525">
            <a:solidFill>
              <a:srgbClr val="99FF33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3200" b="1">
                <a:solidFill>
                  <a:srgbClr val="FF00FF"/>
                </a:solidFill>
              </a:rPr>
              <a:t>Trò chơi: Nh</a:t>
            </a:r>
            <a:r>
              <a:rPr lang="en-US" b="1">
                <a:solidFill>
                  <a:srgbClr val="FF00FF"/>
                </a:solidFill>
              </a:rPr>
              <a:t>ững con số kì diệu</a:t>
            </a: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758825" y="2773363"/>
            <a:ext cx="285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100năm =  ….. thế kỉ </a:t>
            </a:r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788988" y="3568700"/>
            <a:ext cx="2708275" cy="466725"/>
          </a:xfrm>
          <a:prstGeom prst="rect">
            <a:avLst/>
          </a:prstGeom>
          <a:noFill/>
          <a:ln w="9525">
            <a:solidFill>
              <a:srgbClr val="FF99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1năm =  …..   tháng </a:t>
            </a:r>
          </a:p>
        </p:txBody>
      </p:sp>
      <p:sp>
        <p:nvSpPr>
          <p:cNvPr id="81932" name="Text Box 12"/>
          <p:cNvSpPr txBox="1">
            <a:spLocks noChangeArrowheads="1"/>
          </p:cNvSpPr>
          <p:nvPr/>
        </p:nvSpPr>
        <p:spPr bwMode="auto">
          <a:xfrm>
            <a:off x="800100" y="1943100"/>
            <a:ext cx="7543800" cy="466725"/>
          </a:xfrm>
          <a:prstGeom prst="rect">
            <a:avLst/>
          </a:prstGeom>
          <a:noFill/>
          <a:ln w="9525">
            <a:solidFill>
              <a:srgbClr val="FF99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Khởi nghĩa Bà Triệu năm 248 .Năm đó thuộc thế kỉ thứ…..</a:t>
            </a:r>
          </a:p>
        </p:txBody>
      </p:sp>
      <p:sp>
        <p:nvSpPr>
          <p:cNvPr id="81935" name="Text Box 15"/>
          <p:cNvSpPr txBox="1">
            <a:spLocks noChangeArrowheads="1"/>
          </p:cNvSpPr>
          <p:nvPr/>
        </p:nvSpPr>
        <p:spPr bwMode="auto">
          <a:xfrm>
            <a:off x="846138" y="4524375"/>
            <a:ext cx="2544762" cy="466725"/>
          </a:xfrm>
          <a:prstGeom prst="rect">
            <a:avLst/>
          </a:prstGeom>
          <a:noFill/>
          <a:ln w="9525">
            <a:solidFill>
              <a:srgbClr val="FF99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60 phút =   ….  giờ </a:t>
            </a:r>
          </a:p>
        </p:txBody>
      </p: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4919663" y="4414838"/>
            <a:ext cx="3375025" cy="466725"/>
          </a:xfrm>
          <a:prstGeom prst="rect">
            <a:avLst/>
          </a:prstGeom>
          <a:noFill/>
          <a:ln w="9525">
            <a:solidFill>
              <a:srgbClr val="FF99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Năm nhuận có …..   ngày </a:t>
            </a:r>
          </a:p>
        </p:txBody>
      </p:sp>
      <p:sp>
        <p:nvSpPr>
          <p:cNvPr id="81940" name="Text Box 20"/>
          <p:cNvSpPr txBox="1">
            <a:spLocks noChangeArrowheads="1"/>
          </p:cNvSpPr>
          <p:nvPr/>
        </p:nvSpPr>
        <p:spPr bwMode="auto">
          <a:xfrm>
            <a:off x="5327650" y="2698750"/>
            <a:ext cx="2498725" cy="466725"/>
          </a:xfrm>
          <a:prstGeom prst="rect">
            <a:avLst/>
          </a:prstGeom>
          <a:noFill/>
          <a:ln w="9525">
            <a:solidFill>
              <a:srgbClr val="FF99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 ngày =  …..  giờ </a:t>
            </a:r>
          </a:p>
        </p:txBody>
      </p:sp>
      <p:grpSp>
        <p:nvGrpSpPr>
          <p:cNvPr id="9225" name="Group 21"/>
          <p:cNvGrpSpPr>
            <a:grpSpLocks/>
          </p:cNvGrpSpPr>
          <p:nvPr/>
        </p:nvGrpSpPr>
        <p:grpSpPr bwMode="auto">
          <a:xfrm>
            <a:off x="76200" y="0"/>
            <a:ext cx="8991600" cy="6705600"/>
            <a:chOff x="48" y="0"/>
            <a:chExt cx="5664" cy="4224"/>
          </a:xfrm>
        </p:grpSpPr>
        <p:sp>
          <p:nvSpPr>
            <p:cNvPr id="9238" name="Line 22"/>
            <p:cNvSpPr>
              <a:spLocks noChangeShapeType="1"/>
            </p:cNvSpPr>
            <p:nvPr/>
          </p:nvSpPr>
          <p:spPr bwMode="auto">
            <a:xfrm>
              <a:off x="288" y="1104"/>
              <a:ext cx="0" cy="2880"/>
            </a:xfrm>
            <a:prstGeom prst="line">
              <a:avLst/>
            </a:prstGeom>
            <a:noFill/>
            <a:ln w="57150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9" name="Line 23"/>
            <p:cNvSpPr>
              <a:spLocks noChangeShapeType="1"/>
            </p:cNvSpPr>
            <p:nvPr/>
          </p:nvSpPr>
          <p:spPr bwMode="auto">
            <a:xfrm>
              <a:off x="5472" y="288"/>
              <a:ext cx="0" cy="2928"/>
            </a:xfrm>
            <a:prstGeom prst="line">
              <a:avLst/>
            </a:prstGeom>
            <a:noFill/>
            <a:ln w="57150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0" name="Line 24"/>
            <p:cNvSpPr>
              <a:spLocks noChangeShapeType="1"/>
            </p:cNvSpPr>
            <p:nvPr/>
          </p:nvSpPr>
          <p:spPr bwMode="auto">
            <a:xfrm>
              <a:off x="192" y="432"/>
              <a:ext cx="0" cy="2880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Line 25"/>
            <p:cNvSpPr>
              <a:spLocks noChangeShapeType="1"/>
            </p:cNvSpPr>
            <p:nvPr/>
          </p:nvSpPr>
          <p:spPr bwMode="auto">
            <a:xfrm>
              <a:off x="5568" y="1008"/>
              <a:ext cx="0" cy="2928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42" name="Group 26"/>
            <p:cNvGrpSpPr>
              <a:grpSpLocks/>
            </p:cNvGrpSpPr>
            <p:nvPr/>
          </p:nvGrpSpPr>
          <p:grpSpPr bwMode="auto"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9243" name="Picture 27" descr="BAR0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44" name="Picture 28" descr="BAR0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1949" name="AutoShape 29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37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950" name="AutoShape 30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951" name="AutoShape 31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952" name="AutoShape 32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81953" name="Rectangle 33"/>
          <p:cNvSpPr>
            <a:spLocks noChangeArrowheads="1"/>
          </p:cNvSpPr>
          <p:nvPr/>
        </p:nvSpPr>
        <p:spPr bwMode="auto">
          <a:xfrm>
            <a:off x="3900488" y="1268413"/>
            <a:ext cx="349250" cy="479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81954" name="Rectangle 34"/>
          <p:cNvSpPr>
            <a:spLocks noChangeArrowheads="1"/>
          </p:cNvSpPr>
          <p:nvPr/>
        </p:nvSpPr>
        <p:spPr bwMode="auto">
          <a:xfrm>
            <a:off x="4264025" y="1257300"/>
            <a:ext cx="349250" cy="479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81955" name="Rectangle 35"/>
          <p:cNvSpPr>
            <a:spLocks noChangeArrowheads="1"/>
          </p:cNvSpPr>
          <p:nvPr/>
        </p:nvSpPr>
        <p:spPr bwMode="auto">
          <a:xfrm>
            <a:off x="4638675" y="1244600"/>
            <a:ext cx="349250" cy="479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81956" name="Rectangle 36"/>
          <p:cNvSpPr>
            <a:spLocks noChangeArrowheads="1"/>
          </p:cNvSpPr>
          <p:nvPr/>
        </p:nvSpPr>
        <p:spPr bwMode="auto">
          <a:xfrm>
            <a:off x="5014913" y="1246188"/>
            <a:ext cx="349250" cy="479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81957" name="Rectangle 37"/>
          <p:cNvSpPr>
            <a:spLocks noChangeArrowheads="1"/>
          </p:cNvSpPr>
          <p:nvPr/>
        </p:nvSpPr>
        <p:spPr bwMode="auto">
          <a:xfrm>
            <a:off x="5376863" y="1246188"/>
            <a:ext cx="349250" cy="479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81958" name="Rectangle 38"/>
          <p:cNvSpPr>
            <a:spLocks noChangeArrowheads="1"/>
          </p:cNvSpPr>
          <p:nvPr/>
        </p:nvSpPr>
        <p:spPr bwMode="auto">
          <a:xfrm>
            <a:off x="5751513" y="1246188"/>
            <a:ext cx="349250" cy="479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81963" name="Text Box 43"/>
          <p:cNvSpPr txBox="1">
            <a:spLocks noChangeArrowheads="1"/>
          </p:cNvSpPr>
          <p:nvPr/>
        </p:nvSpPr>
        <p:spPr bwMode="auto">
          <a:xfrm>
            <a:off x="2190750" y="2757488"/>
            <a:ext cx="522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FF"/>
                </a:solidFill>
              </a:rPr>
              <a:t>1</a:t>
            </a:r>
          </a:p>
        </p:txBody>
      </p:sp>
      <p:sp>
        <p:nvSpPr>
          <p:cNvPr id="81964" name="Text Box 44"/>
          <p:cNvSpPr txBox="1">
            <a:spLocks noChangeArrowheads="1"/>
          </p:cNvSpPr>
          <p:nvPr/>
        </p:nvSpPr>
        <p:spPr bwMode="auto">
          <a:xfrm>
            <a:off x="1900238" y="3525838"/>
            <a:ext cx="581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00000"/>
                </a:solidFill>
              </a:rPr>
              <a:t>12</a:t>
            </a:r>
          </a:p>
        </p:txBody>
      </p:sp>
      <p:sp>
        <p:nvSpPr>
          <p:cNvPr id="81965" name="Text Box 45"/>
          <p:cNvSpPr txBox="1">
            <a:spLocks noChangeArrowheads="1"/>
          </p:cNvSpPr>
          <p:nvPr/>
        </p:nvSpPr>
        <p:spPr bwMode="auto">
          <a:xfrm>
            <a:off x="2232025" y="4500563"/>
            <a:ext cx="784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81966" name="Text Box 46"/>
          <p:cNvSpPr txBox="1">
            <a:spLocks noChangeArrowheads="1"/>
          </p:cNvSpPr>
          <p:nvPr/>
        </p:nvSpPr>
        <p:spPr bwMode="auto">
          <a:xfrm>
            <a:off x="6577013" y="2670175"/>
            <a:ext cx="784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FF"/>
                </a:solidFill>
              </a:rPr>
              <a:t>24</a:t>
            </a:r>
          </a:p>
        </p:txBody>
      </p:sp>
      <p:sp>
        <p:nvSpPr>
          <p:cNvPr id="81967" name="Text Box 47"/>
          <p:cNvSpPr txBox="1">
            <a:spLocks noChangeArrowheads="1"/>
          </p:cNvSpPr>
          <p:nvPr/>
        </p:nvSpPr>
        <p:spPr bwMode="auto">
          <a:xfrm>
            <a:off x="6851650" y="4303713"/>
            <a:ext cx="784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00000"/>
                </a:solidFill>
              </a:rPr>
              <a:t>366 </a:t>
            </a:r>
          </a:p>
        </p:txBody>
      </p:sp>
      <p:sp>
        <p:nvSpPr>
          <p:cNvPr id="81968" name="Text Box 48"/>
          <p:cNvSpPr txBox="1">
            <a:spLocks noChangeArrowheads="1"/>
          </p:cNvSpPr>
          <p:nvPr/>
        </p:nvSpPr>
        <p:spPr bwMode="auto">
          <a:xfrm>
            <a:off x="7721600" y="1946275"/>
            <a:ext cx="522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FF"/>
                </a:solidFill>
              </a:rPr>
              <a:t>III</a:t>
            </a: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19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5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19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1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819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19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5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819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1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81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819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4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19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5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19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81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81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4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819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819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54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819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81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2" dur="500"/>
                                        <p:tgtEl>
                                          <p:spTgt spid="81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819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2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819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 nodeType="clickPar">
                      <p:stCondLst>
                        <p:cond delay="0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55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819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 nodeType="clickPar">
                      <p:stCondLst>
                        <p:cond delay="0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81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7" dur="500"/>
                                        <p:tgtEl>
                                          <p:spTgt spid="81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819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29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819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 nodeType="clickPar">
                      <p:stCondLst>
                        <p:cond delay="0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56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819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 nodeType="clickPar">
                      <p:stCondLst>
                        <p:cond delay="0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81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2" dur="500"/>
                                        <p:tgtEl>
                                          <p:spTgt spid="819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6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5"/>
                  </p:tgtEl>
                </p:cond>
              </p:nextCondLst>
            </p:seq>
          </p:childTnLst>
        </p:cTn>
      </p:par>
    </p:tnLst>
    <p:bldLst>
      <p:bldP spid="81928" grpId="0"/>
      <p:bldP spid="81928" grpId="1"/>
      <p:bldP spid="81929" grpId="0" animBg="1"/>
      <p:bldP spid="81929" grpId="1" animBg="1"/>
      <p:bldP spid="81932" grpId="0" animBg="1"/>
      <p:bldP spid="81932" grpId="1" animBg="1"/>
      <p:bldP spid="81935" grpId="0" animBg="1"/>
      <p:bldP spid="81935" grpId="1" animBg="1"/>
      <p:bldP spid="81938" grpId="0" animBg="1"/>
      <p:bldP spid="81938" grpId="1" animBg="1"/>
      <p:bldP spid="81940" grpId="0" animBg="1"/>
      <p:bldP spid="81940" grpId="1" animBg="1"/>
      <p:bldP spid="81953" grpId="0" animBg="1"/>
      <p:bldP spid="81954" grpId="0" animBg="1"/>
      <p:bldP spid="81955" grpId="0" animBg="1"/>
      <p:bldP spid="81956" grpId="0" animBg="1"/>
      <p:bldP spid="81957" grpId="0" animBg="1"/>
      <p:bldP spid="81958" grpId="0" animBg="1"/>
      <p:bldP spid="81963" grpId="0"/>
      <p:bldP spid="81963" grpId="1"/>
      <p:bldP spid="81964" grpId="0"/>
      <p:bldP spid="81964" grpId="1"/>
      <p:bldP spid="81965" grpId="0"/>
      <p:bldP spid="81965" grpId="1"/>
      <p:bldP spid="81966" grpId="0"/>
      <p:bldP spid="81966" grpId="1"/>
      <p:bldP spid="81967" grpId="0"/>
      <p:bldP spid="81967" grpId="1"/>
      <p:bldP spid="81968" grpId="0"/>
      <p:bldP spid="81968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544670"/>
  <p:tag name="VIOLETTITLE" val="Bảng đơn vị đo thời gian"/>
  <p:tag name="VIOLETLESSON" val="62"/>
  <p:tag name="VIOLETCATID" val="2183"/>
  <p:tag name="VIOLETSUBJECT" val="Toán học 5"/>
  <p:tag name="VIOLETAUTHORID" val="4625829"/>
  <p:tag name="VIOLETAUTHORNAME" val="Hồ Thị Tuyết Vân"/>
  <p:tag name="VIOLETAUTHORAVATAR" val="no_avatarf.jpg"/>
  <p:tag name="VIOLETAUTHORADDRESS" val="Trường TH An Sơn - Bình Dương "/>
  <p:tag name="VIOLETAUTHORHOMEPAGE" val="http://violet.vn/hanhnha999"/>
  <p:tag name="VIOLETDATE" val="2016-03-08 21:44:19"/>
  <p:tag name="VIOLETHIT" val="37"/>
  <p:tag name="VIOLETLIKE" val="0"/>
  <p:tag name="MMPROD_NEXTUNIQUEID" val="10013"/>
  <p:tag name="MMPROD_UIDATA" val="&lt;database version=&quot;7.0&quot;&gt;&lt;object type=&quot;1&quot; unique_id=&quot;10001&quot;&gt;&lt;object type=&quot;8&quot; unique_id=&quot;10632&quot;&gt;&lt;/object&gt;&lt;object type=&quot;2&quot; unique_id=&quot;10633&quot;&gt;&lt;object type=&quot;3&quot; unique_id=&quot;10634&quot;&gt;&lt;property id=&quot;20148&quot; value=&quot;5&quot;/&gt;&lt;property id=&quot;20300&quot; value=&quot;Slide 1&quot;/&gt;&lt;property id=&quot;20307&quot; value=&quot;307&quot;/&gt;&lt;/object&gt;&lt;object type=&quot;3&quot; unique_id=&quot;10635&quot;&gt;&lt;property id=&quot;20148&quot; value=&quot;5&quot;/&gt;&lt;property id=&quot;20300&quot; value=&quot;Slide 2&quot;/&gt;&lt;property id=&quot;20307&quot; value=&quot;304&quot;/&gt;&lt;/object&gt;&lt;object type=&quot;3&quot; unique_id=&quot;10636&quot;&gt;&lt;property id=&quot;20148&quot; value=&quot;5&quot;/&gt;&lt;property id=&quot;20300&quot; value=&quot;Slide 3&quot;/&gt;&lt;property id=&quot;20307&quot; value=&quot;264&quot;/&gt;&lt;/object&gt;&lt;object type=&quot;3&quot; unique_id=&quot;10637&quot;&gt;&lt;property id=&quot;20148&quot; value=&quot;5&quot;/&gt;&lt;property id=&quot;20300&quot; value=&quot;Slide 4 - &amp;quot;2.Ví dụ về đổi  đơn vị đo thời gian :&amp;quot;&quot;/&gt;&lt;property id=&quot;20307&quot; value=&quot;291&quot;/&gt;&lt;/object&gt;&lt;object type=&quot;3&quot; unique_id=&quot;10638&quot;&gt;&lt;property id=&quot;20148&quot; value=&quot;5&quot;/&gt;&lt;property id=&quot;20300&quot; value=&quot;Slide 5&quot;/&gt;&lt;property id=&quot;20307&quot; value=&quot;301&quot;/&gt;&lt;/object&gt;&lt;object type=&quot;3&quot; unique_id=&quot;10639&quot;&gt;&lt;property id=&quot;20148&quot; value=&quot;5&quot;/&gt;&lt;property id=&quot;20300&quot; value=&quot;Slide 6&quot;/&gt;&lt;property id=&quot;20307&quot; value=&quot;293&quot;/&gt;&lt;/object&gt;&lt;object type=&quot;3&quot; unique_id=&quot;10640&quot;&gt;&lt;property id=&quot;20148&quot; value=&quot;5&quot;/&gt;&lt;property id=&quot;20300&quot; value=&quot;Slide 7&quot;/&gt;&lt;property id=&quot;20307&quot; value=&quot;292&quot;/&gt;&lt;/object&gt;&lt;object type=&quot;3&quot; unique_id=&quot;10641&quot;&gt;&lt;property id=&quot;20148&quot; value=&quot;5&quot;/&gt;&lt;property id=&quot;20300&quot; value=&quot;Slide 8&quot;/&gt;&lt;property id=&quot;20307&quot; value=&quot;294&quot;/&gt;&lt;/object&gt;&lt;/object&gt;&lt;/object&gt;&lt;/database&gt;"/>
  <p:tag name="ISPRING_RESOURCE_PATHS_HASH_PRESENTER" val="056764ed62f23ea44c21b2b6c5a7a46bec62f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1607</TotalTime>
  <Words>484</Words>
  <Application>Microsoft Office PowerPoint</Application>
  <PresentationFormat>On-screen Show (4:3)</PresentationFormat>
  <Paragraphs>104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Times New Roman</vt:lpstr>
      <vt:lpstr>Arial</vt:lpstr>
      <vt:lpstr>Calibri</vt:lpstr>
      <vt:lpstr>VNI-Times</vt:lpstr>
      <vt:lpstr>Flow</vt:lpstr>
      <vt:lpstr>MathType 5.0 Equation</vt:lpstr>
      <vt:lpstr>Microsoft Equation 3.0</vt:lpstr>
      <vt:lpstr>Slide 1</vt:lpstr>
      <vt:lpstr>Slide 2</vt:lpstr>
      <vt:lpstr>Slide 3</vt:lpstr>
      <vt:lpstr>2.Ví dụ về đổi  đơn vị đo thời gian :</vt:lpstr>
      <vt:lpstr>Slide 5</vt:lpstr>
      <vt:lpstr>Slide 6</vt:lpstr>
      <vt:lpstr>Slide 7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119</cp:revision>
  <dcterms:created xsi:type="dcterms:W3CDTF">2006-10-09T04:07:37Z</dcterms:created>
  <dcterms:modified xsi:type="dcterms:W3CDTF">2017-02-13T04:54:57Z</dcterms:modified>
</cp:coreProperties>
</file>