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338" r:id="rId2"/>
    <p:sldId id="269" r:id="rId3"/>
    <p:sldId id="257" r:id="rId4"/>
    <p:sldId id="258" r:id="rId5"/>
    <p:sldId id="259" r:id="rId6"/>
    <p:sldId id="260" r:id="rId7"/>
    <p:sldId id="289" r:id="rId8"/>
    <p:sldId id="270" r:id="rId9"/>
    <p:sldId id="261" r:id="rId10"/>
    <p:sldId id="262" r:id="rId11"/>
    <p:sldId id="263" r:id="rId12"/>
    <p:sldId id="264" r:id="rId13"/>
    <p:sldId id="265" r:id="rId14"/>
    <p:sldId id="266" r:id="rId15"/>
    <p:sldId id="324" r:id="rId16"/>
    <p:sldId id="267" r:id="rId17"/>
    <p:sldId id="277" r:id="rId18"/>
    <p:sldId id="271" r:id="rId19"/>
    <p:sldId id="286" r:id="rId20"/>
    <p:sldId id="287" r:id="rId21"/>
    <p:sldId id="290" r:id="rId22"/>
    <p:sldId id="279" r:id="rId23"/>
    <p:sldId id="273" r:id="rId24"/>
    <p:sldId id="274" r:id="rId25"/>
    <p:sldId id="321" r:id="rId26"/>
    <p:sldId id="322" r:id="rId27"/>
    <p:sldId id="275" r:id="rId28"/>
    <p:sldId id="276" r:id="rId29"/>
    <p:sldId id="319" r:id="rId30"/>
    <p:sldId id="320" r:id="rId31"/>
    <p:sldId id="280" r:id="rId32"/>
    <p:sldId id="291" r:id="rId33"/>
    <p:sldId id="294" r:id="rId34"/>
    <p:sldId id="292" r:id="rId35"/>
    <p:sldId id="281" r:id="rId36"/>
    <p:sldId id="293" r:id="rId37"/>
    <p:sldId id="301" r:id="rId38"/>
    <p:sldId id="282" r:id="rId39"/>
    <p:sldId id="333" r:id="rId40"/>
    <p:sldId id="335" r:id="rId41"/>
    <p:sldId id="305" r:id="rId42"/>
    <p:sldId id="329" r:id="rId43"/>
    <p:sldId id="328" r:id="rId44"/>
    <p:sldId id="331" r:id="rId45"/>
    <p:sldId id="326" r:id="rId46"/>
    <p:sldId id="327" r:id="rId47"/>
    <p:sldId id="336" r:id="rId48"/>
    <p:sldId id="309" r:id="rId49"/>
    <p:sldId id="315" r:id="rId50"/>
    <p:sldId id="310" r:id="rId51"/>
    <p:sldId id="311" r:id="rId52"/>
    <p:sldId id="312" r:id="rId53"/>
    <p:sldId id="313" r:id="rId54"/>
    <p:sldId id="318" r:id="rId55"/>
  </p:sldIdLst>
  <p:sldSz cx="9144000" cy="5715000" type="screen16x10"/>
  <p:notesSz cx="6858000" cy="9144000"/>
  <p:custDataLst>
    <p:tags r:id="rId57"/>
  </p:custDataLst>
  <p:defaultTextStyle>
    <a:defPPr>
      <a:defRPr lang="en-US"/>
    </a:defPPr>
    <a:lvl1pPr marL="0" algn="l" defTabSz="984648" rtl="0" eaLnBrk="1" latinLnBrk="0" hangingPunct="1">
      <a:defRPr sz="1900" kern="1200">
        <a:solidFill>
          <a:schemeClr val="tx1"/>
        </a:solidFill>
        <a:latin typeface="+mn-lt"/>
        <a:ea typeface="+mn-ea"/>
        <a:cs typeface="+mn-cs"/>
      </a:defRPr>
    </a:lvl1pPr>
    <a:lvl2pPr marL="492324" algn="l" defTabSz="984648" rtl="0" eaLnBrk="1" latinLnBrk="0" hangingPunct="1">
      <a:defRPr sz="1900" kern="1200">
        <a:solidFill>
          <a:schemeClr val="tx1"/>
        </a:solidFill>
        <a:latin typeface="+mn-lt"/>
        <a:ea typeface="+mn-ea"/>
        <a:cs typeface="+mn-cs"/>
      </a:defRPr>
    </a:lvl2pPr>
    <a:lvl3pPr marL="984648" algn="l" defTabSz="984648" rtl="0" eaLnBrk="1" latinLnBrk="0" hangingPunct="1">
      <a:defRPr sz="1900" kern="1200">
        <a:solidFill>
          <a:schemeClr val="tx1"/>
        </a:solidFill>
        <a:latin typeface="+mn-lt"/>
        <a:ea typeface="+mn-ea"/>
        <a:cs typeface="+mn-cs"/>
      </a:defRPr>
    </a:lvl3pPr>
    <a:lvl4pPr marL="1476972" algn="l" defTabSz="984648" rtl="0" eaLnBrk="1" latinLnBrk="0" hangingPunct="1">
      <a:defRPr sz="1900" kern="1200">
        <a:solidFill>
          <a:schemeClr val="tx1"/>
        </a:solidFill>
        <a:latin typeface="+mn-lt"/>
        <a:ea typeface="+mn-ea"/>
        <a:cs typeface="+mn-cs"/>
      </a:defRPr>
    </a:lvl4pPr>
    <a:lvl5pPr marL="1969297" algn="l" defTabSz="984648" rtl="0" eaLnBrk="1" latinLnBrk="0" hangingPunct="1">
      <a:defRPr sz="1900" kern="1200">
        <a:solidFill>
          <a:schemeClr val="tx1"/>
        </a:solidFill>
        <a:latin typeface="+mn-lt"/>
        <a:ea typeface="+mn-ea"/>
        <a:cs typeface="+mn-cs"/>
      </a:defRPr>
    </a:lvl5pPr>
    <a:lvl6pPr marL="2461620" algn="l" defTabSz="984648" rtl="0" eaLnBrk="1" latinLnBrk="0" hangingPunct="1">
      <a:defRPr sz="1900" kern="1200">
        <a:solidFill>
          <a:schemeClr val="tx1"/>
        </a:solidFill>
        <a:latin typeface="+mn-lt"/>
        <a:ea typeface="+mn-ea"/>
        <a:cs typeface="+mn-cs"/>
      </a:defRPr>
    </a:lvl6pPr>
    <a:lvl7pPr marL="2953945" algn="l" defTabSz="984648" rtl="0" eaLnBrk="1" latinLnBrk="0" hangingPunct="1">
      <a:defRPr sz="1900" kern="1200">
        <a:solidFill>
          <a:schemeClr val="tx1"/>
        </a:solidFill>
        <a:latin typeface="+mn-lt"/>
        <a:ea typeface="+mn-ea"/>
        <a:cs typeface="+mn-cs"/>
      </a:defRPr>
    </a:lvl7pPr>
    <a:lvl8pPr marL="3446269" algn="l" defTabSz="984648" rtl="0" eaLnBrk="1" latinLnBrk="0" hangingPunct="1">
      <a:defRPr sz="1900" kern="1200">
        <a:solidFill>
          <a:schemeClr val="tx1"/>
        </a:solidFill>
        <a:latin typeface="+mn-lt"/>
        <a:ea typeface="+mn-ea"/>
        <a:cs typeface="+mn-cs"/>
      </a:defRPr>
    </a:lvl8pPr>
    <a:lvl9pPr marL="3938593" algn="l" defTabSz="98464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00"/>
    <a:srgbClr val="FF3300"/>
    <a:srgbClr val="FF6699"/>
    <a:srgbClr val="FFFF66"/>
    <a:srgbClr val="00FF99"/>
    <a:srgbClr val="00CC00"/>
    <a:srgbClr val="66FF33"/>
    <a:srgbClr val="66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71" autoAdjust="0"/>
  </p:normalViewPr>
  <p:slideViewPr>
    <p:cSldViewPr>
      <p:cViewPr>
        <p:scale>
          <a:sx n="73" d="100"/>
          <a:sy n="73" d="100"/>
        </p:scale>
        <p:origin x="-750" y="-540"/>
      </p:cViewPr>
      <p:guideLst>
        <p:guide orient="horz" pos="1800"/>
        <p:guide pos="2880"/>
      </p:guideLst>
    </p:cSldViewPr>
  </p:slideViewPr>
  <p:outlineViewPr>
    <p:cViewPr>
      <p:scale>
        <a:sx n="33" d="100"/>
        <a:sy n="33" d="100"/>
      </p:scale>
      <p:origin x="0" y="381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B0ABF-6B20-40DC-9E32-1123FC3DD297}" type="datetimeFigureOut">
              <a:rPr lang="en-US" smtClean="0"/>
              <a:pPr/>
              <a:t>3/18/2019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24B4E-676A-4C3E-8A31-D811C41F3CED}" type="slidenum">
              <a:rPr lang="en-US" smtClean="0"/>
              <a:pPr/>
              <a:t>‹#›</a:t>
            </a:fld>
            <a:endParaRPr lang="en-US"/>
          </a:p>
        </p:txBody>
      </p:sp>
    </p:spTree>
    <p:extLst>
      <p:ext uri="{BB962C8B-B14F-4D97-AF65-F5344CB8AC3E}">
        <p14:creationId xmlns="" xmlns:p14="http://schemas.microsoft.com/office/powerpoint/2010/main" val="379196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775355"/>
            <a:ext cx="7772400" cy="1225021"/>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3/18/2019</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3/18/2019</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28865"/>
            <a:ext cx="2057400" cy="4876271"/>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28865"/>
            <a:ext cx="6019800" cy="4876271"/>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3/18/2019</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3/18/2019</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672417"/>
            <a:ext cx="7772400" cy="1135063"/>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3/18/2019</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3/18/2019</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fld id="{1D8BD707-D9CF-40AE-B4C6-C98DA3205C09}" type="datetimeFigureOut">
              <a:rPr lang="en-US" smtClean="0"/>
              <a:pPr/>
              <a:t>3/18/2019</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fld id="{1D8BD707-D9CF-40AE-B4C6-C98DA3205C09}" type="datetimeFigureOut">
              <a:rPr lang="en-US" smtClean="0"/>
              <a:pPr/>
              <a:t>3/18/2019</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D8BD707-D9CF-40AE-B4C6-C98DA3205C09}" type="datetimeFigureOut">
              <a:rPr lang="en-US" smtClean="0"/>
              <a:pPr/>
              <a:t>3/18/2019</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27542"/>
            <a:ext cx="3008313" cy="968375"/>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3/18/2019</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000500"/>
            <a:ext cx="5486400" cy="472282"/>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3/18/2019</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3/18/2019</a:t>
            </a:fld>
            <a:endParaRPr lang="en-US"/>
          </a:p>
        </p:txBody>
      </p:sp>
      <p:sp>
        <p:nvSpPr>
          <p:cNvPr id="5" name="Nơi giữ chỗ cho Chân trang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slide" Target="slide3.xml"/><Relationship Id="rId17" Type="http://schemas.openxmlformats.org/officeDocument/2006/relationships/image" Target="../media/image8.png"/><Relationship Id="rId2" Type="http://schemas.openxmlformats.org/officeDocument/2006/relationships/image" Target="../media/image2.png"/><Relationship Id="rId16"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slide" Target="slide9.xml"/><Relationship Id="rId10" Type="http://schemas.openxmlformats.org/officeDocument/2006/relationships/slide" Target="slide8.xml"/><Relationship Id="rId4" Type="http://schemas.openxmlformats.org/officeDocument/2006/relationships/slide" Target="slide5.xml"/><Relationship Id="rId9" Type="http://schemas.openxmlformats.org/officeDocument/2006/relationships/image" Target="../media/image5.jpeg"/><Relationship Id="rId1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0.jpeg"/><Relationship Id="rId7" Type="http://schemas.openxmlformats.org/officeDocument/2006/relationships/slide" Target="slide21.xml"/><Relationship Id="rId2" Type="http://schemas.openxmlformats.org/officeDocument/2006/relationships/hyperlink" Target="../Internet%20Download%20Manager.lnk" TargetMode="Externa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22.wmf"/><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9.gif"/><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slide" Target="slide2.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gif"/><Relationship Id="rId4" Type="http://schemas.openxmlformats.org/officeDocument/2006/relationships/image" Target="../media/image72.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190501"/>
            <a:ext cx="1330390" cy="1097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175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TRƯỜNG TIỂU HỌC ÁI MỘ A</a:t>
            </a:r>
          </a:p>
        </p:txBody>
      </p:sp>
      <p:sp>
        <p:nvSpPr>
          <p:cNvPr id="8" name="TextBox 7"/>
          <p:cNvSpPr txBox="1"/>
          <p:nvPr/>
        </p:nvSpPr>
        <p:spPr>
          <a:xfrm>
            <a:off x="304800" y="16510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Lịch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sử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27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27</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lvl="2">
              <a:lnSpc>
                <a:spcPct val="150000"/>
              </a:lnSpc>
              <a:defRPr/>
            </a:pP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BÀI: </a:t>
            </a:r>
            <a:r>
              <a:rPr lang="en-US" sz="3200" dirty="0" err="1" smtClean="0">
                <a:solidFill>
                  <a:srgbClr val="002060"/>
                </a:solidFill>
                <a:latin typeface="Times New Roman" pitchFamily="18" charset="0"/>
                <a:cs typeface="Times New Roman" pitchFamily="18" charset="0"/>
              </a:rPr>
              <a:t>Thành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thị</a:t>
            </a:r>
            <a:r>
              <a:rPr lang="en-US" sz="3200" dirty="0" smtClean="0">
                <a:solidFill>
                  <a:srgbClr val="002060"/>
                </a:solidFill>
                <a:latin typeface="Times New Roman" pitchFamily="18" charset="0"/>
                <a:cs typeface="Times New Roman" pitchFamily="18" charset="0"/>
              </a:rPr>
              <a:t> ở </a:t>
            </a:r>
            <a:r>
              <a:rPr lang="en-US" sz="3200" dirty="0" err="1" smtClean="0">
                <a:solidFill>
                  <a:srgbClr val="002060"/>
                </a:solidFill>
                <a:latin typeface="Times New Roman" pitchFamily="18" charset="0"/>
                <a:cs typeface="Times New Roman" pitchFamily="18" charset="0"/>
              </a:rPr>
              <a:t>thế</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kỉ</a:t>
            </a:r>
            <a:r>
              <a:rPr lang="en-US" sz="3200" dirty="0" smtClean="0">
                <a:solidFill>
                  <a:srgbClr val="002060"/>
                </a:solidFill>
                <a:latin typeface="Times New Roman" pitchFamily="18" charset="0"/>
                <a:cs typeface="Times New Roman" pitchFamily="18" charset="0"/>
              </a:rPr>
              <a:t> XVI- </a:t>
            </a:r>
            <a:r>
              <a:rPr lang="en-US" sz="3200" dirty="0" smtClean="0">
                <a:solidFill>
                  <a:srgbClr val="002060"/>
                </a:solidFill>
                <a:latin typeface="Times New Roman" pitchFamily="18" charset="0"/>
                <a:cs typeface="Times New Roman" pitchFamily="18" charset="0"/>
              </a:rPr>
              <a:t>XVII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1143000" y="190500"/>
            <a:ext cx="7239000" cy="2308324"/>
          </a:xfrm>
          <a:prstGeom prst="rect">
            <a:avLst/>
          </a:prstGeom>
          <a:noFill/>
        </p:spPr>
        <p:txBody>
          <a:bodyPr wrap="square" rtlCol="0">
            <a:spAutoFit/>
          </a:bodyPr>
          <a:lstStyle/>
          <a:p>
            <a:pPr algn="ctr">
              <a:lnSpc>
                <a:spcPct val="150000"/>
              </a:lnSpc>
            </a:pPr>
            <a:endParaRPr lang="en-US" sz="3200" dirty="0">
              <a:solidFill>
                <a:srgbClr val="00B050"/>
              </a:solidFill>
              <a:latin typeface="Times New Roman" pitchFamily="18" charset="0"/>
              <a:cs typeface="Times New Roman" pitchFamily="18" charset="0"/>
            </a:endParaRPr>
          </a:p>
          <a:p>
            <a:pPr algn="ctr">
              <a:lnSpc>
                <a:spcPct val="150000"/>
              </a:lnSpc>
            </a:pPr>
            <a:r>
              <a:rPr lang="en-US" sz="3200" b="1" dirty="0">
                <a:solidFill>
                  <a:srgbClr val="C00000"/>
                </a:solidFill>
                <a:latin typeface="Times New Roman" pitchFamily="18" charset="0"/>
                <a:cs typeface="Times New Roman" pitchFamily="18" charset="0"/>
              </a:rPr>
              <a:t>LỊCH SỬ</a:t>
            </a:r>
            <a:endParaRPr lang="en-US" sz="3200" dirty="0">
              <a:solidFill>
                <a:srgbClr val="C00000"/>
              </a:solidFill>
              <a:latin typeface="Times New Roman" pitchFamily="18" charset="0"/>
              <a:cs typeface="Times New Roman" pitchFamily="18" charset="0"/>
            </a:endParaRPr>
          </a:p>
          <a:p>
            <a:pPr algn="ctr">
              <a:lnSpc>
                <a:spcPct val="150000"/>
              </a:lnSpc>
            </a:pPr>
            <a:r>
              <a:rPr lang="en-US" sz="3200" u="sng" dirty="0" err="1" smtClean="0">
                <a:solidFill>
                  <a:srgbClr val="002060"/>
                </a:solidFill>
                <a:latin typeface="Times New Roman" pitchFamily="18" charset="0"/>
                <a:cs typeface="Times New Roman" pitchFamily="18" charset="0"/>
              </a:rPr>
              <a:t>Bài</a:t>
            </a:r>
            <a:r>
              <a:rPr lang="en-US" sz="3200" u="sng" dirty="0" smtClean="0">
                <a:solidFill>
                  <a:srgbClr val="002060"/>
                </a:solidFill>
                <a:latin typeface="Times New Roman" pitchFamily="18" charset="0"/>
                <a:cs typeface="Times New Roman" pitchFamily="18" charset="0"/>
              </a:rPr>
              <a:t> 23: </a:t>
            </a:r>
            <a:r>
              <a:rPr lang="en-US" sz="3200" dirty="0" err="1" smtClean="0">
                <a:solidFill>
                  <a:srgbClr val="002060"/>
                </a:solidFill>
                <a:latin typeface="Times New Roman" pitchFamily="18" charset="0"/>
                <a:cs typeface="Times New Roman" pitchFamily="18" charset="0"/>
              </a:rPr>
              <a:t>Thành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thị</a:t>
            </a:r>
            <a:r>
              <a:rPr lang="en-US" sz="3200" dirty="0" smtClean="0">
                <a:solidFill>
                  <a:srgbClr val="002060"/>
                </a:solidFill>
                <a:latin typeface="Times New Roman" pitchFamily="18" charset="0"/>
                <a:cs typeface="Times New Roman" pitchFamily="18" charset="0"/>
              </a:rPr>
              <a:t> </a:t>
            </a:r>
            <a:r>
              <a:rPr lang="en-US" sz="3200" dirty="0">
                <a:solidFill>
                  <a:srgbClr val="002060"/>
                </a:solidFill>
                <a:latin typeface="Times New Roman" pitchFamily="18" charset="0"/>
                <a:cs typeface="Times New Roman" pitchFamily="18" charset="0"/>
              </a:rPr>
              <a:t>ở </a:t>
            </a:r>
            <a:r>
              <a:rPr lang="en-US" sz="3200" dirty="0" err="1">
                <a:solidFill>
                  <a:srgbClr val="002060"/>
                </a:solidFill>
                <a:latin typeface="Times New Roman" pitchFamily="18" charset="0"/>
                <a:cs typeface="Times New Roman" pitchFamily="18" charset="0"/>
              </a:rPr>
              <a:t>thế</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kỉ</a:t>
            </a:r>
            <a:r>
              <a:rPr lang="en-US" sz="3200" dirty="0">
                <a:solidFill>
                  <a:srgbClr val="002060"/>
                </a:solidFill>
                <a:latin typeface="Times New Roman" pitchFamily="18" charset="0"/>
                <a:cs typeface="Times New Roman" pitchFamily="18" charset="0"/>
              </a:rPr>
              <a:t> XVI- </a:t>
            </a:r>
            <a:r>
              <a:rPr lang="en-US" sz="3200" dirty="0" smtClean="0">
                <a:solidFill>
                  <a:srgbClr val="002060"/>
                </a:solidFill>
                <a:latin typeface="Times New Roman" pitchFamily="18" charset="0"/>
                <a:cs typeface="Times New Roman" pitchFamily="18" charset="0"/>
              </a:rPr>
              <a:t>XVII</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9322877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810" y="-38100"/>
            <a:ext cx="9144000" cy="5753100"/>
          </a:xfrm>
          <a:prstGeom prst="rect">
            <a:avLst/>
          </a:prstGeom>
        </p:spPr>
      </p:pic>
      <p:sp>
        <p:nvSpPr>
          <p:cNvPr id="4" name="AutoShape 7"/>
          <p:cNvSpPr>
            <a:spLocks noChangeArrowheads="1"/>
          </p:cNvSpPr>
          <p:nvPr/>
        </p:nvSpPr>
        <p:spPr bwMode="auto">
          <a:xfrm>
            <a:off x="2133600" y="800100"/>
            <a:ext cx="4648200" cy="13716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0" hangingPunct="0"/>
            <a:endParaRPr lang="en-US" altLang="en-US" sz="3200" b="1" smtClean="0">
              <a:solidFill>
                <a:srgbClr val="00B050"/>
              </a:solidFill>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2514600" y="1104900"/>
            <a:ext cx="3810000" cy="584775"/>
          </a:xfrm>
          <a:prstGeom prst="rect">
            <a:avLst/>
          </a:prstGeom>
          <a:noFill/>
        </p:spPr>
        <p:txBody>
          <a:bodyPr wrap="square" rtlCol="0">
            <a:spAutoFit/>
          </a:bodyPr>
          <a:lstStyle/>
          <a:p>
            <a:pPr algn="ctr"/>
            <a:r>
              <a:rPr lang="en-US" altLang="en-US" sz="3200" b="1">
                <a:solidFill>
                  <a:srgbClr val="C00000"/>
                </a:solidFill>
                <a:latin typeface="Times New Roman" pitchFamily="18" charset="0"/>
                <a:cs typeface="Times New Roman" pitchFamily="18" charset="0"/>
              </a:rPr>
              <a:t>Thành thị là gì</a:t>
            </a:r>
            <a:r>
              <a:rPr lang="en-US" altLang="en-US" sz="3200" b="1" smtClean="0">
                <a:solidFill>
                  <a:srgbClr val="C00000"/>
                </a:solidFill>
                <a:latin typeface="Times New Roman" pitchFamily="18" charset="0"/>
                <a:cs typeface="Times New Roman" pitchFamily="18" charset="0"/>
              </a:rPr>
              <a:t>?</a:t>
            </a:r>
            <a:endParaRPr lang="en-US" altLang="en-US" sz="3200" b="1">
              <a:solidFill>
                <a:srgbClr val="C00000"/>
              </a:solidFill>
              <a:latin typeface="Times New Roman" pitchFamily="18" charset="0"/>
              <a:cs typeface="Times New Roman" pitchFamily="18" charset="0"/>
            </a:endParaRPr>
          </a:p>
        </p:txBody>
      </p:sp>
      <p:sp>
        <p:nvSpPr>
          <p:cNvPr id="7" name="TextBox 6"/>
          <p:cNvSpPr txBox="1"/>
          <p:nvPr/>
        </p:nvSpPr>
        <p:spPr>
          <a:xfrm>
            <a:off x="1295400" y="952500"/>
            <a:ext cx="6629400" cy="384721"/>
          </a:xfrm>
          <a:prstGeom prst="rect">
            <a:avLst/>
          </a:prstGeom>
          <a:noFill/>
        </p:spPr>
        <p:txBody>
          <a:bodyPr wrap="square" rtlCol="0">
            <a:spAutoFit/>
          </a:bodyPr>
          <a:lstStyle/>
          <a:p>
            <a:endParaRPr lang="en-US"/>
          </a:p>
        </p:txBody>
      </p:sp>
      <p:sp>
        <p:nvSpPr>
          <p:cNvPr id="12" name="Text Box 4"/>
          <p:cNvSpPr txBox="1">
            <a:spLocks noChangeArrowheads="1"/>
          </p:cNvSpPr>
          <p:nvPr/>
        </p:nvSpPr>
        <p:spPr bwMode="auto">
          <a:xfrm>
            <a:off x="609600" y="2019300"/>
            <a:ext cx="2209800" cy="661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Thành thị là</a:t>
            </a:r>
          </a:p>
        </p:txBody>
      </p:sp>
      <p:sp>
        <p:nvSpPr>
          <p:cNvPr id="13" name="Text Box 5"/>
          <p:cNvSpPr txBox="1">
            <a:spLocks noChangeArrowheads="1"/>
          </p:cNvSpPr>
          <p:nvPr/>
        </p:nvSpPr>
        <p:spPr bwMode="auto">
          <a:xfrm>
            <a:off x="3352800" y="1333500"/>
            <a:ext cx="4659312"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Trung tâm chính </a:t>
            </a:r>
            <a:r>
              <a:rPr lang="en-US" sz="2800" smtClean="0">
                <a:solidFill>
                  <a:srgbClr val="002060"/>
                </a:solidFill>
                <a:latin typeface="Times New Roman" pitchFamily="18" charset="0"/>
                <a:cs typeface="Times New Roman" pitchFamily="18" charset="0"/>
              </a:rPr>
              <a:t>trị, quân sự.</a:t>
            </a:r>
            <a:endParaRPr lang="en-US" sz="2800">
              <a:solidFill>
                <a:srgbClr val="002060"/>
              </a:solidFill>
              <a:latin typeface="Times New Roman" pitchFamily="18" charset="0"/>
              <a:cs typeface="Times New Roman" pitchFamily="18" charset="0"/>
            </a:endParaRPr>
          </a:p>
        </p:txBody>
      </p:sp>
      <p:sp>
        <p:nvSpPr>
          <p:cNvPr id="14" name="Text Box 6"/>
          <p:cNvSpPr txBox="1">
            <a:spLocks noChangeArrowheads="1"/>
          </p:cNvSpPr>
          <p:nvPr/>
        </p:nvSpPr>
        <p:spPr bwMode="auto">
          <a:xfrm>
            <a:off x="3467100" y="2019300"/>
            <a:ext cx="4579937" cy="661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tập trung đông dân cư</a:t>
            </a:r>
          </a:p>
        </p:txBody>
      </p:sp>
      <p:sp>
        <p:nvSpPr>
          <p:cNvPr id="15" name="Text Box 7"/>
          <p:cNvSpPr txBox="1">
            <a:spLocks noChangeArrowheads="1"/>
          </p:cNvSpPr>
          <p:nvPr/>
        </p:nvSpPr>
        <p:spPr bwMode="auto">
          <a:xfrm>
            <a:off x="3352800" y="2769163"/>
            <a:ext cx="4953000" cy="1307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có công nghiệp và thương nghiệp phát triển</a:t>
            </a:r>
          </a:p>
        </p:txBody>
      </p:sp>
      <p:sp>
        <p:nvSpPr>
          <p:cNvPr id="16" name="Line 8"/>
          <p:cNvSpPr>
            <a:spLocks noChangeShapeType="1"/>
          </p:cNvSpPr>
          <p:nvPr/>
        </p:nvSpPr>
        <p:spPr bwMode="auto">
          <a:xfrm flipV="1">
            <a:off x="2719387" y="1933575"/>
            <a:ext cx="609600" cy="533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7" name="Line 9"/>
          <p:cNvSpPr>
            <a:spLocks noChangeShapeType="1"/>
          </p:cNvSpPr>
          <p:nvPr/>
        </p:nvSpPr>
        <p:spPr bwMode="auto">
          <a:xfrm flipV="1">
            <a:off x="2719387" y="2466975"/>
            <a:ext cx="7620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8" name="Line 10"/>
          <p:cNvSpPr>
            <a:spLocks noChangeShapeType="1"/>
          </p:cNvSpPr>
          <p:nvPr/>
        </p:nvSpPr>
        <p:spPr bwMode="auto">
          <a:xfrm>
            <a:off x="2719387" y="2466975"/>
            <a:ext cx="609600" cy="533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31296306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
                                        <p:tgtEl>
                                          <p:spTgt spid="6"/>
                                        </p:tgtEl>
                                      </p:cBhvr>
                                    </p:animEffect>
                                    <p:anim calcmode="lin" valueType="num">
                                      <p:cBhvr>
                                        <p:cTn id="19" dur="10" fill="hold"/>
                                        <p:tgtEl>
                                          <p:spTgt spid="6"/>
                                        </p:tgtEl>
                                        <p:attrNameLst>
                                          <p:attrName>ppt_x</p:attrName>
                                        </p:attrNameLst>
                                      </p:cBhvr>
                                      <p:tavLst>
                                        <p:tav tm="0">
                                          <p:val>
                                            <p:strVal val="#ppt_x"/>
                                          </p:val>
                                        </p:tav>
                                        <p:tav tm="100000">
                                          <p:val>
                                            <p:strVal val="#ppt_x"/>
                                          </p:val>
                                        </p:tav>
                                      </p:tavLst>
                                    </p:anim>
                                    <p:anim calcmode="lin" valueType="num">
                                      <p:cBhvr>
                                        <p:cTn id="20" dur="1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Right)">
                                      <p:cBhvr>
                                        <p:cTn id="44" dur="10"/>
                                        <p:tgtEl>
                                          <p:spTgt spid="17"/>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vertical)">
                                      <p:cBhvr>
                                        <p:cTn id="47" dur="1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trips(downRight)">
                                      <p:cBhvr>
                                        <p:cTn id="52" dur="10"/>
                                        <p:tgtEl>
                                          <p:spTgt spid="18"/>
                                        </p:tgtEl>
                                      </p:cBhvr>
                                    </p:animEffect>
                                  </p:childTnLst>
                                </p:cTn>
                              </p:par>
                              <p:par>
                                <p:cTn id="53" presetID="3" presetClass="entr" presetSubtype="5"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vertical)">
                                      <p:cBhvr>
                                        <p:cTn id="55" dur="1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downRight)">
                                      <p:cBhvr>
                                        <p:cTn id="60" dur="10"/>
                                        <p:tgtEl>
                                          <p:spTgt spid="16"/>
                                        </p:tgtEl>
                                      </p:cBhvr>
                                    </p:animEffect>
                                  </p:childTnLst>
                                </p:cTn>
                              </p:par>
                              <p:par>
                                <p:cTn id="61" presetID="3" presetClass="entr" presetSubtype="5"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linds(vertical)">
                                      <p:cBhvr>
                                        <p:cTn id="63"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12" grpId="0"/>
      <p:bldP spid="13" grpId="0"/>
      <p:bldP spid="14" grpId="0"/>
      <p:bldP spid="15" grpId="0"/>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6" name="AutoShape 7"/>
          <p:cNvSpPr>
            <a:spLocks noChangeArrowheads="1"/>
          </p:cNvSpPr>
          <p:nvPr/>
        </p:nvSpPr>
        <p:spPr bwMode="auto">
          <a:xfrm>
            <a:off x="1371600" y="3429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1524000" y="723900"/>
            <a:ext cx="6248400" cy="954107"/>
          </a:xfrm>
          <a:prstGeom prst="rect">
            <a:avLst/>
          </a:prstGeom>
          <a:noFill/>
        </p:spPr>
        <p:txBody>
          <a:bodyPr wrap="square" rtlCol="0">
            <a:spAutoFit/>
          </a:bodyPr>
          <a:lstStyle/>
          <a:p>
            <a:pPr algn="ctr"/>
            <a:r>
              <a:rPr lang="en-US" sz="2800" smtClean="0">
                <a:solidFill>
                  <a:srgbClr val="C00000"/>
                </a:solidFill>
                <a:latin typeface="Times New Roman" pitchFamily="18" charset="0"/>
                <a:cs typeface="Times New Roman" pitchFamily="18" charset="0"/>
              </a:rPr>
              <a:t>Ở</a:t>
            </a:r>
            <a:r>
              <a:rPr lang="vi-VN" sz="2800" smtClean="0">
                <a:solidFill>
                  <a:srgbClr val="C00000"/>
                </a:solidFill>
                <a:latin typeface="Times New Roman" pitchFamily="18" charset="0"/>
                <a:cs typeface="Times New Roman" pitchFamily="18" charset="0"/>
              </a:rPr>
              <a:t> </a:t>
            </a:r>
            <a:r>
              <a:rPr lang="vi-VN" sz="2800">
                <a:solidFill>
                  <a:srgbClr val="C00000"/>
                </a:solidFill>
                <a:latin typeface="Times New Roman" pitchFamily="18" charset="0"/>
                <a:cs typeface="Times New Roman" pitchFamily="18" charset="0"/>
              </a:rPr>
              <a:t>thế kỉ XVI- </a:t>
            </a:r>
            <a:r>
              <a:rPr lang="vi-VN" sz="2800" smtClean="0">
                <a:solidFill>
                  <a:srgbClr val="C00000"/>
                </a:solidFill>
                <a:latin typeface="Times New Roman" pitchFamily="18" charset="0"/>
                <a:cs typeface="Times New Roman" pitchFamily="18" charset="0"/>
              </a:rPr>
              <a:t>XVII</a:t>
            </a:r>
            <a:r>
              <a:rPr lang="en-US" sz="2800" smtClean="0">
                <a:solidFill>
                  <a:srgbClr val="C00000"/>
                </a:solidFill>
                <a:latin typeface="Times New Roman" pitchFamily="18" charset="0"/>
                <a:cs typeface="Times New Roman" pitchFamily="18" charset="0"/>
              </a:rPr>
              <a:t>,</a:t>
            </a:r>
            <a:r>
              <a:rPr lang="vi-VN" sz="2800" smtClean="0">
                <a:solidFill>
                  <a:srgbClr val="C00000"/>
                </a:solidFill>
                <a:latin typeface="Times New Roman" pitchFamily="18" charset="0"/>
                <a:cs typeface="Times New Roman" pitchFamily="18" charset="0"/>
              </a:rPr>
              <a:t> </a:t>
            </a:r>
            <a:r>
              <a:rPr lang="vi-VN" sz="2800">
                <a:solidFill>
                  <a:srgbClr val="C00000"/>
                </a:solidFill>
                <a:latin typeface="Times New Roman" pitchFamily="18" charset="0"/>
                <a:cs typeface="Times New Roman" pitchFamily="18" charset="0"/>
              </a:rPr>
              <a:t>nước ta có những thành thị nào nổi tiếng</a:t>
            </a:r>
            <a:r>
              <a:rPr lang="vi-VN" sz="2800" smtClean="0">
                <a:solidFill>
                  <a:srgbClr val="C00000"/>
                </a:solidFill>
                <a:latin typeface="Times New Roman" pitchFamily="18" charset="0"/>
                <a:cs typeface="Times New Roman" pitchFamily="18" charset="0"/>
              </a:rPr>
              <a:t>?</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90409349"/>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4" name="Rectangle 3"/>
          <p:cNvSpPr/>
          <p:nvPr/>
        </p:nvSpPr>
        <p:spPr>
          <a:xfrm>
            <a:off x="1676400" y="1028700"/>
            <a:ext cx="6096000" cy="8382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2060"/>
                </a:solidFill>
                <a:latin typeface="Times New Roman" pitchFamily="18" charset="0"/>
                <a:cs typeface="Times New Roman" pitchFamily="18" charset="0"/>
              </a:rPr>
              <a:t>Thành thị ở thế kỉ XVI -XVII</a:t>
            </a:r>
            <a:endParaRPr lang="en-US" sz="3200">
              <a:solidFill>
                <a:srgbClr val="002060"/>
              </a:solidFill>
              <a:latin typeface="Times New Roman" pitchFamily="18" charset="0"/>
              <a:cs typeface="Times New Roman" pitchFamily="18" charset="0"/>
            </a:endParaRPr>
          </a:p>
        </p:txBody>
      </p:sp>
      <p:sp>
        <p:nvSpPr>
          <p:cNvPr id="5" name="Oval 4"/>
          <p:cNvSpPr/>
          <p:nvPr/>
        </p:nvSpPr>
        <p:spPr>
          <a:xfrm>
            <a:off x="381000" y="2431225"/>
            <a:ext cx="2362200" cy="1600200"/>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6" name="Oval 5"/>
          <p:cNvSpPr/>
          <p:nvPr/>
        </p:nvSpPr>
        <p:spPr>
          <a:xfrm>
            <a:off x="3390900" y="2507425"/>
            <a:ext cx="2362200" cy="1600200"/>
          </a:xfrm>
          <a:prstGeom prst="ellipse">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7" name="Oval 6"/>
          <p:cNvSpPr/>
          <p:nvPr/>
        </p:nvSpPr>
        <p:spPr>
          <a:xfrm>
            <a:off x="6248400" y="2507425"/>
            <a:ext cx="2514600" cy="16002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8" name="TextBox 7"/>
          <p:cNvSpPr txBox="1"/>
          <p:nvPr/>
        </p:nvSpPr>
        <p:spPr>
          <a:xfrm>
            <a:off x="381000" y="2705100"/>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Thăng Long</a:t>
            </a:r>
          </a:p>
          <a:p>
            <a:pPr algn="ctr"/>
            <a:r>
              <a:rPr lang="en-US" sz="3200">
                <a:solidFill>
                  <a:srgbClr val="002060"/>
                </a:solidFill>
                <a:latin typeface="Times New Roman" pitchFamily="18" charset="0"/>
                <a:cs typeface="Times New Roman" pitchFamily="18" charset="0"/>
              </a:rPr>
              <a:t>(Hà Nội</a:t>
            </a:r>
            <a:r>
              <a:rPr lang="en-US"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9" name="TextBox 8"/>
          <p:cNvSpPr txBox="1"/>
          <p:nvPr/>
        </p:nvSpPr>
        <p:spPr>
          <a:xfrm>
            <a:off x="3352800" y="2770882"/>
            <a:ext cx="2362200" cy="1077218"/>
          </a:xfrm>
          <a:prstGeom prst="rect">
            <a:avLst/>
          </a:prstGeom>
          <a:noFill/>
        </p:spPr>
        <p:txBody>
          <a:bodyPr wrap="square" rtlCol="0">
            <a:spAutoFit/>
          </a:bodyPr>
          <a:lstStyle/>
          <a:p>
            <a:pPr algn="ctr"/>
            <a:r>
              <a:rPr lang="en-US" sz="3200" smtClean="0">
                <a:solidFill>
                  <a:srgbClr val="002060"/>
                </a:solidFill>
                <a:latin typeface="Times New Roman" pitchFamily="18" charset="0"/>
                <a:cs typeface="Times New Roman" pitchFamily="18" charset="0"/>
              </a:rPr>
              <a:t>Phố Hiến</a:t>
            </a:r>
            <a:endParaRPr lang="en-US" sz="3200">
              <a:solidFill>
                <a:srgbClr val="002060"/>
              </a:solidFill>
              <a:latin typeface="Times New Roman" pitchFamily="18" charset="0"/>
              <a:cs typeface="Times New Roman" pitchFamily="18" charset="0"/>
            </a:endParaRPr>
          </a:p>
          <a:p>
            <a:pPr algn="ctr"/>
            <a:r>
              <a:rPr lang="en-US" sz="3200" smtClean="0">
                <a:solidFill>
                  <a:srgbClr val="002060"/>
                </a:solidFill>
                <a:latin typeface="Times New Roman" pitchFamily="18" charset="0"/>
                <a:cs typeface="Times New Roman" pitchFamily="18" charset="0"/>
              </a:rPr>
              <a:t>(Hưng Yên)</a:t>
            </a:r>
            <a:endParaRPr lang="en-US" sz="3200">
              <a:solidFill>
                <a:srgbClr val="002060"/>
              </a:solidFill>
              <a:latin typeface="Times New Roman" pitchFamily="18" charset="0"/>
              <a:cs typeface="Times New Roman" pitchFamily="18" charset="0"/>
            </a:endParaRPr>
          </a:p>
        </p:txBody>
      </p:sp>
      <p:sp>
        <p:nvSpPr>
          <p:cNvPr id="10" name="TextBox 9"/>
          <p:cNvSpPr txBox="1"/>
          <p:nvPr/>
        </p:nvSpPr>
        <p:spPr>
          <a:xfrm>
            <a:off x="6172200" y="2705100"/>
            <a:ext cx="2667000" cy="1077218"/>
          </a:xfrm>
          <a:prstGeom prst="rect">
            <a:avLst/>
          </a:prstGeom>
          <a:noFill/>
        </p:spPr>
        <p:txBody>
          <a:bodyPr wrap="square" rtlCol="0">
            <a:spAutoFit/>
          </a:bodyPr>
          <a:lstStyle/>
          <a:p>
            <a:pPr algn="ctr"/>
            <a:r>
              <a:rPr lang="en-US" sz="3200" smtClean="0">
                <a:solidFill>
                  <a:srgbClr val="002060"/>
                </a:solidFill>
                <a:latin typeface="Times New Roman" pitchFamily="18" charset="0"/>
                <a:cs typeface="Times New Roman" pitchFamily="18" charset="0"/>
              </a:rPr>
              <a:t>Hội An</a:t>
            </a:r>
            <a:endParaRPr lang="en-US" sz="3200">
              <a:solidFill>
                <a:srgbClr val="002060"/>
              </a:solidFill>
              <a:latin typeface="Times New Roman" pitchFamily="18" charset="0"/>
              <a:cs typeface="Times New Roman" pitchFamily="18" charset="0"/>
            </a:endParaRPr>
          </a:p>
          <a:p>
            <a:pPr algn="ctr"/>
            <a:r>
              <a:rPr lang="en-US" sz="3200" smtClean="0">
                <a:solidFill>
                  <a:srgbClr val="002060"/>
                </a:solidFill>
                <a:latin typeface="Times New Roman" pitchFamily="18" charset="0"/>
                <a:cs typeface="Times New Roman" pitchFamily="18" charset="0"/>
              </a:rPr>
              <a:t>(Quảng Nam)</a:t>
            </a:r>
            <a:endParaRPr lang="en-US" sz="3200">
              <a:solidFill>
                <a:srgbClr val="002060"/>
              </a:solidFill>
              <a:latin typeface="Times New Roman" pitchFamily="18" charset="0"/>
              <a:cs typeface="Times New Roman" pitchFamily="18" charset="0"/>
            </a:endParaRPr>
          </a:p>
        </p:txBody>
      </p:sp>
      <p:cxnSp>
        <p:nvCxnSpPr>
          <p:cNvPr id="11" name="Straight Arrow Connector 10"/>
          <p:cNvCxnSpPr/>
          <p:nvPr/>
        </p:nvCxnSpPr>
        <p:spPr>
          <a:xfrm>
            <a:off x="4572000" y="1893248"/>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6" idx="0"/>
          </p:cNvCxnSpPr>
          <p:nvPr/>
        </p:nvCxnSpPr>
        <p:spPr>
          <a:xfrm>
            <a:off x="4572000" y="1893248"/>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1676400" y="1882671"/>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40939423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5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barn(inVertical)">
                                      <p:cBhvr>
                                        <p:cTn id="54" dur="500"/>
                                        <p:tgtEl>
                                          <p:spTgt spid="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1000"/>
                                        <p:tgtEl>
                                          <p:spTgt spid="9">
                                            <p:txEl>
                                              <p:pRg st="1" end="1"/>
                                            </p:txEl>
                                          </p:spTgt>
                                        </p:tgtEl>
                                      </p:cBhvr>
                                    </p:animEffect>
                                    <p:anim calcmode="lin" valueType="num">
                                      <p:cBhvr>
                                        <p:cTn id="6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0">
                                            <p:txEl>
                                              <p:pRg st="1" end="1"/>
                                            </p:txEl>
                                          </p:spTgt>
                                        </p:tgtEl>
                                        <p:attrNameLst>
                                          <p:attrName>style.visibility</p:attrName>
                                        </p:attrNameLst>
                                      </p:cBhvr>
                                      <p:to>
                                        <p:strVal val="visible"/>
                                      </p:to>
                                    </p:set>
                                    <p:animEffect transition="in" filter="circle(in)">
                                      <p:cBhvr>
                                        <p:cTn id="6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36374"/>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rPr>
              <a:t>  </a:t>
            </a:r>
            <a:r>
              <a:rPr lang="en-US" sz="2400" smtClean="0">
                <a:solidFill>
                  <a:srgbClr val="000099"/>
                </a:solidFill>
                <a:latin typeface="Times New Roman" pitchFamily="18" charset="0"/>
              </a:rPr>
              <a:t>Quan sát và xác định vị </a:t>
            </a:r>
            <a:r>
              <a:rPr lang="en-US" sz="2400">
                <a:solidFill>
                  <a:srgbClr val="000099"/>
                </a:solidFill>
                <a:latin typeface="Times New Roman" pitchFamily="18" charset="0"/>
              </a:rPr>
              <a:t>trí của 3 thành thị Thăng Long, Phố Hiến, Hội An trên lược </a:t>
            </a:r>
            <a:r>
              <a:rPr lang="en-US" sz="2400" smtClean="0">
                <a:solidFill>
                  <a:srgbClr val="000099"/>
                </a:solidFill>
                <a:latin typeface="Times New Roman" pitchFamily="18" charset="0"/>
              </a:rPr>
              <a:t>đồ.</a:t>
            </a:r>
            <a:endParaRPr lang="en-US" sz="2400">
              <a:solidFill>
                <a:srgbClr val="000099"/>
              </a:solidFill>
              <a:latin typeface="Times New Roman" pitchFamily="18" charset="0"/>
            </a:endParaRPr>
          </a:p>
        </p:txBody>
      </p:sp>
      <p:grpSp>
        <p:nvGrpSpPr>
          <p:cNvPr id="23" name="Group 20"/>
          <p:cNvGrpSpPr>
            <a:grpSpLocks/>
          </p:cNvGrpSpPr>
          <p:nvPr/>
        </p:nvGrpSpPr>
        <p:grpSpPr bwMode="auto">
          <a:xfrm>
            <a:off x="4028786" y="5940"/>
            <a:ext cx="5267781" cy="5744024"/>
            <a:chOff x="1152" y="-12"/>
            <a:chExt cx="3265" cy="4354"/>
          </a:xfrm>
        </p:grpSpPr>
        <p:pic>
          <p:nvPicPr>
            <p:cNvPr id="24" name="Picture 2" descr="Copy of map-vietnam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50" y="0"/>
              <a:ext cx="2886" cy="4078"/>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ext Box 3"/>
            <p:cNvSpPr txBox="1">
              <a:spLocks noChangeArrowheads="1"/>
            </p:cNvSpPr>
            <p:nvPr/>
          </p:nvSpPr>
          <p:spPr bwMode="auto">
            <a:xfrm>
              <a:off x="1429" y="-12"/>
              <a:ext cx="439" cy="1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0000FF"/>
                  </a:solidFill>
                  <a:latin typeface=".VnTimeH" pitchFamily="34" charset="0"/>
                </a:rPr>
                <a:t>Trung</a:t>
              </a:r>
              <a:r>
                <a:rPr lang="en-US" sz="1400">
                  <a:solidFill>
                    <a:srgbClr val="0000FF"/>
                  </a:solidFill>
                  <a:latin typeface=".VnTimeH" pitchFamily="34" charset="0"/>
                </a:rPr>
                <a:t> </a:t>
              </a:r>
            </a:p>
          </p:txBody>
        </p:sp>
        <p:sp>
          <p:nvSpPr>
            <p:cNvPr id="26" name="Text Box 4"/>
            <p:cNvSpPr txBox="1">
              <a:spLocks noChangeArrowheads="1"/>
            </p:cNvSpPr>
            <p:nvPr/>
          </p:nvSpPr>
          <p:spPr bwMode="auto">
            <a:xfrm>
              <a:off x="2744" y="16"/>
              <a:ext cx="361" cy="1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0000FF"/>
                  </a:solidFill>
                  <a:latin typeface=".VnTimeH" pitchFamily="34" charset="0"/>
                </a:rPr>
                <a:t>Quèc</a:t>
              </a:r>
            </a:p>
          </p:txBody>
        </p:sp>
        <p:sp>
          <p:nvSpPr>
            <p:cNvPr id="27" name="Line 5"/>
            <p:cNvSpPr>
              <a:spLocks noChangeShapeType="1"/>
            </p:cNvSpPr>
            <p:nvPr/>
          </p:nvSpPr>
          <p:spPr bwMode="auto">
            <a:xfrm>
              <a:off x="1347" y="0"/>
              <a:ext cx="0" cy="432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6"/>
            <p:cNvSpPr>
              <a:spLocks noChangeShapeType="1"/>
            </p:cNvSpPr>
            <p:nvPr/>
          </p:nvSpPr>
          <p:spPr bwMode="auto">
            <a:xfrm>
              <a:off x="4396" y="0"/>
              <a:ext cx="0" cy="432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Oval 7"/>
            <p:cNvSpPr>
              <a:spLocks noChangeArrowheads="1"/>
            </p:cNvSpPr>
            <p:nvPr/>
          </p:nvSpPr>
          <p:spPr bwMode="auto">
            <a:xfrm>
              <a:off x="2243" y="638"/>
              <a:ext cx="75" cy="75"/>
            </a:xfrm>
            <a:prstGeom prst="ellipse">
              <a:avLst/>
            </a:prstGeom>
            <a:solidFill>
              <a:srgbClr val="FF0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endParaRPr>
            </a:p>
          </p:txBody>
        </p:sp>
        <p:sp>
          <p:nvSpPr>
            <p:cNvPr id="30" name="Text Box 8"/>
            <p:cNvSpPr txBox="1">
              <a:spLocks noChangeArrowheads="1"/>
            </p:cNvSpPr>
            <p:nvPr/>
          </p:nvSpPr>
          <p:spPr bwMode="auto">
            <a:xfrm>
              <a:off x="1827" y="359"/>
              <a:ext cx="672" cy="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FF"/>
                  </a:solidFill>
                  <a:latin typeface=".VnTime" pitchFamily="34" charset="0"/>
                </a:rPr>
                <a:t>Th¨ng Long</a:t>
              </a:r>
              <a:r>
                <a:rPr lang="en-US" sz="1200">
                  <a:solidFill>
                    <a:srgbClr val="0000FF"/>
                  </a:solidFill>
                  <a:latin typeface=".VnTimeH" pitchFamily="34" charset="0"/>
                </a:rPr>
                <a:t> </a:t>
              </a:r>
            </a:p>
          </p:txBody>
        </p:sp>
        <p:sp>
          <p:nvSpPr>
            <p:cNvPr id="31" name="Oval 9"/>
            <p:cNvSpPr>
              <a:spLocks noChangeArrowheads="1"/>
            </p:cNvSpPr>
            <p:nvPr/>
          </p:nvSpPr>
          <p:spPr bwMode="auto">
            <a:xfrm>
              <a:off x="2367" y="759"/>
              <a:ext cx="75" cy="75"/>
            </a:xfrm>
            <a:prstGeom prst="ellipse">
              <a:avLst/>
            </a:prstGeom>
            <a:solidFill>
              <a:srgbClr val="FF0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10"/>
            <p:cNvSpPr txBox="1">
              <a:spLocks noChangeArrowheads="1"/>
            </p:cNvSpPr>
            <p:nvPr/>
          </p:nvSpPr>
          <p:spPr bwMode="auto">
            <a:xfrm>
              <a:off x="2150" y="763"/>
              <a:ext cx="541" cy="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FF"/>
                  </a:solidFill>
                  <a:latin typeface=".VnTime" pitchFamily="34" charset="0"/>
                </a:rPr>
                <a:t>Phè HiÕn</a:t>
              </a:r>
              <a:r>
                <a:rPr lang="en-US" sz="1200">
                  <a:solidFill>
                    <a:srgbClr val="0000FF"/>
                  </a:solidFill>
                  <a:latin typeface=".VnTimeH" pitchFamily="34" charset="0"/>
                </a:rPr>
                <a:t> </a:t>
              </a:r>
            </a:p>
          </p:txBody>
        </p:sp>
        <p:sp>
          <p:nvSpPr>
            <p:cNvPr id="33" name="Oval 11"/>
            <p:cNvSpPr>
              <a:spLocks noChangeArrowheads="1"/>
            </p:cNvSpPr>
            <p:nvPr/>
          </p:nvSpPr>
          <p:spPr bwMode="auto">
            <a:xfrm>
              <a:off x="3004" y="2221"/>
              <a:ext cx="75" cy="75"/>
            </a:xfrm>
            <a:prstGeom prst="ellipse">
              <a:avLst/>
            </a:prstGeom>
            <a:solidFill>
              <a:srgbClr val="FF0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12"/>
            <p:cNvSpPr txBox="1">
              <a:spLocks noChangeArrowheads="1"/>
            </p:cNvSpPr>
            <p:nvPr/>
          </p:nvSpPr>
          <p:spPr bwMode="auto">
            <a:xfrm>
              <a:off x="2735" y="2248"/>
              <a:ext cx="454" cy="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FF"/>
                  </a:solidFill>
                  <a:latin typeface=".VnTime" pitchFamily="34" charset="0"/>
                </a:rPr>
                <a:t>Héi An</a:t>
              </a:r>
              <a:r>
                <a:rPr lang="en-US" sz="1200">
                  <a:solidFill>
                    <a:srgbClr val="0000FF"/>
                  </a:solidFill>
                  <a:latin typeface=".VnTimeH" pitchFamily="34" charset="0"/>
                </a:rPr>
                <a:t> </a:t>
              </a:r>
            </a:p>
          </p:txBody>
        </p:sp>
        <p:sp>
          <p:nvSpPr>
            <p:cNvPr id="35" name="Text Box 13"/>
            <p:cNvSpPr txBox="1">
              <a:spLocks noChangeArrowheads="1"/>
            </p:cNvSpPr>
            <p:nvPr/>
          </p:nvSpPr>
          <p:spPr bwMode="auto">
            <a:xfrm rot="-2038943">
              <a:off x="2455" y="1125"/>
              <a:ext cx="697" cy="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FF"/>
                  </a:solidFill>
                  <a:latin typeface=".VnTime" pitchFamily="34" charset="0"/>
                </a:rPr>
                <a:t>VÞnh B¾c Bé</a:t>
              </a:r>
              <a:r>
                <a:rPr lang="en-US" sz="1200">
                  <a:solidFill>
                    <a:srgbClr val="0000FF"/>
                  </a:solidFill>
                  <a:latin typeface=".VnTimeH" pitchFamily="34" charset="0"/>
                </a:rPr>
                <a:t> </a:t>
              </a:r>
            </a:p>
          </p:txBody>
        </p:sp>
        <p:sp>
          <p:nvSpPr>
            <p:cNvPr id="36" name="Text Box 14"/>
            <p:cNvSpPr txBox="1">
              <a:spLocks noChangeArrowheads="1"/>
            </p:cNvSpPr>
            <p:nvPr/>
          </p:nvSpPr>
          <p:spPr bwMode="auto">
            <a:xfrm>
              <a:off x="1424" y="1113"/>
              <a:ext cx="333" cy="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VnTimeH" pitchFamily="34" charset="0"/>
                </a:rPr>
                <a:t>Lµo</a:t>
              </a:r>
              <a:r>
                <a:rPr lang="en-US" sz="1200">
                  <a:solidFill>
                    <a:srgbClr val="0000FF"/>
                  </a:solidFill>
                  <a:latin typeface=".VnTimeH" pitchFamily="34" charset="0"/>
                </a:rPr>
                <a:t> </a:t>
              </a:r>
            </a:p>
          </p:txBody>
        </p:sp>
        <p:sp>
          <p:nvSpPr>
            <p:cNvPr id="37" name="Line 15"/>
            <p:cNvSpPr>
              <a:spLocks noChangeShapeType="1"/>
            </p:cNvSpPr>
            <p:nvPr/>
          </p:nvSpPr>
          <p:spPr bwMode="auto">
            <a:xfrm>
              <a:off x="2300" y="1536"/>
              <a:ext cx="228" cy="36"/>
            </a:xfrm>
            <a:prstGeom prst="line">
              <a:avLst/>
            </a:prstGeom>
            <a:ln>
              <a:solidFill>
                <a:srgbClr val="0070C0"/>
              </a:solidFill>
              <a:headEnd/>
              <a:tailEnd/>
            </a:ln>
            <a:extLst/>
          </p:spPr>
          <p:style>
            <a:lnRef idx="2">
              <a:schemeClr val="accent1"/>
            </a:lnRef>
            <a:fillRef idx="0">
              <a:schemeClr val="accent1"/>
            </a:fillRef>
            <a:effectRef idx="1">
              <a:schemeClr val="accent1"/>
            </a:effectRef>
            <a:fontRef idx="minor">
              <a:schemeClr val="tx1"/>
            </a:fontRef>
          </p:style>
          <p:txBody>
            <a:bodyPr/>
            <a:lstStyle/>
            <a:p>
              <a:endParaRPr lang="en-US">
                <a:ln>
                  <a:solidFill>
                    <a:srgbClr val="002060"/>
                  </a:solidFill>
                </a:ln>
              </a:endParaRPr>
            </a:p>
          </p:txBody>
        </p:sp>
        <p:sp>
          <p:nvSpPr>
            <p:cNvPr id="38" name="Text Box 16"/>
            <p:cNvSpPr txBox="1">
              <a:spLocks noChangeArrowheads="1"/>
            </p:cNvSpPr>
            <p:nvPr/>
          </p:nvSpPr>
          <p:spPr bwMode="auto">
            <a:xfrm rot="2217924">
              <a:off x="2063" y="1519"/>
              <a:ext cx="505" cy="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FF"/>
                  </a:solidFill>
                  <a:latin typeface=".VnTime" pitchFamily="34" charset="0"/>
                </a:rPr>
                <a:t>S. Gianh</a:t>
              </a:r>
              <a:r>
                <a:rPr lang="en-US" sz="1200">
                  <a:solidFill>
                    <a:srgbClr val="0000FF"/>
                  </a:solidFill>
                  <a:latin typeface=".VnTimeH" pitchFamily="34" charset="0"/>
                </a:rPr>
                <a:t> </a:t>
              </a:r>
            </a:p>
          </p:txBody>
        </p:sp>
        <p:sp>
          <p:nvSpPr>
            <p:cNvPr id="39" name="Text Box 17"/>
            <p:cNvSpPr txBox="1">
              <a:spLocks noChangeArrowheads="1"/>
            </p:cNvSpPr>
            <p:nvPr/>
          </p:nvSpPr>
          <p:spPr bwMode="auto">
            <a:xfrm>
              <a:off x="1675" y="2903"/>
              <a:ext cx="827" cy="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VnTimeH" pitchFamily="34" charset="0"/>
                </a:rPr>
                <a:t>Cam-pu-chia</a:t>
              </a:r>
              <a:r>
                <a:rPr lang="en-US" sz="1200">
                  <a:solidFill>
                    <a:srgbClr val="0000FF"/>
                  </a:solidFill>
                  <a:latin typeface=".VnTimeH" pitchFamily="34" charset="0"/>
                </a:rPr>
                <a:t> </a:t>
              </a:r>
            </a:p>
          </p:txBody>
        </p:sp>
        <p:sp>
          <p:nvSpPr>
            <p:cNvPr id="40" name="Text Box 18"/>
            <p:cNvSpPr txBox="1">
              <a:spLocks noChangeArrowheads="1"/>
            </p:cNvSpPr>
            <p:nvPr/>
          </p:nvSpPr>
          <p:spPr bwMode="auto">
            <a:xfrm>
              <a:off x="1390" y="2032"/>
              <a:ext cx="594" cy="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VnTimeH" pitchFamily="34" charset="0"/>
                </a:rPr>
                <a:t>Th¸i Lan</a:t>
              </a:r>
              <a:endParaRPr lang="en-US" sz="1200">
                <a:solidFill>
                  <a:srgbClr val="0000FF"/>
                </a:solidFill>
                <a:latin typeface=".VnTimeH" pitchFamily="34" charset="0"/>
              </a:endParaRPr>
            </a:p>
          </p:txBody>
        </p:sp>
        <p:sp>
          <p:nvSpPr>
            <p:cNvPr id="41" name="Text Box 19"/>
            <p:cNvSpPr txBox="1">
              <a:spLocks noChangeArrowheads="1"/>
            </p:cNvSpPr>
            <p:nvPr/>
          </p:nvSpPr>
          <p:spPr bwMode="auto">
            <a:xfrm>
              <a:off x="1152" y="4132"/>
              <a:ext cx="3265" cy="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smtClean="0">
                  <a:solidFill>
                    <a:srgbClr val="0000FF"/>
                  </a:solidFill>
                  <a:latin typeface="Times New Roman" pitchFamily="18" charset="0"/>
                  <a:cs typeface="Times New Roman" pitchFamily="18" charset="0"/>
                </a:rPr>
                <a:t>LƯỢC ĐỒ CÁC THÀNH THỊ VIỆT NAM THẾ KỈ XVI- XVII</a:t>
              </a:r>
              <a:endParaRPr lang="en-US" sz="1200" b="1">
                <a:solidFill>
                  <a:srgbClr val="0000FF"/>
                </a:solidFill>
                <a:latin typeface="Times New Roman" pitchFamily="18" charset="0"/>
                <a:cs typeface="Times New Roman" pitchFamily="18" charset="0"/>
              </a:endParaRPr>
            </a:p>
          </p:txBody>
        </p:sp>
      </p:grpSp>
      <p:sp>
        <p:nvSpPr>
          <p:cNvPr id="22" name="Text Box 27"/>
          <p:cNvSpPr txBox="1">
            <a:spLocks noChangeArrowheads="1"/>
          </p:cNvSpPr>
          <p:nvPr/>
        </p:nvSpPr>
        <p:spPr bwMode="auto">
          <a:xfrm>
            <a:off x="0" y="38100"/>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rPr>
              <a:t>  </a:t>
            </a:r>
            <a:r>
              <a:rPr lang="en-US" sz="2400" smtClean="0">
                <a:solidFill>
                  <a:srgbClr val="000099"/>
                </a:solidFill>
                <a:latin typeface="Times New Roman" pitchFamily="18" charset="0"/>
              </a:rPr>
              <a:t>Thành thị nào nằm ở Đàng Ngoài và thành thị nào nằm ở Đàng Trong.</a:t>
            </a:r>
            <a:endParaRPr lang="en-US" sz="2400">
              <a:solidFill>
                <a:srgbClr val="000099"/>
              </a:solidFill>
              <a:latin typeface="Times New Roman" pitchFamily="18" charset="0"/>
            </a:endParaRPr>
          </a:p>
        </p:txBody>
      </p:sp>
      <p:sp>
        <p:nvSpPr>
          <p:cNvPr id="42" name="Rounded Rectangular Callout 41"/>
          <p:cNvSpPr/>
          <p:nvPr/>
        </p:nvSpPr>
        <p:spPr>
          <a:xfrm>
            <a:off x="1981200" y="114300"/>
            <a:ext cx="2133600" cy="990600"/>
          </a:xfrm>
          <a:prstGeom prst="wedgeRoundRectCallout">
            <a:avLst>
              <a:gd name="adj1" fmla="val 131614"/>
              <a:gd name="adj2" fmla="val 31707"/>
              <a:gd name="adj3" fmla="val 16667"/>
            </a:avLst>
          </a:prstGeom>
          <a:solidFill>
            <a:schemeClr val="accent6">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smtClean="0">
                <a:solidFill>
                  <a:srgbClr val="FF0000"/>
                </a:solidFill>
                <a:latin typeface="Times New Roman" panose="02020603050405020304" pitchFamily="18" charset="0"/>
                <a:cs typeface="Times New Roman" panose="02020603050405020304" pitchFamily="18" charset="0"/>
              </a:rPr>
              <a:t>Thăng Long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3" name="Rounded Rectangular Callout 42"/>
          <p:cNvSpPr/>
          <p:nvPr/>
        </p:nvSpPr>
        <p:spPr>
          <a:xfrm>
            <a:off x="1981200" y="1257300"/>
            <a:ext cx="2209800" cy="990600"/>
          </a:xfrm>
          <a:prstGeom prst="wedgeRoundRectCallout">
            <a:avLst>
              <a:gd name="adj1" fmla="val 133462"/>
              <a:gd name="adj2" fmla="val -70857"/>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smtClean="0">
                <a:solidFill>
                  <a:srgbClr val="FF0000"/>
                </a:solidFill>
                <a:latin typeface="Times New Roman" panose="02020603050405020304" pitchFamily="18" charset="0"/>
                <a:cs typeface="Times New Roman" panose="02020603050405020304" pitchFamily="18" charset="0"/>
              </a:rPr>
              <a:t>Phố Hiến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 name="Rounded Rectangular Callout 43"/>
          <p:cNvSpPr/>
          <p:nvPr/>
        </p:nvSpPr>
        <p:spPr>
          <a:xfrm>
            <a:off x="1981200" y="2569836"/>
            <a:ext cx="2209800" cy="990600"/>
          </a:xfrm>
          <a:prstGeom prst="wedgeRoundRectCallout">
            <a:avLst>
              <a:gd name="adj1" fmla="val 180643"/>
              <a:gd name="adj2" fmla="val -5900"/>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smtClean="0">
                <a:solidFill>
                  <a:srgbClr val="FF0000"/>
                </a:solidFill>
                <a:latin typeface="Times New Roman" panose="02020603050405020304" pitchFamily="18" charset="0"/>
                <a:cs typeface="Times New Roman" panose="02020603050405020304" pitchFamily="18" charset="0"/>
              </a:rPr>
              <a:t>Hội An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8568692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10"/>
                                        <p:tgtEl>
                                          <p:spTgt spid="42"/>
                                        </p:tgtEl>
                                        <p:attrNameLst>
                                          <p:attrName>ppt_x</p:attrName>
                                        </p:attrNameLst>
                                      </p:cBhvr>
                                      <p:tavLst>
                                        <p:tav tm="0">
                                          <p:val>
                                            <p:strVal val="ppt_x"/>
                                          </p:val>
                                        </p:tav>
                                        <p:tav tm="100000">
                                          <p:val>
                                            <p:strVal val="ppt_x"/>
                                          </p:val>
                                        </p:tav>
                                      </p:tavLst>
                                    </p:anim>
                                    <p:anim calcmode="lin" valueType="num">
                                      <p:cBhvr additive="base">
                                        <p:cTn id="33" dur="10"/>
                                        <p:tgtEl>
                                          <p:spTgt spid="42"/>
                                        </p:tgtEl>
                                        <p:attrNameLst>
                                          <p:attrName>ppt_y</p:attrName>
                                        </p:attrNameLst>
                                      </p:cBhvr>
                                      <p:tavLst>
                                        <p:tav tm="0">
                                          <p:val>
                                            <p:strVal val="ppt_y"/>
                                          </p:val>
                                        </p:tav>
                                        <p:tav tm="100000">
                                          <p:val>
                                            <p:strVal val="1+ppt_h/2"/>
                                          </p:val>
                                        </p:tav>
                                      </p:tavLst>
                                    </p:anim>
                                    <p:set>
                                      <p:cBhvr>
                                        <p:cTn id="34" dur="1" fill="hold">
                                          <p:stCondLst>
                                            <p:cond delay="9"/>
                                          </p:stCondLst>
                                        </p:cTn>
                                        <p:tgtEl>
                                          <p:spTgt spid="42"/>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0"/>
                                        <p:tgtEl>
                                          <p:spTgt spid="43"/>
                                        </p:tgtEl>
                                        <p:attrNameLst>
                                          <p:attrName>ppt_x</p:attrName>
                                        </p:attrNameLst>
                                      </p:cBhvr>
                                      <p:tavLst>
                                        <p:tav tm="0">
                                          <p:val>
                                            <p:strVal val="ppt_x"/>
                                          </p:val>
                                        </p:tav>
                                        <p:tav tm="100000">
                                          <p:val>
                                            <p:strVal val="ppt_x"/>
                                          </p:val>
                                        </p:tav>
                                      </p:tavLst>
                                    </p:anim>
                                    <p:anim calcmode="lin" valueType="num">
                                      <p:cBhvr additive="base">
                                        <p:cTn id="37" dur="10"/>
                                        <p:tgtEl>
                                          <p:spTgt spid="43"/>
                                        </p:tgtEl>
                                        <p:attrNameLst>
                                          <p:attrName>ppt_y</p:attrName>
                                        </p:attrNameLst>
                                      </p:cBhvr>
                                      <p:tavLst>
                                        <p:tav tm="0">
                                          <p:val>
                                            <p:strVal val="ppt_y"/>
                                          </p:val>
                                        </p:tav>
                                        <p:tav tm="100000">
                                          <p:val>
                                            <p:strVal val="1+ppt_h/2"/>
                                          </p:val>
                                        </p:tav>
                                      </p:tavLst>
                                    </p:anim>
                                    <p:set>
                                      <p:cBhvr>
                                        <p:cTn id="38" dur="1" fill="hold">
                                          <p:stCondLst>
                                            <p:cond delay="9"/>
                                          </p:stCondLst>
                                        </p:cTn>
                                        <p:tgtEl>
                                          <p:spTgt spid="43"/>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10"/>
                                        <p:tgtEl>
                                          <p:spTgt spid="44"/>
                                        </p:tgtEl>
                                        <p:attrNameLst>
                                          <p:attrName>ppt_x</p:attrName>
                                        </p:attrNameLst>
                                      </p:cBhvr>
                                      <p:tavLst>
                                        <p:tav tm="0">
                                          <p:val>
                                            <p:strVal val="ppt_x"/>
                                          </p:val>
                                        </p:tav>
                                        <p:tav tm="100000">
                                          <p:val>
                                            <p:strVal val="ppt_x"/>
                                          </p:val>
                                        </p:tav>
                                      </p:tavLst>
                                    </p:anim>
                                    <p:anim calcmode="lin" valueType="num">
                                      <p:cBhvr additive="base">
                                        <p:cTn id="41" dur="10"/>
                                        <p:tgtEl>
                                          <p:spTgt spid="44"/>
                                        </p:tgtEl>
                                        <p:attrNameLst>
                                          <p:attrName>ppt_y</p:attrName>
                                        </p:attrNameLst>
                                      </p:cBhvr>
                                      <p:tavLst>
                                        <p:tav tm="0">
                                          <p:val>
                                            <p:strVal val="ppt_y"/>
                                          </p:val>
                                        </p:tav>
                                        <p:tav tm="100000">
                                          <p:val>
                                            <p:strVal val="1+ppt_h/2"/>
                                          </p:val>
                                        </p:tav>
                                      </p:tavLst>
                                    </p:anim>
                                    <p:set>
                                      <p:cBhvr>
                                        <p:cTn id="42" dur="1" fill="hold">
                                          <p:stCondLst>
                                            <p:cond delay="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amond(in)">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42" grpId="0" animBg="1"/>
      <p:bldP spid="42" grpId="1" animBg="1"/>
      <p:bldP spid="43" grpId="0" animBg="1"/>
      <p:bldP spid="43" grpId="1" animBg="1"/>
      <p:bldP spid="44" grpId="0" animBg="1"/>
      <p:bldP spid="4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4" name="Rectangle 3"/>
          <p:cNvSpPr/>
          <p:nvPr/>
        </p:nvSpPr>
        <p:spPr>
          <a:xfrm>
            <a:off x="1676400" y="445325"/>
            <a:ext cx="6096000" cy="838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itchFamily="18" charset="0"/>
                <a:cs typeface="Times New Roman" pitchFamily="18" charset="0"/>
              </a:rPr>
              <a:t>Thành thị ở thế kỉ XVI -XVII</a:t>
            </a:r>
            <a:endParaRPr lang="en-US" sz="3200">
              <a:solidFill>
                <a:schemeClr val="tx1"/>
              </a:solidFill>
              <a:latin typeface="Times New Roman" pitchFamily="18" charset="0"/>
              <a:cs typeface="Times New Roman" pitchFamily="18" charset="0"/>
            </a:endParaRPr>
          </a:p>
        </p:txBody>
      </p:sp>
      <p:sp>
        <p:nvSpPr>
          <p:cNvPr id="5" name="Oval 4"/>
          <p:cNvSpPr/>
          <p:nvPr/>
        </p:nvSpPr>
        <p:spPr>
          <a:xfrm>
            <a:off x="228600" y="1847850"/>
            <a:ext cx="2590800" cy="1600200"/>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6" name="Oval 5"/>
          <p:cNvSpPr/>
          <p:nvPr/>
        </p:nvSpPr>
        <p:spPr>
          <a:xfrm>
            <a:off x="3276600" y="1924050"/>
            <a:ext cx="2590800" cy="1600200"/>
          </a:xfrm>
          <a:prstGeom prst="ellipse">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7" name="Oval 6"/>
          <p:cNvSpPr/>
          <p:nvPr/>
        </p:nvSpPr>
        <p:spPr>
          <a:xfrm>
            <a:off x="6172200" y="1924050"/>
            <a:ext cx="2743200" cy="16002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8" name="TextBox 7"/>
          <p:cNvSpPr txBox="1"/>
          <p:nvPr/>
        </p:nvSpPr>
        <p:spPr>
          <a:xfrm>
            <a:off x="3048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Thăng Long</a:t>
            </a:r>
          </a:p>
          <a:p>
            <a:pPr algn="ctr"/>
            <a:r>
              <a:rPr lang="en-US" sz="3200">
                <a:latin typeface="Times New Roman" pitchFamily="18" charset="0"/>
                <a:cs typeface="Times New Roman" pitchFamily="18" charset="0"/>
              </a:rPr>
              <a:t>(Hà Nội</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9" name="TextBox 8"/>
          <p:cNvSpPr txBox="1"/>
          <p:nvPr/>
        </p:nvSpPr>
        <p:spPr>
          <a:xfrm>
            <a:off x="3390900" y="2095321"/>
            <a:ext cx="2362200" cy="1077218"/>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Phố Hiến</a:t>
            </a:r>
            <a:endParaRPr lang="en-US" sz="320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(Hưng Yên)</a:t>
            </a:r>
            <a:endParaRPr lang="en-US" sz="3200">
              <a:latin typeface="Times New Roman" pitchFamily="18" charset="0"/>
              <a:cs typeface="Times New Roman" pitchFamily="18" charset="0"/>
            </a:endParaRPr>
          </a:p>
        </p:txBody>
      </p:sp>
      <p:sp>
        <p:nvSpPr>
          <p:cNvPr id="10" name="TextBox 9"/>
          <p:cNvSpPr txBox="1"/>
          <p:nvPr/>
        </p:nvSpPr>
        <p:spPr>
          <a:xfrm>
            <a:off x="6248400" y="2019121"/>
            <a:ext cx="2667000" cy="1077218"/>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Hội An</a:t>
            </a:r>
            <a:endParaRPr lang="en-US" sz="320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(Quảng Nam)</a:t>
            </a:r>
            <a:endParaRPr lang="en-US" sz="3200">
              <a:latin typeface="Times New Roman" pitchFamily="18" charset="0"/>
              <a:cs typeface="Times New Roman" pitchFamily="18" charset="0"/>
            </a:endParaRPr>
          </a:p>
        </p:txBody>
      </p:sp>
      <p:sp>
        <p:nvSpPr>
          <p:cNvPr id="11" name="Rectangle 10"/>
          <p:cNvSpPr/>
          <p:nvPr/>
        </p:nvSpPr>
        <p:spPr>
          <a:xfrm>
            <a:off x="1447800" y="4210050"/>
            <a:ext cx="3048000" cy="838200"/>
          </a:xfrm>
          <a:prstGeom prst="rect">
            <a:avLst/>
          </a:prstGeom>
          <a:solidFill>
            <a:srgbClr val="D242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itchFamily="18" charset="0"/>
                <a:cs typeface="Times New Roman" pitchFamily="18" charset="0"/>
              </a:rPr>
              <a:t>Đàng Ngoài</a:t>
            </a:r>
            <a:endParaRPr lang="en-US" sz="3200">
              <a:solidFill>
                <a:schemeClr val="tx1"/>
              </a:solidFill>
              <a:latin typeface="Times New Roman" pitchFamily="18" charset="0"/>
              <a:cs typeface="Times New Roman" pitchFamily="18" charset="0"/>
            </a:endParaRPr>
          </a:p>
        </p:txBody>
      </p:sp>
      <p:sp>
        <p:nvSpPr>
          <p:cNvPr id="12" name="Rectangle 11"/>
          <p:cNvSpPr/>
          <p:nvPr/>
        </p:nvSpPr>
        <p:spPr>
          <a:xfrm>
            <a:off x="5984669" y="4210050"/>
            <a:ext cx="3048000" cy="838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itchFamily="18" charset="0"/>
                <a:cs typeface="Times New Roman" pitchFamily="18" charset="0"/>
              </a:rPr>
              <a:t>Đàng Trong</a:t>
            </a:r>
            <a:endParaRPr lang="en-US" sz="3200">
              <a:solidFill>
                <a:schemeClr val="tx1"/>
              </a:solidFill>
              <a:latin typeface="Times New Roman" pitchFamily="18" charset="0"/>
              <a:cs typeface="Times New Roman" pitchFamily="18" charset="0"/>
            </a:endParaRPr>
          </a:p>
        </p:txBody>
      </p:sp>
      <p:cxnSp>
        <p:nvCxnSpPr>
          <p:cNvPr id="13" name="Straight Arrow Connector 12"/>
          <p:cNvCxnSpPr/>
          <p:nvPr/>
        </p:nvCxnSpPr>
        <p:spPr>
          <a:xfrm>
            <a:off x="4572000" y="1309873"/>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6" idx="0"/>
          </p:cNvCxnSpPr>
          <p:nvPr/>
        </p:nvCxnSpPr>
        <p:spPr>
          <a:xfrm>
            <a:off x="4572000" y="1309873"/>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1676400" y="1299296"/>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615547" y="3524250"/>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6" idx="4"/>
          </p:cNvCxnSpPr>
          <p:nvPr/>
        </p:nvCxnSpPr>
        <p:spPr>
          <a:xfrm flipH="1">
            <a:off x="3124200" y="3524250"/>
            <a:ext cx="144780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447800" y="3448050"/>
            <a:ext cx="1524000" cy="6903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53220624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753100"/>
          </a:xfrm>
          <a:prstGeom prst="rect">
            <a:avLst/>
          </a:prstGeom>
        </p:spPr>
      </p:pic>
      <p:graphicFrame>
        <p:nvGraphicFramePr>
          <p:cNvPr id="3" name="Group 2"/>
          <p:cNvGraphicFramePr>
            <a:graphicFrameLocks noGrp="1"/>
          </p:cNvGraphicFramePr>
          <p:nvPr>
            <p:extLst>
              <p:ext uri="{D42A27DB-BD31-4B8C-83A1-F6EECF244321}">
                <p14:modId xmlns="" xmlns:p14="http://schemas.microsoft.com/office/powerpoint/2010/main" val="3125797410"/>
              </p:ext>
            </p:extLst>
          </p:nvPr>
        </p:nvGraphicFramePr>
        <p:xfrm>
          <a:off x="269875" y="1600200"/>
          <a:ext cx="8493125" cy="3962400"/>
        </p:xfrm>
        <a:graphic>
          <a:graphicData uri="http://schemas.openxmlformats.org/drawingml/2006/table">
            <a:tbl>
              <a:tblPr/>
              <a:tblGrid>
                <a:gridCol w="2016125"/>
                <a:gridCol w="2133600"/>
                <a:gridCol w="2209800"/>
                <a:gridCol w="2133600"/>
              </a:tblGrid>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1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Line 29"/>
          <p:cNvSpPr>
            <a:spLocks noChangeShapeType="1"/>
          </p:cNvSpPr>
          <p:nvPr/>
        </p:nvSpPr>
        <p:spPr bwMode="auto">
          <a:xfrm>
            <a:off x="299720" y="1638300"/>
            <a:ext cx="1986280" cy="914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99720" y="2095500"/>
            <a:ext cx="13589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850900" y="1562100"/>
            <a:ext cx="13589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18" name="Rectangle 17"/>
          <p:cNvSpPr/>
          <p:nvPr/>
        </p:nvSpPr>
        <p:spPr>
          <a:xfrm>
            <a:off x="685800" y="114300"/>
            <a:ext cx="8077200" cy="1307537"/>
          </a:xfrm>
          <a:prstGeom prst="rect">
            <a:avLst/>
          </a:prstGeom>
        </p:spPr>
        <p:txBody>
          <a:bodyPr>
            <a:spAutoFit/>
          </a:bodyPr>
          <a:lstStyle/>
          <a:p>
            <a:pPr algn="ctr">
              <a:lnSpc>
                <a:spcPct val="150000"/>
              </a:lnSpc>
              <a:defRPr/>
            </a:pPr>
            <a:r>
              <a:rPr lang="en-US" sz="2800" b="1" kern="0" dirty="0" err="1" smtClean="0">
                <a:solidFill>
                  <a:srgbClr val="002060"/>
                </a:solidFill>
                <a:latin typeface="Times New Roman" pitchFamily="18" charset="0"/>
                <a:cs typeface="Times New Roman" pitchFamily="18" charset="0"/>
              </a:rPr>
              <a:t>Dựa</a:t>
            </a:r>
            <a:r>
              <a:rPr lang="en-US" sz="2800" b="1" kern="0" dirty="0" smtClean="0">
                <a:solidFill>
                  <a:srgbClr val="002060"/>
                </a:solidFill>
                <a:latin typeface="Times New Roman" pitchFamily="18" charset="0"/>
                <a:cs typeface="Times New Roman" pitchFamily="18" charset="0"/>
              </a:rPr>
              <a:t> </a:t>
            </a:r>
            <a:r>
              <a:rPr lang="en-US" sz="2800" b="1" kern="0" dirty="0" err="1" smtClean="0">
                <a:solidFill>
                  <a:srgbClr val="002060"/>
                </a:solidFill>
                <a:latin typeface="Times New Roman" pitchFamily="18" charset="0"/>
                <a:cs typeface="Times New Roman" pitchFamily="18" charset="0"/>
              </a:rPr>
              <a:t>vào</a:t>
            </a:r>
            <a:r>
              <a:rPr lang="en-US" sz="2800" b="1" kern="0" dirty="0" smtClean="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ở SGK: </a:t>
            </a:r>
            <a:r>
              <a:rPr lang="en-US" sz="2800" b="1" kern="0" dirty="0" err="1">
                <a:solidFill>
                  <a:srgbClr val="002060"/>
                </a:solidFill>
                <a:latin typeface="Times New Roman" pitchFamily="18" charset="0"/>
                <a:cs typeface="Times New Roman" pitchFamily="18" charset="0"/>
              </a:rPr>
              <a:t>Thảo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luận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nhóm</a:t>
            </a:r>
            <a:r>
              <a:rPr lang="en-US" sz="2800" b="1" kern="0" dirty="0">
                <a:solidFill>
                  <a:srgbClr val="002060"/>
                </a:solidFill>
                <a:latin typeface="Times New Roman" pitchFamily="18" charset="0"/>
                <a:cs typeface="Times New Roman" pitchFamily="18" charset="0"/>
              </a:rPr>
              <a:t> </a:t>
            </a:r>
          </a:p>
          <a:p>
            <a:pPr algn="ctr">
              <a:lnSpc>
                <a:spcPct val="150000"/>
              </a:lnSpc>
              <a:defRPr/>
            </a:pPr>
            <a:r>
              <a:rPr lang="en-US" sz="2800" b="1" kern="0" dirty="0" err="1">
                <a:solidFill>
                  <a:srgbClr val="002060"/>
                </a:solidFill>
                <a:latin typeface="Times New Roman" pitchFamily="18" charset="0"/>
                <a:cs typeface="Times New Roman" pitchFamily="18" charset="0"/>
              </a:rPr>
              <a:t>Hoàn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thành</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a:t>
            </a:r>
            <a:r>
              <a:rPr lang="en-US" sz="2800" b="1" kern="0" dirty="0" err="1">
                <a:solidFill>
                  <a:srgbClr val="002060"/>
                </a:solidFill>
                <a:latin typeface="Times New Roman" pitchFamily="18" charset="0"/>
                <a:cs typeface="Times New Roman" pitchFamily="18" charset="0"/>
              </a:rPr>
              <a:t>phiếu</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học</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tập</a:t>
            </a:r>
            <a:r>
              <a:rPr lang="en-US" sz="2800" b="1" kern="0" dirty="0">
                <a:solidFill>
                  <a:srgbClr val="002060"/>
                </a:solidFill>
                <a:latin typeface="Times New Roman" pitchFamily="18" charset="0"/>
                <a:cs typeface="Times New Roman" pitchFamily="18" charset="0"/>
              </a:rPr>
              <a:t> </a:t>
            </a:r>
            <a:r>
              <a:rPr lang="en-US" sz="2800" b="1" kern="0" dirty="0" err="1" smtClean="0">
                <a:solidFill>
                  <a:srgbClr val="002060"/>
                </a:solidFill>
                <a:latin typeface="Times New Roman" pitchFamily="18" charset="0"/>
                <a:cs typeface="Times New Roman" pitchFamily="18" charset="0"/>
              </a:rPr>
              <a:t>sau</a:t>
            </a:r>
            <a:r>
              <a:rPr lang="vi-VN" sz="2800" b="1" kern="0" dirty="0" smtClean="0">
                <a:solidFill>
                  <a:srgbClr val="002060"/>
                </a:solidFill>
                <a:latin typeface="Times New Roman" pitchFamily="18" charset="0"/>
                <a:cs typeface="Times New Roman" pitchFamily="18" charset="0"/>
              </a:rPr>
              <a:t>:</a:t>
            </a:r>
            <a:endParaRPr lang="en-US" sz="2800" b="1" kern="0"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3966736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70" decel="100000"/>
                                        <p:tgtEl>
                                          <p:spTgt spid="18"/>
                                        </p:tgtEl>
                                      </p:cBhvr>
                                    </p:animEffect>
                                    <p:animScale>
                                      <p:cBhvr>
                                        <p:cTn id="8" dur="770" decel="100000"/>
                                        <p:tgtEl>
                                          <p:spTgt spid="18"/>
                                        </p:tgtEl>
                                      </p:cBhvr>
                                      <p:from x="10000" y="10000"/>
                                      <p:to x="200000" y="450000"/>
                                    </p:animScale>
                                    <p:animScale>
                                      <p:cBhvr>
                                        <p:cTn id="9" dur="1230" accel="100000" fill="hold">
                                          <p:stCondLst>
                                            <p:cond delay="770"/>
                                          </p:stCondLst>
                                        </p:cTn>
                                        <p:tgtEl>
                                          <p:spTgt spid="18"/>
                                        </p:tgtEl>
                                      </p:cBhvr>
                                      <p:from x="200000" y="450000"/>
                                      <p:to x="100000" y="100000"/>
                                    </p:animScale>
                                    <p:set>
                                      <p:cBhvr>
                                        <p:cTn id="10" dur="770" fill="hold"/>
                                        <p:tgtEl>
                                          <p:spTgt spid="18"/>
                                        </p:tgtEl>
                                        <p:attrNameLst>
                                          <p:attrName>ppt_x</p:attrName>
                                        </p:attrNameLst>
                                      </p:cBhvr>
                                      <p:to>
                                        <p:strVal val="(0.5)"/>
                                      </p:to>
                                    </p:set>
                                    <p:anim from="(0.5)" to="(#ppt_x)" calcmode="lin" valueType="num">
                                      <p:cBhvr>
                                        <p:cTn id="11" dur="1230" accel="100000" fill="hold">
                                          <p:stCondLst>
                                            <p:cond delay="770"/>
                                          </p:stCondLst>
                                        </p:cTn>
                                        <p:tgtEl>
                                          <p:spTgt spid="18"/>
                                        </p:tgtEl>
                                        <p:attrNameLst>
                                          <p:attrName>ppt_x</p:attrName>
                                        </p:attrNameLst>
                                      </p:cBhvr>
                                    </p:anim>
                                    <p:set>
                                      <p:cBhvr>
                                        <p:cTn id="12" dur="770" fill="hold"/>
                                        <p:tgtEl>
                                          <p:spTgt spid="18"/>
                                        </p:tgtEl>
                                        <p:attrNameLst>
                                          <p:attrName>ppt_y</p:attrName>
                                        </p:attrNameLst>
                                      </p:cBhvr>
                                      <p:to>
                                        <p:strVal val="(#ppt_y+0.4)"/>
                                      </p:to>
                                    </p:set>
                                    <p:anim from="(#ppt_y+0.4)" to="(#ppt_y)" calcmode="lin" valueType="num">
                                      <p:cBhvr>
                                        <p:cTn id="13" dur="1230" accel="100000" fill="hold">
                                          <p:stCondLst>
                                            <p:cond delay="770"/>
                                          </p:stCondLst>
                                        </p:cTn>
                                        <p:tgtEl>
                                          <p:spTgt spid="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8475" b="87006" l="0" r="97941">
                        <a14:foregroundMark x1="55179" y1="29782" x2="56935" y2="27926"/>
                        <a14:foregroundMark x1="69049" y1="27280" x2="72683" y2="30266"/>
                        <a14:foregroundMark x1="59176" y1="27684" x2="59176" y2="27684"/>
                        <a14:foregroundMark x1="84979" y1="78289" x2="79770" y2="80145"/>
                        <a14:foregroundMark x1="90672" y1="75464" x2="90672" y2="80307"/>
                        <a14:foregroundMark x1="77892" y1="83132" x2="91399" y2="82405"/>
                        <a14:foregroundMark x1="37674" y1="83535" x2="40460" y2="83212"/>
                        <a14:foregroundMark x1="31012" y1="84826" x2="32162" y2="85714"/>
                        <a14:foregroundMark x1="6602" y1="79661" x2="6481" y2="81517"/>
                        <a14:foregroundMark x1="14294" y1="80872" x2="14294" y2="82163"/>
                        <a14:foregroundMark x1="17807" y1="80145" x2="17929" y2="82324"/>
                        <a14:foregroundMark x1="84979" y1="51332" x2="84979" y2="51332"/>
                        <a14:foregroundMark x1="88128" y1="53188" x2="88128" y2="53188"/>
                        <a14:backgroundMark x1="40218" y1="31558" x2="44579" y2="44633"/>
                        <a14:backgroundMark x1="77044" y1="32365" x2="75651" y2="36885"/>
                        <a14:backgroundMark x1="90248" y1="37369" x2="92368" y2="48830"/>
                        <a14:backgroundMark x1="73773" y1="48265" x2="73289" y2="47458"/>
                        <a14:backgroundMark x1="54634" y1="47135" x2="55663" y2="47458"/>
                        <a14:backgroundMark x1="24833" y1="33575" x2="24712" y2="32365"/>
                        <a14:backgroundMark x1="21684" y1="46086" x2="21078" y2="44633"/>
                        <a14:backgroundMark x1="20715" y1="42615" x2="21078" y2="43099"/>
                        <a14:backgroundMark x1="17141" y1="62066" x2="16414" y2="62066"/>
                        <a14:backgroundMark x1="19927" y1="80145" x2="20957" y2="82889"/>
                        <a14:backgroundMark x1="16172" y1="81356" x2="15809" y2="83535"/>
                        <a14:backgroundMark x1="15809" y1="79984" x2="15809" y2="81033"/>
                        <a14:backgroundMark x1="2059" y1="70460" x2="2059" y2="77159"/>
                        <a14:backgroundMark x1="303" y1="63923" x2="666" y2="66909"/>
                        <a14:backgroundMark x1="5209" y1="59564" x2="5451" y2="62873"/>
                        <a14:backgroundMark x1="5330" y1="72478" x2="6602" y2="73123"/>
                        <a14:backgroundMark x1="5451" y1="63923" x2="6239" y2="67393"/>
                        <a14:backgroundMark x1="85100" y1="51655" x2="85100" y2="51655"/>
                        <a14:backgroundMark x1="88371" y1="53349" x2="88371" y2="53349"/>
                      </a14:backgroundRemoval>
                    </a14:imgEffect>
                    <a14:imgEffect>
                      <a14:sharpenSoften amount="25000"/>
                    </a14:imgEffect>
                    <a14:imgEffect>
                      <a14:brightnessContrast contrast="20000"/>
                    </a14:imgEffect>
                  </a14:imgLayer>
                </a14:imgProps>
              </a:ext>
              <a:ext uri="{28A0092B-C50C-407E-A947-70E740481C1C}">
                <a14:useLocalDpi xmlns="" xmlns:a14="http://schemas.microsoft.com/office/drawing/2010/main" val="0"/>
              </a:ext>
            </a:extLst>
          </a:blip>
          <a:srcRect l="1526" t="6927" b="16884"/>
          <a:stretch/>
        </p:blipFill>
        <p:spPr>
          <a:xfrm>
            <a:off x="1219200" y="1072276"/>
            <a:ext cx="6753368" cy="3918824"/>
          </a:xfrm>
          <a:prstGeom prst="rect">
            <a:avLst/>
          </a:prstGeom>
        </p:spPr>
      </p:pic>
      <p:sp>
        <p:nvSpPr>
          <p:cNvPr id="2" name="TextBox 1"/>
          <p:cNvSpPr txBox="1"/>
          <p:nvPr/>
        </p:nvSpPr>
        <p:spPr>
          <a:xfrm flipH="1">
            <a:off x="2362200" y="419100"/>
            <a:ext cx="4768269" cy="584775"/>
          </a:xfrm>
          <a:prstGeom prst="rect">
            <a:avLst/>
          </a:prstGeom>
          <a:noFill/>
        </p:spPr>
        <p:txBody>
          <a:bodyPr wrap="square" rtlCol="0">
            <a:spAutoFit/>
          </a:bodyPr>
          <a:lstStyle/>
          <a:p>
            <a:pPr algn="ctr"/>
            <a:r>
              <a:rPr lang="en-US" sz="32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THẢO LUẬN NHÓM </a:t>
            </a:r>
            <a:endParaRPr lang="en-US" sz="32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19217630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0" y="-76200"/>
            <a:ext cx="9144000" cy="5753100"/>
          </a:xfrm>
          <a:prstGeom prst="rect">
            <a:avLst/>
          </a:prstGeom>
        </p:spPr>
      </p:pic>
      <p:graphicFrame>
        <p:nvGraphicFramePr>
          <p:cNvPr id="3" name="Group 2"/>
          <p:cNvGraphicFramePr>
            <a:graphicFrameLocks noGrp="1"/>
          </p:cNvGraphicFramePr>
          <p:nvPr>
            <p:extLst>
              <p:ext uri="{D42A27DB-BD31-4B8C-83A1-F6EECF244321}">
                <p14:modId xmlns="" xmlns:p14="http://schemas.microsoft.com/office/powerpoint/2010/main" val="813431340"/>
              </p:ext>
            </p:extLst>
          </p:nvPr>
        </p:nvGraphicFramePr>
        <p:xfrm>
          <a:off x="210820" y="152400"/>
          <a:ext cx="8645525" cy="5524500"/>
        </p:xfrm>
        <a:graphic>
          <a:graphicData uri="http://schemas.openxmlformats.org/drawingml/2006/table">
            <a:tbl>
              <a:tblPr/>
              <a:tblGrid>
                <a:gridCol w="1770380"/>
                <a:gridCol w="2531745"/>
                <a:gridCol w="2209800"/>
                <a:gridCol w="2133600"/>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Line 29"/>
          <p:cNvSpPr>
            <a:spLocks noChangeShapeType="1"/>
          </p:cNvSpPr>
          <p:nvPr/>
        </p:nvSpPr>
        <p:spPr bwMode="auto">
          <a:xfrm>
            <a:off x="210820" y="152400"/>
            <a:ext cx="1731716" cy="102728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10820" y="685800"/>
            <a:ext cx="13589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609600" y="152400"/>
            <a:ext cx="13589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7" name="Rectangle 6"/>
          <p:cNvSpPr/>
          <p:nvPr/>
        </p:nvSpPr>
        <p:spPr>
          <a:xfrm>
            <a:off x="2286000" y="1257300"/>
            <a:ext cx="2133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380292"/>
            <a:ext cx="2209800" cy="677108"/>
          </a:xfrm>
          <a:prstGeom prst="rect">
            <a:avLst/>
          </a:prstGeom>
          <a:noFill/>
        </p:spPr>
        <p:txBody>
          <a:bodyPr wrap="square" rtlCol="0">
            <a:spAutoFit/>
          </a:bodyPr>
          <a:lstStyle/>
          <a:p>
            <a:pPr algn="ctr"/>
            <a:r>
              <a:rPr lang="en-US">
                <a:latin typeface="Times New Roman" pitchFamily="18" charset="0"/>
                <a:cs typeface="Times New Roman" pitchFamily="18" charset="0"/>
              </a:rPr>
              <a:t>Đông dân hơn nhiều thành thị ở châu Á</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8" name="Rectangle 7"/>
          <p:cNvSpPr/>
          <p:nvPr/>
        </p:nvSpPr>
        <p:spPr>
          <a:xfrm>
            <a:off x="4572000" y="12573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0" y="1257300"/>
            <a:ext cx="1905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00300" y="2476500"/>
            <a:ext cx="1905000" cy="100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2476500"/>
            <a:ext cx="2057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0" y="2476500"/>
            <a:ext cx="1905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0" y="3657600"/>
            <a:ext cx="19050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19600" y="1181100"/>
            <a:ext cx="2286000" cy="1261884"/>
          </a:xfrm>
          <a:prstGeom prst="rect">
            <a:avLst/>
          </a:prstGeom>
          <a:noFill/>
        </p:spPr>
        <p:txBody>
          <a:bodyPr wrap="square" rtlCol="0">
            <a:spAutoFit/>
          </a:bodyPr>
          <a:lstStyle/>
          <a:p>
            <a:pPr algn="ctr"/>
            <a:r>
              <a:rPr lang="en-US">
                <a:latin typeface="Times New Roman" pitchFamily="18" charset="0"/>
                <a:cs typeface="Times New Roman" pitchFamily="18" charset="0"/>
              </a:rPr>
              <a:t>Có nhiều dân nước ngoài như Trung Quốc, Hà Lan, Anh, Pháp</a:t>
            </a:r>
          </a:p>
        </p:txBody>
      </p:sp>
      <p:sp>
        <p:nvSpPr>
          <p:cNvPr id="31" name="TextBox 30"/>
          <p:cNvSpPr txBox="1"/>
          <p:nvPr/>
        </p:nvSpPr>
        <p:spPr>
          <a:xfrm>
            <a:off x="6705600" y="1270337"/>
            <a:ext cx="2209800" cy="969496"/>
          </a:xfrm>
          <a:prstGeom prst="rect">
            <a:avLst/>
          </a:prstGeom>
          <a:noFill/>
        </p:spPr>
        <p:txBody>
          <a:bodyPr wrap="square" rtlCol="0">
            <a:spAutoFit/>
          </a:bodyPr>
          <a:lstStyle/>
          <a:p>
            <a:pPr algn="ctr"/>
            <a:r>
              <a:rPr lang="en-US" smtClean="0">
                <a:latin typeface="Times New Roman" pitchFamily="18" charset="0"/>
                <a:cs typeface="Times New Roman" pitchFamily="18" charset="0"/>
              </a:rPr>
              <a:t>Là </a:t>
            </a:r>
            <a:r>
              <a:rPr lang="en-US">
                <a:latin typeface="Times New Roman" pitchFamily="18" charset="0"/>
                <a:cs typeface="Times New Roman" pitchFamily="18" charset="0"/>
              </a:rPr>
              <a:t>dân địa phương và các nhà buôn Nhật Bản</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32" name="TextBox 31"/>
          <p:cNvSpPr txBox="1"/>
          <p:nvPr/>
        </p:nvSpPr>
        <p:spPr>
          <a:xfrm>
            <a:off x="2362200" y="2497604"/>
            <a:ext cx="2057400" cy="969496"/>
          </a:xfrm>
          <a:prstGeom prst="rect">
            <a:avLst/>
          </a:prstGeom>
          <a:noFill/>
        </p:spPr>
        <p:txBody>
          <a:bodyPr wrap="square" rtlCol="0">
            <a:spAutoFit/>
          </a:bodyPr>
          <a:lstStyle/>
          <a:p>
            <a:pPr algn="ctr"/>
            <a:r>
              <a:rPr lang="en-US">
                <a:latin typeface="Times New Roman" pitchFamily="18" charset="0"/>
                <a:cs typeface="Times New Roman" pitchFamily="18" charset="0"/>
              </a:rPr>
              <a:t>Lớn bằng thành thị ở một số nước châu Á</a:t>
            </a:r>
          </a:p>
        </p:txBody>
      </p:sp>
      <p:sp>
        <p:nvSpPr>
          <p:cNvPr id="33" name="TextBox 32"/>
          <p:cNvSpPr txBox="1">
            <a:spLocks noChangeArrowheads="1"/>
          </p:cNvSpPr>
          <p:nvPr/>
        </p:nvSpPr>
        <p:spPr bwMode="auto">
          <a:xfrm>
            <a:off x="2133600" y="3499753"/>
            <a:ext cx="2438400" cy="2139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Những ngày phiên chợ, dân ở các làng lân cận gánh hàng hóa đến đông không thể tưởng tượng </a:t>
            </a:r>
            <a:r>
              <a:rPr lang="en-US" smtClean="0">
                <a:latin typeface="Times New Roman" pitchFamily="18" charset="0"/>
                <a:cs typeface="Times New Roman" pitchFamily="18" charset="0"/>
              </a:rPr>
              <a:t>được. Buôn bán nhiều mặt hàng: tơ, lụa, vóc, nhiễu </a:t>
            </a:r>
            <a:endParaRPr lang="en-US">
              <a:latin typeface="Times New Roman" pitchFamily="18" charset="0"/>
              <a:cs typeface="Times New Roman" pitchFamily="18" charset="0"/>
            </a:endParaRPr>
          </a:p>
        </p:txBody>
      </p:sp>
      <p:sp>
        <p:nvSpPr>
          <p:cNvPr id="34" name="TextBox 33"/>
          <p:cNvSpPr txBox="1">
            <a:spLocks noChangeArrowheads="1"/>
          </p:cNvSpPr>
          <p:nvPr/>
        </p:nvSpPr>
        <p:spPr bwMode="auto">
          <a:xfrm>
            <a:off x="4419600" y="3657600"/>
            <a:ext cx="2362200"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Buôn bán tấp nập</a:t>
            </a:r>
            <a:r>
              <a:rPr lang="en-US" smtClean="0">
                <a:latin typeface="Times New Roman" pitchFamily="18" charset="0"/>
                <a:cs typeface="Times New Roman" pitchFamily="18" charset="0"/>
              </a:rPr>
              <a:t>, là </a:t>
            </a:r>
            <a:r>
              <a:rPr lang="en-US">
                <a:latin typeface="Times New Roman" pitchFamily="18" charset="0"/>
                <a:cs typeface="Times New Roman" pitchFamily="18" charset="0"/>
              </a:rPr>
              <a:t>n</a:t>
            </a:r>
            <a:r>
              <a:rPr lang="vi-VN">
                <a:latin typeface="Times New Roman" pitchFamily="18" charset="0"/>
                <a:cs typeface="Times New Roman" pitchFamily="18" charset="0"/>
              </a:rPr>
              <a:t>ơ</a:t>
            </a:r>
            <a:r>
              <a:rPr lang="en-US">
                <a:latin typeface="Times New Roman" pitchFamily="18" charset="0"/>
                <a:cs typeface="Times New Roman" pitchFamily="18" charset="0"/>
              </a:rPr>
              <a:t>i trung chuyển hàng hoá của n</a:t>
            </a:r>
            <a:r>
              <a:rPr lang="vi-VN">
                <a:latin typeface="Times New Roman" pitchFamily="18" charset="0"/>
                <a:cs typeface="Times New Roman" pitchFamily="18" charset="0"/>
              </a:rPr>
              <a:t>ướ</a:t>
            </a:r>
            <a:r>
              <a:rPr lang="en-US">
                <a:latin typeface="Times New Roman" pitchFamily="18" charset="0"/>
                <a:cs typeface="Times New Roman" pitchFamily="18" charset="0"/>
              </a:rPr>
              <a:t>c ta với n</a:t>
            </a:r>
            <a:r>
              <a:rPr lang="vi-VN">
                <a:latin typeface="Times New Roman" pitchFamily="18" charset="0"/>
                <a:cs typeface="Times New Roman" pitchFamily="18" charset="0"/>
              </a:rPr>
              <a:t>ước</a:t>
            </a:r>
            <a:r>
              <a:rPr lang="en-US">
                <a:latin typeface="Times New Roman" pitchFamily="18" charset="0"/>
                <a:cs typeface="Times New Roman" pitchFamily="18" charset="0"/>
              </a:rPr>
              <a:t> ngoài</a:t>
            </a:r>
          </a:p>
        </p:txBody>
      </p:sp>
      <p:sp>
        <p:nvSpPr>
          <p:cNvPr id="35" name="TextBox 34"/>
          <p:cNvSpPr txBox="1">
            <a:spLocks noChangeArrowheads="1"/>
          </p:cNvSpPr>
          <p:nvPr/>
        </p:nvSpPr>
        <p:spPr bwMode="auto">
          <a:xfrm>
            <a:off x="6629400" y="3678704"/>
            <a:ext cx="2286000"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th</a:t>
            </a:r>
            <a:r>
              <a:rPr lang="vi-VN">
                <a:latin typeface="Times New Roman" pitchFamily="18" charset="0"/>
                <a:cs typeface="Times New Roman" pitchFamily="18" charset="0"/>
              </a:rPr>
              <a:t>ươ</a:t>
            </a:r>
            <a:r>
              <a:rPr lang="en-US">
                <a:latin typeface="Times New Roman" pitchFamily="18" charset="0"/>
                <a:cs typeface="Times New Roman" pitchFamily="18" charset="0"/>
              </a:rPr>
              <a:t>ng nhân ngoại quốc th</a:t>
            </a:r>
            <a:r>
              <a:rPr lang="vi-VN">
                <a:latin typeface="Times New Roman" pitchFamily="18" charset="0"/>
                <a:cs typeface="Times New Roman" pitchFamily="18" charset="0"/>
              </a:rPr>
              <a:t>ường</a:t>
            </a:r>
            <a:r>
              <a:rPr lang="en-US">
                <a:latin typeface="Times New Roman" pitchFamily="18" charset="0"/>
                <a:cs typeface="Times New Roman" pitchFamily="18" charset="0"/>
              </a:rPr>
              <a:t> lui tới buôn bán.</a:t>
            </a:r>
          </a:p>
        </p:txBody>
      </p:sp>
      <p:sp>
        <p:nvSpPr>
          <p:cNvPr id="36" name="TextBox 35"/>
          <p:cNvSpPr txBox="1">
            <a:spLocks noChangeArrowheads="1"/>
          </p:cNvSpPr>
          <p:nvPr/>
        </p:nvSpPr>
        <p:spPr bwMode="auto">
          <a:xfrm>
            <a:off x="4343400" y="2739479"/>
            <a:ext cx="2438400" cy="38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Có h</a:t>
            </a:r>
            <a:r>
              <a:rPr lang="vi-VN">
                <a:latin typeface="Times New Roman" pitchFamily="18" charset="0"/>
                <a:cs typeface="Times New Roman" pitchFamily="18" charset="0"/>
              </a:rPr>
              <a:t>ơ</a:t>
            </a:r>
            <a:r>
              <a:rPr lang="en-US">
                <a:latin typeface="Times New Roman" pitchFamily="18" charset="0"/>
                <a:cs typeface="Times New Roman" pitchFamily="18" charset="0"/>
              </a:rPr>
              <a:t>n 2000 nóc nhà</a:t>
            </a:r>
          </a:p>
        </p:txBody>
      </p:sp>
      <p:sp>
        <p:nvSpPr>
          <p:cNvPr id="37" name="TextBox 36"/>
          <p:cNvSpPr txBox="1">
            <a:spLocks noChangeArrowheads="1"/>
          </p:cNvSpPr>
          <p:nvPr/>
        </p:nvSpPr>
        <p:spPr bwMode="auto">
          <a:xfrm>
            <a:off x="6629400" y="2400300"/>
            <a:ext cx="2286000"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Hội An là thành phố cảng lớn nhất Đàng Trong, nằm trên đất Quảng Nam</a:t>
            </a:r>
          </a:p>
        </p:txBody>
      </p:sp>
    </p:spTree>
    <p:extLst>
      <p:ext uri="{BB962C8B-B14F-4D97-AF65-F5344CB8AC3E}">
        <p14:creationId xmlns="" xmlns:p14="http://schemas.microsoft.com/office/powerpoint/2010/main" val="8390189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childTnLst>
              </p:cTn>
              <p:nextCondLst>
                <p:cond evt="onClick" delay="0">
                  <p:tgtEl>
                    <p:spTgt spid="24"/>
                  </p:tgtEl>
                </p:cond>
              </p:nextCondLst>
            </p:seq>
          </p:childTnLst>
        </p:cTn>
      </p:par>
    </p:tnLst>
    <p:bldLst>
      <p:bldP spid="17" grpId="0"/>
      <p:bldP spid="30" grpId="0"/>
      <p:bldP spid="31" grpId="0"/>
      <p:bldP spid="32" grpId="0"/>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76200"/>
            <a:ext cx="8458200" cy="50673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295400" y="5231368"/>
            <a:ext cx="6324600" cy="400110"/>
          </a:xfrm>
          <a:prstGeom prst="rect">
            <a:avLst/>
          </a:prstGeom>
          <a:noFill/>
        </p:spPr>
        <p:txBody>
          <a:bodyPr wrap="square" rtlCol="0">
            <a:spAutoFit/>
          </a:bodyPr>
          <a:lstStyle/>
          <a:p>
            <a:pPr algn="ctr"/>
            <a:r>
              <a:rPr lang="en-US" sz="2000" smtClean="0">
                <a:solidFill>
                  <a:srgbClr val="002060"/>
                </a:solidFill>
                <a:latin typeface="Times New Roman" pitchFamily="18" charset="0"/>
                <a:cs typeface="Times New Roman" pitchFamily="18" charset="0"/>
              </a:rPr>
              <a:t>Hình 1: Một góc Thăng Long ở thế kỉ XVI- XVII (tranh cổ)</a:t>
            </a:r>
            <a:endParaRPr lang="en-US" sz="200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32067873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4" name="TextBox 3"/>
          <p:cNvSpPr txBox="1"/>
          <p:nvPr/>
        </p:nvSpPr>
        <p:spPr>
          <a:xfrm>
            <a:off x="1219200" y="443925"/>
            <a:ext cx="7010400" cy="584775"/>
          </a:xfrm>
          <a:prstGeom prst="rect">
            <a:avLst/>
          </a:prstGeom>
          <a:noFill/>
        </p:spPr>
        <p:txBody>
          <a:bodyPr wrap="square" rtlCol="0">
            <a:spAutoFit/>
            <a:scene3d>
              <a:camera prst="perspectiveRight"/>
              <a:lightRig rig="flat" dir="tl">
                <a:rot lat="0" lon="0" rev="6600000"/>
              </a:lightRig>
            </a:scene3d>
            <a:sp3d extrusionH="25400" contourW="8890">
              <a:bevelT w="38100" h="31750"/>
              <a:contourClr>
                <a:schemeClr val="accent2">
                  <a:shade val="75000"/>
                </a:schemeClr>
              </a:contourClr>
            </a:sp3d>
          </a:bodyPr>
          <a:lstStyle/>
          <a:p>
            <a:pPr algn="ctr"/>
            <a:r>
              <a:rPr lang="en-US" sz="3200" b="1" i="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Times New Roman" pitchFamily="18" charset="0"/>
                <a:cs typeface="Times New Roman" pitchFamily="18" charset="0"/>
              </a:rPr>
              <a:t>BÔNG HOA MAY MẮN</a:t>
            </a:r>
            <a:endParaRPr lang="en-US" sz="3200" b="1" i="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Times New Roman" pitchFamily="18" charset="0"/>
              <a:cs typeface="Times New Roman" pitchFamily="18" charset="0"/>
            </a:endParaRPr>
          </a:p>
        </p:txBody>
      </p:sp>
      <p:pic>
        <p:nvPicPr>
          <p:cNvPr id="6" name="Picture 5">
            <a:hlinkClick r:id="rId4" action="ppaction://hlinksldjump"/>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450963" y="3616677"/>
            <a:ext cx="2133600" cy="1631951"/>
          </a:xfrm>
          <a:prstGeom prst="rect">
            <a:avLst/>
          </a:prstGeom>
        </p:spPr>
      </p:pic>
      <p:pic>
        <p:nvPicPr>
          <p:cNvPr id="7" name="Picture 6">
            <a:hlinkClick r:id="rId6" action="ppaction://hlinksldjump"/>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62000" y="3581399"/>
            <a:ext cx="2105891" cy="1672167"/>
          </a:xfrm>
          <a:prstGeom prst="rect">
            <a:avLst/>
          </a:prstGeom>
        </p:spPr>
      </p:pic>
      <p:pic>
        <p:nvPicPr>
          <p:cNvPr id="8" name="Picture 7">
            <a:hlinkClick r:id="rId8" action="ppaction://hlinksldjump"/>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177844" y="1412166"/>
            <a:ext cx="2173111" cy="1708150"/>
          </a:xfrm>
          <a:prstGeom prst="rect">
            <a:avLst/>
          </a:prstGeom>
        </p:spPr>
      </p:pic>
      <p:pic>
        <p:nvPicPr>
          <p:cNvPr id="9" name="Picture 8">
            <a:hlinkClick r:id="rId10" action="ppaction://hlinksldjump"/>
          </p:cNvPr>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685800" y="1356779"/>
            <a:ext cx="2078182" cy="1672167"/>
          </a:xfrm>
          <a:prstGeom prst="rect">
            <a:avLst/>
          </a:prstGeom>
        </p:spPr>
      </p:pic>
      <p:pic>
        <p:nvPicPr>
          <p:cNvPr id="11" name="Picture 10">
            <a:hlinkClick r:id="rId12" action="ppaction://hlinksldjump"/>
          </p:cNvPr>
          <p:cNvPicPr>
            <a:picLocks noChangeAspect="1"/>
          </p:cNvPicPr>
          <p:nvPr/>
        </p:nvPicPr>
        <p:blipFill>
          <a:blip r:embed="rId13" cstate="print">
            <a:extLst>
              <a:ext uri="{BEBA8EAE-BF5A-486C-A8C5-ECC9F3942E4B}">
                <a14:imgProps xmlns="" xmlns:a14="http://schemas.microsoft.com/office/drawing/2010/main">
                  <a14:imgLayer r:embed="rId14">
                    <a14:imgEffect>
                      <a14:sharpenSoften amount="-25000"/>
                    </a14:imgEffect>
                  </a14:imgLayer>
                </a14:imgProps>
              </a:ext>
              <a:ext uri="{28A0092B-C50C-407E-A947-70E740481C1C}">
                <a14:useLocalDpi xmlns="" xmlns:a14="http://schemas.microsoft.com/office/drawing/2010/main" val="0"/>
              </a:ext>
            </a:extLst>
          </a:blip>
          <a:stretch>
            <a:fillRect/>
          </a:stretch>
        </p:blipFill>
        <p:spPr>
          <a:xfrm>
            <a:off x="3470719" y="1396997"/>
            <a:ext cx="2140373" cy="1631949"/>
          </a:xfrm>
          <a:prstGeom prst="rect">
            <a:avLst/>
          </a:prstGeom>
        </p:spPr>
      </p:pic>
      <p:sp>
        <p:nvSpPr>
          <p:cNvPr id="14" name="Right Arrow 13">
            <a:hlinkClick r:id="rId15" action="ppaction://hlinksldjump"/>
          </p:cNvPr>
          <p:cNvSpPr/>
          <p:nvPr/>
        </p:nvSpPr>
        <p:spPr>
          <a:xfrm>
            <a:off x="381000" y="4991100"/>
            <a:ext cx="381000" cy="30056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 name="Picture 2">
            <a:hlinkClick r:id="rId16" action="ppaction://hlinksldjump"/>
          </p:cNvPr>
          <p:cNvPicPr>
            <a:picLocks noChangeAspect="1"/>
          </p:cNvPicPr>
          <p:nvPr/>
        </p:nvPicPr>
        <p:blipFill>
          <a:blip r:embed="rId17">
            <a:extLst>
              <a:ext uri="{28A0092B-C50C-407E-A947-70E740481C1C}">
                <a14:useLocalDpi xmlns="" xmlns:a14="http://schemas.microsoft.com/office/drawing/2010/main" val="0"/>
              </a:ext>
            </a:extLst>
          </a:blip>
          <a:stretch>
            <a:fillRect/>
          </a:stretch>
        </p:blipFill>
        <p:spPr>
          <a:xfrm>
            <a:off x="6203244" y="3463924"/>
            <a:ext cx="2078182" cy="1708150"/>
          </a:xfrm>
          <a:prstGeom prst="rect">
            <a:avLst/>
          </a:prstGeom>
        </p:spPr>
      </p:pic>
    </p:spTree>
    <p:extLst>
      <p:ext uri="{BB962C8B-B14F-4D97-AF65-F5344CB8AC3E}">
        <p14:creationId xmlns="" xmlns:p14="http://schemas.microsoft.com/office/powerpoint/2010/main" val="1976292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6" presetClass="exit" presetSubtype="21" fill="hold" nodeType="clickEffect">
                                  <p:stCondLst>
                                    <p:cond delay="0"/>
                                  </p:stCondLst>
                                  <p:childTnLst>
                                    <p:animEffect transition="out" filter="barn(inVertical)">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 presetClass="exit" presetSubtype="32" fill="hold" nodeType="clickEffect">
                                  <p:stCondLst>
                                    <p:cond delay="0"/>
                                  </p:stCondLst>
                                  <p:childTnLst>
                                    <p:animEffect transition="out" filter="circle(out)">
                                      <p:cBhvr>
                                        <p:cTn id="43" dur="2000"/>
                                        <p:tgtEl>
                                          <p:spTgt spid="9"/>
                                        </p:tgtEl>
                                      </p:cBhvr>
                                    </p:animEffect>
                                    <p:set>
                                      <p:cBhvr>
                                        <p:cTn id="44"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53" presetClass="exit" presetSubtype="32" fill="hold" nodeType="clickEffect">
                                  <p:stCondLst>
                                    <p:cond delay="0"/>
                                  </p:stCondLst>
                                  <p:childTnLst>
                                    <p:anim calcmode="lin" valueType="num">
                                      <p:cBhvr>
                                        <p:cTn id="49" dur="500"/>
                                        <p:tgtEl>
                                          <p:spTgt spid="6"/>
                                        </p:tgtEl>
                                        <p:attrNameLst>
                                          <p:attrName>ppt_w</p:attrName>
                                        </p:attrNameLst>
                                      </p:cBhvr>
                                      <p:tavLst>
                                        <p:tav tm="0">
                                          <p:val>
                                            <p:strVal val="ppt_w"/>
                                          </p:val>
                                        </p:tav>
                                        <p:tav tm="100000">
                                          <p:val>
                                            <p:fltVal val="0"/>
                                          </p:val>
                                        </p:tav>
                                      </p:tavLst>
                                    </p:anim>
                                    <p:anim calcmode="lin" valueType="num">
                                      <p:cBhvr>
                                        <p:cTn id="50" dur="500"/>
                                        <p:tgtEl>
                                          <p:spTgt spid="6"/>
                                        </p:tgtEl>
                                        <p:attrNameLst>
                                          <p:attrName>ppt_h</p:attrName>
                                        </p:attrNameLst>
                                      </p:cBhvr>
                                      <p:tavLst>
                                        <p:tav tm="0">
                                          <p:val>
                                            <p:strVal val="ppt_h"/>
                                          </p:val>
                                        </p:tav>
                                        <p:tav tm="100000">
                                          <p:val>
                                            <p:fltVal val="0"/>
                                          </p:val>
                                        </p:tav>
                                      </p:tavLst>
                                    </p:anim>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3" restart="whenNotActive" fill="hold" evtFilter="cancelBubble" nodeType="interactiveSeq">
                <p:stCondLst>
                  <p:cond evt="onClick" delay="0">
                    <p:tgtEl>
                      <p:spTgt spid="7"/>
                    </p:tgtEl>
                  </p:cond>
                </p:stCondLst>
                <p:endSync evt="end" delay="0">
                  <p:rtn val="all"/>
                </p:endSync>
                <p:childTnLst>
                  <p:par>
                    <p:cTn id="54" fill="hold">
                      <p:stCondLst>
                        <p:cond delay="0"/>
                      </p:stCondLst>
                      <p:childTnLst>
                        <p:par>
                          <p:cTn id="55" fill="hold">
                            <p:stCondLst>
                              <p:cond delay="0"/>
                            </p:stCondLst>
                            <p:childTnLst>
                              <p:par>
                                <p:cTn id="56" presetID="22" presetClass="exit" presetSubtype="4" fill="hold" nodeType="clickEffect">
                                  <p:stCondLst>
                                    <p:cond delay="0"/>
                                  </p:stCondLst>
                                  <p:childTnLst>
                                    <p:animEffect transition="out" filter="wipe(down)">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2" presetClass="exit" presetSubtype="4" fill="hold" nodeType="clickEffect">
                                  <p:stCondLst>
                                    <p:cond delay="0"/>
                                  </p:stCondLst>
                                  <p:childTnLst>
                                    <p:anim calcmode="lin" valueType="num">
                                      <p:cBhvr additive="base">
                                        <p:cTn id="63" dur="500"/>
                                        <p:tgtEl>
                                          <p:spTgt spid="8"/>
                                        </p:tgtEl>
                                        <p:attrNameLst>
                                          <p:attrName>ppt_x</p:attrName>
                                        </p:attrNameLst>
                                      </p:cBhvr>
                                      <p:tavLst>
                                        <p:tav tm="0">
                                          <p:val>
                                            <p:strVal val="ppt_x"/>
                                          </p:val>
                                        </p:tav>
                                        <p:tav tm="100000">
                                          <p:val>
                                            <p:strVal val="ppt_x"/>
                                          </p:val>
                                        </p:tav>
                                      </p:tavLst>
                                    </p:anim>
                                    <p:anim calcmode="lin" valueType="num">
                                      <p:cBhvr additive="base">
                                        <p:cTn id="64" dur="500"/>
                                        <p:tgtEl>
                                          <p:spTgt spid="8"/>
                                        </p:tgtEl>
                                        <p:attrNameLst>
                                          <p:attrName>ppt_y</p:attrName>
                                        </p:attrNameLst>
                                      </p:cBhvr>
                                      <p:tavLst>
                                        <p:tav tm="0">
                                          <p:val>
                                            <p:strVal val="ppt_y"/>
                                          </p:val>
                                        </p:tav>
                                        <p:tav tm="100000">
                                          <p:val>
                                            <p:strVal val="1+ppt_h/2"/>
                                          </p:val>
                                        </p:tav>
                                      </p:tavLst>
                                    </p:anim>
                                    <p:set>
                                      <p:cBhvr>
                                        <p:cTn id="6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3"/>
                    </p:tgtEl>
                  </p:cond>
                </p:stCondLst>
                <p:endSync evt="end" delay="0">
                  <p:rtn val="all"/>
                </p:endSync>
                <p:childTnLst>
                  <p:par>
                    <p:cTn id="67" fill="hold">
                      <p:stCondLst>
                        <p:cond delay="0"/>
                      </p:stCondLst>
                      <p:childTnLst>
                        <p:par>
                          <p:cTn id="68" fill="hold">
                            <p:stCondLst>
                              <p:cond delay="0"/>
                            </p:stCondLst>
                            <p:childTnLst>
                              <p:par>
                                <p:cTn id="69" presetID="22" presetClass="exit" presetSubtype="4" fill="hold" nodeType="clickEffect">
                                  <p:stCondLst>
                                    <p:cond delay="0"/>
                                  </p:stCondLst>
                                  <p:childTnLst>
                                    <p:animEffect transition="out" filter="wipe(down)">
                                      <p:cBhvr>
                                        <p:cTn id="70" dur="500"/>
                                        <p:tgtEl>
                                          <p:spTgt spid="3"/>
                                        </p:tgtEl>
                                      </p:cBhvr>
                                    </p:animEffect>
                                    <p:set>
                                      <p:cBhvr>
                                        <p:cTn id="71"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4800" y="114300"/>
            <a:ext cx="8534400" cy="50292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143000" y="5219700"/>
            <a:ext cx="6629400" cy="461665"/>
          </a:xfrm>
          <a:prstGeom prst="rect">
            <a:avLst/>
          </a:prstGeom>
          <a:noFill/>
        </p:spPr>
        <p:txBody>
          <a:bodyPr wrap="square" rtlCol="0">
            <a:spAutoFit/>
          </a:bodyPr>
          <a:lstStyle/>
          <a:p>
            <a:pPr algn="ctr"/>
            <a:r>
              <a:rPr lang="vi-VN" sz="2400" smtClean="0">
                <a:solidFill>
                  <a:srgbClr val="002060"/>
                </a:solidFill>
                <a:latin typeface="Times New Roman" pitchFamily="18" charset="0"/>
                <a:cs typeface="Times New Roman" pitchFamily="18" charset="0"/>
              </a:rPr>
              <a:t>Hình 2: Một góc Hội An ở thế kỉ XVII (tranh cổ)</a:t>
            </a:r>
            <a:endParaRPr lang="en-US" sz="240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991258092"/>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266700"/>
            <a:ext cx="76200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2057400" y="4914900"/>
            <a:ext cx="5257800" cy="400110"/>
          </a:xfrm>
          <a:prstGeom prst="rect">
            <a:avLst/>
          </a:prstGeom>
          <a:noFill/>
        </p:spPr>
        <p:txBody>
          <a:bodyPr wrap="square" rtlCol="0">
            <a:spAutoFit/>
          </a:bodyPr>
          <a:lstStyle/>
          <a:p>
            <a:pPr algn="ctr"/>
            <a:r>
              <a:rPr lang="vi-VN" sz="2000" smtClean="0">
                <a:solidFill>
                  <a:srgbClr val="002060"/>
                </a:solidFill>
                <a:latin typeface="Times New Roman" pitchFamily="18" charset="0"/>
                <a:cs typeface="Times New Roman" pitchFamily="18" charset="0"/>
              </a:rPr>
              <a:t>Phố Hiến ở thế kỉ XVI- XVII</a:t>
            </a:r>
            <a:endParaRPr lang="en-US" sz="200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83875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file"/>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4" name="Horizontal Scroll 3"/>
          <p:cNvSpPr/>
          <p:nvPr/>
        </p:nvSpPr>
        <p:spPr>
          <a:xfrm>
            <a:off x="1219200" y="571500"/>
            <a:ext cx="6522156" cy="24384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solidFill>
                  <a:srgbClr val="C00000"/>
                </a:solidFill>
                <a:latin typeface="Times New Roman" pitchFamily="18" charset="0"/>
                <a:cs typeface="Times New Roman" pitchFamily="18" charset="0"/>
              </a:rPr>
              <a:t>Thi mô tả một số thành thị của nước ta ở thế kỉ XVI- XVII</a:t>
            </a:r>
          </a:p>
        </p:txBody>
      </p:sp>
      <p:pic>
        <p:nvPicPr>
          <p:cNvPr id="5" name="Picture 4" descr="CMISC104">
            <a:hlinkClick r:id="rId4" action="ppaction://hlinksldjump"/>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flipH="1">
            <a:off x="0" y="4057119"/>
            <a:ext cx="1738489" cy="164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descr="CMISC104">
            <a:hlinkClick r:id="rId4" action="ppaction://hlinksldjump"/>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391400" y="114299"/>
            <a:ext cx="1828800" cy="164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17384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hlinkClick r:id="rId6" action="ppaction://hlinksldjump"/>
          </p:cNvPr>
          <p:cNvSpPr txBox="1"/>
          <p:nvPr/>
        </p:nvSpPr>
        <p:spPr>
          <a:xfrm>
            <a:off x="1600200" y="3691235"/>
            <a:ext cx="1830977" cy="461665"/>
          </a:xfrm>
          <a:prstGeom prst="rect">
            <a:avLst/>
          </a:prstGeom>
          <a:noFill/>
        </p:spPr>
        <p:txBody>
          <a:bodyPr wrap="square" rtlCol="0">
            <a:spAutoFit/>
          </a:bodyPr>
          <a:lstStyle/>
          <a:p>
            <a:pPr algn="ctr"/>
            <a:r>
              <a:rPr lang="vi-VN" sz="2400" smtClean="0">
                <a:solidFill>
                  <a:srgbClr val="002060"/>
                </a:solidFill>
                <a:latin typeface="+mj-lt"/>
              </a:rPr>
              <a:t>Thăng Long</a:t>
            </a:r>
            <a:endParaRPr lang="en-US" sz="2400">
              <a:solidFill>
                <a:srgbClr val="002060"/>
              </a:solidFill>
              <a:latin typeface="+mj-lt"/>
            </a:endParaRPr>
          </a:p>
        </p:txBody>
      </p:sp>
      <p:sp>
        <p:nvSpPr>
          <p:cNvPr id="9" name="Rectangle 8"/>
          <p:cNvSpPr/>
          <p:nvPr/>
        </p:nvSpPr>
        <p:spPr>
          <a:xfrm>
            <a:off x="3717512"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hlinkClick r:id="rId7" action="ppaction://hlinksldjump"/>
          </p:cNvPr>
          <p:cNvSpPr txBox="1"/>
          <p:nvPr/>
        </p:nvSpPr>
        <p:spPr>
          <a:xfrm>
            <a:off x="3579223" y="3691235"/>
            <a:ext cx="1830977" cy="461665"/>
          </a:xfrm>
          <a:prstGeom prst="rect">
            <a:avLst/>
          </a:prstGeom>
          <a:noFill/>
        </p:spPr>
        <p:txBody>
          <a:bodyPr wrap="square" rtlCol="0">
            <a:spAutoFit/>
          </a:bodyPr>
          <a:lstStyle/>
          <a:p>
            <a:pPr algn="ctr"/>
            <a:r>
              <a:rPr lang="vi-VN" sz="2400" smtClean="0">
                <a:solidFill>
                  <a:srgbClr val="002060"/>
                </a:solidFill>
                <a:latin typeface="+mj-lt"/>
              </a:rPr>
              <a:t>Phố Hiến</a:t>
            </a:r>
            <a:endParaRPr lang="en-US" sz="2400">
              <a:solidFill>
                <a:srgbClr val="002060"/>
              </a:solidFill>
              <a:latin typeface="+mj-lt"/>
            </a:endParaRPr>
          </a:p>
        </p:txBody>
      </p:sp>
      <p:sp>
        <p:nvSpPr>
          <p:cNvPr id="11" name="Rectangle 10"/>
          <p:cNvSpPr/>
          <p:nvPr/>
        </p:nvSpPr>
        <p:spPr>
          <a:xfrm>
            <a:off x="57770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hlinkClick r:id="rId8" action="ppaction://hlinksldjump"/>
          </p:cNvPr>
          <p:cNvSpPr txBox="1"/>
          <p:nvPr/>
        </p:nvSpPr>
        <p:spPr>
          <a:xfrm>
            <a:off x="5638800" y="3691235"/>
            <a:ext cx="1830977" cy="461665"/>
          </a:xfrm>
          <a:prstGeom prst="rect">
            <a:avLst/>
          </a:prstGeom>
          <a:noFill/>
        </p:spPr>
        <p:txBody>
          <a:bodyPr wrap="square" rtlCol="0">
            <a:spAutoFit/>
          </a:bodyPr>
          <a:lstStyle/>
          <a:p>
            <a:pPr algn="ctr"/>
            <a:r>
              <a:rPr lang="vi-VN" sz="2400" smtClean="0">
                <a:solidFill>
                  <a:srgbClr val="002060"/>
                </a:solidFill>
                <a:latin typeface="+mj-lt"/>
              </a:rPr>
              <a:t>Hội An</a:t>
            </a:r>
            <a:endParaRPr lang="en-US" sz="2400">
              <a:solidFill>
                <a:srgbClr val="002060"/>
              </a:solidFill>
              <a:latin typeface="+mj-lt"/>
            </a:endParaRPr>
          </a:p>
        </p:txBody>
      </p:sp>
    </p:spTree>
    <p:extLst>
      <p:ext uri="{BB962C8B-B14F-4D97-AF65-F5344CB8AC3E}">
        <p14:creationId xmlns="" xmlns:p14="http://schemas.microsoft.com/office/powerpoint/2010/main" val="144022489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a:t>
            </a:r>
            <a:r>
              <a:rPr lang="en-US" sz="2400" b="1" kern="0" smtClean="0">
                <a:solidFill>
                  <a:srgbClr val="C00000"/>
                </a:solidFill>
                <a:latin typeface="Times New Roman" pitchFamily="18" charset="0"/>
                <a:cs typeface="Times New Roman" pitchFamily="18" charset="0"/>
              </a:rPr>
              <a:t>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r>
              <a:rPr lang="en-US" sz="2400" b="1" kern="0" smtClean="0">
                <a:solidFill>
                  <a:srgbClr val="C00000"/>
                </a:solidFill>
                <a:latin typeface="Times New Roman" pitchFamily="18" charset="0"/>
                <a:cs typeface="Times New Roman" pitchFamily="18" charset="0"/>
              </a:rPr>
              <a:t>)</a:t>
            </a:r>
            <a:endParaRPr lang="en-US" sz="2400" b="1" kern="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81001" y="1385710"/>
            <a:ext cx="4171176"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724400" y="1385710"/>
            <a:ext cx="4038600"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5" descr="hang-quat-pho-nghe-xua-cua-dat-thang-long-1"/>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219199" y="1387121"/>
            <a:ext cx="6665955" cy="38816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4948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7" name="TextBox 6"/>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a:t>
            </a:r>
            <a:r>
              <a:rPr lang="en-US" sz="2400" b="1" kern="0" smtClean="0">
                <a:solidFill>
                  <a:srgbClr val="C00000"/>
                </a:solidFill>
                <a:latin typeface="Times New Roman" pitchFamily="18" charset="0"/>
                <a:cs typeface="Times New Roman" pitchFamily="18" charset="0"/>
              </a:rPr>
              <a:t>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r>
              <a:rPr lang="en-US" sz="2400" b="1" kern="0" smtClean="0">
                <a:solidFill>
                  <a:srgbClr val="C00000"/>
                </a:solidFill>
                <a:latin typeface="Times New Roman" pitchFamily="18" charset="0"/>
                <a:cs typeface="Times New Roman" pitchFamily="18" charset="0"/>
              </a:rPr>
              <a:t>)</a:t>
            </a:r>
            <a:endParaRPr lang="en-US" sz="2400" b="1" kern="0">
              <a:solidFill>
                <a:srgbClr val="C00000"/>
              </a:solidFill>
              <a:latin typeface="Times New Roman" pitchFamily="18" charset="0"/>
              <a:cs typeface="Times New Roman" pitchFamily="18" charset="0"/>
            </a:endParaRPr>
          </a:p>
        </p:txBody>
      </p:sp>
      <p:pic>
        <p:nvPicPr>
          <p:cNvPr id="9" name="Picture 5" descr="Hanoi147101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6466" y="1282131"/>
            <a:ext cx="8111067" cy="372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124200" y="4976773"/>
            <a:ext cx="25908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002060"/>
                </a:solidFill>
                <a:latin typeface="Times New Roman" pitchFamily="18" charset="0"/>
                <a:cs typeface="Times New Roman" pitchFamily="18" charset="0"/>
              </a:rPr>
              <a:t>Phố Hàng Đồng</a:t>
            </a:r>
          </a:p>
        </p:txBody>
      </p:sp>
      <p:pic>
        <p:nvPicPr>
          <p:cNvPr id="11" name="Picture 5" descr="Hanoi14710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6465" y="1282132"/>
            <a:ext cx="8111067" cy="3703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3324719" y="4991100"/>
            <a:ext cx="27712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Bạc</a:t>
            </a:r>
          </a:p>
        </p:txBody>
      </p:sp>
      <p:pic>
        <p:nvPicPr>
          <p:cNvPr id="13" name="Picture 5" descr="Hanoi14710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16465" y="1248266"/>
            <a:ext cx="8111068" cy="376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2" hidden="1"/>
          <p:cNvSpPr txBox="1">
            <a:spLocks noChangeArrowheads="1"/>
          </p:cNvSpPr>
          <p:nvPr/>
        </p:nvSpPr>
        <p:spPr bwMode="auto">
          <a:xfrm>
            <a:off x="3366487" y="4991100"/>
            <a:ext cx="25009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pic>
        <p:nvPicPr>
          <p:cNvPr id="15" name="Picture 5" descr="Hanoi147104"/>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16466" y="1248266"/>
            <a:ext cx="8111066" cy="376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Box 2"/>
          <p:cNvSpPr txBox="1">
            <a:spLocks noChangeArrowheads="1"/>
          </p:cNvSpPr>
          <p:nvPr/>
        </p:nvSpPr>
        <p:spPr bwMode="auto">
          <a:xfrm>
            <a:off x="3305386" y="4986635"/>
            <a:ext cx="301921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Đường</a:t>
            </a:r>
          </a:p>
        </p:txBody>
      </p:sp>
      <p:pic>
        <p:nvPicPr>
          <p:cNvPr id="17" name="Picture 16"/>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516466" y="1227098"/>
            <a:ext cx="8111066" cy="3764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2"/>
          <p:cNvSpPr txBox="1">
            <a:spLocks noChangeArrowheads="1"/>
          </p:cNvSpPr>
          <p:nvPr/>
        </p:nvSpPr>
        <p:spPr bwMode="auto">
          <a:xfrm>
            <a:off x="2590800" y="4986635"/>
            <a:ext cx="457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smtClean="0">
                <a:solidFill>
                  <a:srgbClr val="002060"/>
                </a:solidFill>
                <a:latin typeface="Times New Roman" pitchFamily="18" charset="0"/>
                <a:cs typeface="Times New Roman" pitchFamily="18" charset="0"/>
              </a:rPr>
              <a:t>Cửa hiệu Đức Hòa- Phố </a:t>
            </a:r>
            <a:r>
              <a:rPr lang="en-US" sz="2400">
                <a:solidFill>
                  <a:srgbClr val="002060"/>
                </a:solidFill>
                <a:latin typeface="Times New Roman" pitchFamily="18" charset="0"/>
                <a:cs typeface="Times New Roman" pitchFamily="18" charset="0"/>
              </a:rPr>
              <a:t>Hàng </a:t>
            </a:r>
            <a:r>
              <a:rPr lang="en-US" sz="2400" smtClean="0">
                <a:solidFill>
                  <a:srgbClr val="002060"/>
                </a:solidFill>
                <a:latin typeface="Times New Roman" pitchFamily="18" charset="0"/>
                <a:cs typeface="Times New Roman" pitchFamily="18" charset="0"/>
              </a:rPr>
              <a:t>Đào</a:t>
            </a:r>
            <a:endParaRPr lang="en-US" sz="2400">
              <a:solidFill>
                <a:srgbClr val="002060"/>
              </a:solidFill>
              <a:latin typeface="Times New Roman" pitchFamily="18" charset="0"/>
              <a:cs typeface="Times New Roman" pitchFamily="18" charset="0"/>
            </a:endParaRPr>
          </a:p>
        </p:txBody>
      </p:sp>
      <p:pic>
        <p:nvPicPr>
          <p:cNvPr id="19" name="Picture 5" descr="Hanoi14710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16466" y="1227097"/>
            <a:ext cx="8156293" cy="374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3352543" y="4991100"/>
            <a:ext cx="25148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sp>
        <p:nvSpPr>
          <p:cNvPr id="23" name="TextBox 2"/>
          <p:cNvSpPr txBox="1">
            <a:spLocks noChangeArrowheads="1"/>
          </p:cNvSpPr>
          <p:nvPr/>
        </p:nvSpPr>
        <p:spPr bwMode="auto">
          <a:xfrm>
            <a:off x="3504943" y="4991100"/>
            <a:ext cx="25148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a:t>
            </a:r>
            <a:r>
              <a:rPr lang="en-US" sz="2400" smtClean="0">
                <a:solidFill>
                  <a:srgbClr val="002060"/>
                </a:solidFill>
                <a:latin typeface="Times New Roman" pitchFamily="18" charset="0"/>
                <a:cs typeface="Times New Roman" pitchFamily="18" charset="0"/>
              </a:rPr>
              <a:t>Ngang</a:t>
            </a:r>
            <a:endParaRPr lang="en-US" sz="2400">
              <a:solidFill>
                <a:srgbClr val="002060"/>
              </a:solidFill>
              <a:latin typeface="Times New Roman" pitchFamily="18" charset="0"/>
              <a:cs typeface="Times New Roman" pitchFamily="18" charset="0"/>
            </a:endParaRPr>
          </a:p>
        </p:txBody>
      </p:sp>
      <p:pic>
        <p:nvPicPr>
          <p:cNvPr id="24" name="Picture 23"/>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536750" y="1227097"/>
            <a:ext cx="8136009" cy="3880420"/>
          </a:xfrm>
          <a:prstGeom prst="rect">
            <a:avLst/>
          </a:prstGeom>
        </p:spPr>
      </p:pic>
    </p:spTree>
    <p:extLst>
      <p:ext uri="{BB962C8B-B14F-4D97-AF65-F5344CB8AC3E}">
        <p14:creationId xmlns="" xmlns:p14="http://schemas.microsoft.com/office/powerpoint/2010/main" val="30401437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3"/>
                                        </p:tgtEl>
                                        <p:attrNameLst>
                                          <p:attrName>ppt_x</p:attrName>
                                        </p:attrNameLst>
                                      </p:cBhvr>
                                      <p:tavLst>
                                        <p:tav tm="0">
                                          <p:val>
                                            <p:strVal val="ppt_x"/>
                                          </p:val>
                                        </p:tav>
                                        <p:tav tm="100000">
                                          <p:val>
                                            <p:strVal val="ppt_x"/>
                                          </p:val>
                                        </p:tav>
                                      </p:tavLst>
                                    </p:anim>
                                    <p:anim calcmode="lin" valueType="num">
                                      <p:cBhvr additive="base">
                                        <p:cTn id="16" dur="500"/>
                                        <p:tgtEl>
                                          <p:spTgt spid="13"/>
                                        </p:tgtEl>
                                        <p:attrNameLst>
                                          <p:attrName>ppt_y</p:attrName>
                                        </p:attrNameLst>
                                      </p:cBhvr>
                                      <p:tavLst>
                                        <p:tav tm="0">
                                          <p:val>
                                            <p:strVal val="ppt_y"/>
                                          </p:val>
                                        </p:tav>
                                        <p:tav tm="100000">
                                          <p:val>
                                            <p:strVal val="1+ppt_h/2"/>
                                          </p:val>
                                        </p:tav>
                                      </p:tavLst>
                                    </p:anim>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anim calcmode="lin" valueType="num">
                                      <p:cBhvr>
                                        <p:cTn id="41" dur="250" fill="hold"/>
                                        <p:tgtEl>
                                          <p:spTgt spid="12"/>
                                        </p:tgtEl>
                                        <p:attrNameLst>
                                          <p:attrName>ppt_x</p:attrName>
                                        </p:attrNameLst>
                                      </p:cBhvr>
                                      <p:tavLst>
                                        <p:tav tm="0">
                                          <p:val>
                                            <p:strVal val="#ppt_x"/>
                                          </p:val>
                                        </p:tav>
                                        <p:tav tm="100000">
                                          <p:val>
                                            <p:strVal val="#ppt_x"/>
                                          </p:val>
                                        </p:tav>
                                      </p:tavLst>
                                    </p:anim>
                                    <p:anim calcmode="lin" valueType="num">
                                      <p:cBhvr>
                                        <p:cTn id="42" dur="25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anim calcmode="lin" valueType="num">
                                      <p:cBhvr>
                                        <p:cTn id="46" dur="250" fill="hold"/>
                                        <p:tgtEl>
                                          <p:spTgt spid="11"/>
                                        </p:tgtEl>
                                        <p:attrNameLst>
                                          <p:attrName>ppt_x</p:attrName>
                                        </p:attrNameLst>
                                      </p:cBhvr>
                                      <p:tavLst>
                                        <p:tav tm="0">
                                          <p:val>
                                            <p:strVal val="#ppt_x"/>
                                          </p:val>
                                        </p:tav>
                                        <p:tav tm="100000">
                                          <p:val>
                                            <p:strVal val="#ppt_x"/>
                                          </p:val>
                                        </p:tav>
                                      </p:tavLst>
                                    </p:anim>
                                    <p:anim calcmode="lin" valueType="num">
                                      <p:cBhvr>
                                        <p:cTn id="47"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11"/>
                                        </p:tgtEl>
                                        <p:attrNameLst>
                                          <p:attrName>ppt_x</p:attrName>
                                        </p:attrNameLst>
                                      </p:cBhvr>
                                      <p:tavLst>
                                        <p:tav tm="0">
                                          <p:val>
                                            <p:strVal val="ppt_x"/>
                                          </p:val>
                                        </p:tav>
                                        <p:tav tm="100000">
                                          <p:val>
                                            <p:strVal val="ppt_x"/>
                                          </p:val>
                                        </p:tav>
                                      </p:tavLst>
                                    </p:anim>
                                    <p:anim calcmode="lin" valueType="num">
                                      <p:cBhvr additive="base">
                                        <p:cTn id="56" dur="500"/>
                                        <p:tgtEl>
                                          <p:spTgt spid="11"/>
                                        </p:tgtEl>
                                        <p:attrNameLst>
                                          <p:attrName>ppt_y</p:attrName>
                                        </p:attrNameLst>
                                      </p:cBhvr>
                                      <p:tavLst>
                                        <p:tav tm="0">
                                          <p:val>
                                            <p:strVal val="ppt_y"/>
                                          </p:val>
                                        </p:tav>
                                        <p:tav tm="100000">
                                          <p:val>
                                            <p:strVal val="1+ppt_h/2"/>
                                          </p:val>
                                        </p:tav>
                                      </p:tavLst>
                                    </p:anim>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15"/>
                                        </p:tgtEl>
                                        <p:attrNameLst>
                                          <p:attrName>ppt_x</p:attrName>
                                        </p:attrNameLst>
                                      </p:cBhvr>
                                      <p:tavLst>
                                        <p:tav tm="0">
                                          <p:val>
                                            <p:strVal val="ppt_x"/>
                                          </p:val>
                                        </p:tav>
                                        <p:tav tm="100000">
                                          <p:val>
                                            <p:strVal val="ppt_x"/>
                                          </p:val>
                                        </p:tav>
                                      </p:tavLst>
                                    </p:anim>
                                    <p:anim calcmode="lin" valueType="num">
                                      <p:cBhvr additive="base">
                                        <p:cTn id="78" dur="500"/>
                                        <p:tgtEl>
                                          <p:spTgt spid="15"/>
                                        </p:tgtEl>
                                        <p:attrNameLst>
                                          <p:attrName>ppt_y</p:attrName>
                                        </p:attrNameLst>
                                      </p:cBhvr>
                                      <p:tavLst>
                                        <p:tav tm="0">
                                          <p:val>
                                            <p:strVal val="ppt_y"/>
                                          </p:val>
                                        </p:tav>
                                        <p:tav tm="100000">
                                          <p:val>
                                            <p:strVal val="1+ppt_h/2"/>
                                          </p:val>
                                        </p:tav>
                                      </p:tavLst>
                                    </p:anim>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9"/>
                                        </p:tgtEl>
                                        <p:attrNameLst>
                                          <p:attrName>ppt_x</p:attrName>
                                        </p:attrNameLst>
                                      </p:cBhvr>
                                      <p:tavLst>
                                        <p:tav tm="0">
                                          <p:val>
                                            <p:strVal val="ppt_x"/>
                                          </p:val>
                                        </p:tav>
                                        <p:tav tm="100000">
                                          <p:val>
                                            <p:strVal val="ppt_x"/>
                                          </p:val>
                                        </p:tav>
                                      </p:tavLst>
                                    </p:anim>
                                    <p:anim calcmode="lin" valueType="num">
                                      <p:cBhvr additive="base">
                                        <p:cTn id="96" dur="500"/>
                                        <p:tgtEl>
                                          <p:spTgt spid="19"/>
                                        </p:tgtEl>
                                        <p:attrNameLst>
                                          <p:attrName>ppt_y</p:attrName>
                                        </p:attrNameLst>
                                      </p:cBhvr>
                                      <p:tavLst>
                                        <p:tav tm="0">
                                          <p:val>
                                            <p:strVal val="ppt_y"/>
                                          </p:val>
                                        </p:tav>
                                        <p:tav tm="100000">
                                          <p:val>
                                            <p:strVal val="1+ppt_h/2"/>
                                          </p:val>
                                        </p:tav>
                                      </p:tavLst>
                                    </p:anim>
                                    <p:set>
                                      <p:cBhvr>
                                        <p:cTn id="97" dur="1" fill="hold">
                                          <p:stCondLst>
                                            <p:cond delay="499"/>
                                          </p:stCondLst>
                                        </p:cTn>
                                        <p:tgtEl>
                                          <p:spTgt spid="19"/>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0"/>
                                        </p:tgtEl>
                                        <p:attrNameLst>
                                          <p:attrName>ppt_x</p:attrName>
                                        </p:attrNameLst>
                                      </p:cBhvr>
                                      <p:tavLst>
                                        <p:tav tm="0">
                                          <p:val>
                                            <p:strVal val="ppt_x"/>
                                          </p:val>
                                        </p:tav>
                                        <p:tav tm="100000">
                                          <p:val>
                                            <p:strVal val="ppt_x"/>
                                          </p:val>
                                        </p:tav>
                                      </p:tavLst>
                                    </p:anim>
                                    <p:anim calcmode="lin" valueType="num">
                                      <p:cBhvr additive="base">
                                        <p:cTn id="100" dur="500"/>
                                        <p:tgtEl>
                                          <p:spTgt spid="20"/>
                                        </p:tgtEl>
                                        <p:attrNameLst>
                                          <p:attrName>ppt_y</p:attrName>
                                        </p:attrNameLst>
                                      </p:cBhvr>
                                      <p:tavLst>
                                        <p:tav tm="0">
                                          <p:val>
                                            <p:strVal val="ppt_y"/>
                                          </p:val>
                                        </p:tav>
                                        <p:tav tm="100000">
                                          <p:val>
                                            <p:strVal val="1+ppt_h/2"/>
                                          </p:val>
                                        </p:tav>
                                      </p:tavLst>
                                    </p:anim>
                                    <p:set>
                                      <p:cBhvr>
                                        <p:cTn id="101" dur="1" fill="hold">
                                          <p:stCondLst>
                                            <p:cond delay="499"/>
                                          </p:stCondLst>
                                        </p:cTn>
                                        <p:tgtEl>
                                          <p:spTgt spid="2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18"/>
                                        </p:tgtEl>
                                        <p:attrNameLst>
                                          <p:attrName>ppt_x</p:attrName>
                                        </p:attrNameLst>
                                      </p:cBhvr>
                                      <p:tavLst>
                                        <p:tav tm="0">
                                          <p:val>
                                            <p:strVal val="ppt_x"/>
                                          </p:val>
                                        </p:tav>
                                        <p:tav tm="100000">
                                          <p:val>
                                            <p:strVal val="ppt_x"/>
                                          </p:val>
                                        </p:tav>
                                      </p:tavLst>
                                    </p:anim>
                                    <p:anim calcmode="lin" valueType="num">
                                      <p:cBhvr additive="base">
                                        <p:cTn id="118" dur="500"/>
                                        <p:tgtEl>
                                          <p:spTgt spid="18"/>
                                        </p:tgtEl>
                                        <p:attrNameLst>
                                          <p:attrName>ppt_y</p:attrName>
                                        </p:attrNameLst>
                                      </p:cBhvr>
                                      <p:tavLst>
                                        <p:tav tm="0">
                                          <p:val>
                                            <p:strVal val="ppt_y"/>
                                          </p:val>
                                        </p:tav>
                                        <p:tav tm="100000">
                                          <p:val>
                                            <p:strVal val="1+ppt_h/2"/>
                                          </p:val>
                                        </p:tav>
                                      </p:tavLst>
                                    </p:anim>
                                    <p:set>
                                      <p:cBhvr>
                                        <p:cTn id="119" dur="1" fill="hold">
                                          <p:stCondLst>
                                            <p:cond delay="499"/>
                                          </p:stCondLst>
                                        </p:cTn>
                                        <p:tgtEl>
                                          <p:spTgt spid="18"/>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7"/>
                                        </p:tgtEl>
                                        <p:attrNameLst>
                                          <p:attrName>ppt_x</p:attrName>
                                        </p:attrNameLst>
                                      </p:cBhvr>
                                      <p:tavLst>
                                        <p:tav tm="0">
                                          <p:val>
                                            <p:strVal val="ppt_x"/>
                                          </p:val>
                                        </p:tav>
                                        <p:tav tm="100000">
                                          <p:val>
                                            <p:strVal val="ppt_x"/>
                                          </p:val>
                                        </p:tav>
                                      </p:tavLst>
                                    </p:anim>
                                    <p:anim calcmode="lin" valueType="num">
                                      <p:cBhvr additive="base">
                                        <p:cTn id="122" dur="500"/>
                                        <p:tgtEl>
                                          <p:spTgt spid="17"/>
                                        </p:tgtEl>
                                        <p:attrNameLst>
                                          <p:attrName>ppt_y</p:attrName>
                                        </p:attrNameLst>
                                      </p:cBhvr>
                                      <p:tavLst>
                                        <p:tav tm="0">
                                          <p:val>
                                            <p:strVal val="ppt_y"/>
                                          </p:val>
                                        </p:tav>
                                        <p:tav tm="100000">
                                          <p:val>
                                            <p:strVal val="1+ppt_h/2"/>
                                          </p:val>
                                        </p:tav>
                                      </p:tavLst>
                                    </p:anim>
                                    <p:set>
                                      <p:cBhvr>
                                        <p:cTn id="123" dur="1" fill="hold">
                                          <p:stCondLst>
                                            <p:cond delay="4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barn(inVertical)">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P spid="16" grpId="0"/>
      <p:bldP spid="16" grpId="1"/>
      <p:bldP spid="18" grpId="0"/>
      <p:bldP spid="18" grpId="1"/>
      <p:bldP spid="20" grpId="0"/>
      <p:bldP spid="20" grpId="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4714875" cy="5705203"/>
          </a:xfrm>
          <a:prstGeom prst="rect">
            <a:avLst/>
          </a:prstGeom>
        </p:spPr>
      </p:pic>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19600" y="19050"/>
            <a:ext cx="4724400" cy="5695950"/>
          </a:xfrm>
          <a:prstGeom prst="rect">
            <a:avLst/>
          </a:prstGeom>
        </p:spPr>
      </p:pic>
    </p:spTree>
    <p:extLst>
      <p:ext uri="{BB962C8B-B14F-4D97-AF65-F5344CB8AC3E}">
        <p14:creationId xmlns="" xmlns:p14="http://schemas.microsoft.com/office/powerpoint/2010/main" val="3866999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76800" y="190500"/>
            <a:ext cx="405765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266700"/>
            <a:ext cx="42672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0" y="4770438"/>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1 – 8 - 2010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Hoàng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thành</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Long </a:t>
            </a:r>
          </a:p>
          <a:p>
            <a:pPr algn="ctr">
              <a:defRPr/>
            </a:pP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cộng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0445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3" name="Rectangle 2"/>
          <p:cNvSpPr/>
          <p:nvPr/>
        </p:nvSpPr>
        <p:spPr>
          <a:xfrm>
            <a:off x="2514600" y="-38100"/>
            <a:ext cx="4419600" cy="1569660"/>
          </a:xfrm>
          <a:prstGeom prst="rect">
            <a:avLst/>
          </a:prstGeom>
        </p:spPr>
        <p:txBody>
          <a:bodyPr wrap="square">
            <a:spAutoFit/>
          </a:bodyPr>
          <a:lstStyle/>
          <a:p>
            <a:pPr algn="ctr">
              <a:lnSpc>
                <a:spcPct val="150000"/>
              </a:lnSpc>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Phố</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Hiến</a:t>
            </a:r>
            <a:r>
              <a:rPr lang="en-US" sz="3200" b="1" kern="0" dirty="0">
                <a:solidFill>
                  <a:srgbClr val="C00000"/>
                </a:solidFill>
                <a:latin typeface="Times New Roman" pitchFamily="18" charset="0"/>
                <a:cs typeface="Times New Roman" pitchFamily="18" charset="0"/>
              </a:rPr>
              <a:t>  </a:t>
            </a:r>
          </a:p>
          <a:p>
            <a:pPr algn="ctr">
              <a:lnSpc>
                <a:spcPct val="150000"/>
              </a:lnSpc>
              <a:defRPr/>
            </a:pPr>
            <a:r>
              <a:rPr lang="en-US" sz="3200" b="1" kern="0" dirty="0">
                <a:solidFill>
                  <a:srgbClr val="C00000"/>
                </a:solidFill>
                <a:latin typeface="Times New Roman" pitchFamily="18" charset="0"/>
                <a:cs typeface="Times New Roman" pitchFamily="18" charset="0"/>
              </a:rPr>
              <a:t>(H</a:t>
            </a:r>
            <a:r>
              <a:rPr lang="vi-VN" sz="3200" b="1" kern="0" dirty="0">
                <a:solidFill>
                  <a:srgbClr val="C00000"/>
                </a:solidFill>
                <a:latin typeface="Times New Roman" pitchFamily="18" charset="0"/>
                <a:cs typeface="Times New Roman" pitchFamily="18" charset="0"/>
              </a:rPr>
              <a:t>ư</a:t>
            </a:r>
            <a:r>
              <a:rPr lang="en-US" sz="3200" b="1" kern="0" dirty="0" err="1">
                <a:solidFill>
                  <a:srgbClr val="C00000"/>
                </a:solidFill>
                <a:latin typeface="Times New Roman" pitchFamily="18" charset="0"/>
                <a:cs typeface="Times New Roman" pitchFamily="18" charset="0"/>
              </a:rPr>
              <a:t>ng</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Yên</a:t>
            </a:r>
            <a:r>
              <a:rPr lang="en-US" sz="3200" b="1" kern="0" dirty="0">
                <a:solidFill>
                  <a:srgbClr val="C00000"/>
                </a:solidFill>
                <a:latin typeface="Times New Roman" pitchFamily="18" charset="0"/>
                <a:cs typeface="Times New Roman" pitchFamily="18" charset="0"/>
              </a:rPr>
              <a:t>)</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55067" y="1638300"/>
            <a:ext cx="4407206" cy="3352800"/>
          </a:xfrm>
          <a:prstGeom prst="rect">
            <a:avLst/>
          </a:prstGeom>
        </p:spPr>
      </p:pic>
      <p:pic>
        <p:nvPicPr>
          <p:cNvPr id="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1714500"/>
            <a:ext cx="41910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684447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8100"/>
            <a:ext cx="9143999" cy="5753100"/>
          </a:xfrm>
          <a:prstGeom prst="rect">
            <a:avLst/>
          </a:prstGeom>
        </p:spPr>
      </p:pic>
      <p:sp>
        <p:nvSpPr>
          <p:cNvPr id="4" name="Rectangle 3"/>
          <p:cNvSpPr/>
          <p:nvPr/>
        </p:nvSpPr>
        <p:spPr>
          <a:xfrm>
            <a:off x="2129775" y="190500"/>
            <a:ext cx="4652025" cy="1323439"/>
          </a:xfrm>
          <a:prstGeom prst="rect">
            <a:avLst/>
          </a:prstGeom>
        </p:spPr>
        <p:txBody>
          <a:bodyPr wrap="square">
            <a:spAutoFit/>
          </a:bodyPr>
          <a:lstStyle/>
          <a:p>
            <a:pPr algn="ctr">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Hội</a:t>
            </a:r>
            <a:r>
              <a:rPr lang="en-US" sz="3200" b="1" kern="0" dirty="0">
                <a:solidFill>
                  <a:srgbClr val="C00000"/>
                </a:solidFill>
                <a:latin typeface="Times New Roman" pitchFamily="18" charset="0"/>
                <a:cs typeface="Times New Roman" pitchFamily="18" charset="0"/>
              </a:rPr>
              <a:t> </a:t>
            </a:r>
            <a:r>
              <a:rPr lang="en-US" sz="3200" b="1" kern="0">
                <a:solidFill>
                  <a:srgbClr val="C00000"/>
                </a:solidFill>
                <a:latin typeface="Times New Roman" pitchFamily="18" charset="0"/>
                <a:cs typeface="Times New Roman" pitchFamily="18" charset="0"/>
              </a:rPr>
              <a:t>An </a:t>
            </a:r>
            <a:endParaRPr lang="en-US" sz="3200" b="1" kern="0" smtClean="0">
              <a:solidFill>
                <a:srgbClr val="C00000"/>
              </a:solidFill>
              <a:latin typeface="Times New Roman" pitchFamily="18" charset="0"/>
              <a:cs typeface="Times New Roman" pitchFamily="18" charset="0"/>
            </a:endParaRPr>
          </a:p>
          <a:p>
            <a:pPr algn="ctr">
              <a:lnSpc>
                <a:spcPct val="150000"/>
              </a:lnSpc>
              <a:defRPr/>
            </a:pPr>
            <a:r>
              <a:rPr lang="en-US" sz="3200" b="1" kern="0" smtClean="0">
                <a:solidFill>
                  <a:srgbClr val="C00000"/>
                </a:solidFill>
                <a:latin typeface="Times New Roman" pitchFamily="18" charset="0"/>
                <a:cs typeface="Times New Roman" pitchFamily="18" charset="0"/>
              </a:rPr>
              <a:t>(</a:t>
            </a:r>
            <a:r>
              <a:rPr lang="en-US" sz="3200" b="1" kern="0" dirty="0" err="1">
                <a:solidFill>
                  <a:srgbClr val="C00000"/>
                </a:solidFill>
                <a:latin typeface="Times New Roman" pitchFamily="18" charset="0"/>
                <a:cs typeface="Times New Roman" pitchFamily="18" charset="0"/>
              </a:rPr>
              <a:t>Quảng</a:t>
            </a:r>
            <a:r>
              <a:rPr lang="en-US" sz="3200" b="1" kern="0" dirty="0">
                <a:solidFill>
                  <a:srgbClr val="C00000"/>
                </a:solidFill>
                <a:latin typeface="Times New Roman" pitchFamily="18" charset="0"/>
                <a:cs typeface="Times New Roman" pitchFamily="18" charset="0"/>
              </a:rPr>
              <a:t> Nam)</a:t>
            </a: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05000" y="1656644"/>
            <a:ext cx="5486399" cy="3486856"/>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05000" y="1656644"/>
            <a:ext cx="5486399" cy="3486856"/>
          </a:xfrm>
          <a:prstGeom prst="rect">
            <a:avLst/>
          </a:prstGeom>
        </p:spPr>
      </p:pic>
      <p:pic>
        <p:nvPicPr>
          <p:cNvPr id="9" name="Picture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905000" y="1688395"/>
            <a:ext cx="5486400" cy="3531305"/>
          </a:xfrm>
          <a:prstGeom prst="rect">
            <a:avLst/>
          </a:prstGeom>
        </p:spPr>
      </p:pic>
      <p:pic>
        <p:nvPicPr>
          <p:cNvPr id="10" name="Picture 9"/>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905000" y="1656644"/>
            <a:ext cx="5486399" cy="3563056"/>
          </a:xfrm>
          <a:prstGeom prst="rect">
            <a:avLst/>
          </a:prstGeom>
        </p:spPr>
      </p:pic>
      <p:pic>
        <p:nvPicPr>
          <p:cNvPr id="12" name="Picture 11"/>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905000" y="1656644"/>
            <a:ext cx="5486399" cy="3582106"/>
          </a:xfrm>
          <a:prstGeom prst="rect">
            <a:avLst/>
          </a:prstGeom>
        </p:spPr>
      </p:pic>
    </p:spTree>
    <p:extLst>
      <p:ext uri="{BB962C8B-B14F-4D97-AF65-F5344CB8AC3E}">
        <p14:creationId xmlns="" xmlns:p14="http://schemas.microsoft.com/office/powerpoint/2010/main" val="15514936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98085" y="2207623"/>
            <a:ext cx="4963332" cy="3507377"/>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28301"/>
            <a:ext cx="4800600" cy="3039669"/>
          </a:xfrm>
          <a:prstGeom prst="rect">
            <a:avLst/>
          </a:prstGeom>
        </p:spPr>
      </p:pic>
    </p:spTree>
    <p:extLst>
      <p:ext uri="{BB962C8B-B14F-4D97-AF65-F5344CB8AC3E}">
        <p14:creationId xmlns="" xmlns:p14="http://schemas.microsoft.com/office/powerpoint/2010/main" val="365080396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57200" y="502614"/>
            <a:ext cx="8153400" cy="1669086"/>
          </a:xfrm>
          <a:prstGeom prst="rect">
            <a:avLst/>
          </a:prstGeom>
        </p:spPr>
        <p:txBody>
          <a:bodyPr wrap="square" lIns="98465" tIns="49232" rIns="98465" bIns="49232">
            <a:spAutoFit/>
          </a:bodyPr>
          <a:lstStyle/>
          <a:p>
            <a:pPr algn="ctr">
              <a:lnSpc>
                <a:spcPct val="150000"/>
              </a:lnSpc>
            </a:pPr>
            <a:r>
              <a:rPr lang="en-US" sz="3400" b="1" i="1" u="sng" smtClean="0">
                <a:solidFill>
                  <a:srgbClr val="C00000"/>
                </a:solidFill>
                <a:latin typeface="Times New Roman" pitchFamily="18" charset="0"/>
                <a:cs typeface="Times New Roman" pitchFamily="18" charset="0"/>
              </a:rPr>
              <a:t>Câu </a:t>
            </a:r>
            <a:r>
              <a:rPr lang="en-US" sz="3400" b="1" i="1" u="sng">
                <a:solidFill>
                  <a:srgbClr val="C00000"/>
                </a:solidFill>
                <a:latin typeface="Times New Roman" pitchFamily="18" charset="0"/>
                <a:cs typeface="Times New Roman" pitchFamily="18" charset="0"/>
              </a:rPr>
              <a:t>hỏi:</a:t>
            </a:r>
            <a:r>
              <a:rPr lang="en-US" sz="3400" b="1" i="1">
                <a:solidFill>
                  <a:srgbClr val="C00000"/>
                </a:solidFill>
                <a:latin typeface="Times New Roman" pitchFamily="18" charset="0"/>
                <a:cs typeface="Times New Roman" pitchFamily="18" charset="0"/>
              </a:rPr>
              <a:t> Ai được phép đem cả gia đình vào Nam khẩn hoang lập làng, lập ấp?</a:t>
            </a:r>
          </a:p>
        </p:txBody>
      </p:sp>
      <p:sp>
        <p:nvSpPr>
          <p:cNvPr id="5" name="TextBox 4"/>
          <p:cNvSpPr txBox="1"/>
          <p:nvPr/>
        </p:nvSpPr>
        <p:spPr>
          <a:xfrm>
            <a:off x="2286000" y="2384784"/>
            <a:ext cx="4876800" cy="2453916"/>
          </a:xfrm>
          <a:prstGeom prst="rect">
            <a:avLst/>
          </a:prstGeom>
          <a:noFill/>
        </p:spPr>
        <p:txBody>
          <a:bodyPr wrap="square" lIns="98465" tIns="49232" rIns="98465" bIns="49232" rtlCol="0">
            <a:spAutoFit/>
          </a:bodyPr>
          <a:lstStyle/>
          <a:p>
            <a:pPr algn="just">
              <a:lnSpc>
                <a:spcPct val="150000"/>
              </a:lnSpc>
            </a:pPr>
            <a:r>
              <a:rPr lang="en-US" sz="3400">
                <a:solidFill>
                  <a:srgbClr val="002060"/>
                </a:solidFill>
                <a:latin typeface="Times New Roman" pitchFamily="18" charset="0"/>
                <a:cs typeface="Times New Roman" pitchFamily="18" charset="0"/>
              </a:rPr>
              <a:t>A. Công nhân, thầy giáo.</a:t>
            </a:r>
          </a:p>
          <a:p>
            <a:pPr algn="just">
              <a:lnSpc>
                <a:spcPct val="150000"/>
              </a:lnSpc>
            </a:pPr>
            <a:r>
              <a:rPr lang="en-US" sz="3400">
                <a:solidFill>
                  <a:srgbClr val="002060"/>
                </a:solidFill>
                <a:latin typeface="Times New Roman" pitchFamily="18" charset="0"/>
                <a:cs typeface="Times New Roman" pitchFamily="18" charset="0"/>
              </a:rPr>
              <a:t>B. Nông dân, quân lính.</a:t>
            </a:r>
          </a:p>
          <a:p>
            <a:pPr algn="just">
              <a:lnSpc>
                <a:spcPct val="150000"/>
              </a:lnSpc>
            </a:pPr>
            <a:r>
              <a:rPr lang="en-US" sz="3400">
                <a:solidFill>
                  <a:srgbClr val="002060"/>
                </a:solidFill>
                <a:latin typeface="Times New Roman" pitchFamily="18" charset="0"/>
                <a:cs typeface="Times New Roman" pitchFamily="18" charset="0"/>
              </a:rPr>
              <a:t>C. Vua, quan.</a:t>
            </a:r>
          </a:p>
        </p:txBody>
      </p:sp>
      <p:sp>
        <p:nvSpPr>
          <p:cNvPr id="2" name="Left Arrow 1">
            <a:hlinkClick r:id="rId4"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413881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5">
                                            <p:txEl>
                                              <p:pRg st="1" end="1"/>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bright="-2000" contrast="12000"/>
          </a:blip>
          <a:srcRect r="29313"/>
          <a:stretch>
            <a:fillRect/>
          </a:stretch>
        </p:blipFill>
        <p:spPr bwMode="auto">
          <a:xfrm>
            <a:off x="990601" y="190500"/>
            <a:ext cx="5638800" cy="4544568"/>
          </a:xfrm>
          <a:prstGeom prst="rect">
            <a:avLst/>
          </a:prstGeom>
          <a:noFill/>
          <a:ln w="9525">
            <a:noFill/>
            <a:miter lim="800000"/>
            <a:headEnd/>
            <a:tailEnd/>
          </a:ln>
          <a:effectLst/>
          <a:scene3d>
            <a:camera prst="orthographicFront"/>
            <a:lightRig rig="threePt" dir="t"/>
          </a:scene3d>
          <a:sp3d>
            <a:bevelT/>
          </a:sp3d>
        </p:spPr>
      </p:pic>
      <p:sp>
        <p:nvSpPr>
          <p:cNvPr id="4" name="Rectangle 3"/>
          <p:cNvSpPr/>
          <p:nvPr/>
        </p:nvSpPr>
        <p:spPr>
          <a:xfrm>
            <a:off x="0" y="4743006"/>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5 – 12 - 1999 </a:t>
            </a:r>
          </a:p>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Phố</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cổ</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An </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cộng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534113445"/>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6"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1524000" y="836593"/>
            <a:ext cx="6248400" cy="954107"/>
          </a:xfrm>
          <a:prstGeom prst="rect">
            <a:avLst/>
          </a:prstGeom>
          <a:noFill/>
        </p:spPr>
        <p:txBody>
          <a:bodyPr wrap="square" rtlCol="0">
            <a:spAutoFit/>
          </a:bodyPr>
          <a:lstStyle/>
          <a:p>
            <a:pPr algn="ctr"/>
            <a:r>
              <a:rPr lang="en-US" sz="2800" smtClean="0">
                <a:solidFill>
                  <a:srgbClr val="C00000"/>
                </a:solidFill>
                <a:latin typeface="Times New Roman" pitchFamily="18" charset="0"/>
                <a:cs typeface="Times New Roman" pitchFamily="18" charset="0"/>
              </a:rPr>
              <a:t>Em có nhận xét gì về dân số của các thành thị nước ta thế kỉ XVI- XVII</a:t>
            </a:r>
            <a:r>
              <a:rPr lang="vi-VN" sz="2800" smtClean="0">
                <a:solidFill>
                  <a:srgbClr val="C00000"/>
                </a:solidFill>
                <a:latin typeface="Times New Roman" pitchFamily="18" charset="0"/>
                <a:cs typeface="Times New Roman" pitchFamily="18" charset="0"/>
              </a:rPr>
              <a:t>?</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17147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
                                        <p:tgtEl>
                                          <p:spTgt spid="7"/>
                                        </p:tgtEl>
                                      </p:cBhvr>
                                    </p:animEffect>
                                    <p:anim calcmode="lin" valueType="num">
                                      <p:cBhvr>
                                        <p:cTn id="13" dur="10" fill="hold"/>
                                        <p:tgtEl>
                                          <p:spTgt spid="7"/>
                                        </p:tgtEl>
                                        <p:attrNameLst>
                                          <p:attrName>ppt_x</p:attrName>
                                        </p:attrNameLst>
                                      </p:cBhvr>
                                      <p:tavLst>
                                        <p:tav tm="0">
                                          <p:val>
                                            <p:strVal val="#ppt_x"/>
                                          </p:val>
                                        </p:tav>
                                        <p:tav tm="100000">
                                          <p:val>
                                            <p:strVal val="#ppt_x"/>
                                          </p:val>
                                        </p:tav>
                                      </p:tavLst>
                                    </p:anim>
                                    <p:anim calcmode="lin" valueType="num">
                                      <p:cBhvr>
                                        <p:cTn id="14" dur="1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ng-quat-pho-nghe-xua-cua-dat-thang-long-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67590" y="-34089"/>
            <a:ext cx="4384431" cy="3086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C:\Users\Dell\Downloads\Ha-Noi-Xua.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8099"/>
            <a:ext cx="476759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C:\Users\Dell\Downloads\cho-hoi-an4-30.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962400" y="3048001"/>
            <a:ext cx="5181600" cy="2705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descr="C:\Users\Dell\Downloads\ha-noi-xua-giaoduc.net.vn.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2987841"/>
            <a:ext cx="3962400" cy="2727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38100"/>
            <a:ext cx="5791200" cy="461963"/>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FF00"/>
                </a:solidFill>
                <a:latin typeface="Times New Roman" pitchFamily="18" charset="0"/>
                <a:cs typeface="Times New Roman" pitchFamily="18" charset="0"/>
              </a:rPr>
              <a:t>Cảnh dân cư đông đúc ở </a:t>
            </a:r>
            <a:r>
              <a:rPr lang="en-US" sz="2400" smtClean="0">
                <a:solidFill>
                  <a:srgbClr val="FFFF00"/>
                </a:solidFill>
                <a:latin typeface="Times New Roman" pitchFamily="18" charset="0"/>
                <a:cs typeface="Times New Roman" pitchFamily="18" charset="0"/>
              </a:rPr>
              <a:t>thế </a:t>
            </a:r>
            <a:r>
              <a:rPr lang="en-US" sz="2400">
                <a:solidFill>
                  <a:srgbClr val="FFFF00"/>
                </a:solidFill>
                <a:latin typeface="Times New Roman" pitchFamily="18" charset="0"/>
                <a:cs typeface="Times New Roman" pitchFamily="18" charset="0"/>
              </a:rPr>
              <a:t>kỉ XVI-XVII</a:t>
            </a:r>
          </a:p>
        </p:txBody>
      </p:sp>
    </p:spTree>
    <p:extLst>
      <p:ext uri="{BB962C8B-B14F-4D97-AF65-F5344CB8AC3E}">
        <p14:creationId xmlns="" xmlns:p14="http://schemas.microsoft.com/office/powerpoint/2010/main" val="33843770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smtClean="0">
                <a:solidFill>
                  <a:srgbClr val="C00000"/>
                </a:solidFill>
                <a:latin typeface="Times New Roman" pitchFamily="18" charset="0"/>
                <a:cs typeface="Times New Roman" pitchFamily="18" charset="0"/>
              </a:rPr>
              <a:t>Em có nhận xét gì về quy mô của các thành thị nước ta thế kỉ XVI- XVII</a:t>
            </a:r>
            <a:r>
              <a:rPr lang="vi-VN" sz="2400" smtClean="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39166951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humb_flex-1303859860447283_fil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0" y="0"/>
            <a:ext cx="4572000" cy="293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C:\Users\Dell\Downloads\phoco.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4572000" cy="293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C:\Users\Dell\Downloads\pho_co_hon_xua_ha_thanh.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2933701"/>
            <a:ext cx="4572000" cy="2825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C:\Users\Dell\Downloads\duong-tran-phu.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80021" y="2933700"/>
            <a:ext cx="4572000" cy="282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6400800" cy="461963"/>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FF00"/>
                </a:solidFill>
              </a:rPr>
              <a:t>Cảnh nhà cửa đường xá ở thế ki XVI-XVII</a:t>
            </a:r>
          </a:p>
        </p:txBody>
      </p:sp>
    </p:spTree>
    <p:extLst>
      <p:ext uri="{BB962C8B-B14F-4D97-AF65-F5344CB8AC3E}">
        <p14:creationId xmlns="" xmlns:p14="http://schemas.microsoft.com/office/powerpoint/2010/main" val="114629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smtClean="0">
                <a:solidFill>
                  <a:srgbClr val="C00000"/>
                </a:solidFill>
                <a:latin typeface="Times New Roman" pitchFamily="18" charset="0"/>
                <a:cs typeface="Times New Roman" pitchFamily="18" charset="0"/>
              </a:rPr>
              <a:t>Em có nhận xét gì về hoạt động buôn bán của các thành thị nước ta thế kỉ XVI- XVII</a:t>
            </a:r>
            <a:r>
              <a:rPr lang="vi-VN" sz="2400" smtClean="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171471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32684" y="2857500"/>
            <a:ext cx="43434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084" y="2857500"/>
            <a:ext cx="48006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00600" y="0"/>
            <a:ext cx="434340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2971" y="0"/>
            <a:ext cx="4757629" cy="2857500"/>
          </a:xfrm>
          <a:prstGeom prst="rect">
            <a:avLst/>
          </a:prstGeom>
        </p:spPr>
      </p:pic>
      <p:sp>
        <p:nvSpPr>
          <p:cNvPr id="6" name="Rectangle 5"/>
          <p:cNvSpPr/>
          <p:nvPr/>
        </p:nvSpPr>
        <p:spPr>
          <a:xfrm>
            <a:off x="0" y="38100"/>
            <a:ext cx="8839200" cy="523875"/>
          </a:xfrm>
          <a:prstGeom prst="rect">
            <a:avLst/>
          </a:prstGeom>
          <a:solidFill>
            <a:srgbClr val="FF0000"/>
          </a:solidFill>
        </p:spPr>
        <p:txBody>
          <a:bodyPr>
            <a:spAutoFit/>
          </a:bodyPr>
          <a:lstStyle/>
          <a:p>
            <a:pPr algn="ctr">
              <a:defRPr/>
            </a:pP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Cảnh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buôn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sôi</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 ở</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kỉ</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XVI-XVII</a:t>
            </a:r>
          </a:p>
        </p:txBody>
      </p:sp>
    </p:spTree>
    <p:extLst>
      <p:ext uri="{BB962C8B-B14F-4D97-AF65-F5344CB8AC3E}">
        <p14:creationId xmlns="" xmlns:p14="http://schemas.microsoft.com/office/powerpoint/2010/main" val="19134582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a:t>
            </a:r>
            <a:r>
              <a:rPr lang="vi-VN" sz="2800" smtClean="0">
                <a:solidFill>
                  <a:srgbClr val="C00000"/>
                </a:solidFill>
                <a:latin typeface="Times New Roman" pitchFamily="18" charset="0"/>
                <a:cs typeface="Times New Roman" pitchFamily="18" charset="0"/>
              </a:rPr>
              <a:t>em</a:t>
            </a:r>
            <a:r>
              <a:rPr lang="en-US" sz="2800" smtClean="0">
                <a:solidFill>
                  <a:srgbClr val="C00000"/>
                </a:solidFill>
                <a:latin typeface="Times New Roman" pitchFamily="18" charset="0"/>
                <a:cs typeface="Times New Roman" pitchFamily="18" charset="0"/>
              </a:rPr>
              <a:t>, tại sao ở thế kỉ XVI- XVII hoạt động buôn bán của 3 thành thị trên lại sôi động như vậy</a:t>
            </a:r>
            <a:r>
              <a:rPr lang="vi-VN" sz="2800" smtClean="0">
                <a:solidFill>
                  <a:srgbClr val="C00000"/>
                </a:solidFill>
                <a:latin typeface="Times New Roman" pitchFamily="18" charset="0"/>
                <a:cs typeface="Times New Roman"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459468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753100"/>
          </a:xfrm>
          <a:prstGeom prst="rect">
            <a:avLst/>
          </a:prstGeom>
        </p:spPr>
      </p:pic>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a:t>
            </a:r>
            <a:r>
              <a:rPr lang="vi-VN" sz="2800" smtClean="0">
                <a:solidFill>
                  <a:srgbClr val="C00000"/>
                </a:solidFill>
                <a:latin typeface="Times New Roman" pitchFamily="18" charset="0"/>
                <a:cs typeface="Times New Roman" pitchFamily="18" charset="0"/>
              </a:rPr>
              <a:t>em</a:t>
            </a:r>
            <a:r>
              <a:rPr lang="en-US" sz="2800" smtClean="0">
                <a:solidFill>
                  <a:srgbClr val="C00000"/>
                </a:solidFill>
                <a:latin typeface="Times New Roman" pitchFamily="18" charset="0"/>
                <a:cs typeface="Times New Roman" pitchFamily="18" charset="0"/>
              </a:rPr>
              <a:t>,</a:t>
            </a:r>
            <a:r>
              <a:rPr lang="vi-VN" sz="2800" smtClean="0">
                <a:solidFill>
                  <a:srgbClr val="C00000"/>
                </a:solidFill>
                <a:latin typeface="Times New Roman" pitchFamily="18" charset="0"/>
                <a:cs typeface="Times New Roman" pitchFamily="18" charset="0"/>
              </a:rPr>
              <a:t> </a:t>
            </a:r>
            <a:r>
              <a:rPr lang="vi-VN" sz="2800">
                <a:solidFill>
                  <a:srgbClr val="C00000"/>
                </a:solidFill>
                <a:latin typeface="Times New Roman" pitchFamily="18" charset="0"/>
                <a:cs typeface="Times New Roman" pitchFamily="18" charset="0"/>
              </a:rPr>
              <a:t>cảnh hoạt động buôn bán sôi động ở các thành thị </a:t>
            </a:r>
            <a:r>
              <a:rPr lang="vi-VN" sz="2800" smtClean="0">
                <a:solidFill>
                  <a:srgbClr val="C00000"/>
                </a:solidFill>
                <a:latin typeface="Times New Roman" pitchFamily="18" charset="0"/>
                <a:cs typeface="Times New Roman" pitchFamily="18" charset="0"/>
              </a:rPr>
              <a:t>nói </a:t>
            </a:r>
            <a:r>
              <a:rPr lang="vi-VN" sz="2800">
                <a:solidFill>
                  <a:srgbClr val="C00000"/>
                </a:solidFill>
                <a:latin typeface="Times New Roman" pitchFamily="18" charset="0"/>
                <a:cs typeface="Times New Roman" pitchFamily="18" charset="0"/>
              </a:rPr>
              <a:t>lên điều gì về tình hình kinh tế nước ta thời đó?</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457200" y="1399044"/>
            <a:ext cx="8277726" cy="2677656"/>
          </a:xfrm>
          <a:prstGeom prst="rect">
            <a:avLst/>
          </a:prstGeom>
        </p:spPr>
        <p:txBody>
          <a:bodyPr wrap="square">
            <a:spAutoFit/>
          </a:bodyPr>
          <a:lstStyle/>
          <a:p>
            <a:pPr algn="just">
              <a:lnSpc>
                <a:spcPct val="150000"/>
              </a:lnSpc>
            </a:pPr>
            <a:r>
              <a:rPr lang="en-US" sz="2800" smtClean="0">
                <a:solidFill>
                  <a:srgbClr val="002060"/>
                </a:solidFill>
                <a:latin typeface="Times New Roman" pitchFamily="18" charset="0"/>
                <a:cs typeface="Times New Roman" pitchFamily="18" charset="0"/>
              </a:rPr>
              <a:t>     </a:t>
            </a:r>
            <a:r>
              <a:rPr lang="vi-VN" sz="2800" smtClean="0">
                <a:solidFill>
                  <a:srgbClr val="002060"/>
                </a:solidFill>
                <a:latin typeface="Times New Roman" pitchFamily="18" charset="0"/>
                <a:cs typeface="Times New Roman" pitchFamily="18" charset="0"/>
              </a:rPr>
              <a:t>Qua </a:t>
            </a:r>
            <a:r>
              <a:rPr lang="vi-VN" sz="2800">
                <a:solidFill>
                  <a:srgbClr val="002060"/>
                </a:solidFill>
                <a:latin typeface="Times New Roman" pitchFamily="18" charset="0"/>
                <a:cs typeface="Times New Roman" pitchFamily="18" charset="0"/>
              </a:rPr>
              <a:t>hoạt động buôn bán nói lên tình hình kinh tế nước ta thời đó rất phát triển đặc biệt là nông nghiệp, tiểu thủ công nghiệp và thương nghiệp, tạo ra nhiều sản phẩm để trao đổi, mua bán.</a:t>
            </a:r>
            <a:endParaRPr lang="en-US" sz="280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17147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ppt_x"/>
                                          </p:val>
                                        </p:tav>
                                      </p:tavLst>
                                    </p:anim>
                                    <p:anim calcmode="lin" valueType="num">
                                      <p:cBhvr additive="base">
                                        <p:cTn id="22" dur="500"/>
                                        <p:tgtEl>
                                          <p:spTgt spid="5"/>
                                        </p:tgtEl>
                                        <p:attrNameLst>
                                          <p:attrName>ppt_y</p:attrName>
                                        </p:attrNameLst>
                                      </p:cBhvr>
                                      <p:tavLst>
                                        <p:tav tm="0">
                                          <p:val>
                                            <p:strVal val="ppt_y"/>
                                          </p:val>
                                        </p:tav>
                                        <p:tav tm="100000">
                                          <p:val>
                                            <p:strVal val="1+ppt_h/2"/>
                                          </p:val>
                                        </p:tav>
                                      </p:tavLst>
                                    </p:anim>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685800" y="1620565"/>
            <a:ext cx="7620000" cy="2608535"/>
          </a:xfrm>
          <a:prstGeom prst="rect">
            <a:avLst/>
          </a:prstGeom>
          <a:noFill/>
        </p:spPr>
        <p:txBody>
          <a:bodyPr wrap="square" rtlCol="0">
            <a:spAutoFit/>
          </a:bodyPr>
          <a:lstStyle/>
          <a:p>
            <a:pPr algn="just">
              <a:lnSpc>
                <a:spcPct val="150000"/>
              </a:lnSpc>
            </a:pPr>
            <a:r>
              <a:rPr lang="vi-VN" sz="2800">
                <a:solidFill>
                  <a:srgbClr val="002060"/>
                </a:solidFill>
                <a:latin typeface="+mj-lt"/>
              </a:rPr>
              <a:t>Thành thị nước ta lúc đó tập trung đông người, quy mô hoạt động và buôn bán rộng lớn, sầm uất. Sự phát triển của thành thị phản ánh sự phát triển mạnh của nông nghiệp, tiểu thủ công nghiệp</a:t>
            </a:r>
            <a:r>
              <a:rPr lang="vi-VN" sz="2800" smtClean="0">
                <a:solidFill>
                  <a:srgbClr val="002060"/>
                </a:solidFill>
                <a:latin typeface="+mj-lt"/>
              </a:rPr>
              <a:t>.</a:t>
            </a:r>
            <a:endParaRPr lang="en-US" sz="2800">
              <a:solidFill>
                <a:srgbClr val="002060"/>
              </a:solidFill>
              <a:latin typeface="+mj-lt"/>
            </a:endParaRPr>
          </a:p>
        </p:txBody>
      </p:sp>
      <p:sp>
        <p:nvSpPr>
          <p:cNvPr id="4" name="TextBox 3"/>
          <p:cNvSpPr txBox="1"/>
          <p:nvPr/>
        </p:nvSpPr>
        <p:spPr>
          <a:xfrm>
            <a:off x="2286000" y="723900"/>
            <a:ext cx="4419600" cy="584775"/>
          </a:xfrm>
          <a:prstGeom prst="rect">
            <a:avLst/>
          </a:prstGeom>
          <a:noFill/>
        </p:spPr>
        <p:txBody>
          <a:bodyPr wrap="square" rtlCol="0">
            <a:spAutoFit/>
          </a:bodyPr>
          <a:lstStyle/>
          <a:p>
            <a:pPr algn="ctr"/>
            <a:r>
              <a:rPr lang="en-US" sz="3200" b="1" smtClean="0">
                <a:solidFill>
                  <a:srgbClr val="C00000"/>
                </a:solidFill>
                <a:latin typeface="Times New Roman" pitchFamily="18" charset="0"/>
                <a:cs typeface="Times New Roman" pitchFamily="18" charset="0"/>
              </a:rPr>
              <a:t>KẾT LUẬN</a:t>
            </a:r>
            <a:endParaRPr lang="en-US" sz="3200" b="1">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24073171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 y="578814"/>
            <a:ext cx="8534400" cy="1669086"/>
          </a:xfrm>
          <a:prstGeom prst="rect">
            <a:avLst/>
          </a:prstGeom>
        </p:spPr>
        <p:txBody>
          <a:bodyPr wrap="square" lIns="98465" tIns="49232" rIns="98465" bIns="49232">
            <a:spAutoFit/>
          </a:bodyPr>
          <a:lstStyle/>
          <a:p>
            <a:pPr algn="ctr">
              <a:lnSpc>
                <a:spcPct val="150000"/>
              </a:lnSpc>
            </a:pPr>
            <a:r>
              <a:rPr lang="en-US" sz="3400" b="1" i="1" u="sng">
                <a:solidFill>
                  <a:srgbClr val="C00000"/>
                </a:solidFill>
                <a:latin typeface="Times New Roman" pitchFamily="18" charset="0"/>
                <a:cs typeface="Times New Roman" pitchFamily="18" charset="0"/>
              </a:rPr>
              <a:t>Câu hỏi:</a:t>
            </a:r>
            <a:r>
              <a:rPr lang="en-US" sz="3400" b="1" i="1">
                <a:solidFill>
                  <a:srgbClr val="C00000"/>
                </a:solidFill>
                <a:latin typeface="Times New Roman" pitchFamily="18" charset="0"/>
                <a:cs typeface="Times New Roman" pitchFamily="18" charset="0"/>
              </a:rPr>
              <a:t> Những người khẩn hoang được cấp những gì trong nửa năm đầu?</a:t>
            </a:r>
          </a:p>
        </p:txBody>
      </p:sp>
      <p:sp>
        <p:nvSpPr>
          <p:cNvPr id="5" name="Rectangle 4"/>
          <p:cNvSpPr/>
          <p:nvPr/>
        </p:nvSpPr>
        <p:spPr>
          <a:xfrm>
            <a:off x="838200" y="2133353"/>
            <a:ext cx="7315200" cy="3238747"/>
          </a:xfrm>
          <a:prstGeom prst="rect">
            <a:avLst/>
          </a:prstGeom>
        </p:spPr>
        <p:txBody>
          <a:bodyPr wrap="square" lIns="98465" tIns="49232" rIns="98465" bIns="49232">
            <a:spAutoFit/>
          </a:bodyPr>
          <a:lstStyle/>
          <a:p>
            <a:pPr algn="just">
              <a:lnSpc>
                <a:spcPct val="150000"/>
              </a:lnSpc>
            </a:pPr>
            <a:r>
              <a:rPr lang="vi-VN" sz="3400">
                <a:solidFill>
                  <a:srgbClr val="002060"/>
                </a:solidFill>
                <a:latin typeface="Times New Roman" pitchFamily="18" charset="0"/>
                <a:cs typeface="Times New Roman" pitchFamily="18" charset="0"/>
              </a:rPr>
              <a:t>A. </a:t>
            </a:r>
            <a:r>
              <a:rPr lang="en-US" sz="3400">
                <a:solidFill>
                  <a:srgbClr val="002060"/>
                </a:solidFill>
                <a:latin typeface="Times New Roman" pitchFamily="18" charset="0"/>
                <a:cs typeface="Times New Roman" pitchFamily="18" charset="0"/>
              </a:rPr>
              <a:t>Dựng nhà cho dân khẩn hoang.</a:t>
            </a:r>
          </a:p>
          <a:p>
            <a:pPr algn="just">
              <a:lnSpc>
                <a:spcPct val="150000"/>
              </a:lnSpc>
            </a:pPr>
            <a:r>
              <a:rPr lang="en-US" sz="3400">
                <a:solidFill>
                  <a:srgbClr val="002060"/>
                </a:solidFill>
                <a:latin typeface="Times New Roman" pitchFamily="18" charset="0"/>
                <a:cs typeface="Times New Roman" pitchFamily="18" charset="0"/>
              </a:rPr>
              <a:t>B. Cấp lương thực trong nửa năm và một số nông cụ cho dân khẩn hoang.</a:t>
            </a:r>
          </a:p>
          <a:p>
            <a:pPr algn="just">
              <a:lnSpc>
                <a:spcPct val="150000"/>
              </a:lnSpc>
            </a:pPr>
            <a:r>
              <a:rPr lang="en-US" sz="3400">
                <a:solidFill>
                  <a:srgbClr val="002060"/>
                </a:solidFill>
                <a:latin typeface="Times New Roman" pitchFamily="18" charset="0"/>
                <a:cs typeface="Times New Roman" pitchFamily="18" charset="0"/>
              </a:rPr>
              <a:t>C.  Cấp hạt giống cho dân gieo trồng.</a:t>
            </a:r>
          </a:p>
        </p:txBody>
      </p:sp>
      <p:sp>
        <p:nvSpPr>
          <p:cNvPr id="6" name="Left Arrow 5">
            <a:hlinkClick r:id="rId4"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14629536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5">
                                            <p:txEl>
                                              <p:pRg st="1" end="1"/>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2400" y="114300"/>
            <a:ext cx="4381500" cy="2914650"/>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43400" y="2552700"/>
            <a:ext cx="4800600" cy="3162300"/>
          </a:xfrm>
          <a:prstGeom prst="rect">
            <a:avLst/>
          </a:prstGeom>
        </p:spPr>
      </p:pic>
    </p:spTree>
    <p:extLst>
      <p:ext uri="{BB962C8B-B14F-4D97-AF65-F5344CB8AC3E}">
        <p14:creationId xmlns="" xmlns:p14="http://schemas.microsoft.com/office/powerpoint/2010/main" val="165617688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55404" y="2299962"/>
            <a:ext cx="6088596" cy="3424835"/>
          </a:xfrm>
          <a:prstGeom prst="rect">
            <a:avLst/>
          </a:prstGeom>
        </p:spPr>
      </p:pic>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77" y="0"/>
            <a:ext cx="4883331" cy="3084637"/>
          </a:xfrm>
          <a:prstGeom prst="rect">
            <a:avLst/>
          </a:prstGeom>
        </p:spPr>
      </p:pic>
    </p:spTree>
    <p:extLst>
      <p:ext uri="{BB962C8B-B14F-4D97-AF65-F5344CB8AC3E}">
        <p14:creationId xmlns="" xmlns:p14="http://schemas.microsoft.com/office/powerpoint/2010/main" val="18002134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14800" y="2359152"/>
            <a:ext cx="5029200" cy="3355848"/>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4953000" cy="2944567"/>
          </a:xfrm>
          <a:prstGeom prst="rect">
            <a:avLst/>
          </a:prstGeom>
        </p:spPr>
      </p:pic>
    </p:spTree>
    <p:extLst>
      <p:ext uri="{BB962C8B-B14F-4D97-AF65-F5344CB8AC3E}">
        <p14:creationId xmlns="" xmlns:p14="http://schemas.microsoft.com/office/powerpoint/2010/main" val="8885958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80825" y="2149412"/>
            <a:ext cx="5371884" cy="3565588"/>
          </a:xfrm>
          <a:prstGeom prst="rect">
            <a:avLst/>
          </a:prstGeom>
        </p:spPr>
      </p:pic>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200" y="-18508"/>
            <a:ext cx="4676503" cy="3507377"/>
          </a:xfrm>
          <a:prstGeom prst="rect">
            <a:avLst/>
          </a:prstGeom>
        </p:spPr>
      </p:pic>
    </p:spTree>
    <p:extLst>
      <p:ext uri="{BB962C8B-B14F-4D97-AF65-F5344CB8AC3E}">
        <p14:creationId xmlns="" xmlns:p14="http://schemas.microsoft.com/office/powerpoint/2010/main" val="2671280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5384074" cy="30861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38600" y="2705101"/>
            <a:ext cx="5105399" cy="3009900"/>
          </a:xfrm>
          <a:prstGeom prst="rect">
            <a:avLst/>
          </a:prstGeom>
        </p:spPr>
      </p:pic>
    </p:spTree>
    <p:extLst>
      <p:ext uri="{BB962C8B-B14F-4D97-AF65-F5344CB8AC3E}">
        <p14:creationId xmlns="" xmlns:p14="http://schemas.microsoft.com/office/powerpoint/2010/main" val="282124495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45279" y="1915266"/>
            <a:ext cx="5050971" cy="3792114"/>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5334000" cy="3094404"/>
          </a:xfrm>
          <a:prstGeom prst="rect">
            <a:avLst/>
          </a:prstGeom>
        </p:spPr>
      </p:pic>
    </p:spTree>
    <p:extLst>
      <p:ext uri="{BB962C8B-B14F-4D97-AF65-F5344CB8AC3E}">
        <p14:creationId xmlns="" xmlns:p14="http://schemas.microsoft.com/office/powerpoint/2010/main" val="32473707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9000" y="2276475"/>
            <a:ext cx="5715000" cy="3438525"/>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8506"/>
            <a:ext cx="5029200" cy="3274219"/>
          </a:xfrm>
          <a:prstGeom prst="rect">
            <a:avLst/>
          </a:prstGeom>
        </p:spPr>
      </p:pic>
    </p:spTree>
    <p:extLst>
      <p:ext uri="{BB962C8B-B14F-4D97-AF65-F5344CB8AC3E}">
        <p14:creationId xmlns="" xmlns:p14="http://schemas.microsoft.com/office/powerpoint/2010/main" val="3156551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3"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4" name="Picture 11" descr="ag00317_">
            <a:hlinkClick r:id="" action="ppaction://noaction"/>
          </p:cNvPr>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1524000" y="883503"/>
            <a:ext cx="6248400" cy="830997"/>
          </a:xfrm>
          <a:prstGeom prst="rect">
            <a:avLst/>
          </a:prstGeom>
          <a:noFill/>
        </p:spPr>
        <p:txBody>
          <a:bodyPr wrap="square" rtlCol="0">
            <a:spAutoFit/>
          </a:bodyPr>
          <a:lstStyle/>
          <a:p>
            <a:pPr algn="ctr"/>
            <a:r>
              <a:rPr lang="en-US" sz="2400" smtClean="0">
                <a:solidFill>
                  <a:srgbClr val="C00000"/>
                </a:solidFill>
                <a:latin typeface="Times New Roman" pitchFamily="18" charset="0"/>
                <a:cs typeface="Times New Roman" pitchFamily="18" charset="0"/>
              </a:rPr>
              <a:t>Làm gì để xây dựng quê hương đất nước và giữ gìn các khu di tích cổ mà ông cha để lại?</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8217474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304800" y="1638300"/>
            <a:ext cx="8382000" cy="3046988"/>
          </a:xfrm>
          <a:prstGeom prst="rect">
            <a:avLst/>
          </a:prstGeom>
          <a:noFill/>
        </p:spPr>
        <p:txBody>
          <a:bodyPr wrap="square" rtlCol="0">
            <a:spAutoFit/>
          </a:bodyPr>
          <a:lstStyle/>
          <a:p>
            <a:pPr algn="just">
              <a:lnSpc>
                <a:spcPct val="150000"/>
              </a:lnSpc>
            </a:pPr>
            <a:r>
              <a:rPr lang="en-US" sz="3200" smtClean="0">
                <a:solidFill>
                  <a:srgbClr val="002060"/>
                </a:solidFill>
                <a:latin typeface="Times New Roman" pitchFamily="18" charset="0"/>
                <a:cs typeface="Times New Roman" pitchFamily="18" charset="0"/>
              </a:rPr>
              <a:t>- Vào </a:t>
            </a:r>
            <a:r>
              <a:rPr lang="en-US" sz="3200">
                <a:solidFill>
                  <a:srgbClr val="002060"/>
                </a:solidFill>
                <a:latin typeface="Times New Roman" pitchFamily="18" charset="0"/>
                <a:cs typeface="Times New Roman" pitchFamily="18" charset="0"/>
              </a:rPr>
              <a:t>thế kỉ XVI-XVII, một số thành thị ở nước ta trở nên phồn thịnh.</a:t>
            </a:r>
          </a:p>
          <a:p>
            <a:pPr algn="just">
              <a:lnSpc>
                <a:spcPct val="150000"/>
              </a:lnSpc>
            </a:pPr>
            <a:r>
              <a:rPr lang="en-US" sz="3200" smtClean="0">
                <a:solidFill>
                  <a:srgbClr val="002060"/>
                </a:solidFill>
                <a:latin typeface="Times New Roman" pitchFamily="18" charset="0"/>
                <a:cs typeface="Times New Roman" pitchFamily="18" charset="0"/>
              </a:rPr>
              <a:t>- Thăng </a:t>
            </a:r>
            <a:r>
              <a:rPr lang="en-US" sz="3200">
                <a:solidFill>
                  <a:srgbClr val="002060"/>
                </a:solidFill>
                <a:latin typeface="Times New Roman" pitchFamily="18" charset="0"/>
                <a:cs typeface="Times New Roman" pitchFamily="18" charset="0"/>
              </a:rPr>
              <a:t>Long, Phố Hiến, Hội An là những thành thị nổi tiếng thời đó</a:t>
            </a:r>
            <a:r>
              <a:rPr lang="en-US"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5" name="TextBox 4"/>
          <p:cNvSpPr txBox="1"/>
          <p:nvPr/>
        </p:nvSpPr>
        <p:spPr>
          <a:xfrm>
            <a:off x="2743200" y="647700"/>
            <a:ext cx="3657600" cy="584775"/>
          </a:xfrm>
          <a:prstGeom prst="rect">
            <a:avLst/>
          </a:prstGeom>
          <a:noFill/>
        </p:spPr>
        <p:txBody>
          <a:bodyPr wrap="square" rtlCol="0">
            <a:spAutoFit/>
          </a:bodyPr>
          <a:lstStyle/>
          <a:p>
            <a:pPr algn="ctr"/>
            <a:r>
              <a:rPr lang="en-US" sz="3200" b="1" u="sng" smtClean="0">
                <a:solidFill>
                  <a:srgbClr val="C00000"/>
                </a:solidFill>
                <a:latin typeface="Times New Roman" pitchFamily="18" charset="0"/>
                <a:cs typeface="Times New Roman" pitchFamily="18" charset="0"/>
              </a:rPr>
              <a:t>KẾT LUẬN</a:t>
            </a:r>
            <a:endParaRPr lang="en-US" sz="3200" b="1" u="sng">
              <a:solidFill>
                <a:srgbClr val="C00000"/>
              </a:solidFill>
              <a:latin typeface="Times New Roman" pitchFamily="18" charset="0"/>
              <a:cs typeface="Times New Roman" pitchFamily="18" charset="0"/>
            </a:endParaRPr>
          </a:p>
        </p:txBody>
      </p:sp>
      <p:sp>
        <p:nvSpPr>
          <p:cNvPr id="4" name="Right Arrow 3">
            <a:hlinkClick r:id="rId3" action="ppaction://hlinksldjump"/>
          </p:cNvPr>
          <p:cNvSpPr/>
          <p:nvPr/>
        </p:nvSpPr>
        <p:spPr>
          <a:xfrm>
            <a:off x="685800" y="4762500"/>
            <a:ext cx="304800" cy="304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67006710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3"/>
          <p:cNvGrpSpPr>
            <a:grpSpLocks/>
          </p:cNvGrpSpPr>
          <p:nvPr/>
        </p:nvGrpSpPr>
        <p:grpSpPr bwMode="auto">
          <a:xfrm>
            <a:off x="3955869" y="2095500"/>
            <a:ext cx="1219200" cy="431800"/>
            <a:chOff x="1680" y="1584"/>
            <a:chExt cx="768" cy="272"/>
          </a:xfrm>
        </p:grpSpPr>
        <p:sp>
          <p:nvSpPr>
            <p:cNvPr id="4" name="AutoShape 14"/>
            <p:cNvSpPr>
              <a:spLocks noChangeArrowheads="1"/>
            </p:cNvSpPr>
            <p:nvPr/>
          </p:nvSpPr>
          <p:spPr bwMode="auto">
            <a:xfrm>
              <a:off x="1680" y="1584"/>
              <a:ext cx="271" cy="272"/>
            </a:xfrm>
            <a:prstGeom prst="bevel">
              <a:avLst>
                <a:gd name="adj" fmla="val 12500"/>
              </a:avLst>
            </a:prstGeom>
            <a:gradFill rotWithShape="1">
              <a:gsLst>
                <a:gs pos="0">
                  <a:srgbClr val="33CC33"/>
                </a:gs>
                <a:gs pos="100000">
                  <a:schemeClr val="bg1"/>
                </a:gs>
              </a:gsLst>
              <a:lin ang="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 name="AutoShape 14"/>
            <p:cNvSpPr>
              <a:spLocks noChangeArrowheads="1"/>
            </p:cNvSpPr>
            <p:nvPr/>
          </p:nvSpPr>
          <p:spPr bwMode="auto">
            <a:xfrm>
              <a:off x="1920" y="1584"/>
              <a:ext cx="271" cy="272"/>
            </a:xfrm>
            <a:prstGeom prst="bevel">
              <a:avLst>
                <a:gd name="adj" fmla="val 12500"/>
              </a:avLst>
            </a:prstGeom>
            <a:gradFill rotWithShape="1">
              <a:gsLst>
                <a:gs pos="0">
                  <a:srgbClr val="33CC33"/>
                </a:gs>
                <a:gs pos="100000">
                  <a:schemeClr val="bg1"/>
                </a:gs>
              </a:gsLst>
              <a:lin ang="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 name="AutoShape 14"/>
            <p:cNvSpPr>
              <a:spLocks noChangeArrowheads="1"/>
            </p:cNvSpPr>
            <p:nvPr/>
          </p:nvSpPr>
          <p:spPr bwMode="auto">
            <a:xfrm>
              <a:off x="2177" y="1584"/>
              <a:ext cx="271" cy="272"/>
            </a:xfrm>
            <a:prstGeom prst="bevel">
              <a:avLst>
                <a:gd name="adj" fmla="val 12500"/>
              </a:avLst>
            </a:prstGeom>
            <a:gradFill rotWithShape="1">
              <a:gsLst>
                <a:gs pos="0">
                  <a:srgbClr val="33CC33"/>
                </a:gs>
                <a:gs pos="100000">
                  <a:schemeClr val="bg1"/>
                </a:gs>
              </a:gsLst>
              <a:lin ang="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18" name="Group 268"/>
          <p:cNvGrpSpPr>
            <a:grpSpLocks/>
          </p:cNvGrpSpPr>
          <p:nvPr/>
        </p:nvGrpSpPr>
        <p:grpSpPr bwMode="auto">
          <a:xfrm>
            <a:off x="4363857" y="723900"/>
            <a:ext cx="1954212" cy="431800"/>
            <a:chOff x="2417" y="736"/>
            <a:chExt cx="1231" cy="272"/>
          </a:xfrm>
        </p:grpSpPr>
        <p:sp>
          <p:nvSpPr>
            <p:cNvPr id="19" name="AutoShape 14"/>
            <p:cNvSpPr>
              <a:spLocks noChangeArrowheads="1"/>
            </p:cNvSpPr>
            <p:nvPr/>
          </p:nvSpPr>
          <p:spPr bwMode="auto">
            <a:xfrm>
              <a:off x="241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0" name="AutoShape 14"/>
            <p:cNvSpPr>
              <a:spLocks noChangeArrowheads="1"/>
            </p:cNvSpPr>
            <p:nvPr/>
          </p:nvSpPr>
          <p:spPr bwMode="auto">
            <a:xfrm>
              <a:off x="265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1" name="AutoShape 14"/>
            <p:cNvSpPr>
              <a:spLocks noChangeArrowheads="1"/>
            </p:cNvSpPr>
            <p:nvPr/>
          </p:nvSpPr>
          <p:spPr bwMode="auto">
            <a:xfrm>
              <a:off x="337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2" name="AutoShape 14"/>
            <p:cNvSpPr>
              <a:spLocks noChangeArrowheads="1"/>
            </p:cNvSpPr>
            <p:nvPr/>
          </p:nvSpPr>
          <p:spPr bwMode="auto">
            <a:xfrm>
              <a:off x="313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3" name="AutoShape 14"/>
            <p:cNvSpPr>
              <a:spLocks noChangeArrowheads="1"/>
            </p:cNvSpPr>
            <p:nvPr/>
          </p:nvSpPr>
          <p:spPr bwMode="auto">
            <a:xfrm>
              <a:off x="289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24" name="Group 55"/>
          <p:cNvGrpSpPr>
            <a:grpSpLocks/>
          </p:cNvGrpSpPr>
          <p:nvPr/>
        </p:nvGrpSpPr>
        <p:grpSpPr bwMode="auto">
          <a:xfrm>
            <a:off x="3422469" y="114300"/>
            <a:ext cx="3733800" cy="488769"/>
            <a:chOff x="1440" y="15"/>
            <a:chExt cx="2904" cy="444"/>
          </a:xfrm>
        </p:grpSpPr>
        <p:sp>
          <p:nvSpPr>
            <p:cNvPr id="25" name="WordArt 56"/>
            <p:cNvSpPr>
              <a:spLocks noChangeArrowheads="1" noChangeShapeType="1" noTextEdit="1"/>
            </p:cNvSpPr>
            <p:nvPr/>
          </p:nvSpPr>
          <p:spPr bwMode="auto">
            <a:xfrm>
              <a:off x="1440" y="15"/>
              <a:ext cx="2904" cy="444"/>
            </a:xfrm>
            <a:prstGeom prst="rect">
              <a:avLst/>
            </a:prstGeom>
          </p:spPr>
          <p:txBody>
            <a:bodyPr wrap="none" fromWordArt="1">
              <a:prstTxWarp prst="textPlain">
                <a:avLst>
                  <a:gd name="adj" fmla="val 50000"/>
                </a:avLst>
              </a:prstTxWarp>
              <a:scene3d>
                <a:camera prst="legacyObliqueTopRight"/>
                <a:lightRig rig="legacyFlat2" dir="t"/>
              </a:scene3d>
              <a:sp3d extrusionH="227000" prstMaterial="legacyMatte">
                <a:extrusionClr>
                  <a:srgbClr val="FFFF00"/>
                </a:extrusionClr>
              </a:sp3d>
            </a:bodyPr>
            <a:lstStyle/>
            <a:p>
              <a:r>
                <a:rPr lang="en-US" sz="3600" b="1" kern="10" smtClean="0">
                  <a:ln w="9525">
                    <a:round/>
                    <a:headEnd/>
                    <a:tailEnd/>
                  </a:ln>
                  <a:gradFill rotWithShape="1">
                    <a:gsLst>
                      <a:gs pos="0">
                        <a:srgbClr val="FFFF00"/>
                      </a:gs>
                      <a:gs pos="100000">
                        <a:srgbClr val="FF9933"/>
                      </a:gs>
                    </a:gsLst>
                    <a:path path="rect">
                      <a:fillToRect l="50000" t="50000" r="50000" b="50000"/>
                    </a:path>
                  </a:gradFill>
                  <a:latin typeface="Times New Roman" pitchFamily="18" charset="0"/>
                  <a:cs typeface="Times New Roman" pitchFamily="18" charset="0"/>
                </a:rPr>
                <a:t>Trò chơi ô chữ</a:t>
              </a:r>
              <a:endParaRPr lang="en-US" sz="3600" b="1" kern="10">
                <a:ln w="9525">
                  <a:round/>
                  <a:headEnd/>
                  <a:tailEnd/>
                </a:ln>
                <a:gradFill rotWithShape="1">
                  <a:gsLst>
                    <a:gs pos="0">
                      <a:srgbClr val="FFFF00"/>
                    </a:gs>
                    <a:gs pos="100000">
                      <a:srgbClr val="FF9933"/>
                    </a:gs>
                  </a:gsLst>
                  <a:path path="rect">
                    <a:fillToRect l="50000" t="50000" r="50000" b="50000"/>
                  </a:path>
                </a:gradFill>
                <a:latin typeface="Times New Roman" pitchFamily="18" charset="0"/>
                <a:cs typeface="Times New Roman" pitchFamily="18" charset="0"/>
              </a:endParaRPr>
            </a:p>
          </p:txBody>
        </p:sp>
        <p:sp>
          <p:nvSpPr>
            <p:cNvPr id="26" name="WordArt 57"/>
            <p:cNvSpPr>
              <a:spLocks noChangeArrowheads="1" noChangeShapeType="1" noTextEdit="1"/>
            </p:cNvSpPr>
            <p:nvPr/>
          </p:nvSpPr>
          <p:spPr bwMode="auto">
            <a:xfrm>
              <a:off x="1440" y="15"/>
              <a:ext cx="2904" cy="444"/>
            </a:xfrm>
            <a:prstGeom prst="rect">
              <a:avLst/>
            </a:prstGeom>
          </p:spPr>
          <p:txBody>
            <a:bodyPr wrap="none" fromWordArt="1">
              <a:prstTxWarp prst="textPlain">
                <a:avLst>
                  <a:gd name="adj" fmla="val 50000"/>
                </a:avLst>
              </a:prstTxWarp>
            </a:bodyPr>
            <a:lstStyle/>
            <a:p>
              <a:r>
                <a:rPr lang="en-US" sz="1200" b="1" kern="10" smtClean="0">
                  <a:ln w="15875">
                    <a:solidFill>
                      <a:srgbClr val="FF3300"/>
                    </a:solidFill>
                    <a:round/>
                    <a:headEnd/>
                    <a:tailEnd/>
                  </a:ln>
                  <a:gradFill rotWithShape="1">
                    <a:gsLst>
                      <a:gs pos="0">
                        <a:srgbClr val="FFFF00"/>
                      </a:gs>
                      <a:gs pos="50000">
                        <a:srgbClr val="FF9933"/>
                      </a:gs>
                      <a:gs pos="100000">
                        <a:srgbClr val="FFFF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Trò chơi ô chữ</a:t>
              </a:r>
              <a:endParaRPr lang="en-US" sz="1200" b="1" kern="10">
                <a:ln w="15875">
                  <a:solidFill>
                    <a:srgbClr val="FF3300"/>
                  </a:solidFill>
                  <a:round/>
                  <a:headEnd/>
                  <a:tailEnd/>
                </a:ln>
                <a:gradFill rotWithShape="1">
                  <a:gsLst>
                    <a:gs pos="0">
                      <a:srgbClr val="FFFF00"/>
                    </a:gs>
                    <a:gs pos="50000">
                      <a:srgbClr val="FF9933"/>
                    </a:gs>
                    <a:gs pos="100000">
                      <a:srgbClr val="FFFF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endParaRPr>
            </a:p>
          </p:txBody>
        </p:sp>
      </p:grpSp>
      <p:grpSp>
        <p:nvGrpSpPr>
          <p:cNvPr id="27" name="Group 266"/>
          <p:cNvGrpSpPr>
            <a:grpSpLocks/>
          </p:cNvGrpSpPr>
          <p:nvPr/>
        </p:nvGrpSpPr>
        <p:grpSpPr bwMode="auto">
          <a:xfrm>
            <a:off x="3193869" y="1181100"/>
            <a:ext cx="2743200" cy="431800"/>
            <a:chOff x="1680" y="1024"/>
            <a:chExt cx="1728" cy="272"/>
          </a:xfrm>
        </p:grpSpPr>
        <p:sp>
          <p:nvSpPr>
            <p:cNvPr id="28" name="AutoShape 14"/>
            <p:cNvSpPr>
              <a:spLocks noChangeArrowheads="1"/>
            </p:cNvSpPr>
            <p:nvPr/>
          </p:nvSpPr>
          <p:spPr bwMode="auto">
            <a:xfrm>
              <a:off x="1680"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9" name="AutoShape 14"/>
            <p:cNvSpPr>
              <a:spLocks noChangeArrowheads="1"/>
            </p:cNvSpPr>
            <p:nvPr/>
          </p:nvSpPr>
          <p:spPr bwMode="auto">
            <a:xfrm>
              <a:off x="193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0" name="AutoShape 14"/>
            <p:cNvSpPr>
              <a:spLocks noChangeArrowheads="1"/>
            </p:cNvSpPr>
            <p:nvPr/>
          </p:nvSpPr>
          <p:spPr bwMode="auto">
            <a:xfrm>
              <a:off x="313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1" name="AutoShape 14"/>
            <p:cNvSpPr>
              <a:spLocks noChangeArrowheads="1"/>
            </p:cNvSpPr>
            <p:nvPr/>
          </p:nvSpPr>
          <p:spPr bwMode="auto">
            <a:xfrm>
              <a:off x="217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2" name="AutoShape 14"/>
            <p:cNvSpPr>
              <a:spLocks noChangeArrowheads="1"/>
            </p:cNvSpPr>
            <p:nvPr/>
          </p:nvSpPr>
          <p:spPr bwMode="auto">
            <a:xfrm>
              <a:off x="241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3" name="AutoShape 14"/>
            <p:cNvSpPr>
              <a:spLocks noChangeArrowheads="1"/>
            </p:cNvSpPr>
            <p:nvPr/>
          </p:nvSpPr>
          <p:spPr bwMode="auto">
            <a:xfrm>
              <a:off x="265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4" name="AutoShape 14"/>
            <p:cNvSpPr>
              <a:spLocks noChangeArrowheads="1"/>
            </p:cNvSpPr>
            <p:nvPr/>
          </p:nvSpPr>
          <p:spPr bwMode="auto">
            <a:xfrm>
              <a:off x="289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35" name="Group 159"/>
          <p:cNvGrpSpPr>
            <a:grpSpLocks/>
          </p:cNvGrpSpPr>
          <p:nvPr/>
        </p:nvGrpSpPr>
        <p:grpSpPr bwMode="auto">
          <a:xfrm>
            <a:off x="3982857" y="1638300"/>
            <a:ext cx="1954213" cy="431800"/>
            <a:chOff x="2177" y="1296"/>
            <a:chExt cx="1231" cy="272"/>
          </a:xfrm>
        </p:grpSpPr>
        <p:sp>
          <p:nvSpPr>
            <p:cNvPr id="38" name="AutoShape 14"/>
            <p:cNvSpPr>
              <a:spLocks noChangeArrowheads="1"/>
            </p:cNvSpPr>
            <p:nvPr/>
          </p:nvSpPr>
          <p:spPr bwMode="auto">
            <a:xfrm>
              <a:off x="217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0" name="AutoShape 14"/>
            <p:cNvSpPr>
              <a:spLocks noChangeArrowheads="1"/>
            </p:cNvSpPr>
            <p:nvPr/>
          </p:nvSpPr>
          <p:spPr bwMode="auto">
            <a:xfrm>
              <a:off x="241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1" name="AutoShape 14"/>
            <p:cNvSpPr>
              <a:spLocks noChangeArrowheads="1"/>
            </p:cNvSpPr>
            <p:nvPr/>
          </p:nvSpPr>
          <p:spPr bwMode="auto">
            <a:xfrm>
              <a:off x="265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2" name="AutoShape 14"/>
            <p:cNvSpPr>
              <a:spLocks noChangeArrowheads="1"/>
            </p:cNvSpPr>
            <p:nvPr/>
          </p:nvSpPr>
          <p:spPr bwMode="auto">
            <a:xfrm>
              <a:off x="289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3" name="AutoShape 14"/>
            <p:cNvSpPr>
              <a:spLocks noChangeArrowheads="1"/>
            </p:cNvSpPr>
            <p:nvPr/>
          </p:nvSpPr>
          <p:spPr bwMode="auto">
            <a:xfrm>
              <a:off x="313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sp>
        <p:nvSpPr>
          <p:cNvPr id="49" name="AutoShape 14"/>
          <p:cNvSpPr>
            <a:spLocks noChangeArrowheads="1"/>
          </p:cNvSpPr>
          <p:nvPr/>
        </p:nvSpPr>
        <p:spPr bwMode="auto">
          <a:xfrm>
            <a:off x="5860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0" name="AutoShape 14"/>
          <p:cNvSpPr>
            <a:spLocks noChangeArrowheads="1"/>
          </p:cNvSpPr>
          <p:nvPr/>
        </p:nvSpPr>
        <p:spPr bwMode="auto">
          <a:xfrm>
            <a:off x="4336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1" name="AutoShape 14"/>
          <p:cNvSpPr>
            <a:spLocks noChangeArrowheads="1"/>
          </p:cNvSpPr>
          <p:nvPr/>
        </p:nvSpPr>
        <p:spPr bwMode="auto">
          <a:xfrm>
            <a:off x="4717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2" name="AutoShape 14"/>
          <p:cNvSpPr>
            <a:spLocks noChangeArrowheads="1"/>
          </p:cNvSpPr>
          <p:nvPr/>
        </p:nvSpPr>
        <p:spPr bwMode="auto">
          <a:xfrm>
            <a:off x="5098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3" name="AutoShape 14"/>
          <p:cNvSpPr>
            <a:spLocks noChangeArrowheads="1"/>
          </p:cNvSpPr>
          <p:nvPr/>
        </p:nvSpPr>
        <p:spPr bwMode="auto">
          <a:xfrm>
            <a:off x="5479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nvGrpSpPr>
          <p:cNvPr id="56" name="Group 271"/>
          <p:cNvGrpSpPr>
            <a:grpSpLocks/>
          </p:cNvGrpSpPr>
          <p:nvPr/>
        </p:nvGrpSpPr>
        <p:grpSpPr bwMode="auto">
          <a:xfrm>
            <a:off x="4336869" y="3009900"/>
            <a:ext cx="1600200" cy="431800"/>
            <a:chOff x="1440" y="2160"/>
            <a:chExt cx="1008" cy="272"/>
          </a:xfrm>
        </p:grpSpPr>
        <p:sp>
          <p:nvSpPr>
            <p:cNvPr id="57" name="AutoShape 14"/>
            <p:cNvSpPr>
              <a:spLocks noChangeArrowheads="1"/>
            </p:cNvSpPr>
            <p:nvPr/>
          </p:nvSpPr>
          <p:spPr bwMode="auto">
            <a:xfrm>
              <a:off x="1440"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8" name="AutoShape 14"/>
            <p:cNvSpPr>
              <a:spLocks noChangeArrowheads="1"/>
            </p:cNvSpPr>
            <p:nvPr/>
          </p:nvSpPr>
          <p:spPr bwMode="auto">
            <a:xfrm>
              <a:off x="1680"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9" name="AutoShape 14"/>
            <p:cNvSpPr>
              <a:spLocks noChangeArrowheads="1"/>
            </p:cNvSpPr>
            <p:nvPr/>
          </p:nvSpPr>
          <p:spPr bwMode="auto">
            <a:xfrm>
              <a:off x="1937"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0" name="AutoShape 14"/>
            <p:cNvSpPr>
              <a:spLocks noChangeArrowheads="1"/>
            </p:cNvSpPr>
            <p:nvPr/>
          </p:nvSpPr>
          <p:spPr bwMode="auto">
            <a:xfrm>
              <a:off x="2177"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61" name="Group 272"/>
          <p:cNvGrpSpPr>
            <a:grpSpLocks/>
          </p:cNvGrpSpPr>
          <p:nvPr/>
        </p:nvGrpSpPr>
        <p:grpSpPr bwMode="auto">
          <a:xfrm>
            <a:off x="3574869" y="3924300"/>
            <a:ext cx="2743200" cy="431800"/>
            <a:chOff x="1680" y="2448"/>
            <a:chExt cx="1728" cy="272"/>
          </a:xfrm>
        </p:grpSpPr>
        <p:sp>
          <p:nvSpPr>
            <p:cNvPr id="62" name="AutoShape 14"/>
            <p:cNvSpPr>
              <a:spLocks noChangeArrowheads="1"/>
            </p:cNvSpPr>
            <p:nvPr/>
          </p:nvSpPr>
          <p:spPr bwMode="auto">
            <a:xfrm>
              <a:off x="1680"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3" name="AutoShape 14"/>
            <p:cNvSpPr>
              <a:spLocks noChangeArrowheads="1"/>
            </p:cNvSpPr>
            <p:nvPr/>
          </p:nvSpPr>
          <p:spPr bwMode="auto">
            <a:xfrm>
              <a:off x="1920"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4" name="AutoShape 14"/>
            <p:cNvSpPr>
              <a:spLocks noChangeArrowheads="1"/>
            </p:cNvSpPr>
            <p:nvPr/>
          </p:nvSpPr>
          <p:spPr bwMode="auto">
            <a:xfrm>
              <a:off x="217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6" name="AutoShape 14"/>
            <p:cNvSpPr>
              <a:spLocks noChangeArrowheads="1"/>
            </p:cNvSpPr>
            <p:nvPr/>
          </p:nvSpPr>
          <p:spPr bwMode="auto">
            <a:xfrm>
              <a:off x="241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7" name="AutoShape 14"/>
            <p:cNvSpPr>
              <a:spLocks noChangeArrowheads="1"/>
            </p:cNvSpPr>
            <p:nvPr/>
          </p:nvSpPr>
          <p:spPr bwMode="auto">
            <a:xfrm>
              <a:off x="265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8" name="AutoShape 14"/>
            <p:cNvSpPr>
              <a:spLocks noChangeArrowheads="1"/>
            </p:cNvSpPr>
            <p:nvPr/>
          </p:nvSpPr>
          <p:spPr bwMode="auto">
            <a:xfrm>
              <a:off x="289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9" name="AutoShape 14"/>
            <p:cNvSpPr>
              <a:spLocks noChangeArrowheads="1"/>
            </p:cNvSpPr>
            <p:nvPr/>
          </p:nvSpPr>
          <p:spPr bwMode="auto">
            <a:xfrm>
              <a:off x="313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pic>
        <p:nvPicPr>
          <p:cNvPr id="71" name="Picture 134" descr="S128x128P_10231"/>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6869" y="6678613"/>
            <a:ext cx="228600"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38" name="Group 105"/>
          <p:cNvGrpSpPr>
            <a:grpSpLocks/>
          </p:cNvGrpSpPr>
          <p:nvPr/>
        </p:nvGrpSpPr>
        <p:grpSpPr bwMode="auto">
          <a:xfrm>
            <a:off x="2736669" y="3467100"/>
            <a:ext cx="3276600" cy="431800"/>
            <a:chOff x="1968" y="960"/>
            <a:chExt cx="2064" cy="272"/>
          </a:xfrm>
        </p:grpSpPr>
        <p:sp>
          <p:nvSpPr>
            <p:cNvPr id="143" name="AutoShape 14"/>
            <p:cNvSpPr>
              <a:spLocks noChangeArrowheads="1"/>
            </p:cNvSpPr>
            <p:nvPr/>
          </p:nvSpPr>
          <p:spPr bwMode="auto">
            <a:xfrm>
              <a:off x="1968"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4" name="AutoShape 14"/>
            <p:cNvSpPr>
              <a:spLocks noChangeArrowheads="1"/>
            </p:cNvSpPr>
            <p:nvPr/>
          </p:nvSpPr>
          <p:spPr bwMode="auto">
            <a:xfrm>
              <a:off x="2208"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5" name="AutoShape 14"/>
            <p:cNvSpPr>
              <a:spLocks noChangeArrowheads="1"/>
            </p:cNvSpPr>
            <p:nvPr/>
          </p:nvSpPr>
          <p:spPr bwMode="auto">
            <a:xfrm>
              <a:off x="246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6" name="AutoShape 14"/>
            <p:cNvSpPr>
              <a:spLocks noChangeArrowheads="1"/>
            </p:cNvSpPr>
            <p:nvPr/>
          </p:nvSpPr>
          <p:spPr bwMode="auto">
            <a:xfrm>
              <a:off x="3761"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7" name="AutoShape 14"/>
            <p:cNvSpPr>
              <a:spLocks noChangeArrowheads="1"/>
            </p:cNvSpPr>
            <p:nvPr/>
          </p:nvSpPr>
          <p:spPr bwMode="auto">
            <a:xfrm>
              <a:off x="270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8" name="AutoShape 14"/>
            <p:cNvSpPr>
              <a:spLocks noChangeArrowheads="1"/>
            </p:cNvSpPr>
            <p:nvPr/>
          </p:nvSpPr>
          <p:spPr bwMode="auto">
            <a:xfrm>
              <a:off x="294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9" name="AutoShape 14"/>
            <p:cNvSpPr>
              <a:spLocks noChangeArrowheads="1"/>
            </p:cNvSpPr>
            <p:nvPr/>
          </p:nvSpPr>
          <p:spPr bwMode="auto">
            <a:xfrm>
              <a:off x="318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50" name="AutoShape 14"/>
            <p:cNvSpPr>
              <a:spLocks noChangeArrowheads="1"/>
            </p:cNvSpPr>
            <p:nvPr/>
          </p:nvSpPr>
          <p:spPr bwMode="auto">
            <a:xfrm>
              <a:off x="3473"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169" name="Group 309"/>
          <p:cNvGrpSpPr>
            <a:grpSpLocks/>
          </p:cNvGrpSpPr>
          <p:nvPr/>
        </p:nvGrpSpPr>
        <p:grpSpPr bwMode="auto">
          <a:xfrm>
            <a:off x="381000" y="-67694"/>
            <a:ext cx="1669869" cy="949572"/>
            <a:chOff x="-96" y="-48"/>
            <a:chExt cx="1152" cy="768"/>
          </a:xfrm>
        </p:grpSpPr>
        <p:pic>
          <p:nvPicPr>
            <p:cNvPr id="170" name="Picture 135" descr="may">
              <a:hlinkClick r:id="rId3" action="ppaction://hlinksldjump"/>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6" y="-48"/>
              <a:ext cx="1152"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1" name="Text Box 308"/>
            <p:cNvSpPr txBox="1">
              <a:spLocks noChangeArrowheads="1"/>
            </p:cNvSpPr>
            <p:nvPr/>
          </p:nvSpPr>
          <p:spPr bwMode="auto">
            <a:xfrm>
              <a:off x="48" y="144"/>
              <a:ext cx="864" cy="288"/>
            </a:xfrm>
            <a:prstGeom prst="rect">
              <a:avLst/>
            </a:prstGeom>
            <a:noFill/>
            <a:ln>
              <a:noFill/>
            </a:ln>
            <a:effectLst/>
            <a:extLst>
              <a:ext uri="{909E8E84-426E-40DD-AFC4-6F175D3DCCD1}">
                <a14:hiddenFill xmlns="" xmlns:a14="http://schemas.microsoft.com/office/drawing/2010/main">
                  <a:gradFill rotWithShape="1">
                    <a:gsLst>
                      <a:gs pos="0">
                        <a:schemeClr val="accent1"/>
                      </a:gs>
                      <a:gs pos="100000">
                        <a:schemeClr val="bg1"/>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en-US" sz="2400" b="1">
                  <a:latin typeface="Times New Roman" pitchFamily="18" charset="0"/>
                </a:rPr>
                <a:t>Chủ đề</a:t>
              </a:r>
            </a:p>
          </p:txBody>
        </p:sp>
      </p:grpSp>
      <p:pic>
        <p:nvPicPr>
          <p:cNvPr id="181" name="Picture 4" descr="CMISC104">
            <a:hlinkClick r:id="rId5" action="ppaction://hlinksldjump"/>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685062" y="3759200"/>
            <a:ext cx="1608071" cy="191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 name="AutoShape 14"/>
          <p:cNvSpPr>
            <a:spLocks noChangeArrowheads="1"/>
          </p:cNvSpPr>
          <p:nvPr/>
        </p:nvSpPr>
        <p:spPr bwMode="auto">
          <a:xfrm>
            <a:off x="2839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5" name="AutoShape 14"/>
          <p:cNvSpPr>
            <a:spLocks noChangeArrowheads="1"/>
          </p:cNvSpPr>
          <p:nvPr/>
        </p:nvSpPr>
        <p:spPr bwMode="auto">
          <a:xfrm>
            <a:off x="3220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6" name="AutoShape 14"/>
          <p:cNvSpPr>
            <a:spLocks noChangeArrowheads="1"/>
          </p:cNvSpPr>
          <p:nvPr/>
        </p:nvSpPr>
        <p:spPr bwMode="auto">
          <a:xfrm>
            <a:off x="3982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7" name="AutoShape 14"/>
          <p:cNvSpPr>
            <a:spLocks noChangeArrowheads="1"/>
          </p:cNvSpPr>
          <p:nvPr/>
        </p:nvSpPr>
        <p:spPr bwMode="auto">
          <a:xfrm>
            <a:off x="3601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8" name="AutoShape 14"/>
          <p:cNvSpPr>
            <a:spLocks noChangeArrowheads="1"/>
          </p:cNvSpPr>
          <p:nvPr/>
        </p:nvSpPr>
        <p:spPr bwMode="auto">
          <a:xfrm>
            <a:off x="3117668" y="3009900"/>
            <a:ext cx="430213" cy="431800"/>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9" name="AutoShape 14"/>
          <p:cNvSpPr>
            <a:spLocks noChangeArrowheads="1"/>
          </p:cNvSpPr>
          <p:nvPr/>
        </p:nvSpPr>
        <p:spPr bwMode="auto">
          <a:xfrm>
            <a:off x="3498668" y="3009900"/>
            <a:ext cx="430213" cy="431800"/>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90" name="AutoShape 14"/>
          <p:cNvSpPr>
            <a:spLocks noChangeArrowheads="1"/>
          </p:cNvSpPr>
          <p:nvPr/>
        </p:nvSpPr>
        <p:spPr bwMode="auto">
          <a:xfrm>
            <a:off x="3906656" y="3009900"/>
            <a:ext cx="430213" cy="431800"/>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95" name="TextBox 194"/>
          <p:cNvSpPr txBox="1"/>
          <p:nvPr/>
        </p:nvSpPr>
        <p:spPr>
          <a:xfrm>
            <a:off x="2870046" y="766346"/>
            <a:ext cx="3829023" cy="338554"/>
          </a:xfrm>
          <a:prstGeom prst="rect">
            <a:avLst/>
          </a:prstGeom>
          <a:noFill/>
        </p:spPr>
        <p:txBody>
          <a:bodyPr wrap="square" rtlCol="0">
            <a:spAutoFit/>
          </a:bodyPr>
          <a:lstStyle/>
          <a:p>
            <a:pPr algn="just"/>
            <a:r>
              <a:rPr lang="en-US" sz="1600" b="1" smtClean="0">
                <a:latin typeface="Times New Roman" pitchFamily="18" charset="0"/>
                <a:cs typeface="Times New Roman" pitchFamily="18" charset="0"/>
              </a:rPr>
              <a:t>K     I      N     H    </a:t>
            </a:r>
            <a:r>
              <a:rPr lang="en-US" sz="1600" b="1" smtClean="0">
                <a:solidFill>
                  <a:srgbClr val="FF0000"/>
                </a:solidFill>
                <a:latin typeface="Times New Roman" pitchFamily="18" charset="0"/>
                <a:cs typeface="Times New Roman" pitchFamily="18" charset="0"/>
              </a:rPr>
              <a:t>T</a:t>
            </a:r>
            <a:r>
              <a:rPr lang="en-US" sz="1600" b="1" smtClean="0">
                <a:latin typeface="Times New Roman" pitchFamily="18" charset="0"/>
                <a:cs typeface="Times New Roman" pitchFamily="18" charset="0"/>
              </a:rPr>
              <a:t>      H    À    N    H</a:t>
            </a:r>
            <a:endParaRPr lang="en-US" sz="1600" b="1">
              <a:latin typeface="Times New Roman" pitchFamily="18" charset="0"/>
              <a:cs typeface="Times New Roman" pitchFamily="18" charset="0"/>
            </a:endParaRPr>
          </a:p>
        </p:txBody>
      </p:sp>
      <p:sp>
        <p:nvSpPr>
          <p:cNvPr id="196" name="TextBox 195"/>
          <p:cNvSpPr txBox="1"/>
          <p:nvPr/>
        </p:nvSpPr>
        <p:spPr>
          <a:xfrm>
            <a:off x="3166882" y="1223546"/>
            <a:ext cx="2770188"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 P     H     Ố    </a:t>
            </a:r>
            <a:r>
              <a:rPr lang="en-US" sz="1600" b="1" smtClean="0">
                <a:solidFill>
                  <a:srgbClr val="FF0000"/>
                </a:solidFill>
                <a:latin typeface="Times New Roman" pitchFamily="18" charset="0"/>
                <a:cs typeface="Times New Roman" pitchFamily="18" charset="0"/>
              </a:rPr>
              <a:t>H</a:t>
            </a:r>
            <a:r>
              <a:rPr lang="en-US" sz="1600" b="1" smtClean="0">
                <a:latin typeface="Times New Roman" pitchFamily="18" charset="0"/>
                <a:cs typeface="Times New Roman" pitchFamily="18" charset="0"/>
              </a:rPr>
              <a:t>     I      Ế    N</a:t>
            </a:r>
            <a:endParaRPr lang="en-US" sz="1600" b="1">
              <a:latin typeface="Times New Roman" pitchFamily="18" charset="0"/>
              <a:cs typeface="Times New Roman" pitchFamily="18" charset="0"/>
            </a:endParaRPr>
          </a:p>
        </p:txBody>
      </p:sp>
      <p:sp>
        <p:nvSpPr>
          <p:cNvPr id="197" name="TextBox 196"/>
          <p:cNvSpPr txBox="1"/>
          <p:nvPr/>
        </p:nvSpPr>
        <p:spPr>
          <a:xfrm>
            <a:off x="3955869" y="1680746"/>
            <a:ext cx="2209800"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H     </a:t>
            </a:r>
            <a:r>
              <a:rPr lang="en-US" sz="1600" b="1" smtClean="0">
                <a:solidFill>
                  <a:srgbClr val="FF0000"/>
                </a:solidFill>
                <a:latin typeface="Times New Roman" pitchFamily="18" charset="0"/>
                <a:cs typeface="Times New Roman" pitchFamily="18" charset="0"/>
              </a:rPr>
              <a:t>À</a:t>
            </a:r>
            <a:r>
              <a:rPr lang="en-US" sz="1600" b="1" smtClean="0">
                <a:latin typeface="Times New Roman" pitchFamily="18" charset="0"/>
                <a:cs typeface="Times New Roman" pitchFamily="18" charset="0"/>
              </a:rPr>
              <a:t>     L     A    N</a:t>
            </a:r>
            <a:endParaRPr lang="en-US" sz="1600" b="1">
              <a:latin typeface="Times New Roman" pitchFamily="18" charset="0"/>
              <a:cs typeface="Times New Roman" pitchFamily="18" charset="0"/>
            </a:endParaRPr>
          </a:p>
        </p:txBody>
      </p:sp>
      <p:sp>
        <p:nvSpPr>
          <p:cNvPr id="198" name="TextBox 197"/>
          <p:cNvSpPr txBox="1"/>
          <p:nvPr/>
        </p:nvSpPr>
        <p:spPr>
          <a:xfrm>
            <a:off x="3928881" y="2171700"/>
            <a:ext cx="1246189"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 A     </a:t>
            </a:r>
            <a:r>
              <a:rPr lang="en-US" sz="1600" b="1" smtClean="0">
                <a:solidFill>
                  <a:srgbClr val="FF0000"/>
                </a:solidFill>
                <a:latin typeface="Times New Roman" pitchFamily="18" charset="0"/>
                <a:cs typeface="Times New Roman" pitchFamily="18" charset="0"/>
              </a:rPr>
              <a:t>N</a:t>
            </a:r>
            <a:r>
              <a:rPr lang="en-US" sz="1600" b="1" smtClean="0">
                <a:latin typeface="Times New Roman" pitchFamily="18" charset="0"/>
                <a:cs typeface="Times New Roman" pitchFamily="18" charset="0"/>
              </a:rPr>
              <a:t>     H</a:t>
            </a:r>
            <a:endParaRPr lang="en-US" sz="1600" b="1">
              <a:latin typeface="Times New Roman" pitchFamily="18" charset="0"/>
              <a:cs typeface="Times New Roman" pitchFamily="18" charset="0"/>
            </a:endParaRPr>
          </a:p>
        </p:txBody>
      </p:sp>
      <p:sp>
        <p:nvSpPr>
          <p:cNvPr id="199" name="TextBox 198"/>
          <p:cNvSpPr txBox="1"/>
          <p:nvPr/>
        </p:nvSpPr>
        <p:spPr>
          <a:xfrm>
            <a:off x="4336869" y="2595146"/>
            <a:ext cx="1985327"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solidFill>
                  <a:srgbClr val="FF0000"/>
                </a:solidFill>
                <a:latin typeface="Times New Roman" pitchFamily="18" charset="0"/>
                <a:cs typeface="Times New Roman" pitchFamily="18" charset="0"/>
              </a:rPr>
              <a:t>H</a:t>
            </a:r>
            <a:r>
              <a:rPr lang="en-US" sz="1600" b="1" smtClean="0">
                <a:latin typeface="Times New Roman" pitchFamily="18" charset="0"/>
                <a:cs typeface="Times New Roman" pitchFamily="18" charset="0"/>
              </a:rPr>
              <a:t>    Ộ     I      A     N</a:t>
            </a:r>
            <a:endParaRPr lang="en-US" sz="1600" b="1">
              <a:latin typeface="Times New Roman" pitchFamily="18" charset="0"/>
              <a:cs typeface="Times New Roman" pitchFamily="18" charset="0"/>
            </a:endParaRPr>
          </a:p>
        </p:txBody>
      </p:sp>
      <p:sp>
        <p:nvSpPr>
          <p:cNvPr id="202" name="TextBox 201"/>
          <p:cNvSpPr txBox="1"/>
          <p:nvPr/>
        </p:nvSpPr>
        <p:spPr>
          <a:xfrm>
            <a:off x="3113542" y="3086100"/>
            <a:ext cx="2962433"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N     H     Ậ      </a:t>
            </a:r>
            <a:r>
              <a:rPr lang="en-US" sz="1600" b="1" smtClean="0">
                <a:solidFill>
                  <a:srgbClr val="FF0000"/>
                </a:solidFill>
                <a:latin typeface="Times New Roman" pitchFamily="18" charset="0"/>
                <a:cs typeface="Times New Roman" pitchFamily="18" charset="0"/>
              </a:rPr>
              <a:t>T</a:t>
            </a:r>
            <a:r>
              <a:rPr lang="en-US" sz="1600" b="1" smtClean="0">
                <a:latin typeface="Times New Roman" pitchFamily="18" charset="0"/>
                <a:cs typeface="Times New Roman" pitchFamily="18" charset="0"/>
              </a:rPr>
              <a:t>    B     Ả     N</a:t>
            </a:r>
            <a:endParaRPr lang="en-US" sz="1600" b="1">
              <a:latin typeface="Times New Roman" pitchFamily="18" charset="0"/>
              <a:cs typeface="Times New Roman" pitchFamily="18" charset="0"/>
            </a:endParaRPr>
          </a:p>
        </p:txBody>
      </p:sp>
      <p:sp>
        <p:nvSpPr>
          <p:cNvPr id="203" name="TextBox 202"/>
          <p:cNvSpPr txBox="1"/>
          <p:nvPr/>
        </p:nvSpPr>
        <p:spPr>
          <a:xfrm>
            <a:off x="2660469" y="3543300"/>
            <a:ext cx="3276600"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  S     Ô     N     G    </a:t>
            </a:r>
            <a:r>
              <a:rPr lang="en-US" sz="1600" b="1" smtClean="0">
                <a:solidFill>
                  <a:srgbClr val="FF0000"/>
                </a:solidFill>
                <a:latin typeface="Times New Roman" pitchFamily="18" charset="0"/>
                <a:cs typeface="Times New Roman" pitchFamily="18" charset="0"/>
              </a:rPr>
              <a:t>H</a:t>
            </a:r>
            <a:r>
              <a:rPr lang="en-US" sz="1600" b="1" smtClean="0">
                <a:latin typeface="Times New Roman" pitchFamily="18" charset="0"/>
                <a:cs typeface="Times New Roman" pitchFamily="18" charset="0"/>
              </a:rPr>
              <a:t>    Ồ     N     G</a:t>
            </a:r>
            <a:endParaRPr lang="en-US" sz="1600" b="1">
              <a:latin typeface="Times New Roman" pitchFamily="18" charset="0"/>
              <a:cs typeface="Times New Roman" pitchFamily="18" charset="0"/>
            </a:endParaRPr>
          </a:p>
        </p:txBody>
      </p:sp>
      <p:sp>
        <p:nvSpPr>
          <p:cNvPr id="204" name="TextBox 203"/>
          <p:cNvSpPr txBox="1"/>
          <p:nvPr/>
        </p:nvSpPr>
        <p:spPr>
          <a:xfrm>
            <a:off x="3574869" y="3966746"/>
            <a:ext cx="2990823"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S      Ô    </a:t>
            </a:r>
            <a:r>
              <a:rPr lang="en-US" sz="1600" b="1" smtClean="0">
                <a:solidFill>
                  <a:srgbClr val="FF0000"/>
                </a:solidFill>
                <a:latin typeface="Times New Roman" pitchFamily="18" charset="0"/>
                <a:cs typeface="Times New Roman" pitchFamily="18" charset="0"/>
              </a:rPr>
              <a:t>I</a:t>
            </a:r>
            <a:r>
              <a:rPr lang="en-US" sz="1600" b="1" smtClean="0">
                <a:latin typeface="Times New Roman" pitchFamily="18" charset="0"/>
                <a:cs typeface="Times New Roman" pitchFamily="18" charset="0"/>
              </a:rPr>
              <a:t>      Đ     Ộ   N     G</a:t>
            </a:r>
            <a:endParaRPr lang="en-US" sz="1600" b="1">
              <a:latin typeface="Times New Roman" pitchFamily="18" charset="0"/>
              <a:cs typeface="Times New Roman" pitchFamily="18" charset="0"/>
            </a:endParaRPr>
          </a:p>
        </p:txBody>
      </p:sp>
      <p:sp>
        <p:nvSpPr>
          <p:cNvPr id="205" name="5-Point Star 204"/>
          <p:cNvSpPr/>
          <p:nvPr/>
        </p:nvSpPr>
        <p:spPr>
          <a:xfrm>
            <a:off x="6851469" y="723900"/>
            <a:ext cx="457200" cy="389354"/>
          </a:xfrm>
          <a:prstGeom prst="star5">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06" name="5-Point Star 205"/>
          <p:cNvSpPr/>
          <p:nvPr/>
        </p:nvSpPr>
        <p:spPr>
          <a:xfrm>
            <a:off x="6529660" y="1104900"/>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7" name="5-Point Star 206"/>
          <p:cNvSpPr/>
          <p:nvPr/>
        </p:nvSpPr>
        <p:spPr>
          <a:xfrm>
            <a:off x="6233976" y="1572341"/>
            <a:ext cx="560388" cy="406400"/>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8" name="5-Point Star 207"/>
          <p:cNvSpPr/>
          <p:nvPr/>
        </p:nvSpPr>
        <p:spPr>
          <a:xfrm>
            <a:off x="6648767" y="1955341"/>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9" name="5-Point Star 208"/>
          <p:cNvSpPr/>
          <p:nvPr/>
        </p:nvSpPr>
        <p:spPr>
          <a:xfrm>
            <a:off x="6322196" y="2499441"/>
            <a:ext cx="560388" cy="406400"/>
          </a:xfrm>
          <a:prstGeom prst="star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0" name="5-Point Star 209"/>
          <p:cNvSpPr/>
          <p:nvPr/>
        </p:nvSpPr>
        <p:spPr>
          <a:xfrm>
            <a:off x="6809854" y="2969341"/>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11" name="5-Point Star 210"/>
          <p:cNvSpPr/>
          <p:nvPr/>
        </p:nvSpPr>
        <p:spPr>
          <a:xfrm>
            <a:off x="6173922" y="3378281"/>
            <a:ext cx="560388" cy="406400"/>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2" name="5-Point Star 211"/>
          <p:cNvSpPr/>
          <p:nvPr/>
        </p:nvSpPr>
        <p:spPr>
          <a:xfrm>
            <a:off x="6728414" y="3937000"/>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13" name="Rectangle 212"/>
          <p:cNvSpPr/>
          <p:nvPr/>
        </p:nvSpPr>
        <p:spPr>
          <a:xfrm>
            <a:off x="1520733" y="483116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solidFill>
                  <a:srgbClr val="002060"/>
                </a:solidFill>
                <a:latin typeface="Times New Roman" pitchFamily="18" charset="0"/>
                <a:cs typeface="Times New Roman" pitchFamily="18" charset="0"/>
              </a:rPr>
              <a:t>Tên gọi khác của Kinh </a:t>
            </a:r>
            <a:r>
              <a:rPr lang="en-US" sz="2800" smtClean="0">
                <a:solidFill>
                  <a:srgbClr val="002060"/>
                </a:solidFill>
                <a:latin typeface="Times New Roman" pitchFamily="18" charset="0"/>
                <a:cs typeface="Times New Roman" pitchFamily="18" charset="0"/>
              </a:rPr>
              <a:t>Đô</a:t>
            </a:r>
            <a:endParaRPr lang="en-US" sz="2800">
              <a:solidFill>
                <a:srgbClr val="002060"/>
              </a:solidFill>
              <a:latin typeface="Times New Roman" pitchFamily="18" charset="0"/>
              <a:cs typeface="Times New Roman" pitchFamily="18" charset="0"/>
            </a:endParaRPr>
          </a:p>
        </p:txBody>
      </p:sp>
      <p:sp>
        <p:nvSpPr>
          <p:cNvPr id="2" name="Oval 1"/>
          <p:cNvSpPr/>
          <p:nvPr/>
        </p:nvSpPr>
        <p:spPr>
          <a:xfrm>
            <a:off x="2240280" y="711200"/>
            <a:ext cx="481149" cy="41475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vi-VN" sz="2400" b="1" smtClean="0">
                <a:latin typeface="+mj-lt"/>
              </a:rPr>
              <a:t>1</a:t>
            </a:r>
            <a:endParaRPr lang="en-US" sz="2400" b="1">
              <a:latin typeface="+mj-lt"/>
            </a:endParaRPr>
          </a:p>
        </p:txBody>
      </p:sp>
      <p:sp>
        <p:nvSpPr>
          <p:cNvPr id="8" name="Oval 7"/>
          <p:cNvSpPr/>
          <p:nvPr/>
        </p:nvSpPr>
        <p:spPr>
          <a:xfrm>
            <a:off x="2721429" y="1181100"/>
            <a:ext cx="472440" cy="422375"/>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vi-VN" sz="2400" b="1" smtClean="0">
                <a:latin typeface="+mj-lt"/>
              </a:rPr>
              <a:t>2</a:t>
            </a:r>
            <a:endParaRPr lang="en-US" sz="2400" b="1">
              <a:latin typeface="+mj-lt"/>
            </a:endParaRPr>
          </a:p>
        </p:txBody>
      </p:sp>
      <p:sp>
        <p:nvSpPr>
          <p:cNvPr id="96" name="Rectangle 95"/>
          <p:cNvSpPr/>
          <p:nvPr/>
        </p:nvSpPr>
        <p:spPr>
          <a:xfrm>
            <a:off x="1215933" y="4831160"/>
            <a:ext cx="65532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Đây là khu phố cổ nổi tiếng của Hưng Yên.</a:t>
            </a:r>
            <a:endParaRPr lang="en-US" sz="2800">
              <a:solidFill>
                <a:srgbClr val="002060"/>
              </a:solidFill>
              <a:latin typeface="Times New Roman" pitchFamily="18" charset="0"/>
              <a:cs typeface="Times New Roman" pitchFamily="18" charset="0"/>
            </a:endParaRPr>
          </a:p>
        </p:txBody>
      </p:sp>
      <p:sp>
        <p:nvSpPr>
          <p:cNvPr id="10" name="Oval 9"/>
          <p:cNvSpPr/>
          <p:nvPr/>
        </p:nvSpPr>
        <p:spPr>
          <a:xfrm>
            <a:off x="2629471" y="1655346"/>
            <a:ext cx="481149" cy="41475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2400" b="1" smtClean="0">
                <a:latin typeface="+mj-lt"/>
              </a:rPr>
              <a:t>3</a:t>
            </a:r>
            <a:endParaRPr lang="en-US" sz="2400" b="1">
              <a:latin typeface="+mj-lt"/>
            </a:endParaRPr>
          </a:p>
        </p:txBody>
      </p:sp>
      <p:sp>
        <p:nvSpPr>
          <p:cNvPr id="100" name="Rectangle 99"/>
          <p:cNvSpPr/>
          <p:nvPr/>
        </p:nvSpPr>
        <p:spPr>
          <a:xfrm>
            <a:off x="893716" y="4864906"/>
            <a:ext cx="6913517" cy="8119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Các nhà buôn nước này vào Hội An từ rất sớm.</a:t>
            </a:r>
            <a:endParaRPr lang="en-US" sz="2800">
              <a:solidFill>
                <a:srgbClr val="002060"/>
              </a:solidFill>
              <a:latin typeface="Times New Roman" pitchFamily="18" charset="0"/>
              <a:cs typeface="Times New Roman" pitchFamily="18" charset="0"/>
            </a:endParaRPr>
          </a:p>
        </p:txBody>
      </p:sp>
      <p:sp>
        <p:nvSpPr>
          <p:cNvPr id="11" name="Oval 10"/>
          <p:cNvSpPr/>
          <p:nvPr/>
        </p:nvSpPr>
        <p:spPr>
          <a:xfrm>
            <a:off x="2933916" y="2030628"/>
            <a:ext cx="519906"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smtClean="0">
                <a:latin typeface="+mj-lt"/>
              </a:rPr>
              <a:t>4</a:t>
            </a:r>
            <a:endParaRPr lang="en-US" sz="2400" b="1">
              <a:latin typeface="+mj-lt"/>
            </a:endParaRPr>
          </a:p>
        </p:txBody>
      </p:sp>
      <p:sp>
        <p:nvSpPr>
          <p:cNvPr id="102" name="Rectangle 101"/>
          <p:cNvSpPr/>
          <p:nvPr/>
        </p:nvSpPr>
        <p:spPr>
          <a:xfrm>
            <a:off x="987333" y="4831160"/>
            <a:ext cx="6629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Nhà buôn nước nào đã so sánh Thăng Long với các đô thị khác ở châu Á.</a:t>
            </a:r>
            <a:endParaRPr lang="en-US" sz="2800">
              <a:solidFill>
                <a:srgbClr val="002060"/>
              </a:solidFill>
              <a:latin typeface="Times New Roman" pitchFamily="18" charset="0"/>
              <a:cs typeface="Times New Roman" pitchFamily="18" charset="0"/>
            </a:endParaRPr>
          </a:p>
        </p:txBody>
      </p:sp>
      <p:sp>
        <p:nvSpPr>
          <p:cNvPr id="37" name="Oval 36"/>
          <p:cNvSpPr/>
          <p:nvPr/>
        </p:nvSpPr>
        <p:spPr>
          <a:xfrm>
            <a:off x="3204331" y="2452187"/>
            <a:ext cx="509452" cy="48151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smtClean="0">
                <a:latin typeface="+mj-lt"/>
              </a:rPr>
              <a:t>5</a:t>
            </a:r>
            <a:endParaRPr lang="en-US" sz="2400" b="1">
              <a:latin typeface="+mj-lt"/>
            </a:endParaRPr>
          </a:p>
        </p:txBody>
      </p:sp>
      <p:sp>
        <p:nvSpPr>
          <p:cNvPr id="106" name="Rectangle 105"/>
          <p:cNvSpPr/>
          <p:nvPr/>
        </p:nvSpPr>
        <p:spPr>
          <a:xfrm>
            <a:off x="838200" y="4838700"/>
            <a:ext cx="6846862"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Đây là thành phố cảng lớn nhất ở Đàng Trong.</a:t>
            </a:r>
            <a:endParaRPr lang="en-US" sz="2800">
              <a:solidFill>
                <a:srgbClr val="002060"/>
              </a:solidFill>
              <a:latin typeface="Times New Roman" pitchFamily="18" charset="0"/>
              <a:cs typeface="Times New Roman" pitchFamily="18" charset="0"/>
            </a:endParaRPr>
          </a:p>
        </p:txBody>
      </p:sp>
      <p:sp>
        <p:nvSpPr>
          <p:cNvPr id="39" name="Oval 38"/>
          <p:cNvSpPr/>
          <p:nvPr/>
        </p:nvSpPr>
        <p:spPr>
          <a:xfrm>
            <a:off x="2514600" y="2959100"/>
            <a:ext cx="498134" cy="4318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2400" b="1" smtClean="0">
                <a:latin typeface="+mj-lt"/>
              </a:rPr>
              <a:t>6</a:t>
            </a:r>
            <a:endParaRPr lang="en-US" sz="2400" b="1">
              <a:latin typeface="+mj-lt"/>
            </a:endParaRPr>
          </a:p>
        </p:txBody>
      </p:sp>
      <p:sp>
        <p:nvSpPr>
          <p:cNvPr id="108" name="Rectangle 107"/>
          <p:cNvSpPr/>
          <p:nvPr/>
        </p:nvSpPr>
        <p:spPr>
          <a:xfrm>
            <a:off x="1520733" y="483116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Các nhà buôn nước nào cùng nhân dân địa phương dựng nên thành phố Hội An?</a:t>
            </a:r>
            <a:endParaRPr lang="en-US" sz="2800">
              <a:solidFill>
                <a:srgbClr val="002060"/>
              </a:solidFill>
              <a:latin typeface="Times New Roman" pitchFamily="18" charset="0"/>
              <a:cs typeface="Times New Roman" pitchFamily="18" charset="0"/>
            </a:endParaRPr>
          </a:p>
        </p:txBody>
      </p:sp>
      <p:sp>
        <p:nvSpPr>
          <p:cNvPr id="44" name="Oval 43"/>
          <p:cNvSpPr/>
          <p:nvPr/>
        </p:nvSpPr>
        <p:spPr>
          <a:xfrm>
            <a:off x="2206750" y="3441700"/>
            <a:ext cx="536450" cy="482600"/>
          </a:xfrm>
          <a:prstGeom prst="ellipse">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smtClean="0">
                <a:latin typeface="+mj-lt"/>
              </a:rPr>
              <a:t>7</a:t>
            </a:r>
            <a:endParaRPr lang="en-US" sz="2400" b="1">
              <a:latin typeface="+mj-lt"/>
            </a:endParaRPr>
          </a:p>
        </p:txBody>
      </p:sp>
      <p:sp>
        <p:nvSpPr>
          <p:cNvPr id="110" name="Rectangle 109"/>
          <p:cNvSpPr/>
          <p:nvPr/>
        </p:nvSpPr>
        <p:spPr>
          <a:xfrm>
            <a:off x="1520733" y="483870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Kinh thành Thăng Long nằm bên con sông lớn nào của nước ta?</a:t>
            </a:r>
            <a:endParaRPr lang="en-US" sz="2800">
              <a:solidFill>
                <a:srgbClr val="002060"/>
              </a:solidFill>
              <a:latin typeface="Times New Roman" pitchFamily="18" charset="0"/>
              <a:cs typeface="Times New Roman" pitchFamily="18" charset="0"/>
            </a:endParaRPr>
          </a:p>
        </p:txBody>
      </p:sp>
      <p:sp>
        <p:nvSpPr>
          <p:cNvPr id="45" name="Oval 44"/>
          <p:cNvSpPr/>
          <p:nvPr/>
        </p:nvSpPr>
        <p:spPr>
          <a:xfrm>
            <a:off x="2538333" y="3924300"/>
            <a:ext cx="509667" cy="490954"/>
          </a:xfrm>
          <a:prstGeom prst="ellipse">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vi-VN" sz="2400" b="1" smtClean="0">
                <a:latin typeface="+mj-lt"/>
              </a:rPr>
              <a:t>8</a:t>
            </a:r>
            <a:endParaRPr lang="en-US" sz="2400" b="1">
              <a:latin typeface="+mj-lt"/>
            </a:endParaRPr>
          </a:p>
        </p:txBody>
      </p:sp>
      <p:sp>
        <p:nvSpPr>
          <p:cNvPr id="112" name="Rectangle 111"/>
          <p:cNvSpPr/>
          <p:nvPr/>
        </p:nvSpPr>
        <p:spPr>
          <a:xfrm>
            <a:off x="1558833" y="483116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Cuộc sống các thành thị ở thế kỉ XVI- XVII diễn ra như thế nào?</a:t>
            </a:r>
            <a:endParaRPr lang="en-US" sz="2800">
              <a:solidFill>
                <a:srgbClr val="002060"/>
              </a:solidFill>
              <a:latin typeface="Times New Roman" pitchFamily="18" charset="0"/>
              <a:cs typeface="Times New Roman" pitchFamily="18" charset="0"/>
            </a:endParaRPr>
          </a:p>
        </p:txBody>
      </p:sp>
      <p:sp>
        <p:nvSpPr>
          <p:cNvPr id="46" name="TextBox 45"/>
          <p:cNvSpPr txBox="1"/>
          <p:nvPr/>
        </p:nvSpPr>
        <p:spPr>
          <a:xfrm>
            <a:off x="4419600" y="766346"/>
            <a:ext cx="331787" cy="338554"/>
          </a:xfrm>
          <a:prstGeom prst="rect">
            <a:avLst/>
          </a:prstGeom>
          <a:noFill/>
        </p:spPr>
        <p:txBody>
          <a:bodyPr wrap="square" rtlCol="0">
            <a:spAutoFit/>
          </a:bodyPr>
          <a:lstStyle/>
          <a:p>
            <a:r>
              <a:rPr lang="vi-VN" sz="1600" b="1" smtClean="0">
                <a:solidFill>
                  <a:srgbClr val="FF0000"/>
                </a:solidFill>
                <a:latin typeface="+mj-lt"/>
              </a:rPr>
              <a:t>T</a:t>
            </a:r>
            <a:endParaRPr lang="en-US" sz="1600" b="1">
              <a:solidFill>
                <a:srgbClr val="FF0000"/>
              </a:solidFill>
              <a:latin typeface="+mj-lt"/>
            </a:endParaRPr>
          </a:p>
        </p:txBody>
      </p:sp>
      <p:sp>
        <p:nvSpPr>
          <p:cNvPr id="114" name="TextBox 113"/>
          <p:cNvSpPr txBox="1"/>
          <p:nvPr/>
        </p:nvSpPr>
        <p:spPr>
          <a:xfrm>
            <a:off x="4419600" y="1223546"/>
            <a:ext cx="331787" cy="338554"/>
          </a:xfrm>
          <a:prstGeom prst="rect">
            <a:avLst/>
          </a:prstGeom>
          <a:noFill/>
        </p:spPr>
        <p:txBody>
          <a:bodyPr wrap="square" rtlCol="0">
            <a:spAutoFit/>
          </a:bodyPr>
          <a:lstStyle/>
          <a:p>
            <a:r>
              <a:rPr lang="vi-VN" sz="1600" b="1">
                <a:solidFill>
                  <a:srgbClr val="FF0000"/>
                </a:solidFill>
                <a:latin typeface="+mj-lt"/>
              </a:rPr>
              <a:t>H</a:t>
            </a:r>
            <a:endParaRPr lang="en-US" sz="1600" b="1">
              <a:solidFill>
                <a:srgbClr val="FF0000"/>
              </a:solidFill>
              <a:latin typeface="+mj-lt"/>
            </a:endParaRPr>
          </a:p>
        </p:txBody>
      </p:sp>
      <p:sp>
        <p:nvSpPr>
          <p:cNvPr id="103" name="TextBox 102"/>
          <p:cNvSpPr txBox="1"/>
          <p:nvPr/>
        </p:nvSpPr>
        <p:spPr>
          <a:xfrm>
            <a:off x="4392613" y="2595146"/>
            <a:ext cx="331787" cy="338554"/>
          </a:xfrm>
          <a:prstGeom prst="rect">
            <a:avLst/>
          </a:prstGeom>
          <a:noFill/>
        </p:spPr>
        <p:txBody>
          <a:bodyPr wrap="square" rtlCol="0">
            <a:spAutoFit/>
          </a:bodyPr>
          <a:lstStyle/>
          <a:p>
            <a:r>
              <a:rPr lang="vi-VN" sz="1600" b="1">
                <a:solidFill>
                  <a:srgbClr val="FF0000"/>
                </a:solidFill>
                <a:latin typeface="+mj-lt"/>
              </a:rPr>
              <a:t>H</a:t>
            </a:r>
            <a:endParaRPr lang="en-US" sz="1600" b="1">
              <a:solidFill>
                <a:srgbClr val="FF0000"/>
              </a:solidFill>
              <a:latin typeface="+mj-lt"/>
            </a:endParaRPr>
          </a:p>
        </p:txBody>
      </p:sp>
      <p:sp>
        <p:nvSpPr>
          <p:cNvPr id="104" name="TextBox 103"/>
          <p:cNvSpPr txBox="1"/>
          <p:nvPr/>
        </p:nvSpPr>
        <p:spPr>
          <a:xfrm>
            <a:off x="4343400" y="3543300"/>
            <a:ext cx="331787" cy="338554"/>
          </a:xfrm>
          <a:prstGeom prst="rect">
            <a:avLst/>
          </a:prstGeom>
          <a:noFill/>
        </p:spPr>
        <p:txBody>
          <a:bodyPr wrap="square" rtlCol="0">
            <a:spAutoFit/>
          </a:bodyPr>
          <a:lstStyle/>
          <a:p>
            <a:r>
              <a:rPr lang="vi-VN" sz="1600" b="1">
                <a:solidFill>
                  <a:srgbClr val="FF0000"/>
                </a:solidFill>
                <a:latin typeface="+mj-lt"/>
              </a:rPr>
              <a:t>H</a:t>
            </a:r>
            <a:endParaRPr lang="en-US" sz="1600" b="1">
              <a:solidFill>
                <a:srgbClr val="FF0000"/>
              </a:solidFill>
              <a:latin typeface="+mj-lt"/>
            </a:endParaRPr>
          </a:p>
        </p:txBody>
      </p:sp>
      <p:sp>
        <p:nvSpPr>
          <p:cNvPr id="107" name="TextBox 106"/>
          <p:cNvSpPr txBox="1"/>
          <p:nvPr/>
        </p:nvSpPr>
        <p:spPr>
          <a:xfrm>
            <a:off x="4406106" y="3086100"/>
            <a:ext cx="331787" cy="338554"/>
          </a:xfrm>
          <a:prstGeom prst="rect">
            <a:avLst/>
          </a:prstGeom>
          <a:noFill/>
        </p:spPr>
        <p:txBody>
          <a:bodyPr wrap="square" rtlCol="0">
            <a:spAutoFit/>
          </a:bodyPr>
          <a:lstStyle/>
          <a:p>
            <a:r>
              <a:rPr lang="vi-VN" sz="1600" b="1" smtClean="0">
                <a:solidFill>
                  <a:srgbClr val="FF0000"/>
                </a:solidFill>
                <a:latin typeface="+mj-lt"/>
              </a:rPr>
              <a:t>T</a:t>
            </a:r>
            <a:endParaRPr lang="en-US" sz="1600" b="1">
              <a:solidFill>
                <a:srgbClr val="FF0000"/>
              </a:solidFill>
              <a:latin typeface="+mj-lt"/>
            </a:endParaRPr>
          </a:p>
        </p:txBody>
      </p:sp>
      <p:sp>
        <p:nvSpPr>
          <p:cNvPr id="109" name="TextBox 108"/>
          <p:cNvSpPr txBox="1"/>
          <p:nvPr/>
        </p:nvSpPr>
        <p:spPr>
          <a:xfrm>
            <a:off x="4419600" y="1680746"/>
            <a:ext cx="331787" cy="338554"/>
          </a:xfrm>
          <a:prstGeom prst="rect">
            <a:avLst/>
          </a:prstGeom>
          <a:noFill/>
        </p:spPr>
        <p:txBody>
          <a:bodyPr wrap="square" rtlCol="0">
            <a:spAutoFit/>
          </a:bodyPr>
          <a:lstStyle/>
          <a:p>
            <a:r>
              <a:rPr lang="vi-VN" sz="1600" b="1">
                <a:solidFill>
                  <a:srgbClr val="FF0000"/>
                </a:solidFill>
                <a:latin typeface="+mj-lt"/>
              </a:rPr>
              <a:t>À</a:t>
            </a:r>
            <a:endParaRPr lang="en-US" sz="1600" b="1">
              <a:solidFill>
                <a:srgbClr val="FF0000"/>
              </a:solidFill>
              <a:latin typeface="+mj-lt"/>
            </a:endParaRPr>
          </a:p>
        </p:txBody>
      </p:sp>
      <p:sp>
        <p:nvSpPr>
          <p:cNvPr id="111" name="TextBox 110"/>
          <p:cNvSpPr txBox="1"/>
          <p:nvPr/>
        </p:nvSpPr>
        <p:spPr>
          <a:xfrm>
            <a:off x="4419600" y="2171700"/>
            <a:ext cx="331787" cy="338554"/>
          </a:xfrm>
          <a:prstGeom prst="rect">
            <a:avLst/>
          </a:prstGeom>
          <a:noFill/>
        </p:spPr>
        <p:txBody>
          <a:bodyPr wrap="square" rtlCol="0">
            <a:spAutoFit/>
          </a:bodyPr>
          <a:lstStyle/>
          <a:p>
            <a:r>
              <a:rPr lang="vi-VN" sz="1600" b="1">
                <a:solidFill>
                  <a:srgbClr val="FF0000"/>
                </a:solidFill>
                <a:latin typeface="+mj-lt"/>
              </a:rPr>
              <a:t>N</a:t>
            </a:r>
            <a:endParaRPr lang="en-US" sz="1600" b="1">
              <a:solidFill>
                <a:srgbClr val="FF0000"/>
              </a:solidFill>
              <a:latin typeface="+mj-lt"/>
            </a:endParaRPr>
          </a:p>
        </p:txBody>
      </p:sp>
      <p:sp>
        <p:nvSpPr>
          <p:cNvPr id="113" name="TextBox 112"/>
          <p:cNvSpPr txBox="1"/>
          <p:nvPr/>
        </p:nvSpPr>
        <p:spPr>
          <a:xfrm>
            <a:off x="4448356" y="3966746"/>
            <a:ext cx="352244" cy="338554"/>
          </a:xfrm>
          <a:prstGeom prst="rect">
            <a:avLst/>
          </a:prstGeom>
          <a:noFill/>
        </p:spPr>
        <p:txBody>
          <a:bodyPr wrap="square" rtlCol="0">
            <a:spAutoFit/>
          </a:bodyPr>
          <a:lstStyle/>
          <a:p>
            <a:r>
              <a:rPr lang="vi-VN" sz="1600" b="1">
                <a:solidFill>
                  <a:srgbClr val="FF0000"/>
                </a:solidFill>
                <a:latin typeface="+mj-lt"/>
              </a:rPr>
              <a:t>I</a:t>
            </a:r>
            <a:endParaRPr lang="en-US" sz="1600" b="1">
              <a:solidFill>
                <a:srgbClr val="FF0000"/>
              </a:solidFill>
              <a:latin typeface="+mj-lt"/>
            </a:endParaRPr>
          </a:p>
        </p:txBody>
      </p:sp>
    </p:spTree>
    <p:extLst>
      <p:ext uri="{BB962C8B-B14F-4D97-AF65-F5344CB8AC3E}">
        <p14:creationId xmlns="" xmlns:p14="http://schemas.microsoft.com/office/powerpoint/2010/main" val="29930833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circle(in)">
                                      <p:cBhvr>
                                        <p:cTn id="7" dur="2000"/>
                                        <p:tgtEl>
                                          <p:spTgt spid="195"/>
                                        </p:tgtEl>
                                      </p:cBhvr>
                                    </p:animEffect>
                                  </p:childTnLst>
                                </p:cTn>
                              </p:par>
                            </p:childTnLst>
                          </p:cTn>
                        </p:par>
                      </p:childTnLst>
                    </p:cTn>
                  </p:par>
                </p:childTnLst>
              </p:cTn>
              <p:nextCondLst>
                <p:cond evt="onClick" delay="0">
                  <p:tgtEl>
                    <p:spTgt spid="205"/>
                  </p:tgtEl>
                </p:cond>
              </p:nextCondLst>
            </p:seq>
            <p:seq concurrent="1" nextAc="seek">
              <p:cTn id="8" restart="whenNotActive" fill="hold" evtFilter="cancelBubble" nodeType="interactiveSeq">
                <p:stCondLst>
                  <p:cond evt="onClick" delay="0">
                    <p:tgtEl>
                      <p:spTgt spid="206"/>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wheel(1)">
                                      <p:cBhvr>
                                        <p:cTn id="13" dur="2000"/>
                                        <p:tgtEl>
                                          <p:spTgt spid="196"/>
                                        </p:tgtEl>
                                      </p:cBhvr>
                                    </p:animEffect>
                                  </p:childTnLst>
                                </p:cTn>
                              </p:par>
                            </p:childTnLst>
                          </p:cTn>
                        </p:par>
                      </p:childTnLst>
                    </p:cTn>
                  </p:par>
                </p:childTnLst>
              </p:cTn>
              <p:nextCondLst>
                <p:cond evt="onClick" delay="0">
                  <p:tgtEl>
                    <p:spTgt spid="206"/>
                  </p:tgtEl>
                </p:cond>
              </p:nextCondLst>
            </p:seq>
            <p:seq concurrent="1" nextAc="seek">
              <p:cTn id="14" restart="whenNotActive" fill="hold" evtFilter="cancelBubble" nodeType="interactiveSeq">
                <p:stCondLst>
                  <p:cond evt="onClick" delay="0">
                    <p:tgtEl>
                      <p:spTgt spid="207"/>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7"/>
                                        </p:tgtEl>
                                        <p:attrNameLst>
                                          <p:attrName>style.visibility</p:attrName>
                                        </p:attrNameLst>
                                      </p:cBhvr>
                                      <p:to>
                                        <p:strVal val="visible"/>
                                      </p:to>
                                    </p:set>
                                    <p:animEffect transition="in" filter="wipe(down)">
                                      <p:cBhvr>
                                        <p:cTn id="19" dur="500"/>
                                        <p:tgtEl>
                                          <p:spTgt spid="197"/>
                                        </p:tgtEl>
                                      </p:cBhvr>
                                    </p:animEffect>
                                  </p:childTnLst>
                                </p:cTn>
                              </p:par>
                            </p:childTnLst>
                          </p:cTn>
                        </p:par>
                      </p:childTnLst>
                    </p:cTn>
                  </p:par>
                </p:childTnLst>
              </p:cTn>
              <p:nextCondLst>
                <p:cond evt="onClick" delay="0">
                  <p:tgtEl>
                    <p:spTgt spid="207"/>
                  </p:tgtEl>
                </p:cond>
              </p:nextCondLst>
            </p:seq>
            <p:seq concurrent="1" nextAc="seek">
              <p:cTn id="20" restart="whenNotActive" fill="hold" evtFilter="cancelBubble" nodeType="interactiveSeq">
                <p:stCondLst>
                  <p:cond evt="onClick" delay="0">
                    <p:tgtEl>
                      <p:spTgt spid="208"/>
                    </p:tgtEl>
                  </p:cond>
                </p:stCondLst>
                <p:endSync evt="end" delay="0">
                  <p:rtn val="all"/>
                </p:endSync>
                <p:childTnLst>
                  <p:par>
                    <p:cTn id="21" fill="hold">
                      <p:stCondLst>
                        <p:cond delay="0"/>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98"/>
                                        </p:tgtEl>
                                        <p:attrNameLst>
                                          <p:attrName>style.visibility</p:attrName>
                                        </p:attrNameLst>
                                      </p:cBhvr>
                                      <p:to>
                                        <p:strVal val="visible"/>
                                      </p:to>
                                    </p:set>
                                    <p:animEffect transition="in" filter="circle(in)">
                                      <p:cBhvr>
                                        <p:cTn id="25" dur="2000"/>
                                        <p:tgtEl>
                                          <p:spTgt spid="198"/>
                                        </p:tgtEl>
                                      </p:cBhvr>
                                    </p:animEffect>
                                  </p:childTnLst>
                                </p:cTn>
                              </p:par>
                            </p:childTnLst>
                          </p:cTn>
                        </p:par>
                      </p:childTnLst>
                    </p:cTn>
                  </p:par>
                </p:childTnLst>
              </p:cTn>
              <p:nextCondLst>
                <p:cond evt="onClick" delay="0">
                  <p:tgtEl>
                    <p:spTgt spid="208"/>
                  </p:tgtEl>
                </p:cond>
              </p:nextCondLst>
            </p:seq>
            <p:seq concurrent="1" nextAc="seek">
              <p:cTn id="26" restart="whenNotActive" fill="hold" evtFilter="cancelBubble" nodeType="interactiveSeq">
                <p:stCondLst>
                  <p:cond evt="onClick" delay="0">
                    <p:tgtEl>
                      <p:spTgt spid="209"/>
                    </p:tgtEl>
                  </p:cond>
                </p:stCondLst>
                <p:endSync evt="end" delay="0">
                  <p:rtn val="all"/>
                </p:endSync>
                <p:childTnLst>
                  <p:par>
                    <p:cTn id="27" fill="hold">
                      <p:stCondLst>
                        <p:cond delay="0"/>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wheel(1)">
                                      <p:cBhvr>
                                        <p:cTn id="31" dur="2000"/>
                                        <p:tgtEl>
                                          <p:spTgt spid="199"/>
                                        </p:tgtEl>
                                      </p:cBhvr>
                                    </p:animEffect>
                                  </p:childTnLst>
                                </p:cTn>
                              </p:par>
                            </p:childTnLst>
                          </p:cTn>
                        </p:par>
                      </p:childTnLst>
                    </p:cTn>
                  </p:par>
                </p:childTnLst>
              </p:cTn>
              <p:nextCondLst>
                <p:cond evt="onClick" delay="0">
                  <p:tgtEl>
                    <p:spTgt spid="209"/>
                  </p:tgtEl>
                </p:cond>
              </p:nextCondLst>
            </p:seq>
            <p:seq concurrent="1" nextAc="seek">
              <p:cTn id="32" restart="whenNotActive" fill="hold" evtFilter="cancelBubble" nodeType="interactiveSeq">
                <p:stCondLst>
                  <p:cond evt="onClick" delay="0">
                    <p:tgtEl>
                      <p:spTgt spid="210"/>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02"/>
                                        </p:tgtEl>
                                        <p:attrNameLst>
                                          <p:attrName>style.visibility</p:attrName>
                                        </p:attrNameLst>
                                      </p:cBhvr>
                                      <p:to>
                                        <p:strVal val="visible"/>
                                      </p:to>
                                    </p:set>
                                    <p:animEffect transition="in" filter="fade">
                                      <p:cBhvr>
                                        <p:cTn id="37" dur="1000"/>
                                        <p:tgtEl>
                                          <p:spTgt spid="202"/>
                                        </p:tgtEl>
                                      </p:cBhvr>
                                    </p:animEffect>
                                    <p:anim calcmode="lin" valueType="num">
                                      <p:cBhvr>
                                        <p:cTn id="38" dur="1000" fill="hold"/>
                                        <p:tgtEl>
                                          <p:spTgt spid="202"/>
                                        </p:tgtEl>
                                        <p:attrNameLst>
                                          <p:attrName>ppt_x</p:attrName>
                                        </p:attrNameLst>
                                      </p:cBhvr>
                                      <p:tavLst>
                                        <p:tav tm="0">
                                          <p:val>
                                            <p:strVal val="#ppt_x"/>
                                          </p:val>
                                        </p:tav>
                                        <p:tav tm="100000">
                                          <p:val>
                                            <p:strVal val="#ppt_x"/>
                                          </p:val>
                                        </p:tav>
                                      </p:tavLst>
                                    </p:anim>
                                    <p:anim calcmode="lin" valueType="num">
                                      <p:cBhvr>
                                        <p:cTn id="39" dur="1000" fill="hold"/>
                                        <p:tgtEl>
                                          <p:spTgt spid="2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0"/>
                  </p:tgtEl>
                </p:cond>
              </p:nextCondLst>
            </p:seq>
            <p:seq concurrent="1" nextAc="seek">
              <p:cTn id="40" restart="whenNotActive" fill="hold" evtFilter="cancelBubble" nodeType="interactiveSeq">
                <p:stCondLst>
                  <p:cond evt="onClick" delay="0">
                    <p:tgtEl>
                      <p:spTgt spid="211"/>
                    </p:tgtEl>
                  </p:cond>
                </p:stCondLst>
                <p:endSync evt="end" delay="0">
                  <p:rtn val="all"/>
                </p:endSync>
                <p:childTnLst>
                  <p:par>
                    <p:cTn id="41" fill="hold">
                      <p:stCondLst>
                        <p:cond delay="0"/>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03"/>
                                        </p:tgtEl>
                                        <p:attrNameLst>
                                          <p:attrName>style.visibility</p:attrName>
                                        </p:attrNameLst>
                                      </p:cBhvr>
                                      <p:to>
                                        <p:strVal val="visible"/>
                                      </p:to>
                                    </p:set>
                                    <p:animEffect transition="in" filter="barn(inVertical)">
                                      <p:cBhvr>
                                        <p:cTn id="45" dur="500"/>
                                        <p:tgtEl>
                                          <p:spTgt spid="203"/>
                                        </p:tgtEl>
                                      </p:cBhvr>
                                    </p:animEffect>
                                  </p:childTnLst>
                                </p:cTn>
                              </p:par>
                            </p:childTnLst>
                          </p:cTn>
                        </p:par>
                      </p:childTnLst>
                    </p:cTn>
                  </p:par>
                </p:childTnLst>
              </p:cTn>
              <p:nextCondLst>
                <p:cond evt="onClick" delay="0">
                  <p:tgtEl>
                    <p:spTgt spid="211"/>
                  </p:tgtEl>
                </p:cond>
              </p:nextCondLst>
            </p:seq>
            <p:seq concurrent="1" nextAc="seek">
              <p:cTn id="46" restart="whenNotActive" fill="hold" evtFilter="cancelBubble" nodeType="interactiveSeq">
                <p:stCondLst>
                  <p:cond evt="onClick" delay="0">
                    <p:tgtEl>
                      <p:spTgt spid="212"/>
                    </p:tgtEl>
                  </p:cond>
                </p:stCondLst>
                <p:endSync evt="end" delay="0">
                  <p:rtn val="all"/>
                </p:endSync>
                <p:childTnLst>
                  <p:par>
                    <p:cTn id="47" fill="hold">
                      <p:stCondLst>
                        <p:cond delay="0"/>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04"/>
                                        </p:tgtEl>
                                        <p:attrNameLst>
                                          <p:attrName>style.visibility</p:attrName>
                                        </p:attrNameLst>
                                      </p:cBhvr>
                                      <p:to>
                                        <p:strVal val="visible"/>
                                      </p:to>
                                    </p:set>
                                    <p:animEffect transition="in" filter="barn(inVertical)">
                                      <p:cBhvr>
                                        <p:cTn id="51" dur="500"/>
                                        <p:tgtEl>
                                          <p:spTgt spid="204"/>
                                        </p:tgtEl>
                                      </p:cBhvr>
                                    </p:animEffect>
                                  </p:childTnLst>
                                </p:cTn>
                              </p:par>
                            </p:childTnLst>
                          </p:cTn>
                        </p:par>
                      </p:childTnLst>
                    </p:cTn>
                  </p:par>
                </p:childTnLst>
              </p:cTn>
              <p:nextCondLst>
                <p:cond evt="onClick" delay="0">
                  <p:tgtEl>
                    <p:spTgt spid="212"/>
                  </p:tgtEl>
                </p:cond>
              </p:nextCondLst>
            </p:seq>
            <p:seq concurrent="1" nextAc="seek">
              <p:cTn id="52" restart="whenNotActive" fill="hold" evtFilter="cancelBubble" nodeType="interactiveSeq">
                <p:stCondLst>
                  <p:cond evt="onClick" delay="0">
                    <p:tgtEl>
                      <p:spTgt spid="2"/>
                    </p:tgtEl>
                  </p:cond>
                </p:stCondLst>
                <p:endSync evt="end" delay="0">
                  <p:rtn val="all"/>
                </p:endSync>
                <p:childTnLst>
                  <p:par>
                    <p:cTn id="53" fill="hold">
                      <p:stCondLst>
                        <p:cond delay="0"/>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3"/>
                                        </p:tgtEl>
                                        <p:attrNameLst>
                                          <p:attrName>style.visibility</p:attrName>
                                        </p:attrNameLst>
                                      </p:cBhvr>
                                      <p:to>
                                        <p:strVal val="visible"/>
                                      </p:to>
                                    </p:set>
                                    <p:animEffect transition="in" filter="wipe(down)">
                                      <p:cBhvr>
                                        <p:cTn id="57" dur="500"/>
                                        <p:tgtEl>
                                          <p:spTgt spid="21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grpId="1" nodeType="clickEffect">
                                  <p:stCondLst>
                                    <p:cond delay="0"/>
                                  </p:stCondLst>
                                  <p:childTnLst>
                                    <p:anim calcmode="lin" valueType="num">
                                      <p:cBhvr additive="base">
                                        <p:cTn id="61" dur="500"/>
                                        <p:tgtEl>
                                          <p:spTgt spid="213"/>
                                        </p:tgtEl>
                                        <p:attrNameLst>
                                          <p:attrName>ppt_x</p:attrName>
                                        </p:attrNameLst>
                                      </p:cBhvr>
                                      <p:tavLst>
                                        <p:tav tm="0">
                                          <p:val>
                                            <p:strVal val="ppt_x"/>
                                          </p:val>
                                        </p:tav>
                                        <p:tav tm="100000">
                                          <p:val>
                                            <p:strVal val="ppt_x"/>
                                          </p:val>
                                        </p:tav>
                                      </p:tavLst>
                                    </p:anim>
                                    <p:anim calcmode="lin" valueType="num">
                                      <p:cBhvr additive="base">
                                        <p:cTn id="62" dur="500"/>
                                        <p:tgtEl>
                                          <p:spTgt spid="213"/>
                                        </p:tgtEl>
                                        <p:attrNameLst>
                                          <p:attrName>ppt_y</p:attrName>
                                        </p:attrNameLst>
                                      </p:cBhvr>
                                      <p:tavLst>
                                        <p:tav tm="0">
                                          <p:val>
                                            <p:strVal val="ppt_y"/>
                                          </p:val>
                                        </p:tav>
                                        <p:tav tm="100000">
                                          <p:val>
                                            <p:strVal val="1+ppt_h/2"/>
                                          </p:val>
                                        </p:tav>
                                      </p:tavLst>
                                    </p:anim>
                                    <p:set>
                                      <p:cBhvr>
                                        <p:cTn id="63" dur="1" fill="hold">
                                          <p:stCondLst>
                                            <p:cond delay="499"/>
                                          </p:stCondLst>
                                        </p:cTn>
                                        <p:tgtEl>
                                          <p:spTgt spid="213"/>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4" restart="whenNotActive" fill="hold" evtFilter="cancelBubble" nodeType="interactiveSeq">
                <p:stCondLst>
                  <p:cond evt="onClick" delay="0">
                    <p:tgtEl>
                      <p:spTgt spid="8"/>
                    </p:tgtEl>
                  </p:cond>
                </p:stCondLst>
                <p:endSync evt="end" delay="0">
                  <p:rtn val="all"/>
                </p:endSync>
                <p:childTnLst>
                  <p:par>
                    <p:cTn id="65" fill="hold">
                      <p:stCondLst>
                        <p:cond delay="0"/>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wipe(down)">
                                      <p:cBhvr>
                                        <p:cTn id="69" dur="500"/>
                                        <p:tgtEl>
                                          <p:spTgt spid="9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96"/>
                                        </p:tgtEl>
                                        <p:attrNameLst>
                                          <p:attrName>ppt_x</p:attrName>
                                        </p:attrNameLst>
                                      </p:cBhvr>
                                      <p:tavLst>
                                        <p:tav tm="0">
                                          <p:val>
                                            <p:strVal val="ppt_x"/>
                                          </p:val>
                                        </p:tav>
                                        <p:tav tm="100000">
                                          <p:val>
                                            <p:strVal val="ppt_x"/>
                                          </p:val>
                                        </p:tav>
                                      </p:tavLst>
                                    </p:anim>
                                    <p:anim calcmode="lin" valueType="num">
                                      <p:cBhvr additive="base">
                                        <p:cTn id="74" dur="500"/>
                                        <p:tgtEl>
                                          <p:spTgt spid="96"/>
                                        </p:tgtEl>
                                        <p:attrNameLst>
                                          <p:attrName>ppt_y</p:attrName>
                                        </p:attrNameLst>
                                      </p:cBhvr>
                                      <p:tavLst>
                                        <p:tav tm="0">
                                          <p:val>
                                            <p:strVal val="ppt_y"/>
                                          </p:val>
                                        </p:tav>
                                        <p:tav tm="100000">
                                          <p:val>
                                            <p:strVal val="1+ppt_h/2"/>
                                          </p:val>
                                        </p:tav>
                                      </p:tavLst>
                                    </p:anim>
                                    <p:set>
                                      <p:cBhvr>
                                        <p:cTn id="75"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10"/>
                    </p:tgtEl>
                  </p:cond>
                </p:stCondLst>
                <p:endSync evt="end" delay="0">
                  <p:rtn val="all"/>
                </p:endSync>
                <p:childTnLst>
                  <p:par>
                    <p:cTn id="77" fill="hold">
                      <p:stCondLst>
                        <p:cond delay="0"/>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wipe(down)">
                                      <p:cBhvr>
                                        <p:cTn id="81" dur="500"/>
                                        <p:tgtEl>
                                          <p:spTgt spid="10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childTnLst>
                                    <p:anim calcmode="lin" valueType="num">
                                      <p:cBhvr additive="base">
                                        <p:cTn id="85" dur="500"/>
                                        <p:tgtEl>
                                          <p:spTgt spid="100"/>
                                        </p:tgtEl>
                                        <p:attrNameLst>
                                          <p:attrName>ppt_x</p:attrName>
                                        </p:attrNameLst>
                                      </p:cBhvr>
                                      <p:tavLst>
                                        <p:tav tm="0">
                                          <p:val>
                                            <p:strVal val="ppt_x"/>
                                          </p:val>
                                        </p:tav>
                                        <p:tav tm="100000">
                                          <p:val>
                                            <p:strVal val="ppt_x"/>
                                          </p:val>
                                        </p:tav>
                                      </p:tavLst>
                                    </p:anim>
                                    <p:anim calcmode="lin" valueType="num">
                                      <p:cBhvr additive="base">
                                        <p:cTn id="86" dur="500"/>
                                        <p:tgtEl>
                                          <p:spTgt spid="100"/>
                                        </p:tgtEl>
                                        <p:attrNameLst>
                                          <p:attrName>ppt_y</p:attrName>
                                        </p:attrNameLst>
                                      </p:cBhvr>
                                      <p:tavLst>
                                        <p:tav tm="0">
                                          <p:val>
                                            <p:strVal val="ppt_y"/>
                                          </p:val>
                                        </p:tav>
                                        <p:tav tm="100000">
                                          <p:val>
                                            <p:strVal val="1+ppt_h/2"/>
                                          </p:val>
                                        </p:tav>
                                      </p:tavLst>
                                    </p:anim>
                                    <p:set>
                                      <p:cBhvr>
                                        <p:cTn id="87"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8" restart="whenNotActive" fill="hold" evtFilter="cancelBubble" nodeType="interactiveSeq">
                <p:stCondLst>
                  <p:cond evt="onClick" delay="0">
                    <p:tgtEl>
                      <p:spTgt spid="11"/>
                    </p:tgtEl>
                  </p:cond>
                </p:stCondLst>
                <p:endSync evt="end" delay="0">
                  <p:rtn val="all"/>
                </p:endSync>
                <p:childTnLst>
                  <p:par>
                    <p:cTn id="89" fill="hold">
                      <p:stCondLst>
                        <p:cond delay="0"/>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02"/>
                                        </p:tgtEl>
                                        <p:attrNameLst>
                                          <p:attrName>style.visibility</p:attrName>
                                        </p:attrNameLst>
                                      </p:cBhvr>
                                      <p:to>
                                        <p:strVal val="visible"/>
                                      </p:to>
                                    </p:set>
                                    <p:animEffect transition="in" filter="wipe(down)">
                                      <p:cBhvr>
                                        <p:cTn id="93" dur="500"/>
                                        <p:tgtEl>
                                          <p:spTgt spid="102"/>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grpId="1" nodeType="clickEffect">
                                  <p:stCondLst>
                                    <p:cond delay="0"/>
                                  </p:stCondLst>
                                  <p:childTnLst>
                                    <p:anim calcmode="lin" valueType="num">
                                      <p:cBhvr additive="base">
                                        <p:cTn id="97" dur="500"/>
                                        <p:tgtEl>
                                          <p:spTgt spid="102"/>
                                        </p:tgtEl>
                                        <p:attrNameLst>
                                          <p:attrName>ppt_x</p:attrName>
                                        </p:attrNameLst>
                                      </p:cBhvr>
                                      <p:tavLst>
                                        <p:tav tm="0">
                                          <p:val>
                                            <p:strVal val="ppt_x"/>
                                          </p:val>
                                        </p:tav>
                                        <p:tav tm="100000">
                                          <p:val>
                                            <p:strVal val="ppt_x"/>
                                          </p:val>
                                        </p:tav>
                                      </p:tavLst>
                                    </p:anim>
                                    <p:anim calcmode="lin" valueType="num">
                                      <p:cBhvr additive="base">
                                        <p:cTn id="98" dur="500"/>
                                        <p:tgtEl>
                                          <p:spTgt spid="102"/>
                                        </p:tgtEl>
                                        <p:attrNameLst>
                                          <p:attrName>ppt_y</p:attrName>
                                        </p:attrNameLst>
                                      </p:cBhvr>
                                      <p:tavLst>
                                        <p:tav tm="0">
                                          <p:val>
                                            <p:strVal val="ppt_y"/>
                                          </p:val>
                                        </p:tav>
                                        <p:tav tm="100000">
                                          <p:val>
                                            <p:strVal val="1+ppt_h/2"/>
                                          </p:val>
                                        </p:tav>
                                      </p:tavLst>
                                    </p:anim>
                                    <p:set>
                                      <p:cBhvr>
                                        <p:cTn id="99"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0" restart="whenNotActive" fill="hold" evtFilter="cancelBubble" nodeType="interactiveSeq">
                <p:stCondLst>
                  <p:cond evt="onClick" delay="0">
                    <p:tgtEl>
                      <p:spTgt spid="37"/>
                    </p:tgtEl>
                  </p:cond>
                </p:stCondLst>
                <p:endSync evt="end" delay="0">
                  <p:rtn val="all"/>
                </p:endSync>
                <p:childTnLst>
                  <p:par>
                    <p:cTn id="101" fill="hold">
                      <p:stCondLst>
                        <p:cond delay="0"/>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wipe(down)">
                                      <p:cBhvr>
                                        <p:cTn id="105" dur="500"/>
                                        <p:tgtEl>
                                          <p:spTgt spid="106"/>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xit" presetSubtype="4" fill="hold" grpId="1" nodeType="clickEffect">
                                  <p:stCondLst>
                                    <p:cond delay="0"/>
                                  </p:stCondLst>
                                  <p:childTnLst>
                                    <p:anim calcmode="lin" valueType="num">
                                      <p:cBhvr additive="base">
                                        <p:cTn id="109" dur="500"/>
                                        <p:tgtEl>
                                          <p:spTgt spid="106"/>
                                        </p:tgtEl>
                                        <p:attrNameLst>
                                          <p:attrName>ppt_x</p:attrName>
                                        </p:attrNameLst>
                                      </p:cBhvr>
                                      <p:tavLst>
                                        <p:tav tm="0">
                                          <p:val>
                                            <p:strVal val="ppt_x"/>
                                          </p:val>
                                        </p:tav>
                                        <p:tav tm="100000">
                                          <p:val>
                                            <p:strVal val="ppt_x"/>
                                          </p:val>
                                        </p:tav>
                                      </p:tavLst>
                                    </p:anim>
                                    <p:anim calcmode="lin" valueType="num">
                                      <p:cBhvr additive="base">
                                        <p:cTn id="110" dur="500"/>
                                        <p:tgtEl>
                                          <p:spTgt spid="106"/>
                                        </p:tgtEl>
                                        <p:attrNameLst>
                                          <p:attrName>ppt_y</p:attrName>
                                        </p:attrNameLst>
                                      </p:cBhvr>
                                      <p:tavLst>
                                        <p:tav tm="0">
                                          <p:val>
                                            <p:strVal val="ppt_y"/>
                                          </p:val>
                                        </p:tav>
                                        <p:tav tm="100000">
                                          <p:val>
                                            <p:strVal val="1+ppt_h/2"/>
                                          </p:val>
                                        </p:tav>
                                      </p:tavLst>
                                    </p:anim>
                                    <p:set>
                                      <p:cBhvr>
                                        <p:cTn id="11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12" restart="whenNotActive" fill="hold" evtFilter="cancelBubble" nodeType="interactiveSeq">
                <p:stCondLst>
                  <p:cond evt="onClick" delay="0">
                    <p:tgtEl>
                      <p:spTgt spid="39"/>
                    </p:tgtEl>
                  </p:cond>
                </p:stCondLst>
                <p:endSync evt="end" delay="0">
                  <p:rtn val="all"/>
                </p:endSync>
                <p:childTnLst>
                  <p:par>
                    <p:cTn id="113" fill="hold">
                      <p:stCondLst>
                        <p:cond delay="0"/>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108"/>
                                        </p:tgtEl>
                                        <p:attrNameLst>
                                          <p:attrName>style.visibility</p:attrName>
                                        </p:attrNameLst>
                                      </p:cBhvr>
                                      <p:to>
                                        <p:strVal val="visible"/>
                                      </p:to>
                                    </p:set>
                                    <p:animEffect transition="in" filter="wipe(down)">
                                      <p:cBhvr>
                                        <p:cTn id="117" dur="500"/>
                                        <p:tgtEl>
                                          <p:spTgt spid="108"/>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xit" presetSubtype="4" fill="hold" grpId="1" nodeType="clickEffect">
                                  <p:stCondLst>
                                    <p:cond delay="0"/>
                                  </p:stCondLst>
                                  <p:childTnLst>
                                    <p:anim calcmode="lin" valueType="num">
                                      <p:cBhvr additive="base">
                                        <p:cTn id="121" dur="500"/>
                                        <p:tgtEl>
                                          <p:spTgt spid="108"/>
                                        </p:tgtEl>
                                        <p:attrNameLst>
                                          <p:attrName>ppt_x</p:attrName>
                                        </p:attrNameLst>
                                      </p:cBhvr>
                                      <p:tavLst>
                                        <p:tav tm="0">
                                          <p:val>
                                            <p:strVal val="ppt_x"/>
                                          </p:val>
                                        </p:tav>
                                        <p:tav tm="100000">
                                          <p:val>
                                            <p:strVal val="ppt_x"/>
                                          </p:val>
                                        </p:tav>
                                      </p:tavLst>
                                    </p:anim>
                                    <p:anim calcmode="lin" valueType="num">
                                      <p:cBhvr additive="base">
                                        <p:cTn id="122" dur="500"/>
                                        <p:tgtEl>
                                          <p:spTgt spid="108"/>
                                        </p:tgtEl>
                                        <p:attrNameLst>
                                          <p:attrName>ppt_y</p:attrName>
                                        </p:attrNameLst>
                                      </p:cBhvr>
                                      <p:tavLst>
                                        <p:tav tm="0">
                                          <p:val>
                                            <p:strVal val="ppt_y"/>
                                          </p:val>
                                        </p:tav>
                                        <p:tav tm="100000">
                                          <p:val>
                                            <p:strVal val="1+ppt_h/2"/>
                                          </p:val>
                                        </p:tav>
                                      </p:tavLst>
                                    </p:anim>
                                    <p:set>
                                      <p:cBhvr>
                                        <p:cTn id="123"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24" restart="whenNotActive" fill="hold" evtFilter="cancelBubble" nodeType="interactiveSeq">
                <p:stCondLst>
                  <p:cond evt="onClick" delay="0">
                    <p:tgtEl>
                      <p:spTgt spid="44"/>
                    </p:tgtEl>
                  </p:cond>
                </p:stCondLst>
                <p:endSync evt="end" delay="0">
                  <p:rtn val="all"/>
                </p:endSync>
                <p:childTnLst>
                  <p:par>
                    <p:cTn id="125" fill="hold">
                      <p:stCondLst>
                        <p:cond delay="0"/>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110"/>
                                        </p:tgtEl>
                                        <p:attrNameLst>
                                          <p:attrName>style.visibility</p:attrName>
                                        </p:attrNameLst>
                                      </p:cBhvr>
                                      <p:to>
                                        <p:strVal val="visible"/>
                                      </p:to>
                                    </p:set>
                                    <p:animEffect transition="in" filter="wipe(down)">
                                      <p:cBhvr>
                                        <p:cTn id="129" dur="500"/>
                                        <p:tgtEl>
                                          <p:spTgt spid="110"/>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xit" presetSubtype="4" fill="hold" grpId="1" nodeType="clickEffect">
                                  <p:stCondLst>
                                    <p:cond delay="0"/>
                                  </p:stCondLst>
                                  <p:childTnLst>
                                    <p:anim calcmode="lin" valueType="num">
                                      <p:cBhvr additive="base">
                                        <p:cTn id="133" dur="500"/>
                                        <p:tgtEl>
                                          <p:spTgt spid="110"/>
                                        </p:tgtEl>
                                        <p:attrNameLst>
                                          <p:attrName>ppt_x</p:attrName>
                                        </p:attrNameLst>
                                      </p:cBhvr>
                                      <p:tavLst>
                                        <p:tav tm="0">
                                          <p:val>
                                            <p:strVal val="ppt_x"/>
                                          </p:val>
                                        </p:tav>
                                        <p:tav tm="100000">
                                          <p:val>
                                            <p:strVal val="ppt_x"/>
                                          </p:val>
                                        </p:tav>
                                      </p:tavLst>
                                    </p:anim>
                                    <p:anim calcmode="lin" valueType="num">
                                      <p:cBhvr additive="base">
                                        <p:cTn id="134" dur="500"/>
                                        <p:tgtEl>
                                          <p:spTgt spid="110"/>
                                        </p:tgtEl>
                                        <p:attrNameLst>
                                          <p:attrName>ppt_y</p:attrName>
                                        </p:attrNameLst>
                                      </p:cBhvr>
                                      <p:tavLst>
                                        <p:tav tm="0">
                                          <p:val>
                                            <p:strVal val="ppt_y"/>
                                          </p:val>
                                        </p:tav>
                                        <p:tav tm="100000">
                                          <p:val>
                                            <p:strVal val="1+ppt_h/2"/>
                                          </p:val>
                                        </p:tav>
                                      </p:tavLst>
                                    </p:anim>
                                    <p:set>
                                      <p:cBhvr>
                                        <p:cTn id="135"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36" restart="whenNotActive" fill="hold" evtFilter="cancelBubble" nodeType="interactiveSeq">
                <p:stCondLst>
                  <p:cond evt="onClick" delay="0">
                    <p:tgtEl>
                      <p:spTgt spid="45"/>
                    </p:tgtEl>
                  </p:cond>
                </p:stCondLst>
                <p:endSync evt="end" delay="0">
                  <p:rtn val="all"/>
                </p:endSync>
                <p:childTnLst>
                  <p:par>
                    <p:cTn id="137" fill="hold">
                      <p:stCondLst>
                        <p:cond delay="0"/>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112"/>
                                        </p:tgtEl>
                                        <p:attrNameLst>
                                          <p:attrName>style.visibility</p:attrName>
                                        </p:attrNameLst>
                                      </p:cBhvr>
                                      <p:to>
                                        <p:strVal val="visible"/>
                                      </p:to>
                                    </p:set>
                                    <p:animEffect transition="in" filter="wipe(down)">
                                      <p:cBhvr>
                                        <p:cTn id="141" dur="500"/>
                                        <p:tgtEl>
                                          <p:spTgt spid="112"/>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xit" presetSubtype="4" fill="hold" grpId="1" nodeType="clickEffect">
                                  <p:stCondLst>
                                    <p:cond delay="0"/>
                                  </p:stCondLst>
                                  <p:childTnLst>
                                    <p:anim calcmode="lin" valueType="num">
                                      <p:cBhvr additive="base">
                                        <p:cTn id="145" dur="500"/>
                                        <p:tgtEl>
                                          <p:spTgt spid="112"/>
                                        </p:tgtEl>
                                        <p:attrNameLst>
                                          <p:attrName>ppt_x</p:attrName>
                                        </p:attrNameLst>
                                      </p:cBhvr>
                                      <p:tavLst>
                                        <p:tav tm="0">
                                          <p:val>
                                            <p:strVal val="ppt_x"/>
                                          </p:val>
                                        </p:tav>
                                        <p:tav tm="100000">
                                          <p:val>
                                            <p:strVal val="ppt_x"/>
                                          </p:val>
                                        </p:tav>
                                      </p:tavLst>
                                    </p:anim>
                                    <p:anim calcmode="lin" valueType="num">
                                      <p:cBhvr additive="base">
                                        <p:cTn id="146" dur="500"/>
                                        <p:tgtEl>
                                          <p:spTgt spid="112"/>
                                        </p:tgtEl>
                                        <p:attrNameLst>
                                          <p:attrName>ppt_y</p:attrName>
                                        </p:attrNameLst>
                                      </p:cBhvr>
                                      <p:tavLst>
                                        <p:tav tm="0">
                                          <p:val>
                                            <p:strVal val="ppt_y"/>
                                          </p:val>
                                        </p:tav>
                                        <p:tav tm="100000">
                                          <p:val>
                                            <p:strVal val="1+ppt_h/2"/>
                                          </p:val>
                                        </p:tav>
                                      </p:tavLst>
                                    </p:anim>
                                    <p:set>
                                      <p:cBhvr>
                                        <p:cTn id="147"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48" restart="whenNotActive" fill="hold" evtFilter="cancelBubble" nodeType="interactiveSeq">
                <p:stCondLst>
                  <p:cond evt="onClick" delay="0">
                    <p:tgtEl>
                      <p:spTgt spid="169"/>
                    </p:tgtEl>
                  </p:cond>
                </p:stCondLst>
                <p:endSync evt="end" delay="0">
                  <p:rtn val="all"/>
                </p:endSync>
                <p:childTnLst>
                  <p:par>
                    <p:cTn id="149" fill="hold">
                      <p:stCondLst>
                        <p:cond delay="0"/>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randombar(horizontal)">
                                      <p:cBhvr>
                                        <p:cTn id="153" dur="500"/>
                                        <p:tgtEl>
                                          <p:spTgt spid="46"/>
                                        </p:tgtEl>
                                      </p:cBhvr>
                                    </p:animEffect>
                                  </p:childTnLst>
                                </p:cTn>
                              </p:par>
                              <p:par>
                                <p:cTn id="154" presetID="14" presetClass="entr" presetSubtype="10" fill="hold" grpId="0" nodeType="withEffect">
                                  <p:stCondLst>
                                    <p:cond delay="0"/>
                                  </p:stCondLst>
                                  <p:childTnLst>
                                    <p:set>
                                      <p:cBhvr>
                                        <p:cTn id="155" dur="1" fill="hold">
                                          <p:stCondLst>
                                            <p:cond delay="0"/>
                                          </p:stCondLst>
                                        </p:cTn>
                                        <p:tgtEl>
                                          <p:spTgt spid="114"/>
                                        </p:tgtEl>
                                        <p:attrNameLst>
                                          <p:attrName>style.visibility</p:attrName>
                                        </p:attrNameLst>
                                      </p:cBhvr>
                                      <p:to>
                                        <p:strVal val="visible"/>
                                      </p:to>
                                    </p:set>
                                    <p:animEffect transition="in" filter="randombar(horizontal)">
                                      <p:cBhvr>
                                        <p:cTn id="156" dur="500"/>
                                        <p:tgtEl>
                                          <p:spTgt spid="114"/>
                                        </p:tgtEl>
                                      </p:cBhvr>
                                    </p:animEffect>
                                  </p:childTnLst>
                                </p:cTn>
                              </p:par>
                              <p:par>
                                <p:cTn id="157" presetID="14" presetClass="entr" presetSubtype="10" fill="hold" grpId="0" nodeType="withEffect">
                                  <p:stCondLst>
                                    <p:cond delay="0"/>
                                  </p:stCondLst>
                                  <p:childTnLst>
                                    <p:set>
                                      <p:cBhvr>
                                        <p:cTn id="158" dur="1" fill="hold">
                                          <p:stCondLst>
                                            <p:cond delay="0"/>
                                          </p:stCondLst>
                                        </p:cTn>
                                        <p:tgtEl>
                                          <p:spTgt spid="109"/>
                                        </p:tgtEl>
                                        <p:attrNameLst>
                                          <p:attrName>style.visibility</p:attrName>
                                        </p:attrNameLst>
                                      </p:cBhvr>
                                      <p:to>
                                        <p:strVal val="visible"/>
                                      </p:to>
                                    </p:set>
                                    <p:animEffect transition="in" filter="randombar(horizontal)">
                                      <p:cBhvr>
                                        <p:cTn id="159" dur="500"/>
                                        <p:tgtEl>
                                          <p:spTgt spid="109"/>
                                        </p:tgtEl>
                                      </p:cBhvr>
                                    </p:animEffect>
                                  </p:childTnLst>
                                </p:cTn>
                              </p:par>
                              <p:par>
                                <p:cTn id="160" presetID="14" presetClass="entr" presetSubtype="10" fill="hold" grpId="0" nodeType="withEffect">
                                  <p:stCondLst>
                                    <p:cond delay="0"/>
                                  </p:stCondLst>
                                  <p:childTnLst>
                                    <p:set>
                                      <p:cBhvr>
                                        <p:cTn id="161" dur="1" fill="hold">
                                          <p:stCondLst>
                                            <p:cond delay="0"/>
                                          </p:stCondLst>
                                        </p:cTn>
                                        <p:tgtEl>
                                          <p:spTgt spid="111"/>
                                        </p:tgtEl>
                                        <p:attrNameLst>
                                          <p:attrName>style.visibility</p:attrName>
                                        </p:attrNameLst>
                                      </p:cBhvr>
                                      <p:to>
                                        <p:strVal val="visible"/>
                                      </p:to>
                                    </p:set>
                                    <p:animEffect transition="in" filter="randombar(horizontal)">
                                      <p:cBhvr>
                                        <p:cTn id="162" dur="500"/>
                                        <p:tgtEl>
                                          <p:spTgt spid="111"/>
                                        </p:tgtEl>
                                      </p:cBhvr>
                                    </p:animEffect>
                                  </p:childTnLst>
                                </p:cTn>
                              </p:par>
                              <p:par>
                                <p:cTn id="163" presetID="14" presetClass="entr" presetSubtype="10" fill="hold" grpId="0" nodeType="withEffect">
                                  <p:stCondLst>
                                    <p:cond delay="0"/>
                                  </p:stCondLst>
                                  <p:childTnLst>
                                    <p:set>
                                      <p:cBhvr>
                                        <p:cTn id="164" dur="1" fill="hold">
                                          <p:stCondLst>
                                            <p:cond delay="0"/>
                                          </p:stCondLst>
                                        </p:cTn>
                                        <p:tgtEl>
                                          <p:spTgt spid="103"/>
                                        </p:tgtEl>
                                        <p:attrNameLst>
                                          <p:attrName>style.visibility</p:attrName>
                                        </p:attrNameLst>
                                      </p:cBhvr>
                                      <p:to>
                                        <p:strVal val="visible"/>
                                      </p:to>
                                    </p:set>
                                    <p:animEffect transition="in" filter="randombar(horizontal)">
                                      <p:cBhvr>
                                        <p:cTn id="165" dur="500"/>
                                        <p:tgtEl>
                                          <p:spTgt spid="103"/>
                                        </p:tgtEl>
                                      </p:cBhvr>
                                    </p:animEffect>
                                  </p:childTnLst>
                                </p:cTn>
                              </p:par>
                              <p:par>
                                <p:cTn id="166" presetID="14" presetClass="entr" presetSubtype="10" fill="hold" grpId="0" nodeType="withEffect">
                                  <p:stCondLst>
                                    <p:cond delay="0"/>
                                  </p:stCondLst>
                                  <p:childTnLst>
                                    <p:set>
                                      <p:cBhvr>
                                        <p:cTn id="167" dur="1" fill="hold">
                                          <p:stCondLst>
                                            <p:cond delay="0"/>
                                          </p:stCondLst>
                                        </p:cTn>
                                        <p:tgtEl>
                                          <p:spTgt spid="107"/>
                                        </p:tgtEl>
                                        <p:attrNameLst>
                                          <p:attrName>style.visibility</p:attrName>
                                        </p:attrNameLst>
                                      </p:cBhvr>
                                      <p:to>
                                        <p:strVal val="visible"/>
                                      </p:to>
                                    </p:set>
                                    <p:animEffect transition="in" filter="randombar(horizontal)">
                                      <p:cBhvr>
                                        <p:cTn id="168" dur="500"/>
                                        <p:tgtEl>
                                          <p:spTgt spid="107"/>
                                        </p:tgtEl>
                                      </p:cBhvr>
                                    </p:animEffect>
                                  </p:childTnLst>
                                </p:cTn>
                              </p:par>
                              <p:par>
                                <p:cTn id="169" presetID="14" presetClass="entr" presetSubtype="10" fill="hold" grpId="0" nodeType="withEffect">
                                  <p:stCondLst>
                                    <p:cond delay="0"/>
                                  </p:stCondLst>
                                  <p:childTnLst>
                                    <p:set>
                                      <p:cBhvr>
                                        <p:cTn id="170" dur="1" fill="hold">
                                          <p:stCondLst>
                                            <p:cond delay="0"/>
                                          </p:stCondLst>
                                        </p:cTn>
                                        <p:tgtEl>
                                          <p:spTgt spid="104"/>
                                        </p:tgtEl>
                                        <p:attrNameLst>
                                          <p:attrName>style.visibility</p:attrName>
                                        </p:attrNameLst>
                                      </p:cBhvr>
                                      <p:to>
                                        <p:strVal val="visible"/>
                                      </p:to>
                                    </p:set>
                                    <p:animEffect transition="in" filter="randombar(horizontal)">
                                      <p:cBhvr>
                                        <p:cTn id="171" dur="500"/>
                                        <p:tgtEl>
                                          <p:spTgt spid="104"/>
                                        </p:tgtEl>
                                      </p:cBhvr>
                                    </p:animEffect>
                                  </p:childTnLst>
                                </p:cTn>
                              </p:par>
                              <p:par>
                                <p:cTn id="172" presetID="14" presetClass="entr" presetSubtype="10" fill="hold" grpId="0" nodeType="withEffect">
                                  <p:stCondLst>
                                    <p:cond delay="0"/>
                                  </p:stCondLst>
                                  <p:childTnLst>
                                    <p:set>
                                      <p:cBhvr>
                                        <p:cTn id="173" dur="1" fill="hold">
                                          <p:stCondLst>
                                            <p:cond delay="0"/>
                                          </p:stCondLst>
                                        </p:cTn>
                                        <p:tgtEl>
                                          <p:spTgt spid="113"/>
                                        </p:tgtEl>
                                        <p:attrNameLst>
                                          <p:attrName>style.visibility</p:attrName>
                                        </p:attrNameLst>
                                      </p:cBhvr>
                                      <p:to>
                                        <p:strVal val="visible"/>
                                      </p:to>
                                    </p:set>
                                    <p:animEffect transition="in" filter="randombar(horizontal)">
                                      <p:cBhvr>
                                        <p:cTn id="174" dur="500"/>
                                        <p:tgtEl>
                                          <p:spTgt spid="113"/>
                                        </p:tgtEl>
                                      </p:cBhvr>
                                    </p:animEffect>
                                  </p:childTnLst>
                                </p:cTn>
                              </p:par>
                            </p:childTnLst>
                          </p:cTn>
                        </p:par>
                      </p:childTnLst>
                    </p:cTn>
                  </p:par>
                </p:childTnLst>
              </p:cTn>
              <p:nextCondLst>
                <p:cond evt="onClick" delay="0">
                  <p:tgtEl>
                    <p:spTgt spid="169"/>
                  </p:tgtEl>
                </p:cond>
              </p:nextCondLst>
            </p:seq>
          </p:childTnLst>
        </p:cTn>
      </p:par>
    </p:tnLst>
    <p:bldLst>
      <p:bldP spid="195" grpId="0"/>
      <p:bldP spid="196" grpId="0"/>
      <p:bldP spid="197" grpId="0"/>
      <p:bldP spid="198" grpId="0"/>
      <p:bldP spid="199" grpId="0"/>
      <p:bldP spid="202" grpId="0"/>
      <p:bldP spid="203" grpId="0"/>
      <p:bldP spid="204" grpId="0"/>
      <p:bldP spid="213" grpId="0" animBg="1"/>
      <p:bldP spid="213" grpId="1" animBg="1"/>
      <p:bldP spid="96" grpId="0" animBg="1"/>
      <p:bldP spid="96" grpId="1" animBg="1"/>
      <p:bldP spid="100" grpId="0" animBg="1"/>
      <p:bldP spid="100" grpId="1" animBg="1"/>
      <p:bldP spid="102" grpId="0" animBg="1"/>
      <p:bldP spid="102" grpId="1" animBg="1"/>
      <p:bldP spid="106" grpId="0" animBg="1"/>
      <p:bldP spid="106" grpId="1" animBg="1"/>
      <p:bldP spid="108" grpId="0" animBg="1"/>
      <p:bldP spid="108" grpId="1" animBg="1"/>
      <p:bldP spid="110" grpId="0" animBg="1"/>
      <p:bldP spid="110" grpId="1" animBg="1"/>
      <p:bldP spid="112" grpId="0" animBg="1"/>
      <p:bldP spid="112" grpId="1" animBg="1"/>
      <p:bldP spid="46" grpId="0"/>
      <p:bldP spid="114" grpId="0"/>
      <p:bldP spid="103" grpId="0"/>
      <p:bldP spid="104" grpId="0"/>
      <p:bldP spid="107" grpId="0"/>
      <p:bldP spid="109" grpId="0"/>
      <p:bldP spid="111" grpId="0"/>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714999"/>
          </a:xfrm>
          <a:prstGeom prst="rect">
            <a:avLst/>
          </a:prstGeom>
        </p:spPr>
      </p:pic>
      <p:sp>
        <p:nvSpPr>
          <p:cNvPr id="3" name="Rectangle 2"/>
          <p:cNvSpPr/>
          <p:nvPr/>
        </p:nvSpPr>
        <p:spPr>
          <a:xfrm>
            <a:off x="228600" y="578814"/>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a:t>
            </a:r>
            <a:r>
              <a:rPr lang="vi-VN" sz="3200" b="1" i="1">
                <a:solidFill>
                  <a:srgbClr val="C00000"/>
                </a:solidFill>
                <a:latin typeface="Times New Roman" pitchFamily="18" charset="0"/>
                <a:cs typeface="Times New Roman" pitchFamily="18" charset="0"/>
              </a:rPr>
              <a:t>Đoàn người khẩn hoang đã đi  đến những đâu</a:t>
            </a:r>
            <a:r>
              <a:rPr lang="vi-VN" sz="3200" b="1" i="1" smtClean="0">
                <a:solidFill>
                  <a:srgbClr val="C00000"/>
                </a:solidFill>
                <a:latin typeface="Times New Roman" pitchFamily="18" charset="0"/>
                <a:cs typeface="Times New Roman" pitchFamily="18" charset="0"/>
              </a:rPr>
              <a:t>?</a:t>
            </a:r>
            <a:endParaRPr lang="en-US" sz="3200" b="1" i="1">
              <a:solidFill>
                <a:srgbClr val="C00000"/>
              </a:solidFill>
              <a:latin typeface="Times New Roman" pitchFamily="18" charset="0"/>
              <a:cs typeface="Times New Roman" pitchFamily="18" charset="0"/>
            </a:endParaRPr>
          </a:p>
        </p:txBody>
      </p:sp>
      <p:sp>
        <p:nvSpPr>
          <p:cNvPr id="4" name="Rectangle 3"/>
          <p:cNvSpPr/>
          <p:nvPr/>
        </p:nvSpPr>
        <p:spPr>
          <a:xfrm>
            <a:off x="457200" y="2230151"/>
            <a:ext cx="8305800" cy="2684749"/>
          </a:xfrm>
          <a:prstGeom prst="rect">
            <a:avLst/>
          </a:prstGeom>
        </p:spPr>
        <p:txBody>
          <a:bodyPr wrap="square" lIns="98465" tIns="49232" rIns="98465" bIns="49232">
            <a:spAutoFit/>
          </a:bodyPr>
          <a:lstStyle/>
          <a:p>
            <a:pPr algn="just">
              <a:lnSpc>
                <a:spcPct val="150000"/>
              </a:lnSpc>
            </a:pPr>
            <a:r>
              <a:rPr lang="vi-VN" sz="2800">
                <a:solidFill>
                  <a:srgbClr val="002060"/>
                </a:solidFill>
                <a:latin typeface="Times New Roman" pitchFamily="18" charset="0"/>
                <a:cs typeface="Times New Roman" pitchFamily="18" charset="0"/>
              </a:rPr>
              <a:t>A. </a:t>
            </a:r>
            <a:r>
              <a:rPr lang="en-US" sz="2800">
                <a:solidFill>
                  <a:srgbClr val="002060"/>
                </a:solidFill>
                <a:latin typeface="Times New Roman" pitchFamily="18" charset="0"/>
                <a:cs typeface="Times New Roman" pitchFamily="18" charset="0"/>
              </a:rPr>
              <a:t>Họ đến vùng Phú Yên, Khánh Hòa</a:t>
            </a:r>
          </a:p>
          <a:p>
            <a:pPr algn="just">
              <a:lnSpc>
                <a:spcPct val="150000"/>
              </a:lnSpc>
            </a:pPr>
            <a:r>
              <a:rPr lang="vi-VN" sz="2800">
                <a:solidFill>
                  <a:srgbClr val="002060"/>
                </a:solidFill>
                <a:latin typeface="Times New Roman" pitchFamily="18" charset="0"/>
                <a:cs typeface="Times New Roman" pitchFamily="18" charset="0"/>
              </a:rPr>
              <a:t>B. </a:t>
            </a:r>
            <a:r>
              <a:rPr lang="en-US" sz="2800">
                <a:solidFill>
                  <a:srgbClr val="002060"/>
                </a:solidFill>
                <a:latin typeface="Times New Roman" pitchFamily="18" charset="0"/>
                <a:cs typeface="Times New Roman" pitchFamily="18" charset="0"/>
              </a:rPr>
              <a:t>Họ đi đến Nam Trung Bộ, đến Tây Nguyên.</a:t>
            </a:r>
          </a:p>
          <a:p>
            <a:pPr algn="just">
              <a:lnSpc>
                <a:spcPct val="150000"/>
              </a:lnSpc>
            </a:pPr>
            <a:r>
              <a:rPr lang="vi-VN" sz="2800">
                <a:solidFill>
                  <a:srgbClr val="002060"/>
                </a:solidFill>
                <a:latin typeface="Times New Roman" pitchFamily="18" charset="0"/>
                <a:cs typeface="Times New Roman" pitchFamily="18" charset="0"/>
              </a:rPr>
              <a:t>C. </a:t>
            </a:r>
            <a:r>
              <a:rPr lang="en-US" sz="2800">
                <a:solidFill>
                  <a:srgbClr val="002060"/>
                </a:solidFill>
                <a:latin typeface="Times New Roman" pitchFamily="18" charset="0"/>
                <a:cs typeface="Times New Roman" pitchFamily="18" charset="0"/>
              </a:rPr>
              <a:t>Họ đến cả đồng bằng sông Cửu Long ngày nay.</a:t>
            </a:r>
          </a:p>
          <a:p>
            <a:pPr algn="just">
              <a:lnSpc>
                <a:spcPct val="150000"/>
              </a:lnSpc>
            </a:pPr>
            <a:r>
              <a:rPr lang="en-US" sz="2800">
                <a:solidFill>
                  <a:srgbClr val="002060"/>
                </a:solidFill>
                <a:latin typeface="Times New Roman" pitchFamily="18" charset="0"/>
                <a:cs typeface="Times New Roman" pitchFamily="18" charset="0"/>
              </a:rPr>
              <a:t>D. Tất cả những nơi trên đều có người đến khẩn hoang</a:t>
            </a:r>
            <a:r>
              <a:rPr lang="en-US" sz="2800" smtClean="0">
                <a:solidFill>
                  <a:srgbClr val="002060"/>
                </a:solidFill>
                <a:latin typeface="Times New Roman" pitchFamily="18" charset="0"/>
                <a:cs typeface="Times New Roman" pitchFamily="18" charset="0"/>
              </a:rPr>
              <a:t>.</a:t>
            </a:r>
            <a:endParaRPr lang="en-US" sz="2800">
              <a:solidFill>
                <a:srgbClr val="002060"/>
              </a:solidFill>
              <a:latin typeface="Times New Roman" pitchFamily="18" charset="0"/>
              <a:cs typeface="Times New Roman" pitchFamily="18" charset="0"/>
            </a:endParaRPr>
          </a:p>
        </p:txBody>
      </p:sp>
      <p:sp>
        <p:nvSpPr>
          <p:cNvPr id="5" name="Left Arrow 4">
            <a:hlinkClick r:id="rId4"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33423106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4">
                                            <p:txEl>
                                              <p:pRg st="3" end="3"/>
                                            </p:txEl>
                                          </p:spTgt>
                                        </p:tgtEl>
                                        <p:attrNameLst>
                                          <p:attrName>style.color</p:attrName>
                                        </p:attrNameLst>
                                      </p:cBhvr>
                                      <p:to>
                                        <a:schemeClr val="accent2"/>
                                      </p:to>
                                    </p:animClr>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3" name="WordArt 14"/>
          <p:cNvSpPr>
            <a:spLocks noChangeArrowheads="1" noChangeShapeType="1" noTextEdit="1"/>
          </p:cNvSpPr>
          <p:nvPr/>
        </p:nvSpPr>
        <p:spPr bwMode="auto">
          <a:xfrm>
            <a:off x="611560" y="-1181100"/>
            <a:ext cx="7992888" cy="2590800"/>
          </a:xfrm>
          <a:prstGeom prst="rect">
            <a:avLst/>
          </a:prstGeom>
          <a:ln>
            <a:solidFill>
              <a:schemeClr val="bg1"/>
            </a:solidFill>
          </a:ln>
        </p:spPr>
        <p:txBody>
          <a:bodyPr wrap="none" fromWordArt="1">
            <a:prstTxWarp prst="textArchDown">
              <a:avLst/>
            </a:prstTxWarp>
            <a:scene3d>
              <a:camera prst="orthographicFront"/>
              <a:lightRig rig="threePt" dir="t"/>
            </a:scene3d>
            <a:sp3d extrusionH="57150">
              <a:bevelT w="82550" h="38100" prst="coolSlant"/>
            </a:sp3d>
          </a:bodyPr>
          <a:lstStyle/>
          <a:p>
            <a:pPr algn="ctr">
              <a:lnSpc>
                <a:spcPct val="150000"/>
              </a:lnSpc>
            </a:pPr>
            <a:r>
              <a:rPr lang="vi-VN" sz="3600" b="1" kern="1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Trò chơi</a:t>
            </a:r>
          </a:p>
          <a:p>
            <a:pPr algn="ctr">
              <a:lnSpc>
                <a:spcPct val="150000"/>
              </a:lnSpc>
            </a:pPr>
            <a:r>
              <a:rPr lang="en-US" sz="3600" b="1" kern="1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Ai </a:t>
            </a:r>
            <a:r>
              <a:rPr lang="en-US" sz="3600" b="1" kern="10"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nhanh</a:t>
            </a:r>
            <a:r>
              <a:rPr lang="en-US" sz="3600" b="1" kern="1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 </a:t>
            </a:r>
            <a:r>
              <a:rPr lang="en-US" sz="3600" b="1" kern="10"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ai</a:t>
            </a:r>
            <a:r>
              <a:rPr lang="en-US" sz="3600" b="1" kern="1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 </a:t>
            </a:r>
            <a:r>
              <a:rPr lang="en-US" sz="3600" b="1" kern="10"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đúng</a:t>
            </a:r>
            <a:endParaRPr lang="en-US" sz="3600" b="1" kern="1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endParaRPr>
          </a:p>
        </p:txBody>
      </p:sp>
    </p:spTree>
    <p:extLst>
      <p:ext uri="{BB962C8B-B14F-4D97-AF65-F5344CB8AC3E}">
        <p14:creationId xmlns="" xmlns:p14="http://schemas.microsoft.com/office/powerpoint/2010/main" val="198245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228600" y="800100"/>
            <a:ext cx="8534400" cy="1077218"/>
          </a:xfrm>
          <a:prstGeom prst="rect">
            <a:avLst/>
          </a:prstGeom>
          <a:noFill/>
        </p:spPr>
        <p:txBody>
          <a:bodyPr wrap="square" rtlCol="0">
            <a:spAutoFit/>
          </a:bodyPr>
          <a:lstStyle/>
          <a:p>
            <a:pPr algn="ctr">
              <a:spcBef>
                <a:spcPct val="50000"/>
              </a:spcBef>
            </a:pPr>
            <a:r>
              <a:rPr lang="en-US" sz="3200" smtClean="0">
                <a:solidFill>
                  <a:srgbClr val="FF0000"/>
                </a:solidFill>
                <a:latin typeface="Times New Roman" pitchFamily="18" charset="0"/>
                <a:cs typeface="Times New Roman" pitchFamily="18" charset="0"/>
              </a:rPr>
              <a:t>Nêu tên thành thị cổ ở nước ta được UNESCO công nhận là di sản văn hóa thế giới :</a:t>
            </a:r>
            <a:endParaRPr lang="en-US" sz="3200">
              <a:solidFill>
                <a:srgbClr val="FF0000"/>
              </a:solidFill>
              <a:latin typeface="Times New Roman" pitchFamily="18" charset="0"/>
              <a:cs typeface="Times New Roman" pitchFamily="18" charset="0"/>
            </a:endParaRPr>
          </a:p>
        </p:txBody>
      </p:sp>
      <p:sp>
        <p:nvSpPr>
          <p:cNvPr id="4" name="TextBox 3"/>
          <p:cNvSpPr txBox="1"/>
          <p:nvPr/>
        </p:nvSpPr>
        <p:spPr>
          <a:xfrm>
            <a:off x="2590800" y="2448461"/>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a. 	Thăng Long</a:t>
            </a:r>
          </a:p>
        </p:txBody>
      </p:sp>
      <p:sp>
        <p:nvSpPr>
          <p:cNvPr id="5" name="TextBox 4"/>
          <p:cNvSpPr txBox="1"/>
          <p:nvPr/>
        </p:nvSpPr>
        <p:spPr>
          <a:xfrm>
            <a:off x="2590800" y="3397219"/>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b. 	Phố Hiến</a:t>
            </a:r>
          </a:p>
        </p:txBody>
      </p:sp>
      <p:sp>
        <p:nvSpPr>
          <p:cNvPr id="6" name="TextBox 5"/>
          <p:cNvSpPr txBox="1"/>
          <p:nvPr/>
        </p:nvSpPr>
        <p:spPr>
          <a:xfrm>
            <a:off x="2590800" y="4177725"/>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 	Hội An</a:t>
            </a:r>
          </a:p>
        </p:txBody>
      </p:sp>
      <p:grpSp>
        <p:nvGrpSpPr>
          <p:cNvPr id="7" name="Group 6"/>
          <p:cNvGrpSpPr/>
          <p:nvPr/>
        </p:nvGrpSpPr>
        <p:grpSpPr>
          <a:xfrm>
            <a:off x="9430710" y="2109870"/>
            <a:ext cx="899584" cy="806744"/>
            <a:chOff x="1996016" y="1294248"/>
            <a:chExt cx="2708794" cy="2580014"/>
          </a:xfrm>
        </p:grpSpPr>
        <p:sp>
          <p:nvSpPr>
            <p:cNvPr id="8" name="Heart 7"/>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5" name="Oval 14"/>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 name="Arc 18"/>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 xmlns:p14="http://schemas.microsoft.com/office/powerpoint/2010/main" val="180720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334 0.00833 C -0.04167 -0.00111 -0.04931 -0.0086 -0.05782 -0.01442 C -0.07309 -0.03829 -0.09375 -0.03468 -0.11094 -0.03607 C -0.12171 -0.03995 -0.13247 -0.04772 -0.14289 -0.05077 C -0.14341 -0.05077 -0.15452 -0.04939 -0.15643 -0.04772 C -0.15782 -0.04661 -0.15834 -0.04411 -0.15938 -0.04328 C -0.16094 -0.04134 -0.1625 -0.04134 -0.16424 -0.04078 C -0.16893 -0.03496 -0.17448 -0.03052 -0.17969 -0.02774 C -0.18421 -0.02053 -0.1908 -0.01664 -0.19618 -0.01442 C -0.20018 -0.00749 -0.20487 -0.00111 -0.20868 0.00611 C -0.21754 0.02165 -0.22518 0.04384 -0.23559 0.05328 C -0.23959 0.06465 -0.23664 0.05744 -0.24532 0.06882 L -0.24532 0.06909 C -0.25296 0.08546 -0.26303 0.10322 -0.27344 0.10849 C -0.28299 0.12487 -0.29462 0.12875 -0.30556 0.13735 C -0.32153 0.15123 -0.33872 0.1565 -0.35573 0.15983 C -0.36181 0.16482 -0.36806 0.16538 -0.37448 0.16676 C -0.38386 0.16565 -0.39428 0.16538 -0.40417 0.16454 C -0.4158 0.16316 -0.4283 0.15483 -0.43993 0.15123 C -0.45018 0.1429 -0.44393 0.14679 -0.45921 0.14401 C -0.46042 0.14318 -0.46112 0.14207 -0.46216 0.14179 C -0.46702 0.14013 -0.47205 0.14013 -0.47674 0.13735 C -0.49809 0.12653 -0.5198 0.11765 -0.54184 0.11293 C -0.5665 0.101 -0.55 0.10849 -0.60521 0.11071 C -0.61285 0.1146 -0.62014 0.12043 -0.62778 0.12403 C -0.63334 0.13319 -0.64028 0.14179 -0.64705 0.14679 C -0.65243 0.15483 -0.65799 0.16316 -0.66424 0.16676 C -0.66684 0.17481 -0.66893 0.17731 -0.67309 0.18008 C -0.67691 0.18591 -0.68039 0.19645 -0.68473 0.20034 C -0.69167 0.20422 -0.69809 0.21199 -0.70521 0.21477 C -0.7125 0.2242 -0.71997 0.23114 -0.7283 0.23585 C -0.73473 0.25084 -0.73178 0.24556 -0.73698 0.25361 C -0.74098 0.26748 -0.74636 0.27914 -0.7533 0.28497 C -0.75382 0.28719 -0.75434 0.28996 -0.75521 0.29079 C -0.75608 0.29301 -0.75764 0.29218 -0.75816 0.29357 C -0.75886 0.29551 -0.75851 0.29856 -0.75921 0.3005 C -0.76077 0.30439 -0.7632 0.3055 -0.76493 0.30938 C -0.76754 0.31493 -0.77032 0.31965 -0.77223 0.32659 " pathEditMode="relative" rAng="0" ptsTypes="fffffffffffFfffffffffffffffffffffffffA">
                                      <p:cBhvr>
                                        <p:cTn id="6" dur="2000" fill="hold"/>
                                        <p:tgtEl>
                                          <p:spTgt spid="7"/>
                                        </p:tgtEl>
                                        <p:attrNameLst>
                                          <p:attrName>ppt_x</p:attrName>
                                          <p:attrName>ppt_y</p:attrName>
                                        </p:attrNameLst>
                                      </p:cBhvr>
                                      <p:rCtr x="-36944" y="12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76200" y="824925"/>
            <a:ext cx="8915400" cy="1222642"/>
          </a:xfrm>
          <a:prstGeom prst="rect">
            <a:avLst/>
          </a:prstGeom>
          <a:noFill/>
        </p:spPr>
        <p:txBody>
          <a:bodyPr wrap="square" rtlCol="0">
            <a:spAutoFit/>
          </a:bodyPr>
          <a:lstStyle/>
          <a:p>
            <a:pPr algn="ctr">
              <a:lnSpc>
                <a:spcPct val="120000"/>
              </a:lnSpc>
            </a:pPr>
            <a:r>
              <a:rPr lang="en-US" sz="3200" smtClean="0">
                <a:solidFill>
                  <a:srgbClr val="FF0000"/>
                </a:solidFill>
                <a:latin typeface="Times New Roman" pitchFamily="18" charset="0"/>
                <a:cs typeface="Times New Roman" pitchFamily="18" charset="0"/>
              </a:rPr>
              <a:t>Trong câu “Thứ nhất kinh kì, thứ nhì Phố Hiến”. Kinh kì là :</a:t>
            </a:r>
          </a:p>
        </p:txBody>
      </p:sp>
      <p:sp>
        <p:nvSpPr>
          <p:cNvPr id="4" name="TextBox 3">
            <a:hlinkClick r:id="rId3" action="ppaction://hlinksldjump"/>
          </p:cNvPr>
          <p:cNvSpPr txBox="1"/>
          <p:nvPr/>
        </p:nvSpPr>
        <p:spPr>
          <a:xfrm>
            <a:off x="224642" y="3515304"/>
            <a:ext cx="80772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b. 	Hội An.      </a:t>
            </a:r>
          </a:p>
        </p:txBody>
      </p:sp>
      <p:sp>
        <p:nvSpPr>
          <p:cNvPr id="5" name="TextBox 4"/>
          <p:cNvSpPr txBox="1"/>
          <p:nvPr/>
        </p:nvSpPr>
        <p:spPr>
          <a:xfrm>
            <a:off x="224642" y="2577525"/>
            <a:ext cx="83820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a. 	Phố Hiến.</a:t>
            </a:r>
          </a:p>
        </p:txBody>
      </p:sp>
      <p:sp>
        <p:nvSpPr>
          <p:cNvPr id="6" name="TextBox 5"/>
          <p:cNvSpPr txBox="1"/>
          <p:nvPr/>
        </p:nvSpPr>
        <p:spPr>
          <a:xfrm>
            <a:off x="254330" y="4406325"/>
            <a:ext cx="8737270" cy="584775"/>
          </a:xfrm>
          <a:prstGeom prst="rect">
            <a:avLst/>
          </a:prstGeom>
          <a:noFill/>
        </p:spPr>
        <p:txBody>
          <a:bodyPr wrap="square" rtlCol="0">
            <a:spAutoFit/>
          </a:bodyPr>
          <a:lstStyle/>
          <a:p>
            <a:pPr algn="ctr"/>
            <a:r>
              <a:rPr lang="en-US" sz="3200">
                <a:latin typeface="Times New Roman" pitchFamily="18" charset="0"/>
                <a:cs typeface="Times New Roman" pitchFamily="18" charset="0"/>
              </a:rPr>
              <a:t>c. </a:t>
            </a:r>
            <a:r>
              <a:rPr lang="en-US" sz="3200" smtClean="0">
                <a:latin typeface="Times New Roman" pitchFamily="18" charset="0"/>
                <a:cs typeface="Times New Roman" pitchFamily="18" charset="0"/>
              </a:rPr>
              <a:t>	Thăng Long.</a:t>
            </a:r>
          </a:p>
        </p:txBody>
      </p:sp>
      <p:grpSp>
        <p:nvGrpSpPr>
          <p:cNvPr id="10" name="Group 9"/>
          <p:cNvGrpSpPr/>
          <p:nvPr/>
        </p:nvGrpSpPr>
        <p:grpSpPr>
          <a:xfrm>
            <a:off x="9472879" y="551741"/>
            <a:ext cx="899584" cy="806744"/>
            <a:chOff x="1996016" y="1294248"/>
            <a:chExt cx="2708794" cy="2580014"/>
          </a:xfrm>
        </p:grpSpPr>
        <p:sp>
          <p:nvSpPr>
            <p:cNvPr id="11" name="Heart 10"/>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8" name="Oval 17"/>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2" name="Arc 21"/>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 xmlns:p14="http://schemas.microsoft.com/office/powerpoint/2010/main" val="334016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0.01026 C -0.00799 -0.00777 -0.01545 -0.02276 -0.02396 -0.03358 C -0.03889 -0.08213 -0.05938 -0.07603 -0.07622 -0.07908 C -0.08698 -0.08713 -0.09705 -0.10211 -0.10764 -0.10988 C -0.10799 -0.10988 -0.11892 -0.10544 -0.12083 -0.10211 C -0.12205 -0.10072 -0.12257 -0.0949 -0.12379 -0.09296 C -0.12535 -0.09046 -0.12691 -0.09046 -0.12865 -0.08796 C -0.13333 -0.07631 -0.13854 -0.06743 -0.14375 -0.06077 C -0.14844 -0.04773 -0.15469 -0.03885 -0.1599 -0.03358 C -0.16406 -0.01998 -0.1684 -0.00777 -0.1724 0.00638 C -0.18108 0.03884 -0.18837 0.08268 -0.19896 0.10127 C -0.20243 0.12541 -0.19983 0.11182 -0.20851 0.13207 L -0.20851 0.13318 C -0.2158 0.16731 -0.22587 0.2031 -0.23594 0.21337 C -0.24549 0.24611 -0.25677 0.25388 -0.26771 0.27219 C -0.28333 0.29911 -0.30017 0.30993 -0.31719 0.31714 C -0.32292 0.32713 -0.32917 0.32769 -0.33524 0.33046 C -0.34479 0.32991 -0.35486 0.3288 -0.36441 0.32658 C -0.37622 0.3238 -0.38819 0.30632 -0.39983 0.29911 C -0.40972 0.28385 -0.40347 0.29106 -0.41875 0.28524 C -0.41997 0.2844 -0.42066 0.28218 -0.4217 0.28163 C -0.42639 0.27774 -0.43125 0.27774 -0.43594 0.27219 C -0.4566 0.24833 -0.4783 0.23085 -0.49965 0.22225 C -0.52413 0.19728 -0.50799 0.21337 -0.5625 0.21837 C -0.56979 0.22558 -0.57691 0.23834 -0.58438 0.24528 C -0.59028 0.26276 -0.59688 0.28024 -0.60347 0.29051 C -0.60868 0.3066 -0.61441 0.32436 -0.62049 0.33046 C -0.62292 0.34739 -0.625 0.35127 -0.62917 0.35738 C -0.63299 0.36903 -0.63594 0.39262 -0.64045 0.39928 C -0.6474 0.4076 -0.65347 0.42203 -0.66042 0.43007 C -0.66771 0.44728 -0.67535 0.46198 -0.68333 0.47031 C -0.68976 0.50055 -0.68681 0.48973 -0.69184 0.50666 C -0.69583 0.53579 -0.70122 0.55799 -0.70799 0.56992 C -0.70868 0.5738 -0.70903 0.57991 -0.7099 0.58324 C -0.71059 0.58573 -0.71215 0.58407 -0.71285 0.58823 C -0.71354 0.59073 -0.71302 0.59767 -0.71372 0.60127 C -0.71545 0.60932 -0.71771 0.61126 -0.71962 0.61848 C -0.72188 0.63068 -0.72465 0.63901 -0.72674 0.65205 " pathEditMode="relative" rAng="0" ptsTypes="fffffffffffFfffffffffffffffffffffffffA">
                                      <p:cBhvr>
                                        <p:cTn id="6" dur="2000" fill="hold"/>
                                        <p:tgtEl>
                                          <p:spTgt spid="10"/>
                                        </p:tgtEl>
                                        <p:attrNameLst>
                                          <p:attrName>ppt_x</p:attrName>
                                          <p:attrName>ppt_y</p:attrName>
                                        </p:attrNameLst>
                                      </p:cBhvr>
                                      <p:rCtr x="-36337" y="260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76200" y="720458"/>
            <a:ext cx="8915400" cy="1222642"/>
          </a:xfrm>
          <a:prstGeom prst="rect">
            <a:avLst/>
          </a:prstGeom>
          <a:noFill/>
        </p:spPr>
        <p:txBody>
          <a:bodyPr wrap="square" rtlCol="0">
            <a:spAutoFit/>
          </a:bodyPr>
          <a:lstStyle/>
          <a:p>
            <a:pPr algn="ctr">
              <a:lnSpc>
                <a:spcPct val="120000"/>
              </a:lnSpc>
            </a:pPr>
            <a:r>
              <a:rPr lang="en-US" sz="3200" smtClean="0">
                <a:solidFill>
                  <a:srgbClr val="FF0000"/>
                </a:solidFill>
                <a:latin typeface="Times New Roman" pitchFamily="18" charset="0"/>
                <a:cs typeface="Times New Roman" pitchFamily="18" charset="0"/>
              </a:rPr>
              <a:t>Sự phát triển của các thành thị chứng tỏ sự phát triển về mặt nào của nước ta lúc bấy giờ :</a:t>
            </a:r>
          </a:p>
        </p:txBody>
      </p:sp>
      <p:sp>
        <p:nvSpPr>
          <p:cNvPr id="4" name="TextBox 3"/>
          <p:cNvSpPr txBox="1"/>
          <p:nvPr/>
        </p:nvSpPr>
        <p:spPr>
          <a:xfrm>
            <a:off x="228599" y="2495550"/>
            <a:ext cx="8928463"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a. 	Chính trị.</a:t>
            </a:r>
          </a:p>
        </p:txBody>
      </p:sp>
      <p:sp>
        <p:nvSpPr>
          <p:cNvPr id="5" name="TextBox 4">
            <a:hlinkClick r:id="rId3" action="ppaction://hlinksldjump"/>
          </p:cNvPr>
          <p:cNvSpPr txBox="1"/>
          <p:nvPr/>
        </p:nvSpPr>
        <p:spPr>
          <a:xfrm>
            <a:off x="228600" y="3333750"/>
            <a:ext cx="86106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b. 	Kinh tế</a:t>
            </a:r>
          </a:p>
        </p:txBody>
      </p:sp>
      <p:sp>
        <p:nvSpPr>
          <p:cNvPr id="6" name="TextBox 5"/>
          <p:cNvSpPr txBox="1"/>
          <p:nvPr/>
        </p:nvSpPr>
        <p:spPr>
          <a:xfrm>
            <a:off x="228600" y="4171950"/>
            <a:ext cx="89154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c. 	Văn hóa.</a:t>
            </a:r>
          </a:p>
        </p:txBody>
      </p:sp>
      <p:grpSp>
        <p:nvGrpSpPr>
          <p:cNvPr id="7" name="Group 6"/>
          <p:cNvGrpSpPr/>
          <p:nvPr/>
        </p:nvGrpSpPr>
        <p:grpSpPr>
          <a:xfrm>
            <a:off x="9372600" y="2179467"/>
            <a:ext cx="899584" cy="806744"/>
            <a:chOff x="1996016" y="1294248"/>
            <a:chExt cx="2708794" cy="2580014"/>
          </a:xfrm>
        </p:grpSpPr>
        <p:sp>
          <p:nvSpPr>
            <p:cNvPr id="8" name="Heart 7"/>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9" name="Heart 8"/>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0" name="Heart 9"/>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1" name="Heart 10"/>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2" name="Heart 11"/>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3" name="Oval 12"/>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4" name="Arc 13"/>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sp>
          <p:nvSpPr>
            <p:cNvPr id="15" name="Oval 14"/>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6" name="Oval 15"/>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7" name="Oval 16"/>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8" name="Arc 17"/>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sp>
          <p:nvSpPr>
            <p:cNvPr id="19" name="Arc 18"/>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grpSp>
    </p:spTree>
    <p:extLst>
      <p:ext uri="{BB962C8B-B14F-4D97-AF65-F5344CB8AC3E}">
        <p14:creationId xmlns="" xmlns:p14="http://schemas.microsoft.com/office/powerpoint/2010/main" val="334016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0.06993 C -0.00764 0.06299 -0.01475 0.05716 -0.02274 0.05328 C -0.0368 0.03496 -0.05607 0.03746 -0.0717 0.03552 C -0.08177 0.03247 -0.09149 0.02747 -0.10121 0.02525 C -0.10156 0.02525 -0.11198 0.02608 -0.11371 0.02747 C -0.11475 0.02747 -0.11545 0.02997 -0.11649 0.03052 C -0.11788 0.03247 -0.11927 0.03247 -0.12083 0.03247 C -0.12535 0.03635 -0.13038 0.03996 -0.13524 0.0419 C -0.13941 0.04773 -0.14566 0.05133 -0.15052 0.05328 C -0.15416 0.05799 -0.15833 0.06299 -0.16215 0.06882 C -0.17014 0.08019 -0.17708 0.09712 -0.18698 0.10489 C -0.19045 0.11377 -0.18767 0.10794 -0.196 0.11682 L -0.196 0.11709 C -0.20278 0.12958 -0.21215 0.14234 -0.22187 0.14734 C -0.23055 0.15955 -0.24132 0.1626 -0.25173 0.16898 C -0.26632 0.1798 -0.28212 0.18313 -0.29826 0.18674 C -0.3033 0.19062 -0.3092 0.19062 -0.31475 0.19118 C -0.32413 0.19118 -0.3335 0.19062 -0.34271 0.19007 C -0.35347 0.18951 -0.36493 0.18286 -0.37552 0.1798 C -0.38489 0.17342 -0.37916 0.17675 -0.3934 0.17398 C -0.39444 0.17342 -0.39514 0.17287 -0.39618 0.17287 C -0.40069 0.17148 -0.40521 0.17148 -0.40955 0.16898 C -0.42916 0.16094 -0.4493 0.15372 -0.46944 0.14984 C -0.49271 0.14179 -0.47725 0.14734 -0.5283 0.14789 C -0.53524 0.15122 -0.54201 0.15622 -0.54896 0.15872 C -0.55434 0.16593 -0.56059 0.17287 -0.56666 0.1762 C -0.57153 0.18286 -0.57691 0.18951 -0.58281 0.19118 C -0.58489 0.19812 -0.58698 0.1995 -0.59097 0.202 C -0.59444 0.20644 -0.59757 0.21476 -0.60156 0.21726 C -0.60798 0.22115 -0.61389 0.2267 -0.62048 0.22892 C -0.62708 0.2353 -0.63437 0.24029 -0.64166 0.24473 C -0.64774 0.25611 -0.64496 0.25167 -0.64982 0.25805 C -0.65347 0.26943 -0.6585 0.27886 -0.66493 0.28136 C -0.66562 0.28358 -0.66597 0.28663 -0.66684 0.28663 C -0.66753 0.28802 -0.66875 0.28718 -0.66944 0.28857 C -0.66996 0.28968 -0.66962 0.29301 -0.67031 0.2944 C -0.6717 0.29801 -0.67413 0.29801 -0.67569 0.29995 C -0.67812 0.3055 -0.68055 0.30883 -0.68246 0.31438 " pathEditMode="relative" rAng="0" ptsTypes="fffffffffffFfffffffffffffffffffffffffA">
                                      <p:cBhvr>
                                        <p:cTn id="6" dur="2000" fill="hold"/>
                                        <p:tgtEl>
                                          <p:spTgt spid="7"/>
                                        </p:tgtEl>
                                        <p:attrNameLst>
                                          <p:attrName>ppt_x</p:attrName>
                                          <p:attrName>ppt_y</p:attrName>
                                        </p:attrNameLst>
                                      </p:cBhvr>
                                      <p:rCtr x="-34132" y="9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81"/>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5119688"/>
            <a:ext cx="9144000" cy="557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767462" y="-34925"/>
            <a:ext cx="7920156" cy="4035425"/>
            <a:chOff x="247" y="0"/>
            <a:chExt cx="2639" cy="2087"/>
          </a:xfrm>
        </p:grpSpPr>
        <p:grpSp>
          <p:nvGrpSpPr>
            <p:cNvPr id="4" name="Group 4"/>
            <p:cNvGrpSpPr>
              <a:grpSpLocks/>
            </p:cNvGrpSpPr>
            <p:nvPr/>
          </p:nvGrpSpPr>
          <p:grpSpPr bwMode="auto">
            <a:xfrm>
              <a:off x="247" y="0"/>
              <a:ext cx="2414" cy="2073"/>
              <a:chOff x="1644" y="2382"/>
              <a:chExt cx="2346" cy="1774"/>
            </a:xfrm>
          </p:grpSpPr>
          <p:pic>
            <p:nvPicPr>
              <p:cNvPr id="6" name="Picture 5" descr="BIRTHD~3"/>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644" y="2382"/>
                <a:ext cx="2346" cy="504"/>
                <a:chOff x="1644" y="2406"/>
                <a:chExt cx="2346" cy="504"/>
              </a:xfrm>
            </p:grpSpPr>
            <p:sp>
              <p:nvSpPr>
                <p:cNvPr id="8" name="AutoShape 7"/>
                <p:cNvSpPr>
                  <a:spLocks noChangeArrowheads="1"/>
                </p:cNvSpPr>
                <p:nvPr/>
              </p:nvSpPr>
              <p:spPr bwMode="auto">
                <a:xfrm>
                  <a:off x="1668" y="2475"/>
                  <a:ext cx="2322" cy="435"/>
                </a:xfrm>
                <a:prstGeom prst="flowChartTerminator">
                  <a:avLst/>
                </a:prstGeom>
                <a:solidFill>
                  <a:srgbClr val="FFFF99"/>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r>
                    <a:rPr lang="en-US" sz="3200">
                      <a:solidFill>
                        <a:srgbClr val="C00000"/>
                      </a:solidFill>
                      <a:latin typeface="VNI-Times" pitchFamily="2" charset="0"/>
                      <a:cs typeface="Arial" charset="0"/>
                    </a:rPr>
                    <a:t>              Tieát hoïc keát thuùc</a:t>
                  </a:r>
                </a:p>
              </p:txBody>
            </p:sp>
            <p:sp>
              <p:nvSpPr>
                <p:cNvPr id="9" name="Freeform 8"/>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sp>
          <p:nvSpPr>
            <p:cNvPr id="5" name="Rectangle 9"/>
            <p:cNvSpPr>
              <a:spLocks noChangeArrowheads="1"/>
            </p:cNvSpPr>
            <p:nvPr/>
          </p:nvSpPr>
          <p:spPr bwMode="auto">
            <a:xfrm>
              <a:off x="247" y="1762"/>
              <a:ext cx="2639" cy="325"/>
            </a:xfrm>
            <a:prstGeom prst="rect">
              <a:avLst/>
            </a:prstGeom>
            <a:solidFill>
              <a:srgbClr val="FFFFCC"/>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en-US"/>
            </a:p>
          </p:txBody>
        </p:sp>
      </p:grpSp>
      <p:sp>
        <p:nvSpPr>
          <p:cNvPr id="10" name="Text Box 10"/>
          <p:cNvSpPr txBox="1">
            <a:spLocks noChangeArrowheads="1"/>
          </p:cNvSpPr>
          <p:nvPr/>
        </p:nvSpPr>
        <p:spPr bwMode="auto">
          <a:xfrm>
            <a:off x="841578" y="3339525"/>
            <a:ext cx="799762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dirty="0" err="1" smtClean="0">
                <a:solidFill>
                  <a:srgbClr val="C00000"/>
                </a:solidFill>
                <a:latin typeface="VNI-Times" pitchFamily="2" charset="0"/>
              </a:rPr>
              <a:t>Chaøo</a:t>
            </a:r>
            <a:r>
              <a:rPr lang="en-US" sz="3200" dirty="0" smtClean="0">
                <a:solidFill>
                  <a:srgbClr val="C00000"/>
                </a:solidFill>
                <a:latin typeface="VNI-Times" pitchFamily="2" charset="0"/>
              </a:rPr>
              <a:t> </a:t>
            </a:r>
            <a:r>
              <a:rPr lang="en-US" sz="3200" dirty="0" err="1">
                <a:solidFill>
                  <a:srgbClr val="C00000"/>
                </a:solidFill>
                <a:latin typeface="VNI-Times" pitchFamily="2" charset="0"/>
              </a:rPr>
              <a:t>caùc</a:t>
            </a:r>
            <a:r>
              <a:rPr lang="en-US" sz="3200" dirty="0">
                <a:solidFill>
                  <a:srgbClr val="C00000"/>
                </a:solidFill>
                <a:latin typeface="VNI-Times" pitchFamily="2" charset="0"/>
              </a:rPr>
              <a:t> </a:t>
            </a:r>
            <a:r>
              <a:rPr lang="en-US" sz="3200" dirty="0" err="1">
                <a:solidFill>
                  <a:srgbClr val="C00000"/>
                </a:solidFill>
                <a:latin typeface="VNI-Times" pitchFamily="2" charset="0"/>
              </a:rPr>
              <a:t>em</a:t>
            </a:r>
            <a:r>
              <a:rPr lang="en-US" sz="3200" dirty="0">
                <a:solidFill>
                  <a:srgbClr val="C00000"/>
                </a:solidFill>
                <a:latin typeface="VNI-Times" pitchFamily="2" charset="0"/>
              </a:rPr>
              <a:t> </a:t>
            </a:r>
            <a:r>
              <a:rPr lang="en-US" sz="3200" dirty="0" err="1">
                <a:solidFill>
                  <a:srgbClr val="C00000"/>
                </a:solidFill>
                <a:latin typeface="VNI-Times" pitchFamily="2" charset="0"/>
              </a:rPr>
              <a:t>hoïc</a:t>
            </a:r>
            <a:r>
              <a:rPr lang="en-US" sz="3200" dirty="0">
                <a:solidFill>
                  <a:srgbClr val="C00000"/>
                </a:solidFill>
                <a:latin typeface="VNI-Times" pitchFamily="2" charset="0"/>
              </a:rPr>
              <a:t> </a:t>
            </a:r>
            <a:r>
              <a:rPr lang="en-US" sz="3200" dirty="0" err="1">
                <a:solidFill>
                  <a:srgbClr val="C00000"/>
                </a:solidFill>
                <a:latin typeface="VNI-Times" pitchFamily="2" charset="0"/>
              </a:rPr>
              <a:t>sinh</a:t>
            </a:r>
            <a:endParaRPr lang="vi-VN" sz="3200" dirty="0">
              <a:solidFill>
                <a:srgbClr val="C00000"/>
              </a:solidFill>
              <a:latin typeface="VNI-Times" pitchFamily="2" charset="0"/>
            </a:endParaRPr>
          </a:p>
        </p:txBody>
      </p:sp>
      <p:pic>
        <p:nvPicPr>
          <p:cNvPr id="11" name="Picture 2" descr="C:\Users\Dell\Downloads\images.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286000" y="4381500"/>
            <a:ext cx="49530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2967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2000"/>
                            </p:stCondLst>
                            <p:childTnLst>
                              <p:par>
                                <p:cTn id="9" presetID="8" presetClass="entr" presetSubtype="16" repeatCount="indefinite"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2000"/>
                                        <p:tgtEl>
                                          <p:spTgt spid="10"/>
                                        </p:tgtEl>
                                      </p:cBhvr>
                                    </p:animEffect>
                                  </p:childTnLst>
                                  <p:subTnLst>
                                    <p:audio>
                                      <p:cMediaNode vol="69000">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4833"/>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 </a:t>
            </a:r>
            <a:r>
              <a:rPr lang="en-US" sz="3200" b="1" i="1">
                <a:solidFill>
                  <a:srgbClr val="C00000"/>
                </a:solidFill>
                <a:latin typeface="Times New Roman" pitchFamily="18" charset="0"/>
                <a:cs typeface="Times New Roman" pitchFamily="18" charset="0"/>
              </a:rPr>
              <a:t>Cuộc khẩn hoang ở Đàng Trong đem lại kết quả gì?</a:t>
            </a:r>
          </a:p>
        </p:txBody>
      </p:sp>
      <p:sp>
        <p:nvSpPr>
          <p:cNvPr id="4" name="Rectangle 3"/>
          <p:cNvSpPr/>
          <p:nvPr/>
        </p:nvSpPr>
        <p:spPr>
          <a:xfrm>
            <a:off x="381000" y="2019300"/>
            <a:ext cx="8382000" cy="3561912"/>
          </a:xfrm>
          <a:prstGeom prst="rect">
            <a:avLst/>
          </a:prstGeom>
        </p:spPr>
        <p:txBody>
          <a:bodyPr wrap="square" lIns="98465" tIns="49232" rIns="98465" bIns="49232">
            <a:spAutoFit/>
          </a:bodyPr>
          <a:lstStyle/>
          <a:p>
            <a:pPr algn="just">
              <a:lnSpc>
                <a:spcPct val="150000"/>
              </a:lnSpc>
            </a:pPr>
            <a:r>
              <a:rPr lang="en-US" sz="3000" smtClean="0">
                <a:solidFill>
                  <a:srgbClr val="002060"/>
                </a:solidFill>
                <a:latin typeface="Times New Roman" pitchFamily="18" charset="0"/>
                <a:cs typeface="Times New Roman" pitchFamily="18" charset="0"/>
              </a:rPr>
              <a:t>A. </a:t>
            </a:r>
            <a:r>
              <a:rPr lang="vi-VN" sz="3000" smtClean="0">
                <a:solidFill>
                  <a:srgbClr val="002060"/>
                </a:solidFill>
                <a:latin typeface="Times New Roman" pitchFamily="18" charset="0"/>
                <a:cs typeface="Times New Roman" pitchFamily="18" charset="0"/>
              </a:rPr>
              <a:t>Ruộng </a:t>
            </a:r>
            <a:r>
              <a:rPr lang="vi-VN" sz="3000">
                <a:solidFill>
                  <a:srgbClr val="002060"/>
                </a:solidFill>
                <a:latin typeface="Times New Roman" pitchFamily="18" charset="0"/>
                <a:cs typeface="Times New Roman" pitchFamily="18" charset="0"/>
              </a:rPr>
              <a:t>đất được khai phá, xóm làng được hình thành và phát triển.</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B. Tình đoàn kết giữa các dân tộc ngày càng bền chặt.</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C. Cả A và B đều đúng</a:t>
            </a:r>
            <a:r>
              <a:rPr lang="vi-VN" sz="3000" smtClean="0">
                <a:solidFill>
                  <a:srgbClr val="002060"/>
                </a:solidFill>
                <a:latin typeface="Times New Roman" pitchFamily="18" charset="0"/>
                <a:cs typeface="Times New Roman" pitchFamily="18" charset="0"/>
              </a:rPr>
              <a:t>.</a:t>
            </a:r>
            <a:endParaRPr lang="en-US" sz="300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6" name="Rectangle 5"/>
          <p:cNvSpPr/>
          <p:nvPr/>
        </p:nvSpPr>
        <p:spPr>
          <a:xfrm>
            <a:off x="381000" y="607233"/>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a:t>
            </a:r>
            <a:r>
              <a:rPr lang="en-US" sz="3200" b="1" i="1" smtClean="0">
                <a:solidFill>
                  <a:srgbClr val="C00000"/>
                </a:solidFill>
                <a:latin typeface="Times New Roman" pitchFamily="18" charset="0"/>
                <a:cs typeface="Times New Roman" pitchFamily="18" charset="0"/>
              </a:rPr>
              <a:t> </a:t>
            </a:r>
            <a:r>
              <a:rPr lang="vi-VN" sz="3200" b="1" i="1" smtClean="0">
                <a:solidFill>
                  <a:srgbClr val="C00000"/>
                </a:solidFill>
                <a:latin typeface="Times New Roman" pitchFamily="18" charset="0"/>
                <a:cs typeface="Times New Roman" pitchFamily="18" charset="0"/>
              </a:rPr>
              <a:t>Công </a:t>
            </a:r>
            <a:r>
              <a:rPr lang="vi-VN" sz="3200" b="1" i="1">
                <a:solidFill>
                  <a:srgbClr val="C00000"/>
                </a:solidFill>
                <a:latin typeface="Times New Roman" pitchFamily="18" charset="0"/>
                <a:cs typeface="Times New Roman" pitchFamily="18" charset="0"/>
              </a:rPr>
              <a:t>cuộc khẩn hoang Đàng Trong được xúc tiến mạnh mẽ vào thời gian nào?</a:t>
            </a:r>
            <a:endParaRPr lang="en-US" sz="3200" b="1" i="1">
              <a:solidFill>
                <a:srgbClr val="C00000"/>
              </a:solidFill>
              <a:latin typeface="Times New Roman" pitchFamily="18" charset="0"/>
              <a:cs typeface="Times New Roman" pitchFamily="18" charset="0"/>
            </a:endParaRPr>
          </a:p>
        </p:txBody>
      </p:sp>
      <p:sp>
        <p:nvSpPr>
          <p:cNvPr id="7" name="Rectangle 6"/>
          <p:cNvSpPr/>
          <p:nvPr/>
        </p:nvSpPr>
        <p:spPr>
          <a:xfrm>
            <a:off x="2286000" y="2347547"/>
            <a:ext cx="4419600" cy="2315417"/>
          </a:xfrm>
          <a:prstGeom prst="rect">
            <a:avLst/>
          </a:prstGeom>
        </p:spPr>
        <p:txBody>
          <a:bodyPr wrap="square" lIns="98465" tIns="49232" rIns="98465" bIns="49232">
            <a:spAutoFit/>
          </a:bodyPr>
          <a:lstStyle/>
          <a:p>
            <a:pPr algn="just">
              <a:lnSpc>
                <a:spcPct val="150000"/>
              </a:lnSpc>
            </a:pPr>
            <a:r>
              <a:rPr lang="vi-VN" sz="3200">
                <a:solidFill>
                  <a:srgbClr val="002060"/>
                </a:solidFill>
                <a:latin typeface="Times New Roman" pitchFamily="18" charset="0"/>
                <a:cs typeface="Times New Roman" pitchFamily="18" charset="0"/>
              </a:rPr>
              <a:t>A. Trước thế kỉ XVI.</a:t>
            </a:r>
            <a:endParaRPr lang="en-US" sz="3200">
              <a:solidFill>
                <a:srgbClr val="002060"/>
              </a:solidFill>
              <a:latin typeface="Times New Roman" pitchFamily="18" charset="0"/>
              <a:cs typeface="Times New Roman" pitchFamily="18" charset="0"/>
            </a:endParaRPr>
          </a:p>
          <a:p>
            <a:pPr algn="just">
              <a:lnSpc>
                <a:spcPct val="150000"/>
              </a:lnSpc>
            </a:pPr>
            <a:r>
              <a:rPr lang="vi-VN" sz="3200">
                <a:solidFill>
                  <a:srgbClr val="002060"/>
                </a:solidFill>
                <a:latin typeface="Times New Roman" pitchFamily="18" charset="0"/>
                <a:cs typeface="Times New Roman" pitchFamily="18" charset="0"/>
              </a:rPr>
              <a:t>B. Đầu thế kỉ XVI.</a:t>
            </a:r>
            <a:endParaRPr lang="en-US" sz="3200">
              <a:solidFill>
                <a:srgbClr val="002060"/>
              </a:solidFill>
              <a:latin typeface="Times New Roman" pitchFamily="18" charset="0"/>
              <a:cs typeface="Times New Roman" pitchFamily="18" charset="0"/>
            </a:endParaRPr>
          </a:p>
          <a:p>
            <a:pPr algn="just">
              <a:lnSpc>
                <a:spcPct val="150000"/>
              </a:lnSpc>
            </a:pPr>
            <a:r>
              <a:rPr lang="vi-VN" sz="3200">
                <a:solidFill>
                  <a:srgbClr val="002060"/>
                </a:solidFill>
                <a:latin typeface="Times New Roman" pitchFamily="18" charset="0"/>
                <a:cs typeface="Times New Roman" pitchFamily="18" charset="0"/>
              </a:rPr>
              <a:t>C. Cuối thế kỉ XVI</a:t>
            </a:r>
            <a:r>
              <a:rPr lang="vi-VN"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8" name="Left Arrow 7">
            <a:hlinkClick r:id="rId4"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40565975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7">
                                            <p:txEl>
                                              <p:pRg st="2" end="2"/>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4833"/>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 </a:t>
            </a:r>
            <a:r>
              <a:rPr lang="en-US" sz="3200" b="1" i="1">
                <a:solidFill>
                  <a:srgbClr val="C00000"/>
                </a:solidFill>
                <a:latin typeface="Times New Roman" pitchFamily="18" charset="0"/>
                <a:cs typeface="Times New Roman" pitchFamily="18" charset="0"/>
              </a:rPr>
              <a:t>Cuộc khẩn hoang ở Đàng Trong đem lại kết quả gì?</a:t>
            </a:r>
          </a:p>
        </p:txBody>
      </p:sp>
      <p:sp>
        <p:nvSpPr>
          <p:cNvPr id="4" name="Rectangle 3"/>
          <p:cNvSpPr/>
          <p:nvPr/>
        </p:nvSpPr>
        <p:spPr>
          <a:xfrm>
            <a:off x="381000" y="2019300"/>
            <a:ext cx="8382000" cy="3561912"/>
          </a:xfrm>
          <a:prstGeom prst="rect">
            <a:avLst/>
          </a:prstGeom>
        </p:spPr>
        <p:txBody>
          <a:bodyPr wrap="square" lIns="98465" tIns="49232" rIns="98465" bIns="49232">
            <a:spAutoFit/>
          </a:bodyPr>
          <a:lstStyle/>
          <a:p>
            <a:pPr algn="just">
              <a:lnSpc>
                <a:spcPct val="150000"/>
              </a:lnSpc>
            </a:pPr>
            <a:r>
              <a:rPr lang="en-US" sz="3000" smtClean="0">
                <a:solidFill>
                  <a:srgbClr val="002060"/>
                </a:solidFill>
                <a:latin typeface="Times New Roman" pitchFamily="18" charset="0"/>
                <a:cs typeface="Times New Roman" pitchFamily="18" charset="0"/>
              </a:rPr>
              <a:t>A. </a:t>
            </a:r>
            <a:r>
              <a:rPr lang="vi-VN" sz="3000" smtClean="0">
                <a:solidFill>
                  <a:srgbClr val="002060"/>
                </a:solidFill>
                <a:latin typeface="Times New Roman" pitchFamily="18" charset="0"/>
                <a:cs typeface="Times New Roman" pitchFamily="18" charset="0"/>
              </a:rPr>
              <a:t>Ruộng </a:t>
            </a:r>
            <a:r>
              <a:rPr lang="vi-VN" sz="3000">
                <a:solidFill>
                  <a:srgbClr val="002060"/>
                </a:solidFill>
                <a:latin typeface="Times New Roman" pitchFamily="18" charset="0"/>
                <a:cs typeface="Times New Roman" pitchFamily="18" charset="0"/>
              </a:rPr>
              <a:t>đất được khai phá, xóm làng được hình thành và phát triển.</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B. Tình đoàn kết giữa các dân tộc ngày càng bền chặt.</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C. Cả A và B đều đúng</a:t>
            </a:r>
            <a:r>
              <a:rPr lang="vi-VN" sz="3000" smtClean="0">
                <a:solidFill>
                  <a:srgbClr val="002060"/>
                </a:solidFill>
                <a:latin typeface="Times New Roman" pitchFamily="18" charset="0"/>
                <a:cs typeface="Times New Roman" pitchFamily="18" charset="0"/>
              </a:rPr>
              <a:t>.</a:t>
            </a:r>
            <a:endParaRPr lang="en-US" sz="300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sp>
        <p:nvSpPr>
          <p:cNvPr id="6" name="Rectangle 5"/>
          <p:cNvSpPr/>
          <p:nvPr/>
        </p:nvSpPr>
        <p:spPr>
          <a:xfrm>
            <a:off x="381000" y="495300"/>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a:t>
            </a:r>
            <a:r>
              <a:rPr lang="vi-VN" sz="3200" b="1" i="1" u="sng" smtClean="0">
                <a:solidFill>
                  <a:srgbClr val="C00000"/>
                </a:solidFill>
                <a:latin typeface="Times New Roman" pitchFamily="18" charset="0"/>
                <a:cs typeface="Times New Roman" pitchFamily="18" charset="0"/>
              </a:rPr>
              <a:t>: </a:t>
            </a:r>
            <a:r>
              <a:rPr lang="en-US" sz="3200" b="1" i="1">
                <a:solidFill>
                  <a:srgbClr val="C00000"/>
                </a:solidFill>
                <a:latin typeface="Times New Roman" pitchFamily="18" charset="0"/>
                <a:cs typeface="Times New Roman" pitchFamily="18" charset="0"/>
              </a:rPr>
              <a:t>Cuộc khẩn hoang ở Đàng Trong đem lại kết quả gì</a:t>
            </a:r>
            <a:r>
              <a:rPr lang="en-US" sz="3200" b="1" i="1" smtClean="0">
                <a:solidFill>
                  <a:srgbClr val="C00000"/>
                </a:solidFill>
                <a:latin typeface="Times New Roman" pitchFamily="18" charset="0"/>
                <a:cs typeface="Times New Roman" pitchFamily="18" charset="0"/>
              </a:rPr>
              <a:t>?</a:t>
            </a:r>
            <a:endParaRPr lang="en-US" sz="3200" b="1" i="1">
              <a:solidFill>
                <a:srgbClr val="C00000"/>
              </a:solidFill>
              <a:latin typeface="Times New Roman" pitchFamily="18" charset="0"/>
              <a:cs typeface="Times New Roman" pitchFamily="18" charset="0"/>
            </a:endParaRPr>
          </a:p>
        </p:txBody>
      </p:sp>
      <p:sp>
        <p:nvSpPr>
          <p:cNvPr id="7" name="Rectangle 6"/>
          <p:cNvSpPr/>
          <p:nvPr/>
        </p:nvSpPr>
        <p:spPr>
          <a:xfrm>
            <a:off x="381000" y="1893160"/>
            <a:ext cx="8229600" cy="3478940"/>
          </a:xfrm>
          <a:prstGeom prst="rect">
            <a:avLst/>
          </a:prstGeom>
        </p:spPr>
        <p:txBody>
          <a:bodyPr wrap="square" lIns="98465" tIns="49232" rIns="98465" bIns="49232">
            <a:spAutoFit/>
          </a:bodyPr>
          <a:lstStyle/>
          <a:p>
            <a:pPr algn="just">
              <a:lnSpc>
                <a:spcPct val="150000"/>
              </a:lnSpc>
            </a:pPr>
            <a:r>
              <a:rPr lang="vi-VN" sz="3000" smtClean="0">
                <a:solidFill>
                  <a:srgbClr val="002060"/>
                </a:solidFill>
                <a:latin typeface="Times New Roman" pitchFamily="18" charset="0"/>
                <a:cs typeface="Times New Roman" pitchFamily="18" charset="0"/>
              </a:rPr>
              <a:t>A. </a:t>
            </a:r>
            <a:r>
              <a:rPr lang="vi-VN" sz="3000">
                <a:solidFill>
                  <a:srgbClr val="002060"/>
                </a:solidFill>
                <a:latin typeface="Times New Roman" pitchFamily="18" charset="0"/>
                <a:cs typeface="Times New Roman" pitchFamily="18" charset="0"/>
              </a:rPr>
              <a:t>Ruộng đất được khai phá, xóm làng được hình thành và phát triển.</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B. Tình đoàn kết giữa các dân tộc ngày càng bền chặt.</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C. Cả A và B đều đúng</a:t>
            </a:r>
            <a:r>
              <a:rPr lang="vi-VN" sz="3000" smtClean="0">
                <a:solidFill>
                  <a:srgbClr val="002060"/>
                </a:solidFill>
                <a:latin typeface="Times New Roman" pitchFamily="18" charset="0"/>
                <a:cs typeface="Times New Roman" pitchFamily="18" charset="0"/>
              </a:rPr>
              <a:t>.</a:t>
            </a:r>
            <a:endParaRPr lang="en-US" sz="3000">
              <a:solidFill>
                <a:srgbClr val="002060"/>
              </a:solidFill>
              <a:latin typeface="Times New Roman" pitchFamily="18" charset="0"/>
              <a:cs typeface="Times New Roman" pitchFamily="18" charset="0"/>
            </a:endParaRPr>
          </a:p>
        </p:txBody>
      </p:sp>
      <p:sp>
        <p:nvSpPr>
          <p:cNvPr id="8" name="Left Arrow 7">
            <a:hlinkClick r:id="rId4"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44845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750" fill="hold"/>
                                        <p:tgtEl>
                                          <p:spTgt spid="7">
                                            <p:txEl>
                                              <p:pRg st="2" end="2"/>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8100"/>
            <a:ext cx="9144000" cy="5753100"/>
          </a:xfrm>
          <a:prstGeom prst="rect">
            <a:avLst/>
          </a:prstGeom>
        </p:spPr>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490354" y="2325833"/>
            <a:ext cx="4163291" cy="3122467"/>
          </a:xfrm>
          <a:prstGeom prst="rect">
            <a:avLst/>
          </a:prstGeom>
        </p:spPr>
      </p:pic>
      <p:sp>
        <p:nvSpPr>
          <p:cNvPr id="6" name="Rectangle 5"/>
          <p:cNvSpPr/>
          <p:nvPr/>
        </p:nvSpPr>
        <p:spPr>
          <a:xfrm>
            <a:off x="655320" y="571500"/>
            <a:ext cx="8031480" cy="1569660"/>
          </a:xfrm>
          <a:prstGeom prst="rect">
            <a:avLst/>
          </a:prstGeom>
          <a:noFill/>
        </p:spPr>
        <p:txBody>
          <a:bodyPr wrap="square" lIns="91440" tIns="45720" rIns="91440" bIns="45720">
            <a:spAutoFit/>
          </a:bodyPr>
          <a:lstStyle/>
          <a:p>
            <a:pPr algn="ctr">
              <a:lnSpc>
                <a:spcPct val="150000"/>
              </a:lnSpc>
            </a:pPr>
            <a:r>
              <a:rPr lang="en-US" sz="3200" b="0" cap="none" spc="0" dirty="0" smtClean="0">
                <a:ln w="0"/>
                <a:solidFill>
                  <a:srgbClr val="C00000"/>
                </a:solidFill>
                <a:effectLst>
                  <a:outerShdw blurRad="38100" dist="19050" dir="2700000" algn="tl" rotWithShape="0">
                    <a:schemeClr val="dk1">
                      <a:alpha val="40000"/>
                    </a:schemeClr>
                  </a:outerShdw>
                </a:effectLst>
                <a:latin typeface="Times New Roman" pitchFamily="18" charset="0"/>
                <a:cs typeface="Times New Roman" pitchFamily="18" charset="0"/>
              </a:rPr>
              <a:t>BẠN NHẬN </a:t>
            </a:r>
            <a:r>
              <a:rPr lang="en-US" sz="3200" b="0" cap="none" spc="0" smtClean="0">
                <a:ln w="0"/>
                <a:solidFill>
                  <a:srgbClr val="C00000"/>
                </a:solidFill>
                <a:effectLst>
                  <a:outerShdw blurRad="38100" dist="19050" dir="2700000" algn="tl" rotWithShape="0">
                    <a:schemeClr val="dk1">
                      <a:alpha val="40000"/>
                    </a:schemeClr>
                  </a:outerShdw>
                </a:effectLst>
                <a:latin typeface="Times New Roman" pitchFamily="18" charset="0"/>
                <a:cs typeface="Times New Roman" pitchFamily="18" charset="0"/>
              </a:rPr>
              <a:t>ĐƯỢC MỘT MÓN QUÀ ĐÓ LÀ MỘT TRÀNG PHÁO TAY CỦA CẢ LỚP</a:t>
            </a:r>
            <a:endParaRPr lang="en-US" sz="3200" b="0" cap="none" spc="0" dirty="0">
              <a:ln w="0"/>
              <a:solidFill>
                <a:srgbClr val="C0000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7" name="Left Arrow 6">
            <a:hlinkClick r:id="rId5"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30214430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700" y="11430"/>
            <a:ext cx="4559300" cy="2846070"/>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24400" y="2995930"/>
            <a:ext cx="4381500" cy="2719070"/>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2700" y="2995930"/>
            <a:ext cx="4546600" cy="2684780"/>
          </a:xfrm>
          <a:prstGeom prst="rect">
            <a:avLst/>
          </a:prstGeom>
        </p:spPr>
      </p:pic>
      <p:pic>
        <p:nvPicPr>
          <p:cNvPr id="8" name="Pictur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724400" y="11430"/>
            <a:ext cx="4381500" cy="2846070"/>
          </a:xfrm>
          <a:prstGeom prst="rect">
            <a:avLst/>
          </a:prstGeom>
        </p:spPr>
      </p:pic>
    </p:spTree>
    <p:extLst>
      <p:ext uri="{BB962C8B-B14F-4D97-AF65-F5344CB8AC3E}">
        <p14:creationId xmlns="" xmlns:p14="http://schemas.microsoft.com/office/powerpoint/2010/main" val="3123408668"/>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2548471"/>
  <p:tag name="VIOLETTITLE" val="Bài 23. Thành thị ở thế kỉ XVI - XVII"/>
  <p:tag name="VIOLETLESSON" val="23"/>
  <p:tag name="VIOLETCATID" val="2224"/>
  <p:tag name="VIOLETSUBJECT" val="Lịch sử 4"/>
  <p:tag name="VIOLETAUTHORID" val="9311753"/>
  <p:tag name="VIOLETAUTHORNAME" val="Lê Thị Nga"/>
  <p:tag name="VIOLETAUTHORAVATAR" val="no_avatar.jpg"/>
  <p:tag name="VIOLETAUTHORADDRESS" val="Trường Tiểu Học Phùng Chí Kiên  - Tỉnh Bắc Kạn"/>
  <p:tag name="VIOLETDATE" val="2019-03-09 20:55:46"/>
  <p:tag name="VIOLETHIT" val="164"/>
  <p:tag name="VIOLETLIKE" val="1"/>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1015</TotalTime>
  <Words>1574</Words>
  <Application>Microsoft Office PowerPoint</Application>
  <PresentationFormat>On-screen Show (16:10)</PresentationFormat>
  <Paragraphs>202</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Chủ đề của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về dự giờ lớp 4/1</dc:title>
  <dc:creator>Vi Tinh Viet Cuong</dc:creator>
  <cp:lastModifiedBy>Computer</cp:lastModifiedBy>
  <cp:revision>91</cp:revision>
  <dcterms:created xsi:type="dcterms:W3CDTF">2006-08-16T00:00:00Z</dcterms:created>
  <dcterms:modified xsi:type="dcterms:W3CDTF">2019-03-18T02:04:33Z</dcterms:modified>
</cp:coreProperties>
</file>