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handoutMasterIdLst>
    <p:handoutMasterId r:id="rId41"/>
  </p:handoutMasterIdLst>
  <p:sldIdLst>
    <p:sldId id="334" r:id="rId2"/>
    <p:sldId id="298" r:id="rId3"/>
    <p:sldId id="307" r:id="rId4"/>
    <p:sldId id="306" r:id="rId5"/>
    <p:sldId id="266" r:id="rId6"/>
    <p:sldId id="314" r:id="rId7"/>
    <p:sldId id="315" r:id="rId8"/>
    <p:sldId id="316" r:id="rId9"/>
    <p:sldId id="317" r:id="rId10"/>
    <p:sldId id="309" r:id="rId11"/>
    <p:sldId id="318" r:id="rId12"/>
    <p:sldId id="319" r:id="rId13"/>
    <p:sldId id="310" r:id="rId14"/>
    <p:sldId id="311" r:id="rId15"/>
    <p:sldId id="320" r:id="rId16"/>
    <p:sldId id="259" r:id="rId17"/>
    <p:sldId id="276" r:id="rId18"/>
    <p:sldId id="277" r:id="rId19"/>
    <p:sldId id="292" r:id="rId20"/>
    <p:sldId id="275" r:id="rId21"/>
    <p:sldId id="263" r:id="rId22"/>
    <p:sldId id="287" r:id="rId23"/>
    <p:sldId id="291" r:id="rId24"/>
    <p:sldId id="267" r:id="rId25"/>
    <p:sldId id="293" r:id="rId26"/>
    <p:sldId id="294" r:id="rId27"/>
    <p:sldId id="325" r:id="rId28"/>
    <p:sldId id="326" r:id="rId29"/>
    <p:sldId id="327" r:id="rId30"/>
    <p:sldId id="328" r:id="rId31"/>
    <p:sldId id="329" r:id="rId32"/>
    <p:sldId id="330" r:id="rId33"/>
    <p:sldId id="331" r:id="rId34"/>
    <p:sldId id="332" r:id="rId35"/>
    <p:sldId id="333" r:id="rId36"/>
    <p:sldId id="313" r:id="rId37"/>
    <p:sldId id="269" r:id="rId38"/>
    <p:sldId id="300" r:id="rId39"/>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99"/>
    <a:srgbClr val="0000FF"/>
    <a:srgbClr val="CC0000"/>
    <a:srgbClr val="006600"/>
    <a:srgbClr val="CF4C11"/>
    <a:srgbClr val="003300"/>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91" autoAdjust="0"/>
    <p:restoredTop sz="88767" autoAdjust="0"/>
  </p:normalViewPr>
  <p:slideViewPr>
    <p:cSldViewPr>
      <p:cViewPr>
        <p:scale>
          <a:sx n="60" d="100"/>
          <a:sy n="60" d="100"/>
        </p:scale>
        <p:origin x="-1086"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AFEF5B9-AD21-4852-8946-4F01A7C6367C}" type="datetimeFigureOut">
              <a:rPr lang="en-US"/>
              <a:pPr>
                <a:defRPr/>
              </a:pPr>
              <a:t>2/20/2019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EB5E3F7-27F1-4ACF-8F89-67515D40476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7E7F50C-3CF8-4289-BB62-F22331F0A1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vi-VN"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97D506DF-A193-4D2E-B1CA-2C21393EDFF7}"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eaLnBrk="0" hangingPunct="0"/>
            <a:fld id="{8ABF0B15-D714-4B93-ADC5-E9A5FD6A80D1}" type="slidenum">
              <a:rPr lang="en-US" smtClean="0">
                <a:latin typeface="Times New Roman" pitchFamily="18" charset="0"/>
              </a:rPr>
              <a:pPr eaLnBrk="0" hangingPunct="0"/>
              <a:t>31</a:t>
            </a:fld>
            <a:endParaRPr 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vi-VN"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eaLnBrk="0" hangingPunct="0"/>
            <a:fld id="{F8BF2187-8DAB-45E6-B166-96CA1645091C}" type="slidenum">
              <a:rPr lang="en-US" smtClean="0">
                <a:latin typeface="Times New Roman" pitchFamily="18" charset="0"/>
              </a:rPr>
              <a:pPr eaLnBrk="0" hangingPunct="0"/>
              <a:t>32</a:t>
            </a:fld>
            <a:endParaRPr lang="en-US"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vi-VN"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eaLnBrk="0" hangingPunct="0"/>
            <a:fld id="{D2E670E8-7C58-4DC6-8686-98BB6CCE9C52}" type="slidenum">
              <a:rPr lang="en-US" smtClean="0">
                <a:latin typeface="Times New Roman" pitchFamily="18" charset="0"/>
              </a:rPr>
              <a:pPr eaLnBrk="0" hangingPunct="0"/>
              <a:t>33</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vi-VN"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eaLnBrk="0" hangingPunct="0"/>
            <a:fld id="{705E9E64-DCBE-4DFB-BFE4-FF82552F8393}" type="slidenum">
              <a:rPr lang="en-US" smtClean="0">
                <a:latin typeface="Times New Roman" pitchFamily="18" charset="0"/>
              </a:rPr>
              <a:pPr eaLnBrk="0" hangingPunct="0"/>
              <a:t>34</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vi-VN"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eaLnBrk="0" hangingPunct="0"/>
            <a:fld id="{DC609E52-7A54-4E99-BD61-B6D80AAADCC4}" type="slidenum">
              <a:rPr lang="en-US" smtClean="0">
                <a:latin typeface="Times New Roman" pitchFamily="18" charset="0"/>
              </a:rPr>
              <a:pPr eaLnBrk="0" hangingPunct="0"/>
              <a:t>35</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vi-VN"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B1A5A1-2A84-4F36-8344-CC5BE14CB7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21F4A-4C06-46AA-83BD-6EAAFADDE0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FA413-DE36-4AAD-AF1B-13DE6E47EF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B47A4B-3C3F-400C-9396-A8DC5A9873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710F0-CA30-4BCF-9260-79B5DF1F7B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DD514-5C1E-4D7B-819A-A240AD57EF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E344D-B205-422C-A0D8-6FEF40D1B5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45BDD0-6F90-45BA-B62D-3D16F5E274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CC0092-89FF-440D-9062-4264CD6F42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81902D-CF72-4C6D-9A54-0DE8F144CA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7C0972-EDAB-41DA-AA21-13C6EEE1F2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BFFDA7-D0DE-44EB-9370-D2D5699E91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DA34D1D-83FC-4DE8-94AF-728C23A1F9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686800" cy="3046988"/>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23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Văn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học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khoa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học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thời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H</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ậu</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Lê</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battrang14"/>
          <p:cNvPicPr>
            <a:picLocks noChangeAspect="1" noChangeArrowheads="1"/>
          </p:cNvPicPr>
          <p:nvPr/>
        </p:nvPicPr>
        <p:blipFill>
          <a:blip r:embed="rId2"/>
          <a:srcRect/>
          <a:stretch>
            <a:fillRect/>
          </a:stretch>
        </p:blipFill>
        <p:spPr bwMode="auto">
          <a:xfrm>
            <a:off x="228600" y="381000"/>
            <a:ext cx="8382000" cy="5715000"/>
          </a:xfrm>
          <a:prstGeom prst="rect">
            <a:avLst/>
          </a:prstGeom>
          <a:noFill/>
          <a:ln w="9525">
            <a:noFill/>
            <a:miter lim="800000"/>
            <a:headEnd/>
            <a:tailEnd/>
          </a:ln>
        </p:spPr>
      </p:pic>
      <p:sp>
        <p:nvSpPr>
          <p:cNvPr id="11267" name="Text Box 5"/>
          <p:cNvSpPr txBox="1">
            <a:spLocks noChangeArrowheads="1"/>
          </p:cNvSpPr>
          <p:nvPr/>
        </p:nvSpPr>
        <p:spPr bwMode="auto">
          <a:xfrm>
            <a:off x="1066800" y="6208713"/>
            <a:ext cx="6629400" cy="579437"/>
          </a:xfrm>
          <a:prstGeom prst="rect">
            <a:avLst/>
          </a:prstGeom>
          <a:noFill/>
          <a:ln w="9525">
            <a:noFill/>
            <a:miter lim="800000"/>
            <a:headEnd/>
            <a:tailEnd/>
          </a:ln>
        </p:spPr>
        <p:txBody>
          <a:bodyPr>
            <a:spAutoFit/>
          </a:bodyPr>
          <a:lstStyle/>
          <a:p>
            <a:r>
              <a:rPr lang="en-US" sz="3200" b="1">
                <a:solidFill>
                  <a:srgbClr val="0000FF"/>
                </a:solidFill>
              </a:rPr>
              <a:t>BÌNH NGÔ ĐẠI CÁO ( CHỮ HÁN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7"/>
          <p:cNvSpPr>
            <a:spLocks noGrp="1"/>
          </p:cNvSpPr>
          <p:nvPr>
            <p:ph idx="1"/>
          </p:nvPr>
        </p:nvSpPr>
        <p:spPr>
          <a:xfrm>
            <a:off x="228600" y="787400"/>
            <a:ext cx="8763000" cy="5969000"/>
          </a:xfrm>
        </p:spPr>
        <p:txBody>
          <a:bodyPr/>
          <a:lstStyle/>
          <a:p>
            <a:pPr algn="ctr">
              <a:lnSpc>
                <a:spcPct val="120000"/>
              </a:lnSpc>
              <a:spcBef>
                <a:spcPct val="0"/>
              </a:spcBef>
              <a:buFont typeface="Arial" pitchFamily="34" charset="0"/>
              <a:buNone/>
            </a:pPr>
            <a:r>
              <a:rPr lang="en-US" sz="3600" b="1" smtClean="0">
                <a:latin typeface="HP001 Kieu 5H"/>
                <a:cs typeface="Times New Roman" pitchFamily="18" charset="0"/>
              </a:rPr>
              <a:t>Côn Sơn nước chảy rì rầm</a:t>
            </a:r>
          </a:p>
          <a:p>
            <a:pPr algn="ctr">
              <a:lnSpc>
                <a:spcPct val="120000"/>
              </a:lnSpc>
              <a:spcBef>
                <a:spcPct val="0"/>
              </a:spcBef>
              <a:buFont typeface="Arial" pitchFamily="34" charset="0"/>
              <a:buNone/>
            </a:pPr>
            <a:r>
              <a:rPr lang="en-US" sz="3600" b="1" smtClean="0">
                <a:latin typeface="HP001 Kieu 5H"/>
                <a:cs typeface="Times New Roman" pitchFamily="18" charset="0"/>
              </a:rPr>
              <a:t>Ta nghe như tiếng đàn cầm bên tai</a:t>
            </a:r>
          </a:p>
          <a:p>
            <a:pPr algn="ctr">
              <a:lnSpc>
                <a:spcPct val="120000"/>
              </a:lnSpc>
              <a:spcBef>
                <a:spcPct val="0"/>
              </a:spcBef>
              <a:buFont typeface="Arial" pitchFamily="34" charset="0"/>
              <a:buNone/>
            </a:pPr>
            <a:r>
              <a:rPr lang="en-US" sz="3600" b="1" smtClean="0">
                <a:latin typeface="HP001 Kieu 5H"/>
                <a:cs typeface="Times New Roman" pitchFamily="18" charset="0"/>
              </a:rPr>
              <a:t>Côn Sơn có đá rêu phơi</a:t>
            </a:r>
          </a:p>
          <a:p>
            <a:pPr algn="ctr">
              <a:lnSpc>
                <a:spcPct val="120000"/>
              </a:lnSpc>
              <a:spcBef>
                <a:spcPct val="0"/>
              </a:spcBef>
              <a:buFont typeface="Arial" pitchFamily="34" charset="0"/>
              <a:buNone/>
            </a:pPr>
            <a:r>
              <a:rPr lang="en-US" sz="3600" b="1" smtClean="0">
                <a:latin typeface="HP001 Kieu 5H"/>
                <a:cs typeface="Times New Roman" pitchFamily="18" charset="0"/>
              </a:rPr>
              <a:t>Ta ngồi trên đá như ngồi đệm êm</a:t>
            </a:r>
          </a:p>
          <a:p>
            <a:pPr algn="ctr">
              <a:lnSpc>
                <a:spcPct val="120000"/>
              </a:lnSpc>
              <a:spcBef>
                <a:spcPct val="0"/>
              </a:spcBef>
              <a:buFont typeface="Arial" pitchFamily="34" charset="0"/>
              <a:buNone/>
            </a:pPr>
            <a:r>
              <a:rPr lang="en-US" sz="3600" b="1" smtClean="0">
                <a:latin typeface="HP001 Kieu 5H"/>
                <a:cs typeface="Times New Roman" pitchFamily="18" charset="0"/>
              </a:rPr>
              <a:t>Trong ghềnh thông mọc như nêm</a:t>
            </a:r>
          </a:p>
          <a:p>
            <a:pPr algn="ctr">
              <a:lnSpc>
                <a:spcPct val="120000"/>
              </a:lnSpc>
              <a:spcBef>
                <a:spcPct val="0"/>
              </a:spcBef>
              <a:buFont typeface="Arial" pitchFamily="34" charset="0"/>
              <a:buNone/>
            </a:pPr>
            <a:r>
              <a:rPr lang="en-US" sz="3600" b="1" smtClean="0">
                <a:latin typeface="HP001 Kieu 5H"/>
                <a:cs typeface="Times New Roman" pitchFamily="18" charset="0"/>
              </a:rPr>
              <a:t>Tìm nơi bóng mát ta lên ta nằm</a:t>
            </a:r>
          </a:p>
          <a:p>
            <a:pPr algn="ctr">
              <a:lnSpc>
                <a:spcPct val="120000"/>
              </a:lnSpc>
              <a:spcBef>
                <a:spcPct val="0"/>
              </a:spcBef>
              <a:buFont typeface="Arial" pitchFamily="34" charset="0"/>
              <a:buNone/>
            </a:pPr>
            <a:r>
              <a:rPr lang="en-US" sz="3600" b="1" smtClean="0">
                <a:latin typeface="HP001 Kieu 5H"/>
                <a:cs typeface="Times New Roman" pitchFamily="18" charset="0"/>
              </a:rPr>
              <a:t>Trong rừng có bóng trúc râm</a:t>
            </a:r>
          </a:p>
          <a:p>
            <a:pPr algn="ctr">
              <a:lnSpc>
                <a:spcPct val="120000"/>
              </a:lnSpc>
              <a:spcBef>
                <a:spcPct val="0"/>
              </a:spcBef>
              <a:buFont typeface="Arial" pitchFamily="34" charset="0"/>
              <a:buNone/>
            </a:pPr>
            <a:r>
              <a:rPr lang="en-US" sz="3600" b="1" smtClean="0">
                <a:latin typeface="HP001 Kieu 5H"/>
                <a:cs typeface="Times New Roman" pitchFamily="18" charset="0"/>
              </a:rPr>
              <a:t>Dưới màu xanh ngát ta ngâm thơ nhàn.</a:t>
            </a:r>
          </a:p>
        </p:txBody>
      </p:sp>
      <p:sp>
        <p:nvSpPr>
          <p:cNvPr id="12291" name="TextBox 9"/>
          <p:cNvSpPr txBox="1">
            <a:spLocks noChangeArrowheads="1"/>
          </p:cNvSpPr>
          <p:nvPr/>
        </p:nvSpPr>
        <p:spPr bwMode="auto">
          <a:xfrm>
            <a:off x="2819400" y="180975"/>
            <a:ext cx="3505200" cy="584200"/>
          </a:xfrm>
          <a:prstGeom prst="rect">
            <a:avLst/>
          </a:prstGeom>
          <a:noFill/>
          <a:ln w="9525">
            <a:noFill/>
            <a:miter lim="800000"/>
            <a:headEnd/>
            <a:tailEnd/>
          </a:ln>
        </p:spPr>
        <p:txBody>
          <a:bodyPr>
            <a:spAutoFit/>
          </a:bodyPr>
          <a:lstStyle/>
          <a:p>
            <a:r>
              <a:rPr lang="en-US" sz="3200" b="1">
                <a:solidFill>
                  <a:srgbClr val="0000CC"/>
                </a:solidFill>
                <a:latin typeface="HP001 Kieu 5H"/>
              </a:rPr>
              <a:t>Bài ca Côn Sơn</a:t>
            </a:r>
          </a:p>
        </p:txBody>
      </p:sp>
    </p:spTree>
  </p:cSld>
  <p:clrMapOvr>
    <a:masterClrMapping/>
  </p:clrMapOvr>
  <p:transition spd="slow">
    <p:split dir="in"/>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190500" y="171450"/>
          <a:ext cx="8801100" cy="6407150"/>
        </p:xfrm>
        <a:graphic>
          <a:graphicData uri="http://schemas.openxmlformats.org/drawingml/2006/table">
            <a:tbl>
              <a:tblPr firstRow="1" bandRow="1">
                <a:tableStyleId>{5C22544A-7EE6-4342-B048-85BDC9FD1C3A}</a:tableStyleId>
              </a:tblPr>
              <a:tblGrid>
                <a:gridCol w="1714501"/>
                <a:gridCol w="2057400"/>
                <a:gridCol w="5029199"/>
              </a:tblGrid>
              <a:tr h="688357">
                <a:tc>
                  <a:txBody>
                    <a:bodyPr/>
                    <a:lstStyle/>
                    <a:p>
                      <a:pPr algn="ctr"/>
                      <a:r>
                        <a:rPr lang="vi-VN" sz="3700" dirty="0" smtClean="0">
                          <a:solidFill>
                            <a:schemeClr val="tx1"/>
                          </a:solidFill>
                          <a:latin typeface="Calibri" pitchFamily="34" charset="0"/>
                          <a:cs typeface="Calibri" pitchFamily="34" charset="0"/>
                        </a:rPr>
                        <a:t>Tác</a:t>
                      </a:r>
                      <a:r>
                        <a:rPr lang="vi-VN" sz="3700" baseline="0" dirty="0" smtClean="0">
                          <a:solidFill>
                            <a:schemeClr val="tx1"/>
                          </a:solidFill>
                          <a:latin typeface="Calibri" pitchFamily="34" charset="0"/>
                          <a:cs typeface="Calibri" pitchFamily="34" charset="0"/>
                        </a:rPr>
                        <a:t> giả</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chemeClr val="tx1"/>
                          </a:solidFill>
                          <a:latin typeface="Calibri" pitchFamily="34" charset="0"/>
                          <a:cs typeface="Calibri" pitchFamily="34" charset="0"/>
                        </a:rPr>
                        <a:t>Tác</a:t>
                      </a:r>
                      <a:r>
                        <a:rPr lang="vi-VN" sz="3700" baseline="0" dirty="0" smtClean="0">
                          <a:solidFill>
                            <a:schemeClr val="tx1"/>
                          </a:solidFill>
                          <a:latin typeface="Calibri" pitchFamily="34" charset="0"/>
                          <a:cs typeface="Calibri" pitchFamily="34" charset="0"/>
                        </a:rPr>
                        <a:t> phẩm</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chemeClr val="tx1"/>
                          </a:solidFill>
                          <a:latin typeface="Calibri" pitchFamily="34" charset="0"/>
                          <a:cs typeface="Calibri" pitchFamily="34" charset="0"/>
                        </a:rPr>
                        <a:t>Nội</a:t>
                      </a:r>
                      <a:r>
                        <a:rPr lang="vi-VN" sz="3700" baseline="0" dirty="0" smtClean="0">
                          <a:solidFill>
                            <a:schemeClr val="tx1"/>
                          </a:solidFill>
                          <a:latin typeface="Calibri" pitchFamily="34" charset="0"/>
                          <a:cs typeface="Calibri" pitchFamily="34" charset="0"/>
                        </a:rPr>
                        <a:t> dung</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718793">
                <a:tc>
                  <a:txBody>
                    <a:bodyPr/>
                    <a:lstStyle/>
                    <a:p>
                      <a:endParaRPr lang="en-US" sz="1900" dirty="0" smtClean="0"/>
                    </a:p>
                    <a:p>
                      <a:endParaRPr lang="en-US" sz="190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13329" name="TextBox 6"/>
          <p:cNvSpPr txBox="1">
            <a:spLocks noChangeArrowheads="1"/>
          </p:cNvSpPr>
          <p:nvPr/>
        </p:nvSpPr>
        <p:spPr bwMode="auto">
          <a:xfrm>
            <a:off x="171450" y="1803400"/>
            <a:ext cx="1624013" cy="1077913"/>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Nguyễn </a:t>
            </a:r>
          </a:p>
          <a:p>
            <a:pPr algn="ctr"/>
            <a:r>
              <a:rPr lang="en-US" sz="3200" b="1">
                <a:solidFill>
                  <a:srgbClr val="0000FF"/>
                </a:solidFill>
                <a:latin typeface="Times New Roman" pitchFamily="18" charset="0"/>
                <a:cs typeface="Times New Roman" pitchFamily="18" charset="0"/>
              </a:rPr>
              <a:t>Trãi</a:t>
            </a:r>
          </a:p>
        </p:txBody>
      </p:sp>
      <p:sp>
        <p:nvSpPr>
          <p:cNvPr id="8" name="TextBox 7"/>
          <p:cNvSpPr txBox="1">
            <a:spLocks noChangeArrowheads="1"/>
          </p:cNvSpPr>
          <p:nvPr/>
        </p:nvSpPr>
        <p:spPr bwMode="auto">
          <a:xfrm>
            <a:off x="1957388" y="1803400"/>
            <a:ext cx="1912937" cy="1077913"/>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Quốc âm thi tập</a:t>
            </a:r>
            <a:endParaRPr lang="vi-VN" sz="3200" b="1">
              <a:solidFill>
                <a:srgbClr val="0000FF"/>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4038600" y="889000"/>
            <a:ext cx="4953000" cy="2862263"/>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Tâm sự của người muốn cống hiến cho đất nước nhưng không có cơ hội và không gặp người  có cùng chí hướng</a:t>
            </a:r>
          </a:p>
        </p:txBody>
      </p:sp>
      <p:cxnSp>
        <p:nvCxnSpPr>
          <p:cNvPr id="17" name="Straight Connector 16"/>
          <p:cNvCxnSpPr/>
          <p:nvPr/>
        </p:nvCxnSpPr>
        <p:spPr>
          <a:xfrm>
            <a:off x="171450" y="4295775"/>
            <a:ext cx="88011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split dir="i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QuocAmThiTap-bia"/>
          <p:cNvPicPr>
            <a:picLocks noChangeAspect="1" noChangeArrowheads="1"/>
          </p:cNvPicPr>
          <p:nvPr/>
        </p:nvPicPr>
        <p:blipFill>
          <a:blip r:embed="rId2"/>
          <a:srcRect/>
          <a:stretch>
            <a:fillRect/>
          </a:stretch>
        </p:blipFill>
        <p:spPr bwMode="auto">
          <a:xfrm>
            <a:off x="2562225" y="152400"/>
            <a:ext cx="4113213" cy="5562600"/>
          </a:xfrm>
          <a:prstGeom prst="rect">
            <a:avLst/>
          </a:prstGeom>
          <a:noFill/>
          <a:ln w="9525">
            <a:noFill/>
            <a:miter lim="800000"/>
            <a:headEnd/>
            <a:tailEnd/>
          </a:ln>
        </p:spPr>
      </p:pic>
      <p:sp>
        <p:nvSpPr>
          <p:cNvPr id="14339" name="Text Box 5"/>
          <p:cNvSpPr txBox="1">
            <a:spLocks noChangeArrowheads="1"/>
          </p:cNvSpPr>
          <p:nvPr/>
        </p:nvSpPr>
        <p:spPr bwMode="auto">
          <a:xfrm>
            <a:off x="1066800" y="5943600"/>
            <a:ext cx="66294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QUỐC ÂM THI TẬP ( CHỮ NÔM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attrang14"/>
          <p:cNvPicPr>
            <a:picLocks noChangeAspect="1" noChangeArrowheads="1"/>
          </p:cNvPicPr>
          <p:nvPr/>
        </p:nvPicPr>
        <p:blipFill>
          <a:blip r:embed="rId2"/>
          <a:srcRect/>
          <a:stretch>
            <a:fillRect/>
          </a:stretch>
        </p:blipFill>
        <p:spPr bwMode="auto">
          <a:xfrm>
            <a:off x="0" y="0"/>
            <a:ext cx="4572000" cy="5410200"/>
          </a:xfrm>
          <a:prstGeom prst="rect">
            <a:avLst/>
          </a:prstGeom>
          <a:noFill/>
          <a:ln w="9525">
            <a:noFill/>
            <a:miter lim="800000"/>
            <a:headEnd/>
            <a:tailEnd/>
          </a:ln>
        </p:spPr>
      </p:pic>
      <p:pic>
        <p:nvPicPr>
          <p:cNvPr id="15363" name="Picture 5" descr="QuocAmThiTap-bia"/>
          <p:cNvPicPr>
            <a:picLocks noChangeAspect="1" noChangeArrowheads="1"/>
          </p:cNvPicPr>
          <p:nvPr/>
        </p:nvPicPr>
        <p:blipFill>
          <a:blip r:embed="rId3"/>
          <a:srcRect/>
          <a:stretch>
            <a:fillRect/>
          </a:stretch>
        </p:blipFill>
        <p:spPr bwMode="auto">
          <a:xfrm>
            <a:off x="5030788" y="0"/>
            <a:ext cx="4113212" cy="5562600"/>
          </a:xfrm>
          <a:prstGeom prst="rect">
            <a:avLst/>
          </a:prstGeom>
          <a:noFill/>
          <a:ln w="9525">
            <a:noFill/>
            <a:miter lim="800000"/>
            <a:headEnd/>
            <a:tailEnd/>
          </a:ln>
        </p:spPr>
      </p:pic>
      <p:sp>
        <p:nvSpPr>
          <p:cNvPr id="15364" name="Text Box 7"/>
          <p:cNvSpPr txBox="1">
            <a:spLocks noChangeArrowheads="1"/>
          </p:cNvSpPr>
          <p:nvPr/>
        </p:nvSpPr>
        <p:spPr bwMode="auto">
          <a:xfrm>
            <a:off x="533400" y="5638800"/>
            <a:ext cx="2514600" cy="579438"/>
          </a:xfrm>
          <a:prstGeom prst="rect">
            <a:avLst/>
          </a:prstGeom>
          <a:noFill/>
          <a:ln w="9525">
            <a:noFill/>
            <a:miter lim="800000"/>
            <a:headEnd/>
            <a:tailEnd/>
          </a:ln>
        </p:spPr>
        <p:txBody>
          <a:bodyPr>
            <a:spAutoFit/>
          </a:bodyPr>
          <a:lstStyle/>
          <a:p>
            <a:r>
              <a:rPr lang="en-US" sz="3200" b="1">
                <a:solidFill>
                  <a:srgbClr val="0000FF"/>
                </a:solidFill>
              </a:rPr>
              <a:t>CHỮ HÁN </a:t>
            </a:r>
          </a:p>
        </p:txBody>
      </p:sp>
      <p:sp>
        <p:nvSpPr>
          <p:cNvPr id="15365" name="Text Box 8"/>
          <p:cNvSpPr txBox="1">
            <a:spLocks noChangeArrowheads="1"/>
          </p:cNvSpPr>
          <p:nvPr/>
        </p:nvSpPr>
        <p:spPr bwMode="auto">
          <a:xfrm>
            <a:off x="5715000" y="5638800"/>
            <a:ext cx="27432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 CHỮ NÔM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190500" y="171450"/>
          <a:ext cx="8801100" cy="6407150"/>
        </p:xfrm>
        <a:graphic>
          <a:graphicData uri="http://schemas.openxmlformats.org/drawingml/2006/table">
            <a:tbl>
              <a:tblPr firstRow="1" bandRow="1">
                <a:tableStyleId>{5C22544A-7EE6-4342-B048-85BDC9FD1C3A}</a:tableStyleId>
              </a:tblPr>
              <a:tblGrid>
                <a:gridCol w="1714501"/>
                <a:gridCol w="2057400"/>
                <a:gridCol w="5029199"/>
              </a:tblGrid>
              <a:tr h="688357">
                <a:tc>
                  <a:txBody>
                    <a:bodyPr/>
                    <a:lstStyle/>
                    <a:p>
                      <a:pPr algn="ctr"/>
                      <a:r>
                        <a:rPr lang="vi-VN" sz="3700" dirty="0" smtClean="0">
                          <a:solidFill>
                            <a:schemeClr val="tx1"/>
                          </a:solidFill>
                          <a:latin typeface="Calibri" pitchFamily="34" charset="0"/>
                          <a:cs typeface="Calibri" pitchFamily="34" charset="0"/>
                        </a:rPr>
                        <a:t>Tác</a:t>
                      </a:r>
                      <a:r>
                        <a:rPr lang="vi-VN" sz="3700" baseline="0" dirty="0" smtClean="0">
                          <a:solidFill>
                            <a:schemeClr val="tx1"/>
                          </a:solidFill>
                          <a:latin typeface="Calibri" pitchFamily="34" charset="0"/>
                          <a:cs typeface="Calibri" pitchFamily="34" charset="0"/>
                        </a:rPr>
                        <a:t> giả</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chemeClr val="tx1"/>
                          </a:solidFill>
                          <a:latin typeface="Calibri" pitchFamily="34" charset="0"/>
                          <a:cs typeface="Calibri" pitchFamily="34" charset="0"/>
                        </a:rPr>
                        <a:t>Tác</a:t>
                      </a:r>
                      <a:r>
                        <a:rPr lang="vi-VN" sz="3700" baseline="0" dirty="0" smtClean="0">
                          <a:solidFill>
                            <a:schemeClr val="tx1"/>
                          </a:solidFill>
                          <a:latin typeface="Calibri" pitchFamily="34" charset="0"/>
                          <a:cs typeface="Calibri" pitchFamily="34" charset="0"/>
                        </a:rPr>
                        <a:t> phẩm</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chemeClr val="tx1"/>
                          </a:solidFill>
                          <a:latin typeface="Calibri" pitchFamily="34" charset="0"/>
                          <a:cs typeface="Calibri" pitchFamily="34" charset="0"/>
                        </a:rPr>
                        <a:t>Nội</a:t>
                      </a:r>
                      <a:r>
                        <a:rPr lang="vi-VN" sz="3700" baseline="0" dirty="0" smtClean="0">
                          <a:solidFill>
                            <a:schemeClr val="tx1"/>
                          </a:solidFill>
                          <a:latin typeface="Calibri" pitchFamily="34" charset="0"/>
                          <a:cs typeface="Calibri" pitchFamily="34" charset="0"/>
                        </a:rPr>
                        <a:t> dung</a:t>
                      </a:r>
                      <a:endParaRPr lang="en-US" sz="3700" dirty="0">
                        <a:solidFill>
                          <a:schemeClr val="tx1"/>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718793">
                <a:tc>
                  <a:txBody>
                    <a:bodyPr/>
                    <a:lstStyle/>
                    <a:p>
                      <a:endParaRPr lang="en-US" sz="1900" dirty="0" smtClean="0"/>
                    </a:p>
                    <a:p>
                      <a:endParaRPr lang="en-US" sz="190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16401" name="TextBox 6"/>
          <p:cNvSpPr txBox="1">
            <a:spLocks noChangeArrowheads="1"/>
          </p:cNvSpPr>
          <p:nvPr/>
        </p:nvSpPr>
        <p:spPr bwMode="auto">
          <a:xfrm>
            <a:off x="171450" y="1803400"/>
            <a:ext cx="1624013" cy="1077913"/>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Nguyễn </a:t>
            </a:r>
          </a:p>
          <a:p>
            <a:pPr algn="ctr"/>
            <a:r>
              <a:rPr lang="en-US" sz="3200" b="1">
                <a:solidFill>
                  <a:srgbClr val="0000FF"/>
                </a:solidFill>
                <a:latin typeface="Times New Roman" pitchFamily="18" charset="0"/>
                <a:cs typeface="Times New Roman" pitchFamily="18" charset="0"/>
              </a:rPr>
              <a:t>Trãi</a:t>
            </a:r>
          </a:p>
        </p:txBody>
      </p:sp>
      <p:sp>
        <p:nvSpPr>
          <p:cNvPr id="16402" name="TextBox 7"/>
          <p:cNvSpPr txBox="1">
            <a:spLocks noChangeArrowheads="1"/>
          </p:cNvSpPr>
          <p:nvPr/>
        </p:nvSpPr>
        <p:spPr bwMode="auto">
          <a:xfrm>
            <a:off x="1957388" y="1803400"/>
            <a:ext cx="1912937" cy="1077913"/>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Quốc âm thi tập</a:t>
            </a:r>
            <a:endParaRPr lang="vi-VN" sz="3200" b="1">
              <a:solidFill>
                <a:srgbClr val="0000FF"/>
              </a:solidFill>
              <a:latin typeface="Times New Roman" pitchFamily="18" charset="0"/>
              <a:cs typeface="Times New Roman" pitchFamily="18" charset="0"/>
            </a:endParaRPr>
          </a:p>
        </p:txBody>
      </p:sp>
      <p:sp>
        <p:nvSpPr>
          <p:cNvPr id="16403" name="TextBox 11"/>
          <p:cNvSpPr txBox="1">
            <a:spLocks noChangeArrowheads="1"/>
          </p:cNvSpPr>
          <p:nvPr/>
        </p:nvSpPr>
        <p:spPr bwMode="auto">
          <a:xfrm>
            <a:off x="4038600" y="889000"/>
            <a:ext cx="4953000" cy="2862263"/>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Tâm sự của người muốn cống hiến cho đất nước nhưng không có cơ hội và không gặp người  có cùng chí hướng</a:t>
            </a:r>
          </a:p>
        </p:txBody>
      </p:sp>
      <p:sp>
        <p:nvSpPr>
          <p:cNvPr id="15" name="TextBox 14"/>
          <p:cNvSpPr txBox="1">
            <a:spLocks noChangeArrowheads="1"/>
          </p:cNvSpPr>
          <p:nvPr/>
        </p:nvSpPr>
        <p:spPr bwMode="auto">
          <a:xfrm>
            <a:off x="1957388" y="4343400"/>
            <a:ext cx="1979612" cy="1570038"/>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Hồng Đức quốc âm thi tập</a:t>
            </a:r>
          </a:p>
        </p:txBody>
      </p:sp>
      <p:sp>
        <p:nvSpPr>
          <p:cNvPr id="16" name="TextBox 15"/>
          <p:cNvSpPr txBox="1">
            <a:spLocks noChangeArrowheads="1"/>
          </p:cNvSpPr>
          <p:nvPr/>
        </p:nvSpPr>
        <p:spPr bwMode="auto">
          <a:xfrm>
            <a:off x="4029075" y="4735513"/>
            <a:ext cx="4943475" cy="1200150"/>
          </a:xfrm>
          <a:prstGeom prst="rect">
            <a:avLst/>
          </a:prstGeom>
          <a:noFill/>
          <a:ln w="9525">
            <a:noFill/>
            <a:miter lim="800000"/>
            <a:headEnd/>
            <a:tailEnd/>
          </a:ln>
        </p:spPr>
        <p:txBody>
          <a:bodyPr>
            <a:spAutoFit/>
          </a:bodyPr>
          <a:lstStyle/>
          <a:p>
            <a:r>
              <a:rPr lang="vi-VN" sz="3600" b="1">
                <a:solidFill>
                  <a:srgbClr val="0000FF"/>
                </a:solidFill>
                <a:latin typeface="Times New Roman" pitchFamily="18" charset="0"/>
                <a:cs typeface="Times New Roman" pitchFamily="18" charset="0"/>
              </a:rPr>
              <a:t>Ca ngợi nhà Hậu Lê và công đức của nhà vua</a:t>
            </a:r>
            <a:endParaRPr lang="en-US" sz="3600" b="1">
              <a:solidFill>
                <a:srgbClr val="0000FF"/>
              </a:solidFill>
              <a:latin typeface="Times New Roman" pitchFamily="18" charset="0"/>
              <a:cs typeface="Times New Roman" pitchFamily="18" charset="0"/>
            </a:endParaRPr>
          </a:p>
        </p:txBody>
      </p:sp>
      <p:cxnSp>
        <p:nvCxnSpPr>
          <p:cNvPr id="17" name="Straight Connector 16"/>
          <p:cNvCxnSpPr/>
          <p:nvPr/>
        </p:nvCxnSpPr>
        <p:spPr>
          <a:xfrm>
            <a:off x="171450" y="4295775"/>
            <a:ext cx="88011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a:spLocks noChangeArrowheads="1"/>
          </p:cNvSpPr>
          <p:nvPr/>
        </p:nvSpPr>
        <p:spPr bwMode="auto">
          <a:xfrm>
            <a:off x="347663" y="4343400"/>
            <a:ext cx="1447800" cy="1570038"/>
          </a:xfrm>
          <a:prstGeom prst="rect">
            <a:avLst/>
          </a:prstGeom>
          <a:noFill/>
          <a:ln w="9525">
            <a:noFill/>
            <a:miter lim="800000"/>
            <a:headEnd/>
            <a:tailEnd/>
          </a:ln>
        </p:spPr>
        <p:txBody>
          <a:bodyPr>
            <a:spAutoFit/>
          </a:bodyPr>
          <a:lstStyle/>
          <a:p>
            <a:pPr algn="ctr"/>
            <a:r>
              <a:rPr lang="en-US" sz="3200" b="1">
                <a:solidFill>
                  <a:srgbClr val="0000FF"/>
                </a:solidFill>
                <a:latin typeface="Times New Roman" pitchFamily="18" charset="0"/>
                <a:cs typeface="Times New Roman" pitchFamily="18" charset="0"/>
              </a:rPr>
              <a:t>Lê Thánh Tông</a:t>
            </a:r>
          </a:p>
        </p:txBody>
      </p:sp>
    </p:spTree>
  </p:cSld>
  <p:clrMapOvr>
    <a:masterClrMapping/>
  </p:clrMapOvr>
  <p:transition spd="slow">
    <p:split dir="i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106"/>
          <p:cNvGraphicFramePr>
            <a:graphicFrameLocks/>
          </p:cNvGraphicFramePr>
          <p:nvPr/>
        </p:nvGraphicFramePr>
        <p:xfrm>
          <a:off x="304800" y="2286000"/>
          <a:ext cx="8686801" cy="4465639"/>
        </p:xfrm>
        <a:graphic>
          <a:graphicData uri="http://schemas.openxmlformats.org/drawingml/2006/table">
            <a:tbl>
              <a:tblPr/>
              <a:tblGrid>
                <a:gridCol w="2266122"/>
                <a:gridCol w="2266122"/>
                <a:gridCol w="4154557"/>
              </a:tblGrid>
              <a:tr h="683949">
                <a:tc>
                  <a:txBody>
                    <a:bodyPr/>
                    <a:lstStyle/>
                    <a:p>
                      <a:pPr marL="0" marR="0" lvl="0" indent="0" algn="ctr" defTabSz="914400" rtl="0" eaLnBrk="1" fontAlgn="base" latinLnBrk="0" hangingPunct="1">
                        <a:lnSpc>
                          <a:spcPct val="100000"/>
                        </a:lnSpc>
                        <a:spcBef>
                          <a:spcPts val="600"/>
                        </a:spcBef>
                        <a:spcAft>
                          <a:spcPct val="0"/>
                        </a:spcAft>
                        <a:buClr>
                          <a:schemeClr val="tx2"/>
                        </a:buClr>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T</a:t>
                      </a:r>
                      <a:r>
                        <a:rPr kumimoji="0" lang="en-US" sz="2800" b="0" i="0" u="none" strike="noStrike" cap="none" normalizeH="0" baseline="0" dirty="0" err="1" smtClean="0">
                          <a:ln>
                            <a:noFill/>
                          </a:ln>
                          <a:solidFill>
                            <a:schemeClr val="tx1"/>
                          </a:solidFill>
                          <a:effectLst/>
                          <a:latin typeface="Arial" charset="0"/>
                        </a:rPr>
                        <a:t>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giả</a:t>
                      </a:r>
                      <a:endParaRPr kumimoji="0" lang="en-US" sz="28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tx2"/>
                        </a:buClr>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T</a:t>
                      </a:r>
                      <a:r>
                        <a:rPr kumimoji="0" lang="en-US" sz="2800" b="0" i="0" u="none" strike="noStrike" cap="none" normalizeH="0" baseline="0" dirty="0" err="1" smtClean="0">
                          <a:ln>
                            <a:noFill/>
                          </a:ln>
                          <a:solidFill>
                            <a:schemeClr val="tx1"/>
                          </a:solidFill>
                          <a:effectLst/>
                          <a:latin typeface="Arial" charset="0"/>
                        </a:rPr>
                        <a:t>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phẩm</a:t>
                      </a:r>
                      <a:endParaRPr kumimoji="0" lang="en-US" sz="2800" b="0"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tx2"/>
                        </a:buClr>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N</a:t>
                      </a:r>
                      <a:r>
                        <a:rPr kumimoji="0" lang="en-US" sz="2800" b="0" i="0" u="none" strike="noStrike" cap="none" normalizeH="0" baseline="0" dirty="0" err="1" smtClean="0">
                          <a:ln>
                            <a:noFill/>
                          </a:ln>
                          <a:solidFill>
                            <a:schemeClr val="tx1"/>
                          </a:solidFill>
                          <a:effectLst/>
                          <a:latin typeface="Arial" charset="0"/>
                        </a:rPr>
                        <a:t>ội</a:t>
                      </a:r>
                      <a:r>
                        <a:rPr kumimoji="0" lang="en-US" sz="2800" b="0" i="0" u="none" strike="noStrike" cap="none" normalizeH="0" baseline="0" dirty="0" smtClean="0">
                          <a:ln>
                            <a:noFill/>
                          </a:ln>
                          <a:solidFill>
                            <a:schemeClr val="tx1"/>
                          </a:solidFill>
                          <a:effectLst/>
                          <a:latin typeface="Arial" charset="0"/>
                        </a:rPr>
                        <a:t> dung</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595">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5230">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52649">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216">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5" name="Text Box 47"/>
          <p:cNvSpPr txBox="1">
            <a:spLocks noChangeArrowheads="1"/>
          </p:cNvSpPr>
          <p:nvPr/>
        </p:nvSpPr>
        <p:spPr bwMode="auto">
          <a:xfrm>
            <a:off x="4479925" y="5038725"/>
            <a:ext cx="2606675" cy="366713"/>
          </a:xfrm>
          <a:prstGeom prst="rect">
            <a:avLst/>
          </a:prstGeom>
          <a:noFill/>
          <a:ln w="9525">
            <a:noFill/>
            <a:miter lim="800000"/>
            <a:headEnd/>
            <a:tailEnd/>
          </a:ln>
        </p:spPr>
        <p:txBody>
          <a:bodyPr>
            <a:spAutoFit/>
          </a:bodyPr>
          <a:lstStyle/>
          <a:p>
            <a:endParaRPr lang="vi-VN"/>
          </a:p>
        </p:txBody>
      </p:sp>
      <p:sp>
        <p:nvSpPr>
          <p:cNvPr id="30" name="Text Box 48"/>
          <p:cNvSpPr txBox="1">
            <a:spLocks noChangeArrowheads="1"/>
          </p:cNvSpPr>
          <p:nvPr/>
        </p:nvSpPr>
        <p:spPr bwMode="auto">
          <a:xfrm>
            <a:off x="304800" y="2986088"/>
            <a:ext cx="1524000" cy="366712"/>
          </a:xfrm>
          <a:prstGeom prst="rect">
            <a:avLst/>
          </a:prstGeom>
          <a:noFill/>
          <a:ln w="9525">
            <a:noFill/>
            <a:miter lim="800000"/>
            <a:headEnd/>
            <a:tailEnd/>
          </a:ln>
        </p:spPr>
        <p:txBody>
          <a:bodyPr>
            <a:spAutoFit/>
          </a:bodyPr>
          <a:lstStyle/>
          <a:p>
            <a:pPr>
              <a:spcBef>
                <a:spcPct val="50000"/>
              </a:spcBef>
            </a:pPr>
            <a:r>
              <a:rPr lang="en-US"/>
              <a:t>Nguyễn Trãi</a:t>
            </a:r>
          </a:p>
        </p:txBody>
      </p:sp>
      <p:sp>
        <p:nvSpPr>
          <p:cNvPr id="31" name="Text Box 49"/>
          <p:cNvSpPr txBox="1">
            <a:spLocks noChangeArrowheads="1"/>
          </p:cNvSpPr>
          <p:nvPr/>
        </p:nvSpPr>
        <p:spPr bwMode="auto">
          <a:xfrm>
            <a:off x="2667000" y="2986088"/>
            <a:ext cx="2133600" cy="366712"/>
          </a:xfrm>
          <a:prstGeom prst="rect">
            <a:avLst/>
          </a:prstGeom>
          <a:noFill/>
          <a:ln w="9525">
            <a:noFill/>
            <a:miter lim="800000"/>
            <a:headEnd/>
            <a:tailEnd/>
          </a:ln>
        </p:spPr>
        <p:txBody>
          <a:bodyPr>
            <a:spAutoFit/>
          </a:bodyPr>
          <a:lstStyle/>
          <a:p>
            <a:pPr>
              <a:spcBef>
                <a:spcPct val="50000"/>
              </a:spcBef>
            </a:pPr>
            <a:r>
              <a:rPr lang="en-US"/>
              <a:t>Bình Ngô đại cáo</a:t>
            </a:r>
          </a:p>
        </p:txBody>
      </p:sp>
      <p:sp>
        <p:nvSpPr>
          <p:cNvPr id="32" name="Text Box 50"/>
          <p:cNvSpPr txBox="1">
            <a:spLocks noChangeArrowheads="1"/>
          </p:cNvSpPr>
          <p:nvPr/>
        </p:nvSpPr>
        <p:spPr bwMode="auto">
          <a:xfrm>
            <a:off x="4953000" y="3292475"/>
            <a:ext cx="3962400" cy="641350"/>
          </a:xfrm>
          <a:prstGeom prst="rect">
            <a:avLst/>
          </a:prstGeom>
          <a:noFill/>
          <a:ln w="9525">
            <a:noFill/>
            <a:miter lim="800000"/>
            <a:headEnd/>
            <a:tailEnd/>
          </a:ln>
        </p:spPr>
        <p:txBody>
          <a:bodyPr>
            <a:spAutoFit/>
          </a:bodyPr>
          <a:lstStyle/>
          <a:p>
            <a:pPr algn="just">
              <a:spcBef>
                <a:spcPct val="50000"/>
              </a:spcBef>
            </a:pPr>
            <a:r>
              <a:rPr lang="en-US"/>
              <a:t>Phản ánh khí phách anh hùng và niềm tự hào chân chính của dân tộc</a:t>
            </a:r>
          </a:p>
        </p:txBody>
      </p:sp>
      <p:sp>
        <p:nvSpPr>
          <p:cNvPr id="33" name="Text Box 57"/>
          <p:cNvSpPr txBox="1">
            <a:spLocks noChangeArrowheads="1"/>
          </p:cNvSpPr>
          <p:nvPr/>
        </p:nvSpPr>
        <p:spPr bwMode="auto">
          <a:xfrm>
            <a:off x="304800" y="4724400"/>
            <a:ext cx="2362200" cy="685800"/>
          </a:xfrm>
          <a:prstGeom prst="rect">
            <a:avLst/>
          </a:prstGeom>
          <a:noFill/>
          <a:ln w="9525">
            <a:noFill/>
            <a:miter lim="800000"/>
            <a:headEnd/>
            <a:tailEnd/>
          </a:ln>
        </p:spPr>
        <p:txBody>
          <a:bodyPr>
            <a:spAutoFit/>
          </a:bodyPr>
          <a:lstStyle/>
          <a:p>
            <a:pPr>
              <a:spcBef>
                <a:spcPct val="50000"/>
              </a:spcBef>
            </a:pPr>
            <a:r>
              <a:rPr lang="en-US"/>
              <a:t>      Hội Tao Đàn</a:t>
            </a:r>
          </a:p>
          <a:p>
            <a:pPr>
              <a:spcBef>
                <a:spcPct val="50000"/>
              </a:spcBef>
            </a:pPr>
            <a:r>
              <a:rPr lang="en-US" sz="1400" b="1"/>
              <a:t>(Lê Thánh Tông sáng lập)</a:t>
            </a:r>
          </a:p>
        </p:txBody>
      </p:sp>
      <p:sp>
        <p:nvSpPr>
          <p:cNvPr id="34" name="Text Box 58"/>
          <p:cNvSpPr txBox="1">
            <a:spLocks noChangeArrowheads="1"/>
          </p:cNvSpPr>
          <p:nvPr/>
        </p:nvSpPr>
        <p:spPr bwMode="auto">
          <a:xfrm>
            <a:off x="2667000" y="4800600"/>
            <a:ext cx="2133600" cy="366713"/>
          </a:xfrm>
          <a:prstGeom prst="rect">
            <a:avLst/>
          </a:prstGeom>
          <a:noFill/>
          <a:ln w="9525">
            <a:noFill/>
            <a:miter lim="800000"/>
            <a:headEnd/>
            <a:tailEnd/>
          </a:ln>
        </p:spPr>
        <p:txBody>
          <a:bodyPr>
            <a:spAutoFit/>
          </a:bodyPr>
          <a:lstStyle/>
          <a:p>
            <a:pPr>
              <a:spcBef>
                <a:spcPct val="50000"/>
              </a:spcBef>
            </a:pPr>
            <a:r>
              <a:rPr lang="en-US"/>
              <a:t>Các tác phẩm thơ</a:t>
            </a:r>
          </a:p>
        </p:txBody>
      </p:sp>
      <p:sp>
        <p:nvSpPr>
          <p:cNvPr id="35" name="Text Box 59"/>
          <p:cNvSpPr txBox="1">
            <a:spLocks noChangeArrowheads="1"/>
          </p:cNvSpPr>
          <p:nvPr/>
        </p:nvSpPr>
        <p:spPr bwMode="auto">
          <a:xfrm>
            <a:off x="5029200" y="4827588"/>
            <a:ext cx="3505200" cy="366712"/>
          </a:xfrm>
          <a:prstGeom prst="rect">
            <a:avLst/>
          </a:prstGeom>
          <a:noFill/>
          <a:ln w="9525">
            <a:noFill/>
            <a:miter lim="800000"/>
            <a:headEnd/>
            <a:tailEnd/>
          </a:ln>
        </p:spPr>
        <p:txBody>
          <a:bodyPr>
            <a:spAutoFit/>
          </a:bodyPr>
          <a:lstStyle/>
          <a:p>
            <a:pPr>
              <a:spcBef>
                <a:spcPct val="50000"/>
              </a:spcBef>
            </a:pPr>
            <a:r>
              <a:rPr lang="en-US"/>
              <a:t>Ca ngợi công  đức của nhà vua</a:t>
            </a:r>
          </a:p>
        </p:txBody>
      </p:sp>
      <p:sp>
        <p:nvSpPr>
          <p:cNvPr id="36" name="Text Box 84"/>
          <p:cNvSpPr txBox="1">
            <a:spLocks noChangeArrowheads="1"/>
          </p:cNvSpPr>
          <p:nvPr/>
        </p:nvSpPr>
        <p:spPr bwMode="auto">
          <a:xfrm>
            <a:off x="2590800" y="5549900"/>
            <a:ext cx="2133600" cy="366713"/>
          </a:xfrm>
          <a:prstGeom prst="rect">
            <a:avLst/>
          </a:prstGeom>
          <a:noFill/>
          <a:ln w="9525">
            <a:noFill/>
            <a:miter lim="800000"/>
            <a:headEnd/>
            <a:tailEnd/>
          </a:ln>
        </p:spPr>
        <p:txBody>
          <a:bodyPr>
            <a:spAutoFit/>
          </a:bodyPr>
          <a:lstStyle/>
          <a:p>
            <a:pPr>
              <a:spcBef>
                <a:spcPct val="50000"/>
              </a:spcBef>
            </a:pPr>
            <a:r>
              <a:rPr lang="en-US"/>
              <a:t>- Ức Trai thi tập</a:t>
            </a:r>
          </a:p>
        </p:txBody>
      </p:sp>
      <p:sp>
        <p:nvSpPr>
          <p:cNvPr id="37" name="Text Box 86"/>
          <p:cNvSpPr txBox="1">
            <a:spLocks noChangeArrowheads="1"/>
          </p:cNvSpPr>
          <p:nvPr/>
        </p:nvSpPr>
        <p:spPr bwMode="auto">
          <a:xfrm>
            <a:off x="2590800" y="6076950"/>
            <a:ext cx="2133600" cy="366713"/>
          </a:xfrm>
          <a:prstGeom prst="rect">
            <a:avLst/>
          </a:prstGeom>
          <a:noFill/>
          <a:ln w="9525">
            <a:noFill/>
            <a:miter lim="800000"/>
            <a:headEnd/>
            <a:tailEnd/>
          </a:ln>
        </p:spPr>
        <p:txBody>
          <a:bodyPr>
            <a:spAutoFit/>
          </a:bodyPr>
          <a:lstStyle/>
          <a:p>
            <a:pPr>
              <a:spcBef>
                <a:spcPts val="600"/>
              </a:spcBef>
            </a:pPr>
            <a:r>
              <a:rPr lang="en-US"/>
              <a:t>- Các bài thơ</a:t>
            </a:r>
          </a:p>
        </p:txBody>
      </p:sp>
      <p:sp>
        <p:nvSpPr>
          <p:cNvPr id="38" name="Text Box 87"/>
          <p:cNvSpPr txBox="1">
            <a:spLocks noChangeArrowheads="1"/>
          </p:cNvSpPr>
          <p:nvPr/>
        </p:nvSpPr>
        <p:spPr bwMode="auto">
          <a:xfrm>
            <a:off x="4953000" y="5486400"/>
            <a:ext cx="3810000" cy="1200150"/>
          </a:xfrm>
          <a:prstGeom prst="rect">
            <a:avLst/>
          </a:prstGeom>
          <a:noFill/>
          <a:ln w="9525">
            <a:noFill/>
            <a:miter lim="800000"/>
            <a:headEnd/>
            <a:tailEnd/>
          </a:ln>
        </p:spPr>
        <p:txBody>
          <a:bodyPr>
            <a:spAutoFit/>
          </a:bodyPr>
          <a:lstStyle/>
          <a:p>
            <a:pPr>
              <a:spcBef>
                <a:spcPct val="50000"/>
              </a:spcBef>
            </a:pPr>
            <a:r>
              <a:rPr lang="en-US"/>
              <a:t>Nói lên tâm sự của những người muốn đem tài năng, trí tuệ ra giúp ích cho nước, cho dân nhưng lại bị một số quan lại ghen ghét , vùi dập</a:t>
            </a:r>
          </a:p>
        </p:txBody>
      </p:sp>
      <p:sp>
        <p:nvSpPr>
          <p:cNvPr id="39" name="Text Box 92"/>
          <p:cNvSpPr txBox="1">
            <a:spLocks noChangeArrowheads="1"/>
          </p:cNvSpPr>
          <p:nvPr/>
        </p:nvSpPr>
        <p:spPr bwMode="auto">
          <a:xfrm>
            <a:off x="330200" y="5532438"/>
            <a:ext cx="1524000" cy="1077912"/>
          </a:xfrm>
          <a:prstGeom prst="rect">
            <a:avLst/>
          </a:prstGeom>
          <a:noFill/>
          <a:ln w="9525">
            <a:noFill/>
            <a:miter lim="800000"/>
            <a:headEnd/>
            <a:tailEnd/>
          </a:ln>
        </p:spPr>
        <p:txBody>
          <a:bodyPr>
            <a:spAutoFit/>
          </a:bodyPr>
          <a:lstStyle/>
          <a:p>
            <a:pPr>
              <a:spcBef>
                <a:spcPts val="600"/>
              </a:spcBef>
            </a:pPr>
            <a:r>
              <a:rPr lang="en-US"/>
              <a:t>Nguyễn Trãi</a:t>
            </a:r>
          </a:p>
          <a:p>
            <a:pPr>
              <a:spcBef>
                <a:spcPts val="600"/>
              </a:spcBef>
            </a:pPr>
            <a:r>
              <a:rPr lang="en-US"/>
              <a:t>Lý Tử Tấn</a:t>
            </a:r>
          </a:p>
          <a:p>
            <a:pPr>
              <a:spcBef>
                <a:spcPts val="600"/>
              </a:spcBef>
            </a:pPr>
            <a:r>
              <a:rPr lang="en-US"/>
              <a:t>Nguyễn Húc</a:t>
            </a:r>
          </a:p>
        </p:txBody>
      </p:sp>
      <p:sp>
        <p:nvSpPr>
          <p:cNvPr id="40" name="Text Box 95"/>
          <p:cNvSpPr txBox="1">
            <a:spLocks noChangeArrowheads="1"/>
          </p:cNvSpPr>
          <p:nvPr/>
        </p:nvSpPr>
        <p:spPr bwMode="auto">
          <a:xfrm>
            <a:off x="2667000" y="3884613"/>
            <a:ext cx="2133600" cy="366712"/>
          </a:xfrm>
          <a:prstGeom prst="rect">
            <a:avLst/>
          </a:prstGeom>
          <a:noFill/>
          <a:ln w="9525">
            <a:noFill/>
            <a:miter lim="800000"/>
            <a:headEnd/>
            <a:tailEnd/>
          </a:ln>
        </p:spPr>
        <p:txBody>
          <a:bodyPr>
            <a:spAutoFit/>
          </a:bodyPr>
          <a:lstStyle/>
          <a:p>
            <a:pPr>
              <a:spcBef>
                <a:spcPct val="50000"/>
              </a:spcBef>
            </a:pPr>
            <a:r>
              <a:rPr lang="en-US"/>
              <a:t>Một số bài thơ</a:t>
            </a:r>
          </a:p>
        </p:txBody>
      </p:sp>
      <p:sp>
        <p:nvSpPr>
          <p:cNvPr id="41" name="Text Box 96"/>
          <p:cNvSpPr txBox="1">
            <a:spLocks noChangeArrowheads="1"/>
          </p:cNvSpPr>
          <p:nvPr/>
        </p:nvSpPr>
        <p:spPr bwMode="auto">
          <a:xfrm>
            <a:off x="304800" y="3570288"/>
            <a:ext cx="2362200" cy="1077912"/>
          </a:xfrm>
          <a:prstGeom prst="rect">
            <a:avLst/>
          </a:prstGeom>
          <a:noFill/>
          <a:ln w="9525">
            <a:noFill/>
            <a:miter lim="800000"/>
            <a:headEnd/>
            <a:tailEnd/>
          </a:ln>
        </p:spPr>
        <p:txBody>
          <a:bodyPr>
            <a:spAutoFit/>
          </a:bodyPr>
          <a:lstStyle/>
          <a:p>
            <a:pPr>
              <a:spcBef>
                <a:spcPts val="600"/>
              </a:spcBef>
            </a:pPr>
            <a:r>
              <a:rPr lang="en-US"/>
              <a:t>Lý Tử Tấn </a:t>
            </a:r>
          </a:p>
          <a:p>
            <a:pPr>
              <a:spcBef>
                <a:spcPts val="600"/>
              </a:spcBef>
            </a:pPr>
            <a:r>
              <a:rPr lang="en-US"/>
              <a:t>Lê Thánh Tông</a:t>
            </a:r>
          </a:p>
          <a:p>
            <a:pPr>
              <a:spcBef>
                <a:spcPts val="600"/>
              </a:spcBef>
            </a:pPr>
            <a:r>
              <a:rPr lang="en-US"/>
              <a:t>Nguyễn Mộng Tuân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out)">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out)">
                                      <p:cBhvr>
                                        <p:cTn id="17" dur="5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heel(4)">
                                      <p:cBhvr>
                                        <p:cTn id="28" dur="500"/>
                                        <p:tgtEl>
                                          <p:spTgt spid="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ox(out)">
                                      <p:cBhvr>
                                        <p:cTn id="33" dur="500"/>
                                        <p:tgtEl>
                                          <p:spTgt spid="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ox(out)">
                                      <p:cBhvr>
                                        <p:cTn id="38" dur="500"/>
                                        <p:tgtEl>
                                          <p:spTgt spid="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ox(out)">
                                      <p:cBhvr>
                                        <p:cTn id="61" dur="500"/>
                                        <p:tgtEl>
                                          <p:spTgt spid="3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checkerboard(across)">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ra"/>
          <p:cNvPicPr>
            <a:picLocks noChangeAspect="1" noChangeArrowheads="1"/>
          </p:cNvPicPr>
          <p:nvPr/>
        </p:nvPicPr>
        <p:blipFill>
          <a:blip r:embed="rId2"/>
          <a:srcRect/>
          <a:stretch>
            <a:fillRect/>
          </a:stretch>
        </p:blipFill>
        <p:spPr bwMode="auto">
          <a:xfrm>
            <a:off x="2895600" y="307975"/>
            <a:ext cx="3886200" cy="5635625"/>
          </a:xfrm>
          <a:prstGeom prst="rect">
            <a:avLst/>
          </a:prstGeom>
          <a:noFill/>
          <a:ln w="9525">
            <a:noFill/>
            <a:miter lim="800000"/>
            <a:headEnd/>
            <a:tailEnd/>
          </a:ln>
        </p:spPr>
      </p:pic>
      <p:sp>
        <p:nvSpPr>
          <p:cNvPr id="7" name="Rectangle 5"/>
          <p:cNvSpPr>
            <a:spLocks noChangeArrowheads="1"/>
          </p:cNvSpPr>
          <p:nvPr/>
        </p:nvSpPr>
        <p:spPr bwMode="auto">
          <a:xfrm>
            <a:off x="3505200" y="6019800"/>
            <a:ext cx="1839913" cy="461963"/>
          </a:xfrm>
          <a:prstGeom prst="rect">
            <a:avLst/>
          </a:prstGeom>
          <a:noFill/>
          <a:ln w="9525">
            <a:noFill/>
            <a:miter lim="800000"/>
            <a:headEnd/>
            <a:tailEnd/>
          </a:ln>
        </p:spPr>
        <p:txBody>
          <a:bodyPr wrap="none">
            <a:spAutoFit/>
          </a:bodyPr>
          <a:lstStyle/>
          <a:p>
            <a:pPr>
              <a:spcBef>
                <a:spcPct val="50000"/>
              </a:spcBef>
            </a:pPr>
            <a:r>
              <a:rPr lang="en-US" sz="2400" i="1">
                <a:solidFill>
                  <a:srgbClr val="0000FF"/>
                </a:solidFill>
              </a:rPr>
              <a:t>Nguyễn Trãi</a:t>
            </a:r>
          </a:p>
        </p:txBody>
      </p:sp>
      <p:sp>
        <p:nvSpPr>
          <p:cNvPr id="8" name="Right Arrow 7">
            <a:hlinkClick r:id="rId3" action="ppaction://hlinksldjump"/>
          </p:cNvPr>
          <p:cNvSpPr/>
          <p:nvPr/>
        </p:nvSpPr>
        <p:spPr>
          <a:xfrm>
            <a:off x="8458200" y="6477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TUONG=THO=VUA-LTT"/>
          <p:cNvPicPr>
            <a:picLocks noChangeAspect="1" noChangeArrowheads="1"/>
          </p:cNvPicPr>
          <p:nvPr/>
        </p:nvPicPr>
        <p:blipFill>
          <a:blip r:embed="rId2"/>
          <a:srcRect/>
          <a:stretch>
            <a:fillRect/>
          </a:stretch>
        </p:blipFill>
        <p:spPr bwMode="auto">
          <a:xfrm>
            <a:off x="2438400" y="369888"/>
            <a:ext cx="4114800" cy="5797550"/>
          </a:xfrm>
          <a:prstGeom prst="rect">
            <a:avLst/>
          </a:prstGeom>
          <a:noFill/>
          <a:ln w="9525">
            <a:noFill/>
            <a:miter lim="800000"/>
            <a:headEnd/>
            <a:tailEnd/>
          </a:ln>
        </p:spPr>
      </p:pic>
      <p:sp>
        <p:nvSpPr>
          <p:cNvPr id="18438" name="Rectangle 5"/>
          <p:cNvSpPr>
            <a:spLocks noChangeArrowheads="1"/>
          </p:cNvSpPr>
          <p:nvPr/>
        </p:nvSpPr>
        <p:spPr bwMode="auto">
          <a:xfrm>
            <a:off x="2819400" y="6167438"/>
            <a:ext cx="2593975" cy="461962"/>
          </a:xfrm>
          <a:prstGeom prst="rect">
            <a:avLst/>
          </a:prstGeom>
          <a:noFill/>
          <a:ln w="9525">
            <a:noFill/>
            <a:miter lim="800000"/>
            <a:headEnd/>
            <a:tailEnd/>
          </a:ln>
        </p:spPr>
        <p:txBody>
          <a:bodyPr wrap="none">
            <a:spAutoFit/>
          </a:bodyPr>
          <a:lstStyle/>
          <a:p>
            <a:pPr>
              <a:spcBef>
                <a:spcPct val="50000"/>
              </a:spcBef>
            </a:pPr>
            <a:r>
              <a:rPr lang="en-US" sz="2400" i="1">
                <a:solidFill>
                  <a:srgbClr val="0000FF"/>
                </a:solidFill>
              </a:rPr>
              <a:t>Vua lê thánh tông</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amond(in)">
                                      <p:cBhvr>
                                        <p:cTn id="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45b"/>
          <p:cNvPicPr>
            <a:picLocks noChangeAspect="1" noChangeArrowheads="1"/>
          </p:cNvPicPr>
          <p:nvPr/>
        </p:nvPicPr>
        <p:blipFill>
          <a:blip r:embed="rId2"/>
          <a:srcRect/>
          <a:stretch>
            <a:fillRect/>
          </a:stretch>
        </p:blipFill>
        <p:spPr bwMode="auto">
          <a:xfrm>
            <a:off x="1447800" y="533400"/>
            <a:ext cx="5943600" cy="5334000"/>
          </a:xfrm>
          <a:prstGeom prst="rect">
            <a:avLst/>
          </a:prstGeom>
          <a:noFill/>
          <a:ln w="9525">
            <a:noFill/>
            <a:miter lim="800000"/>
            <a:headEnd/>
            <a:tailEnd/>
          </a:ln>
        </p:spPr>
      </p:pic>
      <p:sp>
        <p:nvSpPr>
          <p:cNvPr id="20483" name="Text Box 3"/>
          <p:cNvSpPr txBox="1">
            <a:spLocks noChangeArrowheads="1"/>
          </p:cNvSpPr>
          <p:nvPr/>
        </p:nvSpPr>
        <p:spPr bwMode="auto">
          <a:xfrm>
            <a:off x="1066800" y="5800725"/>
            <a:ext cx="6781800" cy="523875"/>
          </a:xfrm>
          <a:prstGeom prst="rect">
            <a:avLst/>
          </a:prstGeom>
          <a:noFill/>
          <a:ln w="9525">
            <a:noFill/>
            <a:miter lim="800000"/>
            <a:headEnd/>
            <a:tailEnd/>
          </a:ln>
        </p:spPr>
        <p:txBody>
          <a:bodyPr>
            <a:spAutoFit/>
          </a:bodyPr>
          <a:lstStyle/>
          <a:p>
            <a:pPr algn="ctr">
              <a:spcBef>
                <a:spcPct val="50000"/>
              </a:spcBef>
            </a:pPr>
            <a:r>
              <a:rPr lang="en-US" sz="2800" b="1" i="1">
                <a:solidFill>
                  <a:srgbClr val="800080"/>
                </a:solidFill>
                <a:latin typeface=".VnTime" pitchFamily="34" charset="0"/>
              </a:rPr>
              <a:t>§Òn thê vua lª th¸nh t«ng</a:t>
            </a:r>
          </a:p>
        </p:txBody>
      </p:sp>
      <p:sp>
        <p:nvSpPr>
          <p:cNvPr id="20484" name="AutoShape 4">
            <a:hlinkClick r:id="rId3" action="ppaction://hlinksldjump" highlightClick="1"/>
          </p:cNvPr>
          <p:cNvSpPr>
            <a:spLocks noChangeArrowheads="1"/>
          </p:cNvSpPr>
          <p:nvPr/>
        </p:nvSpPr>
        <p:spPr bwMode="auto">
          <a:xfrm>
            <a:off x="6934200" y="4114800"/>
            <a:ext cx="433388" cy="433388"/>
          </a:xfrm>
          <a:prstGeom prst="actionButtonHome">
            <a:avLst/>
          </a:prstGeom>
          <a:solidFill>
            <a:schemeClr val="accent1"/>
          </a:solidFill>
          <a:ln w="9525">
            <a:noFill/>
            <a:miter lim="800000"/>
            <a:headEnd/>
            <a:tailEnd/>
          </a:ln>
        </p:spPr>
        <p:txBody>
          <a:bodyPr wrap="none" anchor="ctr"/>
          <a:lstStyle/>
          <a:p>
            <a:endParaRPr lang="vi-V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484188" y="1639888"/>
            <a:ext cx="8331200" cy="3046412"/>
          </a:xfrm>
          <a:prstGeom prst="rect">
            <a:avLst/>
          </a:prstGeom>
          <a:noFill/>
          <a:ln w="9525">
            <a:noFill/>
            <a:miter lim="800000"/>
            <a:headEnd/>
            <a:tailEnd/>
          </a:ln>
        </p:spPr>
        <p:txBody>
          <a:bodyPr>
            <a:spAutoFit/>
          </a:bodyPr>
          <a:lstStyle/>
          <a:p>
            <a:pPr algn="ctr" eaLnBrk="0" hangingPunct="0"/>
            <a:endParaRPr lang="en-US" sz="4800" b="1">
              <a:solidFill>
                <a:srgbClr val="0000FF"/>
              </a:solidFill>
              <a:latin typeface="Times New Roman" pitchFamily="18" charset="0"/>
            </a:endParaRPr>
          </a:p>
          <a:p>
            <a:pPr algn="ctr" eaLnBrk="0" hangingPunct="0"/>
            <a:r>
              <a:rPr lang="en-US" sz="4800" b="1">
                <a:solidFill>
                  <a:srgbClr val="0000FF"/>
                </a:solidFill>
                <a:latin typeface="Times New Roman" pitchFamily="18" charset="0"/>
              </a:rPr>
              <a:t>Thời Hậu Lê bắt đầu từ năm nào? Ai làm vua?</a:t>
            </a:r>
          </a:p>
          <a:p>
            <a:pPr algn="ctr" eaLnBrk="0" hangingPunct="0"/>
            <a:r>
              <a:rPr lang="en-US" sz="4800" b="1">
                <a:solidFill>
                  <a:srgbClr val="0000FF"/>
                </a:solidFill>
                <a:latin typeface="Times New Roman" pitchFamily="18" charset="0"/>
              </a:rPr>
              <a:t>   </a:t>
            </a:r>
            <a:endParaRPr lang="en-US" sz="4800" b="1" i="1">
              <a:solidFill>
                <a:srgbClr val="0000FF"/>
              </a:solidFill>
              <a:latin typeface="Times New Roman" pitchFamily="18" charset="0"/>
            </a:endParaRPr>
          </a:p>
        </p:txBody>
      </p:sp>
      <p:pic>
        <p:nvPicPr>
          <p:cNvPr id="3075" name="Picture 5" descr="4D0E9C1D773840AE93D84E15D99D6495"/>
          <p:cNvPicPr>
            <a:picLocks noChangeAspect="1" noChangeArrowheads="1" noCrop="1"/>
          </p:cNvPicPr>
          <p:nvPr/>
        </p:nvPicPr>
        <p:blipFill>
          <a:blip r:embed="rId3"/>
          <a:srcRect/>
          <a:stretch>
            <a:fillRect/>
          </a:stretch>
        </p:blipFill>
        <p:spPr bwMode="auto">
          <a:xfrm>
            <a:off x="0" y="-152400"/>
            <a:ext cx="279400" cy="3429000"/>
          </a:xfrm>
          <a:prstGeom prst="rect">
            <a:avLst/>
          </a:prstGeom>
          <a:noFill/>
          <a:ln w="9525">
            <a:noFill/>
            <a:miter lim="800000"/>
            <a:headEnd/>
            <a:tailEnd/>
          </a:ln>
        </p:spPr>
      </p:pic>
      <p:pic>
        <p:nvPicPr>
          <p:cNvPr id="3076" name="Picture 6" descr="4D0E9C1D773840AE93D84E15D99D6495"/>
          <p:cNvPicPr>
            <a:picLocks noChangeAspect="1" noChangeArrowheads="1" noCrop="1"/>
          </p:cNvPicPr>
          <p:nvPr/>
        </p:nvPicPr>
        <p:blipFill>
          <a:blip r:embed="rId3"/>
          <a:srcRect/>
          <a:stretch>
            <a:fillRect/>
          </a:stretch>
        </p:blipFill>
        <p:spPr bwMode="auto">
          <a:xfrm>
            <a:off x="8864600" y="2971800"/>
            <a:ext cx="279400" cy="3429000"/>
          </a:xfrm>
          <a:prstGeom prst="rect">
            <a:avLst/>
          </a:prstGeom>
          <a:noFill/>
          <a:ln w="9525">
            <a:noFill/>
            <a:miter lim="800000"/>
            <a:headEnd/>
            <a:tailEnd/>
          </a:ln>
        </p:spPr>
      </p:pic>
      <p:pic>
        <p:nvPicPr>
          <p:cNvPr id="3077" name="Picture 7" descr="4D0E9C1D773840AE93D84E15D99D6495"/>
          <p:cNvPicPr>
            <a:picLocks noChangeAspect="1" noChangeArrowheads="1" noCrop="1"/>
          </p:cNvPicPr>
          <p:nvPr/>
        </p:nvPicPr>
        <p:blipFill>
          <a:blip r:embed="rId3"/>
          <a:srcRect/>
          <a:stretch>
            <a:fillRect/>
          </a:stretch>
        </p:blipFill>
        <p:spPr bwMode="auto">
          <a:xfrm>
            <a:off x="8839200" y="-152400"/>
            <a:ext cx="304800" cy="3429000"/>
          </a:xfrm>
          <a:prstGeom prst="rect">
            <a:avLst/>
          </a:prstGeom>
          <a:noFill/>
          <a:ln w="9525">
            <a:noFill/>
            <a:miter lim="800000"/>
            <a:headEnd/>
            <a:tailEnd/>
          </a:ln>
        </p:spPr>
      </p:pic>
      <p:pic>
        <p:nvPicPr>
          <p:cNvPr id="3078" name="Picture 8" descr="4D0E9C1D773840AE93D84E15D99D6495"/>
          <p:cNvPicPr>
            <a:picLocks noChangeAspect="1" noChangeArrowheads="1" noCrop="1"/>
          </p:cNvPicPr>
          <p:nvPr/>
        </p:nvPicPr>
        <p:blipFill>
          <a:blip r:embed="rId3"/>
          <a:srcRect/>
          <a:stretch>
            <a:fillRect/>
          </a:stretch>
        </p:blipFill>
        <p:spPr bwMode="auto">
          <a:xfrm>
            <a:off x="0" y="3276600"/>
            <a:ext cx="279400" cy="3429000"/>
          </a:xfrm>
          <a:prstGeom prst="rect">
            <a:avLst/>
          </a:prstGeom>
          <a:noFill/>
          <a:ln w="9525">
            <a:noFill/>
            <a:miter lim="800000"/>
            <a:headEnd/>
            <a:tailEnd/>
          </a:ln>
        </p:spPr>
      </p:pic>
      <p:sp>
        <p:nvSpPr>
          <p:cNvPr id="3079" name="Rectangle 1"/>
          <p:cNvSpPr>
            <a:spLocks noChangeArrowheads="1"/>
          </p:cNvSpPr>
          <p:nvPr/>
        </p:nvSpPr>
        <p:spPr bwMode="auto">
          <a:xfrm>
            <a:off x="1954213" y="381000"/>
            <a:ext cx="3163046" cy="707886"/>
          </a:xfrm>
          <a:prstGeom prst="rect">
            <a:avLst/>
          </a:prstGeom>
          <a:noFill/>
          <a:ln w="9525">
            <a:noFill/>
            <a:miter lim="800000"/>
            <a:headEnd/>
            <a:tailEnd/>
          </a:ln>
        </p:spPr>
        <p:txBody>
          <a:bodyPr wrap="none">
            <a:spAutoFit/>
          </a:bodyPr>
          <a:lstStyle/>
          <a:p>
            <a:pPr algn="ctr"/>
            <a:r>
              <a:rPr lang="en-US" sz="4000" b="1" dirty="0" smtClean="0">
                <a:solidFill>
                  <a:srgbClr val="E91303"/>
                </a:solidFill>
                <a:latin typeface="Times New Roman" pitchFamily="18" charset="0"/>
              </a:rPr>
              <a:t>ÔN BÀI </a:t>
            </a:r>
            <a:r>
              <a:rPr lang="en-US" sz="4000" b="1" dirty="0">
                <a:solidFill>
                  <a:srgbClr val="E91303"/>
                </a:solidFill>
                <a:latin typeface="Times New Roman" pitchFamily="18" charset="0"/>
              </a:rPr>
              <a:t>CŨ :</a:t>
            </a:r>
            <a:endParaRPr lang="en-US" sz="4000" b="1" dirty="0">
              <a:solidFill>
                <a:srgbClr val="FF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2644">
                                            <p:txEl>
                                              <p:pRg st="1" end="1"/>
                                            </p:txEl>
                                          </p:spTgt>
                                        </p:tgtEl>
                                        <p:attrNameLst>
                                          <p:attrName>style.visibility</p:attrName>
                                        </p:attrNameLst>
                                      </p:cBhvr>
                                      <p:to>
                                        <p:strVal val="visible"/>
                                      </p:to>
                                    </p:set>
                                    <p:anim calcmode="lin" valueType="num">
                                      <p:cBhvr>
                                        <p:cTn id="7" dur="500" fill="hold"/>
                                        <p:tgtEl>
                                          <p:spTgt spid="11264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4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4" descr="Tra"/>
          <p:cNvPicPr>
            <a:picLocks noChangeAspect="1" noChangeArrowheads="1"/>
          </p:cNvPicPr>
          <p:nvPr/>
        </p:nvPicPr>
        <p:blipFill>
          <a:blip r:embed="rId2"/>
          <a:srcRect/>
          <a:stretch>
            <a:fillRect/>
          </a:stretch>
        </p:blipFill>
        <p:spPr bwMode="auto">
          <a:xfrm>
            <a:off x="1828800" y="1447800"/>
            <a:ext cx="2819400" cy="3200400"/>
          </a:xfrm>
          <a:prstGeom prst="rect">
            <a:avLst/>
          </a:prstGeom>
          <a:noFill/>
          <a:ln w="9525">
            <a:noFill/>
            <a:miter lim="800000"/>
            <a:headEnd/>
            <a:tailEnd/>
          </a:ln>
        </p:spPr>
      </p:pic>
      <p:pic>
        <p:nvPicPr>
          <p:cNvPr id="21510" name="Picture 4" descr="TUONG=THO=VUA-LTT"/>
          <p:cNvPicPr>
            <a:picLocks noChangeAspect="1" noChangeArrowheads="1"/>
          </p:cNvPicPr>
          <p:nvPr/>
        </p:nvPicPr>
        <p:blipFill>
          <a:blip r:embed="rId3"/>
          <a:srcRect/>
          <a:stretch>
            <a:fillRect/>
          </a:stretch>
        </p:blipFill>
        <p:spPr bwMode="auto">
          <a:xfrm>
            <a:off x="4876800" y="1447800"/>
            <a:ext cx="2819400" cy="3200400"/>
          </a:xfrm>
          <a:prstGeom prst="rect">
            <a:avLst/>
          </a:prstGeom>
          <a:noFill/>
          <a:ln w="9525">
            <a:noFill/>
            <a:miter lim="800000"/>
            <a:headEnd/>
            <a:tailEnd/>
          </a:ln>
        </p:spPr>
      </p:pic>
      <p:sp>
        <p:nvSpPr>
          <p:cNvPr id="21511" name="Rectangle 5"/>
          <p:cNvSpPr>
            <a:spLocks noChangeArrowheads="1"/>
          </p:cNvSpPr>
          <p:nvPr/>
        </p:nvSpPr>
        <p:spPr bwMode="auto">
          <a:xfrm>
            <a:off x="4949825" y="4648200"/>
            <a:ext cx="2900987" cy="461665"/>
          </a:xfrm>
          <a:prstGeom prst="rect">
            <a:avLst/>
          </a:prstGeom>
          <a:noFill/>
          <a:ln w="9525">
            <a:noFill/>
            <a:miter lim="800000"/>
            <a:headEnd/>
            <a:tailEnd/>
          </a:ln>
        </p:spPr>
        <p:txBody>
          <a:bodyPr wrap="none">
            <a:spAutoFit/>
          </a:bodyPr>
          <a:lstStyle/>
          <a:p>
            <a:pPr>
              <a:spcBef>
                <a:spcPct val="50000"/>
              </a:spcBef>
            </a:pPr>
            <a:r>
              <a:rPr lang="en-US" sz="2400" i="1" dirty="0" err="1">
                <a:solidFill>
                  <a:srgbClr val="CC0000"/>
                </a:solidFill>
              </a:rPr>
              <a:t>Vua</a:t>
            </a:r>
            <a:r>
              <a:rPr lang="en-US" sz="2400" i="1" dirty="0">
                <a:solidFill>
                  <a:srgbClr val="CC0000"/>
                </a:solidFill>
              </a:rPr>
              <a:t> </a:t>
            </a:r>
            <a:r>
              <a:rPr lang="en-US" sz="2400" i="1" dirty="0" err="1">
                <a:solidFill>
                  <a:srgbClr val="CC0000"/>
                </a:solidFill>
              </a:rPr>
              <a:t>L</a:t>
            </a:r>
            <a:r>
              <a:rPr lang="en-US" sz="2400" i="1" dirty="0" err="1" smtClean="0">
                <a:solidFill>
                  <a:srgbClr val="CC0000"/>
                </a:solidFill>
              </a:rPr>
              <a:t>ê</a:t>
            </a:r>
            <a:r>
              <a:rPr lang="en-US" sz="2400" i="1" dirty="0" smtClean="0">
                <a:solidFill>
                  <a:srgbClr val="CC0000"/>
                </a:solidFill>
              </a:rPr>
              <a:t> </a:t>
            </a:r>
            <a:r>
              <a:rPr lang="en-US" sz="2400" i="1" dirty="0" err="1">
                <a:solidFill>
                  <a:srgbClr val="CC0000"/>
                </a:solidFill>
              </a:rPr>
              <a:t>T</a:t>
            </a:r>
            <a:r>
              <a:rPr lang="en-US" sz="2400" i="1" dirty="0" err="1" smtClean="0">
                <a:solidFill>
                  <a:srgbClr val="CC0000"/>
                </a:solidFill>
              </a:rPr>
              <a:t>hánh</a:t>
            </a:r>
            <a:r>
              <a:rPr lang="en-US" sz="2400" i="1" dirty="0" smtClean="0">
                <a:solidFill>
                  <a:srgbClr val="CC0000"/>
                </a:solidFill>
              </a:rPr>
              <a:t> </a:t>
            </a:r>
            <a:r>
              <a:rPr lang="en-US" sz="2400" i="1" dirty="0" err="1">
                <a:solidFill>
                  <a:srgbClr val="CC0000"/>
                </a:solidFill>
              </a:rPr>
              <a:t>T</a:t>
            </a:r>
            <a:r>
              <a:rPr lang="en-US" sz="2400" i="1" dirty="0" err="1" smtClean="0">
                <a:solidFill>
                  <a:srgbClr val="CC0000"/>
                </a:solidFill>
              </a:rPr>
              <a:t>ông</a:t>
            </a:r>
            <a:endParaRPr lang="en-US" sz="2400" i="1" dirty="0">
              <a:solidFill>
                <a:srgbClr val="CC0000"/>
              </a:solidFill>
            </a:endParaRPr>
          </a:p>
        </p:txBody>
      </p:sp>
      <p:sp>
        <p:nvSpPr>
          <p:cNvPr id="21512" name="Rectangle 5"/>
          <p:cNvSpPr>
            <a:spLocks noChangeArrowheads="1"/>
          </p:cNvSpPr>
          <p:nvPr/>
        </p:nvSpPr>
        <p:spPr bwMode="auto">
          <a:xfrm>
            <a:off x="2286000" y="4648200"/>
            <a:ext cx="1846263" cy="457200"/>
          </a:xfrm>
          <a:prstGeom prst="rect">
            <a:avLst/>
          </a:prstGeom>
          <a:noFill/>
          <a:ln w="9525">
            <a:noFill/>
            <a:miter lim="800000"/>
            <a:headEnd/>
            <a:tailEnd/>
          </a:ln>
        </p:spPr>
        <p:txBody>
          <a:bodyPr wrap="none">
            <a:spAutoFit/>
          </a:bodyPr>
          <a:lstStyle/>
          <a:p>
            <a:pPr>
              <a:spcBef>
                <a:spcPct val="50000"/>
              </a:spcBef>
            </a:pPr>
            <a:r>
              <a:rPr lang="en-US" sz="2400" i="1">
                <a:solidFill>
                  <a:srgbClr val="CC0000"/>
                </a:solidFill>
              </a:rPr>
              <a:t>Nguyễn Trãi</a:t>
            </a:r>
          </a:p>
        </p:txBody>
      </p:sp>
      <p:sp>
        <p:nvSpPr>
          <p:cNvPr id="21513" name="TextBox 10"/>
          <p:cNvSpPr txBox="1">
            <a:spLocks noChangeArrowheads="1"/>
          </p:cNvSpPr>
          <p:nvPr/>
        </p:nvSpPr>
        <p:spPr bwMode="auto">
          <a:xfrm>
            <a:off x="152400" y="5073650"/>
            <a:ext cx="9144000" cy="830997"/>
          </a:xfrm>
          <a:prstGeom prst="rect">
            <a:avLst/>
          </a:prstGeom>
          <a:noFill/>
          <a:ln w="9525">
            <a:noFill/>
            <a:miter lim="800000"/>
            <a:headEnd/>
            <a:tailEnd/>
          </a:ln>
        </p:spPr>
        <p:txBody>
          <a:bodyPr>
            <a:spAutoFit/>
          </a:bodyPr>
          <a:lstStyle/>
          <a:p>
            <a:r>
              <a:rPr lang="en-US" sz="2400" dirty="0" err="1"/>
              <a:t>Vì</a:t>
            </a:r>
            <a:r>
              <a:rPr lang="en-US" sz="2400" dirty="0"/>
              <a:t> </a:t>
            </a:r>
            <a:r>
              <a:rPr lang="en-US" sz="2400" dirty="0" err="1"/>
              <a:t>sao</a:t>
            </a:r>
            <a:r>
              <a:rPr lang="en-US" sz="2400" dirty="0"/>
              <a:t> </a:t>
            </a:r>
            <a:r>
              <a:rPr lang="en-US" sz="2400" dirty="0" err="1"/>
              <a:t>có</a:t>
            </a:r>
            <a:r>
              <a:rPr lang="en-US" sz="2400" dirty="0"/>
              <a:t> </a:t>
            </a:r>
            <a:r>
              <a:rPr lang="en-US" sz="2400" dirty="0" err="1"/>
              <a:t>thể</a:t>
            </a:r>
            <a:r>
              <a:rPr lang="en-US" sz="2400" dirty="0"/>
              <a:t> </a:t>
            </a:r>
            <a:r>
              <a:rPr lang="en-US" sz="2400" dirty="0" err="1"/>
              <a:t>coi</a:t>
            </a:r>
            <a:r>
              <a:rPr lang="en-US" sz="2400" dirty="0"/>
              <a:t> </a:t>
            </a:r>
            <a:r>
              <a:rPr lang="en-US" sz="2400" dirty="0" err="1"/>
              <a:t>Nguyễn</a:t>
            </a:r>
            <a:r>
              <a:rPr lang="en-US" sz="2400" dirty="0"/>
              <a:t> </a:t>
            </a:r>
            <a:r>
              <a:rPr lang="en-US" sz="2400" dirty="0" err="1"/>
              <a:t>Trãi</a:t>
            </a:r>
            <a:r>
              <a:rPr lang="en-US" sz="2400" dirty="0"/>
              <a:t>, </a:t>
            </a:r>
            <a:r>
              <a:rPr lang="en-US" sz="2400" dirty="0" err="1"/>
              <a:t>Lê</a:t>
            </a:r>
            <a:r>
              <a:rPr lang="en-US" sz="2400" dirty="0"/>
              <a:t> </a:t>
            </a:r>
            <a:r>
              <a:rPr lang="en-US" sz="2400" dirty="0" err="1"/>
              <a:t>Thánh</a:t>
            </a:r>
            <a:r>
              <a:rPr lang="en-US" sz="2400" dirty="0"/>
              <a:t> </a:t>
            </a:r>
            <a:r>
              <a:rPr lang="en-US" sz="2400" dirty="0" err="1"/>
              <a:t>T</a:t>
            </a:r>
            <a:r>
              <a:rPr lang="en-US" sz="2400" dirty="0" err="1" smtClean="0"/>
              <a:t>ông</a:t>
            </a:r>
            <a:r>
              <a:rPr lang="en-US" sz="2400" dirty="0" smtClean="0"/>
              <a:t> </a:t>
            </a:r>
            <a:r>
              <a:rPr lang="en-US" sz="2400" dirty="0" err="1"/>
              <a:t>là</a:t>
            </a:r>
            <a:r>
              <a:rPr lang="en-US" sz="2400" dirty="0"/>
              <a:t> </a:t>
            </a:r>
            <a:r>
              <a:rPr lang="en-US" sz="2400" dirty="0" err="1"/>
              <a:t>những</a:t>
            </a:r>
            <a:r>
              <a:rPr lang="en-US" sz="2400" dirty="0"/>
              <a:t> </a:t>
            </a:r>
            <a:r>
              <a:rPr lang="en-US" sz="2400" dirty="0" err="1"/>
              <a:t>nhà</a:t>
            </a:r>
            <a:r>
              <a:rPr lang="en-US" sz="2400" dirty="0"/>
              <a:t> </a:t>
            </a:r>
            <a:r>
              <a:rPr lang="en-US" sz="2400" dirty="0" err="1"/>
              <a:t>văn</a:t>
            </a:r>
            <a:r>
              <a:rPr lang="en-US" sz="2400" dirty="0"/>
              <a:t> </a:t>
            </a:r>
            <a:r>
              <a:rPr lang="en-US" sz="2400" dirty="0" err="1"/>
              <a:t>hóa</a:t>
            </a:r>
            <a:r>
              <a:rPr lang="en-US" sz="2400" dirty="0"/>
              <a:t> </a:t>
            </a:r>
            <a:r>
              <a:rPr lang="en-US" sz="2400" dirty="0" err="1"/>
              <a:t>tiêu</a:t>
            </a:r>
            <a:r>
              <a:rPr lang="en-US" sz="2400" dirty="0"/>
              <a:t> </a:t>
            </a:r>
            <a:r>
              <a:rPr lang="en-US" sz="2400" dirty="0" err="1"/>
              <a:t>biểu</a:t>
            </a:r>
            <a:r>
              <a:rPr lang="en-US" sz="2400" dirty="0"/>
              <a:t> </a:t>
            </a:r>
            <a:r>
              <a:rPr lang="en-US" sz="2400" dirty="0" err="1"/>
              <a:t>cho</a:t>
            </a:r>
            <a:r>
              <a:rPr lang="en-US" sz="2400" dirty="0"/>
              <a:t> </a:t>
            </a:r>
            <a:r>
              <a:rPr lang="en-US" sz="2400" dirty="0" err="1"/>
              <a:t>giai</a:t>
            </a:r>
            <a:r>
              <a:rPr lang="en-US" sz="2400" dirty="0"/>
              <a:t> </a:t>
            </a:r>
            <a:r>
              <a:rPr lang="en-US" sz="2400" dirty="0" err="1"/>
              <a:t>đoạn</a:t>
            </a:r>
            <a:r>
              <a:rPr lang="en-US" sz="2400" dirty="0"/>
              <a:t> </a:t>
            </a:r>
            <a:r>
              <a:rPr lang="en-US" sz="2400" dirty="0" err="1"/>
              <a:t>này</a:t>
            </a:r>
            <a:r>
              <a:rPr lang="en-US" sz="2400" dirty="0"/>
              <a:t>?</a:t>
            </a:r>
          </a:p>
        </p:txBody>
      </p:sp>
      <p:sp>
        <p:nvSpPr>
          <p:cNvPr id="20491" name="Text Box 11"/>
          <p:cNvSpPr txBox="1">
            <a:spLocks noChangeArrowheads="1"/>
          </p:cNvSpPr>
          <p:nvPr/>
        </p:nvSpPr>
        <p:spPr bwMode="auto">
          <a:xfrm>
            <a:off x="304800" y="6019800"/>
            <a:ext cx="8686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Phản ánh khí phách anh hùng và niềm tự hào chân chính của dân tộc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box(in)">
                                      <p:cBhvr>
                                        <p:cTn id="7"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914400" y="228600"/>
            <a:ext cx="7772400" cy="646113"/>
          </a:xfrm>
          <a:prstGeom prst="rect">
            <a:avLst/>
          </a:prstGeom>
          <a:noFill/>
          <a:ln w="9525">
            <a:noFill/>
            <a:miter lim="800000"/>
            <a:headEnd/>
            <a:tailEnd/>
          </a:ln>
        </p:spPr>
        <p:txBody>
          <a:bodyPr>
            <a:spAutoFit/>
          </a:bodyPr>
          <a:lstStyle/>
          <a:p>
            <a:pPr>
              <a:spcBef>
                <a:spcPct val="50000"/>
              </a:spcBef>
            </a:pPr>
            <a:r>
              <a:rPr lang="en-US" sz="3600" b="1">
                <a:solidFill>
                  <a:schemeClr val="hlink"/>
                </a:solidFill>
              </a:rPr>
              <a:t> </a:t>
            </a:r>
            <a:r>
              <a:rPr lang="en-US" sz="3600" b="1">
                <a:latin typeface="Times New Roman" pitchFamily="18" charset="0"/>
              </a:rPr>
              <a:t>Hoạt động 2: khoa học thời hậu Lê</a:t>
            </a:r>
            <a:endParaRPr lang="en-US" sz="3600" b="1"/>
          </a:p>
        </p:txBody>
      </p:sp>
      <p:sp>
        <p:nvSpPr>
          <p:cNvPr id="9" name="Rectangle 8"/>
          <p:cNvSpPr>
            <a:spLocks noChangeArrowheads="1"/>
          </p:cNvSpPr>
          <p:nvPr/>
        </p:nvSpPr>
        <p:spPr bwMode="auto">
          <a:xfrm>
            <a:off x="301625" y="1295400"/>
            <a:ext cx="8839200" cy="1077913"/>
          </a:xfrm>
          <a:prstGeom prst="rect">
            <a:avLst/>
          </a:prstGeom>
          <a:noFill/>
          <a:ln w="9525">
            <a:noFill/>
            <a:miter lim="800000"/>
            <a:headEnd/>
            <a:tailEnd/>
          </a:ln>
        </p:spPr>
        <p:txBody>
          <a:bodyPr>
            <a:spAutoFit/>
          </a:bodyPr>
          <a:lstStyle/>
          <a:p>
            <a:r>
              <a:rPr lang="en-US" sz="3200" b="1">
                <a:solidFill>
                  <a:schemeClr val="hlink"/>
                </a:solidFill>
              </a:rPr>
              <a:t> Các tác giả, tác phẩm và nội dung </a:t>
            </a:r>
            <a:r>
              <a:rPr lang="en-US" sz="3200" b="1">
                <a:solidFill>
                  <a:srgbClr val="FF0000"/>
                </a:solidFill>
              </a:rPr>
              <a:t>khoa học</a:t>
            </a:r>
            <a:r>
              <a:rPr lang="en-US" sz="3200" b="1">
                <a:solidFill>
                  <a:schemeClr val="hlink"/>
                </a:solidFill>
              </a:rPr>
              <a:t> tiêu biểu thời Hậu Lê</a:t>
            </a:r>
          </a:p>
        </p:txBody>
      </p:sp>
      <p:sp>
        <p:nvSpPr>
          <p:cNvPr id="10" name="Text Box 9"/>
          <p:cNvSpPr txBox="1">
            <a:spLocks noChangeArrowheads="1"/>
          </p:cNvSpPr>
          <p:nvPr/>
        </p:nvSpPr>
        <p:spPr bwMode="auto">
          <a:xfrm>
            <a:off x="530225" y="2895600"/>
            <a:ext cx="8382000" cy="1754188"/>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cs typeface="Times New Roman" pitchFamily="18" charset="0"/>
              </a:rPr>
              <a:t>Đọc thông tin SGK  trang 52 ( từ Khoa học dưới thời Hậu Lê…………Đại thành toán pháp) </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8" name="Group 38"/>
          <p:cNvGraphicFramePr>
            <a:graphicFrameLocks noGrp="1"/>
          </p:cNvGraphicFramePr>
          <p:nvPr/>
        </p:nvGraphicFramePr>
        <p:xfrm>
          <a:off x="76200" y="838200"/>
          <a:ext cx="8991599" cy="5848364"/>
        </p:xfrm>
        <a:graphic>
          <a:graphicData uri="http://schemas.openxmlformats.org/drawingml/2006/table">
            <a:tbl>
              <a:tblPr/>
              <a:tblGrid>
                <a:gridCol w="2438399"/>
                <a:gridCol w="2286001"/>
                <a:gridCol w="4267199"/>
              </a:tblGrid>
              <a:tr h="8960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mn-lt"/>
                        </a:rPr>
                        <a:t>Tác</a:t>
                      </a:r>
                      <a:r>
                        <a:rPr kumimoji="0" lang="en-US" sz="2400" b="1" i="0" u="none" strike="noStrike" cap="none" normalizeH="0" baseline="0" dirty="0" smtClean="0">
                          <a:ln>
                            <a:noFill/>
                          </a:ln>
                          <a:solidFill>
                            <a:srgbClr val="FF0000"/>
                          </a:solidFill>
                          <a:effectLst/>
                          <a:latin typeface="+mn-lt"/>
                        </a:rPr>
                        <a:t> </a:t>
                      </a:r>
                      <a:r>
                        <a:rPr kumimoji="0" lang="en-US" sz="2400" b="1" i="0" u="none" strike="noStrike" cap="none" normalizeH="0" baseline="0" dirty="0" err="1" smtClean="0">
                          <a:ln>
                            <a:noFill/>
                          </a:ln>
                          <a:solidFill>
                            <a:srgbClr val="FF0000"/>
                          </a:solidFill>
                          <a:effectLst/>
                          <a:latin typeface="+mn-lt"/>
                        </a:rPr>
                        <a:t>giả</a:t>
                      </a:r>
                      <a:endParaRPr kumimoji="0" lang="en-US" sz="2400" b="1" i="0" u="none" strike="noStrike" cap="none" normalizeH="0" baseline="0" dirty="0" smtClean="0">
                        <a:ln>
                          <a:noFill/>
                        </a:ln>
                        <a:solidFill>
                          <a:srgbClr val="FF0000"/>
                        </a:solidFill>
                        <a:effectLst/>
                        <a:latin typeface="+mn-lt"/>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mn-lt"/>
                        </a:rPr>
                        <a:t>Công</a:t>
                      </a:r>
                      <a:r>
                        <a:rPr kumimoji="0" lang="en-US" sz="2400" b="1" i="0" u="none" strike="noStrike" cap="none" normalizeH="0" baseline="0" dirty="0" smtClean="0">
                          <a:ln>
                            <a:noFill/>
                          </a:ln>
                          <a:solidFill>
                            <a:srgbClr val="FF0000"/>
                          </a:solidFill>
                          <a:effectLst/>
                          <a:latin typeface="+mn-lt"/>
                        </a:rPr>
                        <a:t> </a:t>
                      </a:r>
                      <a:r>
                        <a:rPr kumimoji="0" lang="en-US" sz="2400" b="1" i="0" u="none" strike="noStrike" cap="none" normalizeH="0" baseline="0" dirty="0" err="1" smtClean="0">
                          <a:ln>
                            <a:noFill/>
                          </a:ln>
                          <a:solidFill>
                            <a:srgbClr val="FF0000"/>
                          </a:solidFill>
                          <a:effectLst/>
                          <a:latin typeface="+mn-lt"/>
                        </a:rPr>
                        <a:t>trình</a:t>
                      </a:r>
                      <a:r>
                        <a:rPr kumimoji="0" lang="en-US" sz="2400" b="1" i="0" u="none" strike="noStrike" cap="none" normalizeH="0" baseline="0" dirty="0" smtClean="0">
                          <a:ln>
                            <a:noFill/>
                          </a:ln>
                          <a:solidFill>
                            <a:srgbClr val="FF0000"/>
                          </a:solidFill>
                          <a:effectLst/>
                          <a:latin typeface="+mn-lt"/>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mn-lt"/>
                        </a:rPr>
                        <a:t>khoa</a:t>
                      </a:r>
                      <a:r>
                        <a:rPr kumimoji="0" lang="en-US" sz="2400" b="1" i="0" u="none" strike="noStrike" cap="none" normalizeH="0" baseline="0" dirty="0" smtClean="0">
                          <a:ln>
                            <a:noFill/>
                          </a:ln>
                          <a:solidFill>
                            <a:srgbClr val="FF0000"/>
                          </a:solidFill>
                          <a:effectLst/>
                          <a:latin typeface="+mn-lt"/>
                        </a:rPr>
                        <a:t> </a:t>
                      </a:r>
                      <a:r>
                        <a:rPr kumimoji="0" lang="en-US" sz="2400" b="1" i="0" u="none" strike="noStrike" cap="none" normalizeH="0" baseline="0" dirty="0" err="1" smtClean="0">
                          <a:ln>
                            <a:noFill/>
                          </a:ln>
                          <a:solidFill>
                            <a:srgbClr val="FF0000"/>
                          </a:solidFill>
                          <a:effectLst/>
                          <a:latin typeface="+mn-lt"/>
                        </a:rPr>
                        <a:t>học</a:t>
                      </a:r>
                      <a:endParaRPr kumimoji="0" lang="en-US" sz="2400" b="1" i="0" u="none" strike="noStrike" cap="none" normalizeH="0" baseline="0" dirty="0" smtClean="0">
                        <a:ln>
                          <a:noFill/>
                        </a:ln>
                        <a:solidFill>
                          <a:srgbClr val="FF0000"/>
                        </a:solidFill>
                        <a:effectLst/>
                        <a:latin typeface="+mn-lt"/>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mn-lt"/>
                        </a:rPr>
                        <a:t>Nội</a:t>
                      </a:r>
                      <a:r>
                        <a:rPr kumimoji="0" lang="en-US" sz="2400" b="1" i="0" u="none" strike="noStrike" cap="none" normalizeH="0" baseline="0" dirty="0" smtClean="0">
                          <a:ln>
                            <a:noFill/>
                          </a:ln>
                          <a:solidFill>
                            <a:srgbClr val="FF0000"/>
                          </a:solidFill>
                          <a:effectLst/>
                          <a:latin typeface="+mn-lt"/>
                        </a:rPr>
                        <a:t> dung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68" name="Rectangle 20"/>
          <p:cNvSpPr>
            <a:spLocks noChangeArrowheads="1"/>
          </p:cNvSpPr>
          <p:nvPr/>
        </p:nvSpPr>
        <p:spPr bwMode="auto">
          <a:xfrm>
            <a:off x="284163" y="152400"/>
            <a:ext cx="8915400" cy="762000"/>
          </a:xfrm>
          <a:prstGeom prst="rect">
            <a:avLst/>
          </a:prstGeom>
          <a:noFill/>
          <a:ln w="9525">
            <a:noFill/>
            <a:miter lim="800000"/>
            <a:headEnd/>
            <a:tailEnd/>
          </a:ln>
        </p:spPr>
        <p:txBody>
          <a:bodyPr anchor="ctr"/>
          <a:lstStyle/>
          <a:p>
            <a:r>
              <a:rPr lang="en-US" sz="2800" b="1">
                <a:solidFill>
                  <a:srgbClr val="0000FF"/>
                </a:solidFill>
                <a:latin typeface="Times New Roman" pitchFamily="18" charset="0"/>
              </a:rPr>
              <a:t>  Tác giả, công trình khoa học tiêu biểu thời Hậu Lê:</a:t>
            </a:r>
          </a:p>
        </p:txBody>
      </p:sp>
      <p:sp>
        <p:nvSpPr>
          <p:cNvPr id="23569" name="Text Box 23"/>
          <p:cNvSpPr txBox="1">
            <a:spLocks noChangeArrowheads="1"/>
          </p:cNvSpPr>
          <p:nvPr/>
        </p:nvSpPr>
        <p:spPr bwMode="auto">
          <a:xfrm>
            <a:off x="284163" y="1795463"/>
            <a:ext cx="1979612" cy="523875"/>
          </a:xfrm>
          <a:prstGeom prst="rect">
            <a:avLst/>
          </a:prstGeom>
          <a:noFill/>
          <a:ln w="9525">
            <a:noFill/>
            <a:miter lim="800000"/>
            <a:headEnd/>
            <a:tailEnd/>
          </a:ln>
        </p:spPr>
        <p:txBody>
          <a:bodyPr wrap="none">
            <a:spAutoFit/>
          </a:bodyPr>
          <a:lstStyle/>
          <a:p>
            <a:r>
              <a:rPr lang="en-US" sz="2800" b="1">
                <a:solidFill>
                  <a:srgbClr val="0000FF"/>
                </a:solidFill>
                <a:latin typeface="Times New Roman" pitchFamily="18" charset="0"/>
                <a:cs typeface="Times New Roman" pitchFamily="18" charset="0"/>
              </a:rPr>
              <a:t>Ngô Sĩ Liên</a:t>
            </a:r>
          </a:p>
        </p:txBody>
      </p:sp>
      <p:sp>
        <p:nvSpPr>
          <p:cNvPr id="23570" name="Text Box 25"/>
          <p:cNvSpPr txBox="1">
            <a:spLocks noChangeArrowheads="1"/>
          </p:cNvSpPr>
          <p:nvPr/>
        </p:nvSpPr>
        <p:spPr bwMode="auto">
          <a:xfrm>
            <a:off x="244475" y="5638800"/>
            <a:ext cx="1898650" cy="954088"/>
          </a:xfrm>
          <a:prstGeom prst="rect">
            <a:avLst/>
          </a:prstGeom>
          <a:noFill/>
          <a:ln w="9525">
            <a:noFill/>
            <a:miter lim="800000"/>
            <a:headEnd/>
            <a:tailEnd/>
          </a:ln>
        </p:spPr>
        <p:txBody>
          <a:bodyPr wrap="none">
            <a:spAutoFit/>
          </a:bodyPr>
          <a:lstStyle/>
          <a:p>
            <a:r>
              <a:rPr lang="en-US" sz="2800" b="1">
                <a:solidFill>
                  <a:srgbClr val="0000FF"/>
                </a:solidFill>
                <a:latin typeface="Times New Roman" pitchFamily="18" charset="0"/>
                <a:cs typeface="Times New Roman" pitchFamily="18" charset="0"/>
              </a:rPr>
              <a:t>Lương Thế</a:t>
            </a:r>
          </a:p>
          <a:p>
            <a:r>
              <a:rPr lang="en-US" sz="2800" b="1">
                <a:solidFill>
                  <a:srgbClr val="0000FF"/>
                </a:solidFill>
                <a:latin typeface="Times New Roman" pitchFamily="18" charset="0"/>
                <a:cs typeface="Times New Roman" pitchFamily="18" charset="0"/>
              </a:rPr>
              <a:t> Vinh</a:t>
            </a:r>
          </a:p>
        </p:txBody>
      </p:sp>
      <p:sp>
        <p:nvSpPr>
          <p:cNvPr id="15382" name="Rectangle 27"/>
          <p:cNvSpPr>
            <a:spLocks noChangeArrowheads="1"/>
          </p:cNvSpPr>
          <p:nvPr/>
        </p:nvSpPr>
        <p:spPr bwMode="auto">
          <a:xfrm>
            <a:off x="2570163" y="1831975"/>
            <a:ext cx="2590800" cy="685800"/>
          </a:xfrm>
          <a:prstGeom prst="rect">
            <a:avLst/>
          </a:prstGeom>
          <a:noFill/>
          <a:ln w="9525">
            <a:noFill/>
            <a:miter lim="800000"/>
            <a:headEnd/>
            <a:tailEnd/>
          </a:ln>
        </p:spPr>
        <p:txBody>
          <a:bodyPr anchor="ctr"/>
          <a:lstStyle/>
          <a:p>
            <a:pPr>
              <a:defRPr/>
            </a:pPr>
            <a:r>
              <a:rPr lang="en-US" sz="2400" b="1" i="1" dirty="0" err="1">
                <a:solidFill>
                  <a:srgbClr val="0000FF"/>
                </a:solidFill>
                <a:latin typeface="+mn-lt"/>
              </a:rPr>
              <a:t>Đại</a:t>
            </a:r>
            <a:r>
              <a:rPr lang="en-US" sz="2400" b="1" i="1" dirty="0">
                <a:solidFill>
                  <a:srgbClr val="0000FF"/>
                </a:solidFill>
                <a:latin typeface="+mn-lt"/>
              </a:rPr>
              <a:t> </a:t>
            </a:r>
            <a:r>
              <a:rPr lang="en-US" sz="2400" b="1" i="1" dirty="0" err="1">
                <a:solidFill>
                  <a:srgbClr val="0000FF"/>
                </a:solidFill>
                <a:latin typeface="+mn-lt"/>
              </a:rPr>
              <a:t>Việt</a:t>
            </a:r>
            <a:r>
              <a:rPr lang="en-US" sz="2400" b="1" i="1" dirty="0">
                <a:solidFill>
                  <a:srgbClr val="0000FF"/>
                </a:solidFill>
                <a:latin typeface="+mn-lt"/>
              </a:rPr>
              <a:t> </a:t>
            </a:r>
            <a:r>
              <a:rPr lang="en-US" sz="2400" b="1" i="1" dirty="0" err="1">
                <a:solidFill>
                  <a:srgbClr val="0000FF"/>
                </a:solidFill>
                <a:latin typeface="+mn-lt"/>
              </a:rPr>
              <a:t>sử</a:t>
            </a:r>
            <a:r>
              <a:rPr lang="en-US" sz="2400" b="1" i="1" dirty="0">
                <a:solidFill>
                  <a:srgbClr val="0000FF"/>
                </a:solidFill>
                <a:latin typeface="+mn-lt"/>
              </a:rPr>
              <a:t> </a:t>
            </a:r>
          </a:p>
          <a:p>
            <a:pPr>
              <a:defRPr/>
            </a:pPr>
            <a:r>
              <a:rPr lang="en-US" sz="2400" b="1" i="1" dirty="0" err="1">
                <a:solidFill>
                  <a:srgbClr val="0000FF"/>
                </a:solidFill>
                <a:latin typeface="+mn-lt"/>
              </a:rPr>
              <a:t>kí</a:t>
            </a:r>
            <a:r>
              <a:rPr lang="en-US" sz="2400" b="1" i="1" dirty="0">
                <a:solidFill>
                  <a:srgbClr val="0000FF"/>
                </a:solidFill>
                <a:latin typeface="+mn-lt"/>
              </a:rPr>
              <a:t> </a:t>
            </a:r>
            <a:r>
              <a:rPr lang="en-US" sz="2400" b="1" i="1" dirty="0" err="1">
                <a:solidFill>
                  <a:srgbClr val="0000FF"/>
                </a:solidFill>
                <a:latin typeface="+mn-lt"/>
              </a:rPr>
              <a:t>toàn</a:t>
            </a:r>
            <a:r>
              <a:rPr lang="en-US" sz="2400" b="1" i="1" dirty="0">
                <a:solidFill>
                  <a:srgbClr val="0000FF"/>
                </a:solidFill>
                <a:latin typeface="+mn-lt"/>
              </a:rPr>
              <a:t> </a:t>
            </a:r>
            <a:r>
              <a:rPr lang="en-US" sz="2400" b="1" i="1" dirty="0" err="1">
                <a:solidFill>
                  <a:srgbClr val="0000FF"/>
                </a:solidFill>
                <a:latin typeface="+mn-lt"/>
              </a:rPr>
              <a:t>thư</a:t>
            </a:r>
            <a:r>
              <a:rPr lang="en-US" sz="2400" b="1" i="1" dirty="0">
                <a:solidFill>
                  <a:srgbClr val="0000FF"/>
                </a:solidFill>
                <a:latin typeface="+mn-lt"/>
              </a:rPr>
              <a:t>.</a:t>
            </a:r>
          </a:p>
        </p:txBody>
      </p:sp>
      <p:sp>
        <p:nvSpPr>
          <p:cNvPr id="15383" name="Rectangle 28"/>
          <p:cNvSpPr>
            <a:spLocks noChangeArrowheads="1"/>
          </p:cNvSpPr>
          <p:nvPr/>
        </p:nvSpPr>
        <p:spPr bwMode="auto">
          <a:xfrm>
            <a:off x="2570163" y="2806700"/>
            <a:ext cx="3352800" cy="990600"/>
          </a:xfrm>
          <a:prstGeom prst="rect">
            <a:avLst/>
          </a:prstGeom>
          <a:noFill/>
          <a:ln w="9525">
            <a:noFill/>
            <a:miter lim="800000"/>
            <a:headEnd/>
            <a:tailEnd/>
          </a:ln>
        </p:spPr>
        <p:txBody>
          <a:bodyPr anchor="ctr"/>
          <a:lstStyle/>
          <a:p>
            <a:pPr>
              <a:defRPr/>
            </a:pPr>
            <a:r>
              <a:rPr lang="en-US" sz="2400" b="1" i="1" dirty="0">
                <a:solidFill>
                  <a:srgbClr val="0000FF"/>
                </a:solidFill>
                <a:latin typeface="+mn-lt"/>
              </a:rPr>
              <a:t>Lam </a:t>
            </a:r>
            <a:r>
              <a:rPr lang="en-US" sz="2400" b="1" i="1" dirty="0" err="1">
                <a:solidFill>
                  <a:srgbClr val="0000FF"/>
                </a:solidFill>
                <a:latin typeface="+mn-lt"/>
              </a:rPr>
              <a:t>Sơn</a:t>
            </a:r>
            <a:r>
              <a:rPr lang="en-US" sz="2400" b="1" i="1" dirty="0">
                <a:solidFill>
                  <a:srgbClr val="0000FF"/>
                </a:solidFill>
                <a:latin typeface="+mn-lt"/>
              </a:rPr>
              <a:t> </a:t>
            </a:r>
          </a:p>
          <a:p>
            <a:pPr>
              <a:defRPr/>
            </a:pPr>
            <a:r>
              <a:rPr lang="en-US" sz="2400" b="1" i="1" dirty="0" err="1">
                <a:solidFill>
                  <a:srgbClr val="0000FF"/>
                </a:solidFill>
                <a:latin typeface="+mn-lt"/>
              </a:rPr>
              <a:t>thực</a:t>
            </a:r>
            <a:r>
              <a:rPr lang="en-US" sz="2400" b="1" i="1" dirty="0">
                <a:solidFill>
                  <a:srgbClr val="0000FF"/>
                </a:solidFill>
                <a:latin typeface="+mn-lt"/>
              </a:rPr>
              <a:t> </a:t>
            </a:r>
            <a:r>
              <a:rPr lang="en-US" sz="2400" b="1" i="1" dirty="0" err="1">
                <a:solidFill>
                  <a:srgbClr val="0000FF"/>
                </a:solidFill>
                <a:latin typeface="+mn-lt"/>
              </a:rPr>
              <a:t>lục</a:t>
            </a:r>
            <a:r>
              <a:rPr lang="en-US" sz="2400" b="1" i="1" dirty="0">
                <a:solidFill>
                  <a:srgbClr val="0000FF"/>
                </a:solidFill>
                <a:latin typeface="+mn-lt"/>
              </a:rPr>
              <a:t>.</a:t>
            </a:r>
          </a:p>
        </p:txBody>
      </p:sp>
      <p:sp>
        <p:nvSpPr>
          <p:cNvPr id="15384" name="Rectangle 29"/>
          <p:cNvSpPr>
            <a:spLocks noChangeArrowheads="1"/>
          </p:cNvSpPr>
          <p:nvPr/>
        </p:nvSpPr>
        <p:spPr bwMode="auto">
          <a:xfrm>
            <a:off x="2481263" y="5611813"/>
            <a:ext cx="1824037" cy="990600"/>
          </a:xfrm>
          <a:prstGeom prst="rect">
            <a:avLst/>
          </a:prstGeom>
          <a:noFill/>
          <a:ln w="9525">
            <a:noFill/>
            <a:miter lim="800000"/>
            <a:headEnd/>
            <a:tailEnd/>
          </a:ln>
        </p:spPr>
        <p:txBody>
          <a:bodyPr anchor="ctr"/>
          <a:lstStyle/>
          <a:p>
            <a:pPr>
              <a:spcBef>
                <a:spcPct val="20000"/>
              </a:spcBef>
              <a:defRPr/>
            </a:pPr>
            <a:r>
              <a:rPr lang="en-US" sz="2400" b="1" i="1" dirty="0" err="1">
                <a:solidFill>
                  <a:srgbClr val="0000FF"/>
                </a:solidFill>
                <a:latin typeface="+mn-lt"/>
              </a:rPr>
              <a:t>Đại</a:t>
            </a:r>
            <a:r>
              <a:rPr lang="en-US" sz="2400" b="1" i="1" dirty="0">
                <a:solidFill>
                  <a:srgbClr val="0000FF"/>
                </a:solidFill>
                <a:latin typeface="+mn-lt"/>
              </a:rPr>
              <a:t> </a:t>
            </a:r>
            <a:r>
              <a:rPr lang="en-US" sz="2400" b="1" i="1" dirty="0" err="1">
                <a:solidFill>
                  <a:srgbClr val="0000FF"/>
                </a:solidFill>
                <a:latin typeface="+mn-lt"/>
              </a:rPr>
              <a:t>thành</a:t>
            </a:r>
            <a:r>
              <a:rPr lang="en-US" sz="2400" b="1" i="1" dirty="0">
                <a:solidFill>
                  <a:srgbClr val="0000FF"/>
                </a:solidFill>
                <a:latin typeface="+mn-lt"/>
              </a:rPr>
              <a:t> </a:t>
            </a:r>
          </a:p>
          <a:p>
            <a:pPr>
              <a:spcBef>
                <a:spcPct val="20000"/>
              </a:spcBef>
              <a:defRPr/>
            </a:pPr>
            <a:r>
              <a:rPr lang="en-US" sz="2400" b="1" i="1" dirty="0" err="1">
                <a:solidFill>
                  <a:srgbClr val="0000FF"/>
                </a:solidFill>
                <a:latin typeface="+mn-lt"/>
              </a:rPr>
              <a:t>toán</a:t>
            </a:r>
            <a:r>
              <a:rPr lang="en-US" sz="2400" b="1" i="1" dirty="0">
                <a:solidFill>
                  <a:srgbClr val="0000FF"/>
                </a:solidFill>
                <a:latin typeface="+mn-lt"/>
              </a:rPr>
              <a:t> </a:t>
            </a:r>
            <a:r>
              <a:rPr lang="en-US" sz="2400" b="1" i="1" dirty="0" err="1">
                <a:solidFill>
                  <a:srgbClr val="0000FF"/>
                </a:solidFill>
                <a:latin typeface="+mn-lt"/>
              </a:rPr>
              <a:t>pháp</a:t>
            </a:r>
            <a:endParaRPr lang="en-US" sz="2400" b="1" i="1" dirty="0">
              <a:solidFill>
                <a:srgbClr val="0000FF"/>
              </a:solidFill>
              <a:latin typeface="+mn-lt"/>
            </a:endParaRPr>
          </a:p>
        </p:txBody>
      </p:sp>
      <p:sp>
        <p:nvSpPr>
          <p:cNvPr id="15385" name="Rectangle 31"/>
          <p:cNvSpPr>
            <a:spLocks noChangeArrowheads="1"/>
          </p:cNvSpPr>
          <p:nvPr/>
        </p:nvSpPr>
        <p:spPr bwMode="auto">
          <a:xfrm>
            <a:off x="5105400" y="1450975"/>
            <a:ext cx="4038600" cy="1447800"/>
          </a:xfrm>
          <a:prstGeom prst="rect">
            <a:avLst/>
          </a:prstGeom>
          <a:noFill/>
          <a:ln w="9525">
            <a:noFill/>
            <a:miter lim="800000"/>
            <a:headEnd/>
            <a:tailEnd/>
          </a:ln>
        </p:spPr>
        <p:txBody>
          <a:bodyPr anchor="ctr"/>
          <a:lstStyle/>
          <a:p>
            <a:pPr>
              <a:defRPr/>
            </a:pPr>
            <a:r>
              <a:rPr lang="en-US" sz="2400" b="1" dirty="0" err="1">
                <a:solidFill>
                  <a:srgbClr val="0000FF"/>
                </a:solidFill>
                <a:latin typeface="+mn-lt"/>
              </a:rPr>
              <a:t>Ghi</a:t>
            </a:r>
            <a:r>
              <a:rPr lang="en-US" sz="2400" b="1" dirty="0">
                <a:solidFill>
                  <a:srgbClr val="0000FF"/>
                </a:solidFill>
                <a:latin typeface="+mn-lt"/>
              </a:rPr>
              <a:t> </a:t>
            </a:r>
            <a:r>
              <a:rPr lang="en-US" sz="2400" b="1" dirty="0" err="1">
                <a:solidFill>
                  <a:srgbClr val="0000FF"/>
                </a:solidFill>
                <a:latin typeface="+mn-lt"/>
              </a:rPr>
              <a:t>lại</a:t>
            </a:r>
            <a:r>
              <a:rPr lang="en-US" sz="2400" b="1" dirty="0">
                <a:solidFill>
                  <a:srgbClr val="0000FF"/>
                </a:solidFill>
                <a:latin typeface="+mn-lt"/>
              </a:rPr>
              <a:t> </a:t>
            </a:r>
            <a:r>
              <a:rPr lang="en-US" sz="2400" b="1" dirty="0" err="1">
                <a:solidFill>
                  <a:srgbClr val="0000FF"/>
                </a:solidFill>
                <a:latin typeface="+mn-lt"/>
              </a:rPr>
              <a:t>Lịch</a:t>
            </a:r>
            <a:r>
              <a:rPr lang="en-US" sz="2400" b="1" dirty="0">
                <a:solidFill>
                  <a:srgbClr val="0000FF"/>
                </a:solidFill>
                <a:latin typeface="+mn-lt"/>
              </a:rPr>
              <a:t> </a:t>
            </a:r>
            <a:r>
              <a:rPr lang="en-US" sz="2400" b="1" dirty="0" err="1">
                <a:solidFill>
                  <a:srgbClr val="0000FF"/>
                </a:solidFill>
                <a:latin typeface="+mn-lt"/>
              </a:rPr>
              <a:t>sử</a:t>
            </a:r>
            <a:r>
              <a:rPr lang="en-US" sz="2400" b="1" dirty="0">
                <a:solidFill>
                  <a:srgbClr val="0000FF"/>
                </a:solidFill>
                <a:latin typeface="+mn-lt"/>
              </a:rPr>
              <a:t> </a:t>
            </a:r>
            <a:r>
              <a:rPr lang="en-US" sz="2400" b="1" dirty="0" err="1">
                <a:solidFill>
                  <a:srgbClr val="0000FF"/>
                </a:solidFill>
                <a:latin typeface="+mn-lt"/>
              </a:rPr>
              <a:t>nước</a:t>
            </a:r>
            <a:r>
              <a:rPr lang="en-US" sz="2400" b="1" dirty="0">
                <a:solidFill>
                  <a:srgbClr val="0000FF"/>
                </a:solidFill>
                <a:latin typeface="+mn-lt"/>
              </a:rPr>
              <a:t> ta </a:t>
            </a:r>
            <a:r>
              <a:rPr lang="en-US" sz="2400" b="1" dirty="0" err="1">
                <a:solidFill>
                  <a:srgbClr val="0000FF"/>
                </a:solidFill>
                <a:latin typeface="+mn-lt"/>
              </a:rPr>
              <a:t>từ</a:t>
            </a:r>
            <a:r>
              <a:rPr lang="en-US" sz="2400" b="1" dirty="0">
                <a:solidFill>
                  <a:srgbClr val="0000FF"/>
                </a:solidFill>
                <a:latin typeface="+mn-lt"/>
              </a:rPr>
              <a:t> </a:t>
            </a:r>
            <a:r>
              <a:rPr lang="en-US" sz="2400" b="1" dirty="0" err="1">
                <a:solidFill>
                  <a:srgbClr val="0000FF"/>
                </a:solidFill>
                <a:latin typeface="+mn-lt"/>
              </a:rPr>
              <a:t>thời</a:t>
            </a:r>
            <a:r>
              <a:rPr lang="en-US" sz="2400" b="1" dirty="0">
                <a:solidFill>
                  <a:srgbClr val="0000FF"/>
                </a:solidFill>
                <a:latin typeface="+mn-lt"/>
              </a:rPr>
              <a:t> </a:t>
            </a:r>
            <a:r>
              <a:rPr lang="en-US" sz="2400" b="1" dirty="0" err="1">
                <a:solidFill>
                  <a:srgbClr val="0000FF"/>
                </a:solidFill>
                <a:latin typeface="+mn-lt"/>
              </a:rPr>
              <a:t>Hùng</a:t>
            </a:r>
            <a:r>
              <a:rPr lang="en-US" sz="2400" b="1" dirty="0">
                <a:solidFill>
                  <a:srgbClr val="0000FF"/>
                </a:solidFill>
                <a:latin typeface="+mn-lt"/>
              </a:rPr>
              <a:t> </a:t>
            </a:r>
            <a:r>
              <a:rPr lang="en-US" sz="2400" b="1" dirty="0" err="1">
                <a:solidFill>
                  <a:srgbClr val="0000FF"/>
                </a:solidFill>
                <a:latin typeface="+mn-lt"/>
              </a:rPr>
              <a:t>Vương</a:t>
            </a:r>
            <a:r>
              <a:rPr lang="en-US" sz="2400" b="1" dirty="0">
                <a:solidFill>
                  <a:srgbClr val="0000FF"/>
                </a:solidFill>
                <a:latin typeface="+mn-lt"/>
              </a:rPr>
              <a:t> </a:t>
            </a:r>
            <a:r>
              <a:rPr lang="en-US" sz="2400" b="1" dirty="0" err="1">
                <a:solidFill>
                  <a:srgbClr val="0000FF"/>
                </a:solidFill>
                <a:latin typeface="+mn-lt"/>
              </a:rPr>
              <a:t>đến</a:t>
            </a:r>
            <a:r>
              <a:rPr lang="en-US" sz="2400" b="1" dirty="0">
                <a:solidFill>
                  <a:srgbClr val="0000FF"/>
                </a:solidFill>
                <a:latin typeface="+mn-lt"/>
              </a:rPr>
              <a:t> </a:t>
            </a:r>
            <a:r>
              <a:rPr lang="en-US" sz="2400" b="1" dirty="0" err="1">
                <a:solidFill>
                  <a:srgbClr val="0000FF"/>
                </a:solidFill>
                <a:latin typeface="+mn-lt"/>
              </a:rPr>
              <a:t>đầu</a:t>
            </a:r>
            <a:r>
              <a:rPr lang="en-US" sz="2400" b="1" dirty="0">
                <a:solidFill>
                  <a:srgbClr val="0000FF"/>
                </a:solidFill>
                <a:latin typeface="+mn-lt"/>
              </a:rPr>
              <a:t> </a:t>
            </a:r>
            <a:r>
              <a:rPr lang="en-US" sz="2400" b="1" dirty="0" err="1">
                <a:solidFill>
                  <a:srgbClr val="0000FF"/>
                </a:solidFill>
                <a:latin typeface="+mn-lt"/>
              </a:rPr>
              <a:t>thời</a:t>
            </a:r>
            <a:r>
              <a:rPr lang="en-US" sz="2400" b="1" dirty="0">
                <a:solidFill>
                  <a:srgbClr val="0000FF"/>
                </a:solidFill>
                <a:latin typeface="+mn-lt"/>
              </a:rPr>
              <a:t> </a:t>
            </a:r>
            <a:r>
              <a:rPr lang="en-US" sz="2400" b="1" dirty="0" err="1">
                <a:solidFill>
                  <a:srgbClr val="0000FF"/>
                </a:solidFill>
                <a:latin typeface="+mn-lt"/>
              </a:rPr>
              <a:t>Hậu</a:t>
            </a:r>
            <a:r>
              <a:rPr lang="en-US" sz="2400" b="1" dirty="0">
                <a:solidFill>
                  <a:srgbClr val="0000FF"/>
                </a:solidFill>
                <a:latin typeface="+mn-lt"/>
              </a:rPr>
              <a:t> </a:t>
            </a:r>
            <a:r>
              <a:rPr lang="en-US" sz="2400" b="1" dirty="0" err="1">
                <a:solidFill>
                  <a:srgbClr val="0000FF"/>
                </a:solidFill>
                <a:latin typeface="+mn-lt"/>
              </a:rPr>
              <a:t>Lê</a:t>
            </a:r>
            <a:r>
              <a:rPr lang="en-US" sz="2400" b="1" dirty="0">
                <a:solidFill>
                  <a:srgbClr val="0000FF"/>
                </a:solidFill>
                <a:latin typeface="+mn-lt"/>
              </a:rPr>
              <a:t>.</a:t>
            </a:r>
          </a:p>
        </p:txBody>
      </p:sp>
      <p:sp>
        <p:nvSpPr>
          <p:cNvPr id="15386" name="Rectangle 33"/>
          <p:cNvSpPr>
            <a:spLocks noChangeArrowheads="1"/>
          </p:cNvSpPr>
          <p:nvPr/>
        </p:nvSpPr>
        <p:spPr bwMode="auto">
          <a:xfrm>
            <a:off x="5056188" y="2898775"/>
            <a:ext cx="4038600" cy="990600"/>
          </a:xfrm>
          <a:prstGeom prst="rect">
            <a:avLst/>
          </a:prstGeom>
          <a:noFill/>
          <a:ln w="9525">
            <a:noFill/>
            <a:miter lim="800000"/>
            <a:headEnd/>
            <a:tailEnd/>
          </a:ln>
        </p:spPr>
        <p:txBody>
          <a:bodyPr anchor="ctr"/>
          <a:lstStyle/>
          <a:p>
            <a:pPr>
              <a:defRPr/>
            </a:pPr>
            <a:r>
              <a:rPr lang="en-US" sz="2400" b="1" dirty="0">
                <a:solidFill>
                  <a:srgbClr val="0000FF"/>
                </a:solidFill>
                <a:latin typeface="+mn-lt"/>
              </a:rPr>
              <a:t> </a:t>
            </a:r>
            <a:r>
              <a:rPr lang="en-US" sz="2400" b="1" dirty="0" err="1">
                <a:solidFill>
                  <a:srgbClr val="0000FF"/>
                </a:solidFill>
                <a:latin typeface="+mn-lt"/>
              </a:rPr>
              <a:t>Ghi</a:t>
            </a:r>
            <a:r>
              <a:rPr lang="en-US" sz="2400" b="1" dirty="0">
                <a:solidFill>
                  <a:srgbClr val="0000FF"/>
                </a:solidFill>
                <a:latin typeface="+mn-lt"/>
              </a:rPr>
              <a:t> </a:t>
            </a:r>
            <a:r>
              <a:rPr lang="en-US" sz="2400" b="1" dirty="0" err="1">
                <a:solidFill>
                  <a:srgbClr val="0000FF"/>
                </a:solidFill>
                <a:latin typeface="+mn-lt"/>
              </a:rPr>
              <a:t>lại</a:t>
            </a:r>
            <a:r>
              <a:rPr lang="en-US" sz="2400" b="1" dirty="0">
                <a:solidFill>
                  <a:srgbClr val="0000FF"/>
                </a:solidFill>
                <a:latin typeface="+mn-lt"/>
              </a:rPr>
              <a:t> </a:t>
            </a:r>
            <a:r>
              <a:rPr lang="en-US" sz="2400" b="1" dirty="0" err="1">
                <a:solidFill>
                  <a:srgbClr val="0000FF"/>
                </a:solidFill>
                <a:latin typeface="+mn-lt"/>
              </a:rPr>
              <a:t>diễn</a:t>
            </a:r>
            <a:r>
              <a:rPr lang="en-US" sz="2400" b="1" dirty="0">
                <a:solidFill>
                  <a:srgbClr val="0000FF"/>
                </a:solidFill>
                <a:latin typeface="+mn-lt"/>
              </a:rPr>
              <a:t> </a:t>
            </a:r>
            <a:r>
              <a:rPr lang="en-US" sz="2400" b="1" dirty="0" err="1">
                <a:solidFill>
                  <a:srgbClr val="0000FF"/>
                </a:solidFill>
                <a:latin typeface="+mn-lt"/>
              </a:rPr>
              <a:t>biến</a:t>
            </a:r>
            <a:r>
              <a:rPr lang="en-US" sz="2400" b="1" dirty="0">
                <a:solidFill>
                  <a:srgbClr val="0000FF"/>
                </a:solidFill>
                <a:latin typeface="+mn-lt"/>
              </a:rPr>
              <a:t> </a:t>
            </a:r>
            <a:r>
              <a:rPr lang="en-US" sz="2400" b="1" dirty="0" err="1">
                <a:solidFill>
                  <a:srgbClr val="0000FF"/>
                </a:solidFill>
                <a:latin typeface="+mn-lt"/>
              </a:rPr>
              <a:t>cuộc</a:t>
            </a:r>
            <a:r>
              <a:rPr lang="en-US" sz="2400" b="1" dirty="0">
                <a:solidFill>
                  <a:srgbClr val="0000FF"/>
                </a:solidFill>
                <a:latin typeface="+mn-lt"/>
              </a:rPr>
              <a:t> </a:t>
            </a:r>
            <a:r>
              <a:rPr lang="en-US" sz="2400" b="1" dirty="0" err="1">
                <a:solidFill>
                  <a:srgbClr val="0000FF"/>
                </a:solidFill>
                <a:latin typeface="+mn-lt"/>
              </a:rPr>
              <a:t>khởi</a:t>
            </a:r>
            <a:r>
              <a:rPr lang="en-US" sz="2400" b="1" dirty="0">
                <a:solidFill>
                  <a:srgbClr val="0000FF"/>
                </a:solidFill>
                <a:latin typeface="+mn-lt"/>
              </a:rPr>
              <a:t> </a:t>
            </a:r>
            <a:r>
              <a:rPr lang="en-US" sz="2400" b="1" dirty="0" err="1">
                <a:solidFill>
                  <a:srgbClr val="0000FF"/>
                </a:solidFill>
                <a:latin typeface="+mn-lt"/>
              </a:rPr>
              <a:t>nghĩa</a:t>
            </a:r>
            <a:r>
              <a:rPr lang="en-US" sz="2400" b="1" dirty="0">
                <a:solidFill>
                  <a:srgbClr val="0000FF"/>
                </a:solidFill>
                <a:latin typeface="+mn-lt"/>
              </a:rPr>
              <a:t> Lam </a:t>
            </a:r>
            <a:r>
              <a:rPr lang="en-US" sz="2400" b="1" dirty="0" err="1">
                <a:solidFill>
                  <a:srgbClr val="0000FF"/>
                </a:solidFill>
                <a:latin typeface="+mn-lt"/>
              </a:rPr>
              <a:t>Sơn</a:t>
            </a:r>
            <a:r>
              <a:rPr lang="en-US" sz="2400" b="1" dirty="0">
                <a:solidFill>
                  <a:srgbClr val="0000FF"/>
                </a:solidFill>
                <a:latin typeface="+mn-lt"/>
              </a:rPr>
              <a:t>.</a:t>
            </a:r>
          </a:p>
        </p:txBody>
      </p:sp>
      <p:sp>
        <p:nvSpPr>
          <p:cNvPr id="15387" name="Rectangle 34"/>
          <p:cNvSpPr>
            <a:spLocks noChangeArrowheads="1"/>
          </p:cNvSpPr>
          <p:nvPr/>
        </p:nvSpPr>
        <p:spPr bwMode="auto">
          <a:xfrm>
            <a:off x="5140325" y="5638800"/>
            <a:ext cx="3429000" cy="990600"/>
          </a:xfrm>
          <a:prstGeom prst="rect">
            <a:avLst/>
          </a:prstGeom>
          <a:noFill/>
          <a:ln w="9525">
            <a:noFill/>
            <a:miter lim="800000"/>
            <a:headEnd/>
            <a:tailEnd/>
          </a:ln>
        </p:spPr>
        <p:txBody>
          <a:bodyPr anchor="ctr"/>
          <a:lstStyle/>
          <a:p>
            <a:pPr algn="ctr">
              <a:spcBef>
                <a:spcPct val="20000"/>
              </a:spcBef>
              <a:defRPr/>
            </a:pPr>
            <a:r>
              <a:rPr lang="en-US" sz="2400" b="1" i="1" dirty="0">
                <a:solidFill>
                  <a:srgbClr val="9F0522"/>
                </a:solidFill>
                <a:latin typeface="+mn-lt"/>
              </a:rPr>
              <a:t> </a:t>
            </a:r>
            <a:r>
              <a:rPr lang="en-US" sz="2400" b="1" dirty="0" err="1">
                <a:solidFill>
                  <a:srgbClr val="0000FF"/>
                </a:solidFill>
                <a:latin typeface="+mn-lt"/>
              </a:rPr>
              <a:t>Kiến</a:t>
            </a:r>
            <a:r>
              <a:rPr lang="en-US" sz="2400" b="1" dirty="0">
                <a:solidFill>
                  <a:srgbClr val="0000FF"/>
                </a:solidFill>
                <a:latin typeface="+mn-lt"/>
              </a:rPr>
              <a:t> </a:t>
            </a:r>
            <a:r>
              <a:rPr lang="en-US" sz="2400" b="1" dirty="0" err="1">
                <a:solidFill>
                  <a:srgbClr val="0000FF"/>
                </a:solidFill>
                <a:latin typeface="+mn-lt"/>
              </a:rPr>
              <a:t>thức</a:t>
            </a:r>
            <a:r>
              <a:rPr lang="en-US" sz="2400" b="1" dirty="0">
                <a:solidFill>
                  <a:srgbClr val="0000FF"/>
                </a:solidFill>
                <a:latin typeface="+mn-lt"/>
              </a:rPr>
              <a:t> </a:t>
            </a:r>
            <a:r>
              <a:rPr lang="en-US" sz="2400" b="1" dirty="0" err="1">
                <a:solidFill>
                  <a:srgbClr val="0000FF"/>
                </a:solidFill>
                <a:latin typeface="+mn-lt"/>
              </a:rPr>
              <a:t>toán</a:t>
            </a:r>
            <a:r>
              <a:rPr lang="en-US" sz="2400" b="1" dirty="0">
                <a:solidFill>
                  <a:srgbClr val="0000FF"/>
                </a:solidFill>
                <a:latin typeface="+mn-lt"/>
              </a:rPr>
              <a:t> </a:t>
            </a:r>
            <a:r>
              <a:rPr lang="en-US" sz="2400" b="1" dirty="0" err="1">
                <a:solidFill>
                  <a:srgbClr val="0000FF"/>
                </a:solidFill>
                <a:latin typeface="+mn-lt"/>
              </a:rPr>
              <a:t>học</a:t>
            </a:r>
            <a:endParaRPr lang="en-US" sz="2400" b="1" dirty="0">
              <a:solidFill>
                <a:srgbClr val="0000FF"/>
              </a:solidFill>
              <a:latin typeface="+mn-lt"/>
            </a:endParaRPr>
          </a:p>
        </p:txBody>
      </p:sp>
      <p:sp>
        <p:nvSpPr>
          <p:cNvPr id="23577" name="Line 35"/>
          <p:cNvSpPr>
            <a:spLocks noChangeShapeType="1"/>
          </p:cNvSpPr>
          <p:nvPr/>
        </p:nvSpPr>
        <p:spPr bwMode="auto">
          <a:xfrm>
            <a:off x="152400" y="2813050"/>
            <a:ext cx="8991600" cy="76200"/>
          </a:xfrm>
          <a:prstGeom prst="line">
            <a:avLst/>
          </a:prstGeom>
          <a:noFill/>
          <a:ln w="9525">
            <a:solidFill>
              <a:schemeClr val="tx1"/>
            </a:solidFill>
            <a:round/>
            <a:headEnd/>
            <a:tailEnd/>
          </a:ln>
        </p:spPr>
        <p:txBody>
          <a:bodyPr/>
          <a:lstStyle/>
          <a:p>
            <a:endParaRPr lang="vi-VN"/>
          </a:p>
        </p:txBody>
      </p:sp>
      <p:sp>
        <p:nvSpPr>
          <p:cNvPr id="23578" name="Line 35"/>
          <p:cNvSpPr>
            <a:spLocks noChangeShapeType="1"/>
          </p:cNvSpPr>
          <p:nvPr/>
        </p:nvSpPr>
        <p:spPr bwMode="auto">
          <a:xfrm>
            <a:off x="76200" y="5562600"/>
            <a:ext cx="8991600" cy="76200"/>
          </a:xfrm>
          <a:prstGeom prst="line">
            <a:avLst/>
          </a:prstGeom>
          <a:noFill/>
          <a:ln w="9525">
            <a:solidFill>
              <a:schemeClr val="tx1"/>
            </a:solidFill>
            <a:round/>
            <a:headEnd/>
            <a:tailEnd/>
          </a:ln>
        </p:spPr>
        <p:txBody>
          <a:bodyPr/>
          <a:lstStyle/>
          <a:p>
            <a:endParaRPr lang="vi-VN"/>
          </a:p>
        </p:txBody>
      </p:sp>
      <p:sp>
        <p:nvSpPr>
          <p:cNvPr id="23579" name="Line 35"/>
          <p:cNvSpPr>
            <a:spLocks noChangeShapeType="1"/>
          </p:cNvSpPr>
          <p:nvPr/>
        </p:nvSpPr>
        <p:spPr bwMode="auto">
          <a:xfrm>
            <a:off x="76200" y="3962400"/>
            <a:ext cx="8991600" cy="76200"/>
          </a:xfrm>
          <a:prstGeom prst="line">
            <a:avLst/>
          </a:prstGeom>
          <a:noFill/>
          <a:ln w="9525">
            <a:solidFill>
              <a:schemeClr val="tx1"/>
            </a:solidFill>
            <a:round/>
            <a:headEnd/>
            <a:tailEnd/>
          </a:ln>
        </p:spPr>
        <p:txBody>
          <a:bodyPr/>
          <a:lstStyle/>
          <a:p>
            <a:endParaRPr lang="vi-VN"/>
          </a:p>
        </p:txBody>
      </p:sp>
      <p:sp>
        <p:nvSpPr>
          <p:cNvPr id="27" name="Rectangle 48"/>
          <p:cNvSpPr>
            <a:spLocks noChangeArrowheads="1"/>
          </p:cNvSpPr>
          <p:nvPr/>
        </p:nvSpPr>
        <p:spPr bwMode="auto">
          <a:xfrm>
            <a:off x="2632075" y="4572000"/>
            <a:ext cx="2590800" cy="533400"/>
          </a:xfrm>
          <a:prstGeom prst="rect">
            <a:avLst/>
          </a:prstGeom>
          <a:noFill/>
          <a:ln w="9525">
            <a:noFill/>
            <a:miter lim="800000"/>
            <a:headEnd/>
            <a:tailEnd/>
          </a:ln>
        </p:spPr>
        <p:txBody>
          <a:bodyPr anchor="ctr"/>
          <a:lstStyle/>
          <a:p>
            <a:pPr>
              <a:defRPr/>
            </a:pPr>
            <a:r>
              <a:rPr lang="en-US" sz="2400" b="1" i="1" dirty="0" err="1">
                <a:solidFill>
                  <a:srgbClr val="0000FF"/>
                </a:solidFill>
                <a:latin typeface="+mn-lt"/>
              </a:rPr>
              <a:t>Dư</a:t>
            </a:r>
            <a:r>
              <a:rPr lang="en-US" sz="2400" b="1" i="1" dirty="0">
                <a:solidFill>
                  <a:srgbClr val="0000FF"/>
                </a:solidFill>
                <a:latin typeface="+mn-lt"/>
              </a:rPr>
              <a:t> </a:t>
            </a:r>
            <a:r>
              <a:rPr lang="en-US" sz="2400" b="1" i="1" dirty="0" err="1">
                <a:solidFill>
                  <a:srgbClr val="0000FF"/>
                </a:solidFill>
                <a:latin typeface="+mn-lt"/>
              </a:rPr>
              <a:t>địa</a:t>
            </a:r>
            <a:r>
              <a:rPr lang="en-US" sz="2400" b="1" i="1" dirty="0">
                <a:solidFill>
                  <a:srgbClr val="0000FF"/>
                </a:solidFill>
                <a:latin typeface="+mn-lt"/>
              </a:rPr>
              <a:t> </a:t>
            </a:r>
            <a:r>
              <a:rPr lang="en-US" sz="2400" b="1" i="1" dirty="0" err="1">
                <a:solidFill>
                  <a:srgbClr val="0000FF"/>
                </a:solidFill>
                <a:latin typeface="+mn-lt"/>
              </a:rPr>
              <a:t>chí</a:t>
            </a:r>
            <a:r>
              <a:rPr lang="en-US" sz="2400" b="1" i="1" dirty="0">
                <a:solidFill>
                  <a:srgbClr val="0000FF"/>
                </a:solidFill>
                <a:latin typeface="+mn-lt"/>
              </a:rPr>
              <a:t>.</a:t>
            </a:r>
          </a:p>
        </p:txBody>
      </p:sp>
      <p:sp>
        <p:nvSpPr>
          <p:cNvPr id="28" name="Rectangle 53"/>
          <p:cNvSpPr>
            <a:spLocks noChangeArrowheads="1"/>
          </p:cNvSpPr>
          <p:nvPr/>
        </p:nvSpPr>
        <p:spPr bwMode="auto">
          <a:xfrm>
            <a:off x="5105400" y="3810000"/>
            <a:ext cx="3733800" cy="1905000"/>
          </a:xfrm>
          <a:prstGeom prst="rect">
            <a:avLst/>
          </a:prstGeom>
          <a:noFill/>
          <a:ln w="9525">
            <a:noFill/>
            <a:miter lim="800000"/>
            <a:headEnd/>
            <a:tailEnd/>
          </a:ln>
        </p:spPr>
        <p:txBody>
          <a:bodyPr anchor="ctr"/>
          <a:lstStyle/>
          <a:p>
            <a:pPr>
              <a:defRPr/>
            </a:pPr>
            <a:r>
              <a:rPr lang="en-US" sz="2000" b="1" dirty="0">
                <a:solidFill>
                  <a:srgbClr val="003300"/>
                </a:solidFill>
                <a:latin typeface="+mn-lt"/>
              </a:rPr>
              <a:t> </a:t>
            </a:r>
            <a:r>
              <a:rPr lang="en-US" sz="2000" b="1" dirty="0">
                <a:solidFill>
                  <a:srgbClr val="0000FF"/>
                </a:solidFill>
                <a:latin typeface="+mn-lt"/>
              </a:rPr>
              <a:t>- </a:t>
            </a:r>
            <a:r>
              <a:rPr lang="en-US" sz="2000" b="1" dirty="0" err="1">
                <a:solidFill>
                  <a:srgbClr val="0000FF"/>
                </a:solidFill>
                <a:latin typeface="+mn-lt"/>
              </a:rPr>
              <a:t>Xác</a:t>
            </a:r>
            <a:r>
              <a:rPr lang="en-US" sz="2000" b="1" dirty="0">
                <a:solidFill>
                  <a:srgbClr val="0000FF"/>
                </a:solidFill>
                <a:latin typeface="+mn-lt"/>
              </a:rPr>
              <a:t> </a:t>
            </a:r>
            <a:r>
              <a:rPr lang="en-US" sz="2000" b="1" dirty="0" err="1">
                <a:solidFill>
                  <a:srgbClr val="0000FF"/>
                </a:solidFill>
                <a:latin typeface="+mn-lt"/>
              </a:rPr>
              <a:t>định</a:t>
            </a:r>
            <a:r>
              <a:rPr lang="en-US" sz="2000" b="1" dirty="0">
                <a:solidFill>
                  <a:srgbClr val="0000FF"/>
                </a:solidFill>
                <a:latin typeface="+mn-lt"/>
              </a:rPr>
              <a:t> </a:t>
            </a:r>
            <a:r>
              <a:rPr lang="en-US" sz="2000" b="1" dirty="0" err="1">
                <a:solidFill>
                  <a:srgbClr val="0000FF"/>
                </a:solidFill>
                <a:latin typeface="+mn-lt"/>
              </a:rPr>
              <a:t>rõ</a:t>
            </a:r>
            <a:r>
              <a:rPr lang="en-US" sz="2000" b="1" dirty="0">
                <a:solidFill>
                  <a:srgbClr val="0000FF"/>
                </a:solidFill>
                <a:latin typeface="+mn-lt"/>
              </a:rPr>
              <a:t> </a:t>
            </a:r>
            <a:r>
              <a:rPr lang="en-US" sz="2000" b="1" dirty="0" err="1">
                <a:solidFill>
                  <a:srgbClr val="0000FF"/>
                </a:solidFill>
                <a:latin typeface="+mn-lt"/>
              </a:rPr>
              <a:t>ràng</a:t>
            </a:r>
            <a:r>
              <a:rPr lang="en-US" sz="2000" b="1" dirty="0">
                <a:solidFill>
                  <a:srgbClr val="0000FF"/>
                </a:solidFill>
                <a:latin typeface="+mn-lt"/>
              </a:rPr>
              <a:t> </a:t>
            </a:r>
            <a:r>
              <a:rPr lang="en-US" sz="2000" b="1" dirty="0" err="1">
                <a:solidFill>
                  <a:srgbClr val="0000FF"/>
                </a:solidFill>
                <a:latin typeface="+mn-lt"/>
              </a:rPr>
              <a:t>lãnh</a:t>
            </a:r>
            <a:r>
              <a:rPr lang="en-US" sz="2000" b="1" dirty="0">
                <a:solidFill>
                  <a:srgbClr val="0000FF"/>
                </a:solidFill>
                <a:latin typeface="+mn-lt"/>
              </a:rPr>
              <a:t> </a:t>
            </a:r>
            <a:r>
              <a:rPr lang="en-US" sz="2000" b="1" dirty="0" err="1">
                <a:solidFill>
                  <a:srgbClr val="0000FF"/>
                </a:solidFill>
                <a:latin typeface="+mn-lt"/>
              </a:rPr>
              <a:t>thổ</a:t>
            </a:r>
            <a:r>
              <a:rPr lang="en-US" sz="2000" b="1" dirty="0">
                <a:solidFill>
                  <a:srgbClr val="0000FF"/>
                </a:solidFill>
                <a:latin typeface="+mn-lt"/>
              </a:rPr>
              <a:t> </a:t>
            </a:r>
            <a:r>
              <a:rPr lang="en-US" sz="2000" b="1" dirty="0" err="1">
                <a:solidFill>
                  <a:srgbClr val="0000FF"/>
                </a:solidFill>
                <a:latin typeface="+mn-lt"/>
              </a:rPr>
              <a:t>quốc</a:t>
            </a:r>
            <a:r>
              <a:rPr lang="en-US" sz="2000" b="1" dirty="0">
                <a:solidFill>
                  <a:srgbClr val="0000FF"/>
                </a:solidFill>
                <a:latin typeface="+mn-lt"/>
              </a:rPr>
              <a:t> </a:t>
            </a:r>
            <a:r>
              <a:rPr lang="en-US" sz="2000" b="1" dirty="0" err="1">
                <a:solidFill>
                  <a:srgbClr val="0000FF"/>
                </a:solidFill>
                <a:latin typeface="+mn-lt"/>
              </a:rPr>
              <a:t>gia</a:t>
            </a:r>
            <a:r>
              <a:rPr lang="en-US" sz="2000" b="1" dirty="0">
                <a:solidFill>
                  <a:srgbClr val="0000FF"/>
                </a:solidFill>
                <a:latin typeface="+mn-lt"/>
              </a:rPr>
              <a:t> </a:t>
            </a:r>
            <a:r>
              <a:rPr lang="en-US" sz="2000" b="1" dirty="0" err="1">
                <a:solidFill>
                  <a:srgbClr val="0000FF"/>
                </a:solidFill>
                <a:latin typeface="+mn-lt"/>
              </a:rPr>
              <a:t>nêu</a:t>
            </a:r>
            <a:r>
              <a:rPr lang="en-US" sz="2000" b="1" dirty="0">
                <a:solidFill>
                  <a:srgbClr val="0000FF"/>
                </a:solidFill>
                <a:latin typeface="+mn-lt"/>
              </a:rPr>
              <a:t> </a:t>
            </a:r>
            <a:r>
              <a:rPr lang="en-US" sz="2000" b="1" dirty="0" err="1">
                <a:solidFill>
                  <a:srgbClr val="0000FF"/>
                </a:solidFill>
                <a:latin typeface="+mn-lt"/>
              </a:rPr>
              <a:t>lên</a:t>
            </a:r>
            <a:r>
              <a:rPr lang="en-US" sz="2000" b="1" dirty="0">
                <a:solidFill>
                  <a:srgbClr val="0000FF"/>
                </a:solidFill>
                <a:latin typeface="+mn-lt"/>
              </a:rPr>
              <a:t> </a:t>
            </a:r>
            <a:r>
              <a:rPr lang="en-US" sz="2000" b="1" dirty="0" err="1">
                <a:solidFill>
                  <a:srgbClr val="0000FF"/>
                </a:solidFill>
                <a:latin typeface="+mn-lt"/>
              </a:rPr>
              <a:t>những</a:t>
            </a:r>
            <a:r>
              <a:rPr lang="en-US" sz="2000" b="1" dirty="0">
                <a:solidFill>
                  <a:srgbClr val="0000FF"/>
                </a:solidFill>
                <a:latin typeface="+mn-lt"/>
              </a:rPr>
              <a:t> </a:t>
            </a:r>
            <a:r>
              <a:rPr lang="en-US" sz="2000" b="1" dirty="0" err="1">
                <a:solidFill>
                  <a:srgbClr val="0000FF"/>
                </a:solidFill>
                <a:latin typeface="+mn-lt"/>
              </a:rPr>
              <a:t>tài</a:t>
            </a:r>
            <a:r>
              <a:rPr lang="en-US" sz="2000" b="1" dirty="0">
                <a:solidFill>
                  <a:srgbClr val="0000FF"/>
                </a:solidFill>
                <a:latin typeface="+mn-lt"/>
              </a:rPr>
              <a:t> </a:t>
            </a:r>
            <a:r>
              <a:rPr lang="en-US" sz="2000" b="1" dirty="0" err="1">
                <a:solidFill>
                  <a:srgbClr val="0000FF"/>
                </a:solidFill>
                <a:latin typeface="+mn-lt"/>
              </a:rPr>
              <a:t>nguyên</a:t>
            </a:r>
            <a:r>
              <a:rPr lang="en-US" sz="2000" b="1" dirty="0">
                <a:solidFill>
                  <a:srgbClr val="0000FF"/>
                </a:solidFill>
                <a:latin typeface="+mn-lt"/>
              </a:rPr>
              <a:t>, </a:t>
            </a:r>
            <a:r>
              <a:rPr lang="en-US" sz="2000" b="1" dirty="0" err="1">
                <a:solidFill>
                  <a:srgbClr val="0000FF"/>
                </a:solidFill>
                <a:latin typeface="+mn-lt"/>
              </a:rPr>
              <a:t>sản</a:t>
            </a:r>
            <a:r>
              <a:rPr lang="en-US" sz="2000" b="1" dirty="0">
                <a:solidFill>
                  <a:srgbClr val="0000FF"/>
                </a:solidFill>
                <a:latin typeface="+mn-lt"/>
              </a:rPr>
              <a:t> </a:t>
            </a:r>
            <a:r>
              <a:rPr lang="en-US" sz="2000" b="1" dirty="0" err="1">
                <a:solidFill>
                  <a:srgbClr val="0000FF"/>
                </a:solidFill>
                <a:latin typeface="+mn-lt"/>
              </a:rPr>
              <a:t>phẩm</a:t>
            </a:r>
            <a:r>
              <a:rPr lang="en-US" sz="2000" b="1" dirty="0">
                <a:solidFill>
                  <a:srgbClr val="0000FF"/>
                </a:solidFill>
                <a:latin typeface="+mn-lt"/>
              </a:rPr>
              <a:t> </a:t>
            </a:r>
            <a:r>
              <a:rPr lang="en-US" sz="2000" b="1" dirty="0" err="1">
                <a:solidFill>
                  <a:srgbClr val="0000FF"/>
                </a:solidFill>
                <a:latin typeface="+mn-lt"/>
              </a:rPr>
              <a:t>của</a:t>
            </a:r>
            <a:r>
              <a:rPr lang="en-US" sz="2000" b="1" dirty="0">
                <a:solidFill>
                  <a:srgbClr val="0000FF"/>
                </a:solidFill>
                <a:latin typeface="+mn-lt"/>
              </a:rPr>
              <a:t> </a:t>
            </a:r>
            <a:r>
              <a:rPr lang="en-US" sz="2000" b="1" dirty="0" err="1">
                <a:solidFill>
                  <a:srgbClr val="0000FF"/>
                </a:solidFill>
                <a:latin typeface="+mn-lt"/>
              </a:rPr>
              <a:t>đất</a:t>
            </a:r>
            <a:r>
              <a:rPr lang="en-US" sz="2000" b="1" dirty="0">
                <a:solidFill>
                  <a:srgbClr val="0000FF"/>
                </a:solidFill>
                <a:latin typeface="+mn-lt"/>
              </a:rPr>
              <a:t> </a:t>
            </a:r>
            <a:r>
              <a:rPr lang="en-US" sz="2000" b="1" dirty="0" err="1">
                <a:solidFill>
                  <a:srgbClr val="0000FF"/>
                </a:solidFill>
                <a:latin typeface="+mn-lt"/>
              </a:rPr>
              <a:t>nước</a:t>
            </a:r>
            <a:r>
              <a:rPr lang="en-US" sz="2000" b="1" dirty="0">
                <a:solidFill>
                  <a:srgbClr val="0000FF"/>
                </a:solidFill>
                <a:latin typeface="+mn-lt"/>
              </a:rPr>
              <a:t> </a:t>
            </a:r>
            <a:r>
              <a:rPr lang="en-US" sz="2000" b="1" dirty="0" err="1">
                <a:solidFill>
                  <a:srgbClr val="0000FF"/>
                </a:solidFill>
                <a:latin typeface="+mn-lt"/>
              </a:rPr>
              <a:t>và</a:t>
            </a:r>
            <a:r>
              <a:rPr lang="en-US" sz="2000" b="1" dirty="0">
                <a:solidFill>
                  <a:srgbClr val="0000FF"/>
                </a:solidFill>
                <a:latin typeface="+mn-lt"/>
              </a:rPr>
              <a:t> </a:t>
            </a:r>
            <a:r>
              <a:rPr lang="en-US" sz="2000" b="1" dirty="0" err="1">
                <a:solidFill>
                  <a:srgbClr val="0000FF"/>
                </a:solidFill>
                <a:latin typeface="+mn-lt"/>
              </a:rPr>
              <a:t>một</a:t>
            </a:r>
            <a:r>
              <a:rPr lang="en-US" sz="2000" b="1" dirty="0">
                <a:solidFill>
                  <a:srgbClr val="0000FF"/>
                </a:solidFill>
                <a:latin typeface="+mn-lt"/>
              </a:rPr>
              <a:t> </a:t>
            </a:r>
            <a:r>
              <a:rPr lang="en-US" sz="2000" b="1" dirty="0" err="1">
                <a:solidFill>
                  <a:srgbClr val="0000FF"/>
                </a:solidFill>
                <a:latin typeface="+mn-lt"/>
              </a:rPr>
              <a:t>số</a:t>
            </a:r>
            <a:r>
              <a:rPr lang="en-US" sz="2000" b="1" dirty="0">
                <a:solidFill>
                  <a:srgbClr val="0000FF"/>
                </a:solidFill>
                <a:latin typeface="+mn-lt"/>
              </a:rPr>
              <a:t> </a:t>
            </a:r>
            <a:r>
              <a:rPr lang="en-US" sz="2000" b="1" dirty="0" err="1">
                <a:solidFill>
                  <a:srgbClr val="0000FF"/>
                </a:solidFill>
                <a:latin typeface="+mn-lt"/>
              </a:rPr>
              <a:t>phong</a:t>
            </a:r>
            <a:r>
              <a:rPr lang="en-US" sz="2000" b="1" dirty="0">
                <a:solidFill>
                  <a:srgbClr val="0000FF"/>
                </a:solidFill>
                <a:latin typeface="+mn-lt"/>
              </a:rPr>
              <a:t> </a:t>
            </a:r>
            <a:r>
              <a:rPr lang="en-US" sz="2000" b="1" dirty="0" err="1">
                <a:solidFill>
                  <a:srgbClr val="0000FF"/>
                </a:solidFill>
                <a:latin typeface="+mn-lt"/>
              </a:rPr>
              <a:t>tục</a:t>
            </a:r>
            <a:r>
              <a:rPr lang="en-US" sz="2000" b="1" dirty="0">
                <a:solidFill>
                  <a:srgbClr val="0000FF"/>
                </a:solidFill>
                <a:latin typeface="+mn-lt"/>
              </a:rPr>
              <a:t> </a:t>
            </a:r>
            <a:r>
              <a:rPr lang="en-US" sz="2000" b="1" dirty="0" err="1">
                <a:solidFill>
                  <a:srgbClr val="0000FF"/>
                </a:solidFill>
                <a:latin typeface="+mn-lt"/>
              </a:rPr>
              <a:t>tập</a:t>
            </a:r>
            <a:r>
              <a:rPr lang="en-US" sz="2000" b="1" dirty="0">
                <a:solidFill>
                  <a:srgbClr val="0000FF"/>
                </a:solidFill>
                <a:latin typeface="+mn-lt"/>
              </a:rPr>
              <a:t> </a:t>
            </a:r>
            <a:r>
              <a:rPr lang="en-US" sz="2000" b="1" dirty="0" err="1">
                <a:solidFill>
                  <a:srgbClr val="0000FF"/>
                </a:solidFill>
                <a:latin typeface="+mn-lt"/>
              </a:rPr>
              <a:t>quán</a:t>
            </a:r>
            <a:r>
              <a:rPr lang="en-US" sz="2000" b="1" dirty="0">
                <a:solidFill>
                  <a:srgbClr val="0000FF"/>
                </a:solidFill>
                <a:latin typeface="+mn-lt"/>
              </a:rPr>
              <a:t> </a:t>
            </a:r>
            <a:r>
              <a:rPr lang="en-US" sz="2000" b="1" dirty="0" err="1">
                <a:solidFill>
                  <a:srgbClr val="0000FF"/>
                </a:solidFill>
                <a:latin typeface="+mn-lt"/>
              </a:rPr>
              <a:t>của</a:t>
            </a:r>
            <a:r>
              <a:rPr lang="en-US" sz="2000" b="1" dirty="0">
                <a:solidFill>
                  <a:srgbClr val="0000FF"/>
                </a:solidFill>
                <a:latin typeface="+mn-lt"/>
              </a:rPr>
              <a:t> </a:t>
            </a:r>
            <a:r>
              <a:rPr lang="en-US" sz="2000" b="1" dirty="0" err="1">
                <a:solidFill>
                  <a:srgbClr val="0000FF"/>
                </a:solidFill>
                <a:latin typeface="+mn-lt"/>
              </a:rPr>
              <a:t>nhân</a:t>
            </a:r>
            <a:r>
              <a:rPr lang="en-US" sz="2000" b="1" dirty="0">
                <a:solidFill>
                  <a:srgbClr val="0000FF"/>
                </a:solidFill>
                <a:latin typeface="+mn-lt"/>
              </a:rPr>
              <a:t> </a:t>
            </a:r>
            <a:r>
              <a:rPr lang="en-US" sz="2000" b="1" dirty="0" err="1">
                <a:solidFill>
                  <a:srgbClr val="0000FF"/>
                </a:solidFill>
                <a:latin typeface="+mn-lt"/>
              </a:rPr>
              <a:t>dân</a:t>
            </a:r>
            <a:r>
              <a:rPr lang="en-US" sz="2000" b="1" dirty="0">
                <a:solidFill>
                  <a:srgbClr val="0000FF"/>
                </a:solidFill>
                <a:latin typeface="+mn-lt"/>
              </a:rPr>
              <a:t> </a:t>
            </a:r>
            <a:r>
              <a:rPr lang="en-US" sz="2000" b="1" dirty="0" err="1">
                <a:solidFill>
                  <a:srgbClr val="0000FF"/>
                </a:solidFill>
                <a:latin typeface="+mn-lt"/>
              </a:rPr>
              <a:t>ta</a:t>
            </a:r>
            <a:r>
              <a:rPr lang="en-US" sz="2000" b="1" dirty="0">
                <a:solidFill>
                  <a:srgbClr val="0000FF"/>
                </a:solidFill>
                <a:latin typeface="+mn-lt"/>
              </a:rPr>
              <a:t>.</a:t>
            </a:r>
            <a:r>
              <a:rPr lang="en-US" sz="2000" b="1" dirty="0">
                <a:solidFill>
                  <a:schemeClr val="tx2"/>
                </a:solidFill>
                <a:latin typeface="+mn-lt"/>
              </a:rPr>
              <a:t> </a:t>
            </a:r>
          </a:p>
        </p:txBody>
      </p:sp>
      <p:sp>
        <p:nvSpPr>
          <p:cNvPr id="23582" name="Text Box 24"/>
          <p:cNvSpPr txBox="1">
            <a:spLocks noChangeArrowheads="1"/>
          </p:cNvSpPr>
          <p:nvPr/>
        </p:nvSpPr>
        <p:spPr bwMode="auto">
          <a:xfrm>
            <a:off x="266700" y="3619500"/>
            <a:ext cx="2209800" cy="1200150"/>
          </a:xfrm>
          <a:prstGeom prst="rect">
            <a:avLst/>
          </a:prstGeom>
          <a:solidFill>
            <a:schemeClr val="bg1"/>
          </a:solid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Nguyễn </a:t>
            </a:r>
          </a:p>
          <a:p>
            <a:r>
              <a:rPr lang="en-US" sz="3600" b="1">
                <a:solidFill>
                  <a:srgbClr val="0000FF"/>
                </a:solidFill>
                <a:latin typeface="Times New Roman" pitchFamily="18" charset="0"/>
                <a:cs typeface="Times New Roman" pitchFamily="18" charset="0"/>
              </a:rPr>
              <a:t>Trãi</a:t>
            </a:r>
          </a:p>
        </p:txBody>
      </p:sp>
    </p:spTree>
  </p:cSld>
  <p:clrMapOvr>
    <a:masterClrMapping/>
  </p:clrMapOvr>
  <p:transition>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172564065"/>
          <p:cNvPicPr>
            <a:picLocks noChangeAspect="1" noChangeArrowheads="1"/>
          </p:cNvPicPr>
          <p:nvPr/>
        </p:nvPicPr>
        <p:blipFill>
          <a:blip r:embed="rId2"/>
          <a:srcRect/>
          <a:stretch>
            <a:fillRect/>
          </a:stretch>
        </p:blipFill>
        <p:spPr bwMode="auto">
          <a:xfrm>
            <a:off x="2057400" y="415925"/>
            <a:ext cx="4432300" cy="5029200"/>
          </a:xfrm>
          <a:prstGeom prst="rect">
            <a:avLst/>
          </a:prstGeom>
          <a:noFill/>
          <a:ln w="9525">
            <a:noFill/>
            <a:miter lim="800000"/>
            <a:headEnd/>
            <a:tailEnd/>
          </a:ln>
        </p:spPr>
      </p:pic>
      <p:sp>
        <p:nvSpPr>
          <p:cNvPr id="24579" name="Text Box 3"/>
          <p:cNvSpPr txBox="1">
            <a:spLocks noChangeArrowheads="1"/>
          </p:cNvSpPr>
          <p:nvPr/>
        </p:nvSpPr>
        <p:spPr bwMode="auto">
          <a:xfrm>
            <a:off x="1905000" y="5705475"/>
            <a:ext cx="5029200" cy="584200"/>
          </a:xfrm>
          <a:prstGeom prst="rect">
            <a:avLst/>
          </a:prstGeom>
          <a:noFill/>
          <a:ln w="9525">
            <a:noFill/>
            <a:miter lim="800000"/>
            <a:headEnd/>
            <a:tailEnd/>
          </a:ln>
        </p:spPr>
        <p:txBody>
          <a:bodyPr>
            <a:spAutoFit/>
          </a:bodyPr>
          <a:lstStyle/>
          <a:p>
            <a:pPr algn="ctr">
              <a:spcBef>
                <a:spcPct val="50000"/>
              </a:spcBef>
            </a:pPr>
            <a:r>
              <a:rPr lang="en-US" sz="3200" b="1" i="1" dirty="0" err="1">
                <a:solidFill>
                  <a:srgbClr val="800080"/>
                </a:solidFill>
                <a:latin typeface="Times New Roman" pitchFamily="18" charset="0"/>
              </a:rPr>
              <a:t>Tượng</a:t>
            </a:r>
            <a:r>
              <a:rPr lang="en-US" sz="3200" b="1" i="1" dirty="0">
                <a:solidFill>
                  <a:srgbClr val="800080"/>
                </a:solidFill>
                <a:latin typeface="Times New Roman" pitchFamily="18" charset="0"/>
              </a:rPr>
              <a:t> </a:t>
            </a:r>
            <a:r>
              <a:rPr lang="en-US" sz="3200" b="1" i="1" dirty="0">
                <a:solidFill>
                  <a:srgbClr val="800080"/>
                </a:solidFill>
                <a:latin typeface="VNI Times" pitchFamily="2" charset="0"/>
              </a:rPr>
              <a:t>: </a:t>
            </a:r>
            <a:r>
              <a:rPr lang="en-US" sz="3200" b="1" i="1" dirty="0" err="1" smtClean="0">
                <a:solidFill>
                  <a:srgbClr val="800080"/>
                </a:solidFill>
                <a:latin typeface=".VnTime" pitchFamily="34" charset="0"/>
              </a:rPr>
              <a:t>L­¬ng</a:t>
            </a:r>
            <a:r>
              <a:rPr lang="en-US" sz="3200" b="1" i="1" dirty="0" smtClean="0">
                <a:solidFill>
                  <a:srgbClr val="800080"/>
                </a:solidFill>
                <a:latin typeface=".VnTime" pitchFamily="34" charset="0"/>
              </a:rPr>
              <a:t> </a:t>
            </a:r>
            <a:r>
              <a:rPr lang="en-US" sz="3200" b="1" i="1" dirty="0" err="1">
                <a:solidFill>
                  <a:srgbClr val="800080"/>
                </a:solidFill>
                <a:latin typeface=".VnTime" pitchFamily="34" charset="0"/>
              </a:rPr>
              <a:t>ThÕ</a:t>
            </a:r>
            <a:r>
              <a:rPr lang="en-US" sz="3200" b="1" i="1" dirty="0">
                <a:solidFill>
                  <a:srgbClr val="800080"/>
                </a:solidFill>
                <a:latin typeface=".VnTime" pitchFamily="34" charset="0"/>
              </a:rPr>
              <a:t> </a:t>
            </a:r>
            <a:r>
              <a:rPr lang="en-US" sz="3200" b="1" i="1" dirty="0" err="1">
                <a:solidFill>
                  <a:srgbClr val="800080"/>
                </a:solidFill>
                <a:latin typeface=".VnTime" pitchFamily="34" charset="0"/>
              </a:rPr>
              <a:t>Vinh</a:t>
            </a:r>
            <a:endParaRPr lang="en-US" sz="3200" b="1" i="1" dirty="0">
              <a:solidFill>
                <a:srgbClr val="800080"/>
              </a:solidFill>
              <a:latin typeface=".VnTime"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219200" y="914400"/>
            <a:ext cx="7162800" cy="533400"/>
          </a:xfrm>
          <a:prstGeom prst="rect">
            <a:avLst/>
          </a:prstGeom>
          <a:noFill/>
          <a:ln w="9525">
            <a:noFill/>
            <a:miter lim="800000"/>
            <a:headEnd/>
            <a:tailEnd/>
          </a:ln>
        </p:spPr>
        <p:txBody>
          <a:bodyPr anchor="ctr"/>
          <a:lstStyle/>
          <a:p>
            <a:r>
              <a:rPr lang="en-US" sz="3200" b="1">
                <a:solidFill>
                  <a:srgbClr val="E91303"/>
                </a:solidFill>
                <a:latin typeface="Times New Roman" pitchFamily="18" charset="0"/>
              </a:rPr>
              <a:t> Khoa học tự nhiên thời Hậu Lê.</a:t>
            </a:r>
            <a:br>
              <a:rPr lang="en-US" sz="3200" b="1">
                <a:solidFill>
                  <a:srgbClr val="E91303"/>
                </a:solidFill>
                <a:latin typeface="Times New Roman" pitchFamily="18" charset="0"/>
              </a:rPr>
            </a:br>
            <a:endParaRPr lang="en-US" sz="3200" b="1">
              <a:solidFill>
                <a:srgbClr val="E91303"/>
              </a:solidFill>
              <a:latin typeface="Times New Roman" pitchFamily="18" charset="0"/>
            </a:endParaRPr>
          </a:p>
        </p:txBody>
      </p:sp>
      <p:sp>
        <p:nvSpPr>
          <p:cNvPr id="25603" name="Rectangle 6"/>
          <p:cNvSpPr>
            <a:spLocks noChangeArrowheads="1"/>
          </p:cNvSpPr>
          <p:nvPr/>
        </p:nvSpPr>
        <p:spPr bwMode="auto">
          <a:xfrm>
            <a:off x="609600" y="914400"/>
            <a:ext cx="7162800" cy="639763"/>
          </a:xfrm>
          <a:prstGeom prst="rect">
            <a:avLst/>
          </a:prstGeom>
          <a:noFill/>
          <a:ln w="9525">
            <a:noFill/>
            <a:miter lim="800000"/>
            <a:headEnd/>
            <a:tailEnd/>
          </a:ln>
        </p:spPr>
        <p:txBody>
          <a:bodyPr anchor="ctr"/>
          <a:lstStyle/>
          <a:p>
            <a:endParaRPr lang="vi-VN" sz="3600">
              <a:solidFill>
                <a:srgbClr val="006600"/>
              </a:solidFill>
              <a:latin typeface=".VnAristote" pitchFamily="34" charset="0"/>
            </a:endParaRPr>
          </a:p>
        </p:txBody>
      </p:sp>
      <p:graphicFrame>
        <p:nvGraphicFramePr>
          <p:cNvPr id="32817" name="Group 49"/>
          <p:cNvGraphicFramePr>
            <a:graphicFrameLocks noGrp="1"/>
          </p:cNvGraphicFramePr>
          <p:nvPr/>
        </p:nvGraphicFramePr>
        <p:xfrm>
          <a:off x="0" y="1981200"/>
          <a:ext cx="9144000" cy="3128963"/>
        </p:xfrm>
        <a:graphic>
          <a:graphicData uri="http://schemas.openxmlformats.org/drawingml/2006/table">
            <a:tbl>
              <a:tblPr/>
              <a:tblGrid>
                <a:gridCol w="2895600"/>
                <a:gridCol w="2819400"/>
                <a:gridCol w="3429000"/>
              </a:tblGrid>
              <a:tr h="945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Tác</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giả</a:t>
                      </a:r>
                      <a:endParaRPr kumimoji="0" lang="en-US" sz="2800" b="1" i="0" u="none" strike="noStrike" cap="none" normalizeH="0" baseline="0" dirty="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Công</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trình</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khoa</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học</a:t>
                      </a:r>
                      <a:endParaRPr kumimoji="0" lang="en-US" sz="2800" b="1" i="0" u="none" strike="noStrike" cap="none" normalizeH="0" baseline="0" dirty="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Nội</a:t>
                      </a:r>
                      <a:r>
                        <a:rPr kumimoji="0" lang="en-US" sz="2800" b="1" i="0" u="none" strike="noStrike" cap="none" normalizeH="0" baseline="0" dirty="0" smtClean="0">
                          <a:ln>
                            <a:noFill/>
                          </a:ln>
                          <a:solidFill>
                            <a:schemeClr val="tx1"/>
                          </a:solidFill>
                          <a:effectLst/>
                          <a:latin typeface="Times New Roman" pitchFamily="18" charset="0"/>
                        </a:rPr>
                        <a:t> dung</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3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003300"/>
                        </a:solidFill>
                        <a:effectLst/>
                        <a:latin typeface=".VnTime"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0000CC"/>
                        </a:solidFill>
                        <a:effectLst/>
                        <a:latin typeface=".VnTime"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smtClean="0">
                        <a:ln>
                          <a:noFill/>
                        </a:ln>
                        <a:solidFill>
                          <a:srgbClr val="9F0522"/>
                        </a:solidFill>
                        <a:effectLst/>
                        <a:latin typeface=".VnTime"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8" name="Rectangle 30"/>
          <p:cNvSpPr>
            <a:spLocks noChangeArrowheads="1"/>
          </p:cNvSpPr>
          <p:nvPr/>
        </p:nvSpPr>
        <p:spPr bwMode="auto">
          <a:xfrm>
            <a:off x="304800" y="3276600"/>
            <a:ext cx="2362200" cy="1447800"/>
          </a:xfrm>
          <a:prstGeom prst="rect">
            <a:avLst/>
          </a:prstGeom>
          <a:noFill/>
          <a:ln w="9525">
            <a:noFill/>
            <a:miter lim="800000"/>
            <a:headEnd/>
            <a:tailEnd/>
          </a:ln>
        </p:spPr>
        <p:txBody>
          <a:bodyPr anchor="ctr"/>
          <a:lstStyle/>
          <a:p>
            <a:pPr algn="ctr">
              <a:spcBef>
                <a:spcPct val="20000"/>
              </a:spcBef>
            </a:pPr>
            <a:r>
              <a:rPr lang="en-US" sz="2800" b="1" i="1">
                <a:solidFill>
                  <a:srgbClr val="003300"/>
                </a:solidFill>
                <a:latin typeface=".VnTime" pitchFamily="34" charset="0"/>
              </a:rPr>
              <a:t> </a:t>
            </a:r>
            <a:r>
              <a:rPr lang="en-US" sz="2800" b="1">
                <a:solidFill>
                  <a:srgbClr val="0000FF"/>
                </a:solidFill>
                <a:latin typeface="Times New Roman" pitchFamily="18" charset="0"/>
                <a:hlinkClick r:id="rId3" action="ppaction://hlinksldjump"/>
              </a:rPr>
              <a:t>Lê Hữu Trác</a:t>
            </a:r>
            <a:r>
              <a:rPr lang="en-US" sz="2800" b="1">
                <a:solidFill>
                  <a:srgbClr val="0000FF"/>
                </a:solidFill>
                <a:latin typeface="Times New Roman" pitchFamily="18" charset="0"/>
              </a:rPr>
              <a:t/>
            </a:r>
            <a:br>
              <a:rPr lang="en-US" sz="2800" b="1">
                <a:solidFill>
                  <a:srgbClr val="0000FF"/>
                </a:solidFill>
                <a:latin typeface="Times New Roman" pitchFamily="18" charset="0"/>
              </a:rPr>
            </a:br>
            <a:r>
              <a:rPr lang="en-US" sz="2800" b="1">
                <a:solidFill>
                  <a:srgbClr val="0000FF"/>
                </a:solidFill>
                <a:latin typeface="Times New Roman" pitchFamily="18" charset="0"/>
                <a:hlinkClick r:id="rId4" action="ppaction://hlinksldjump"/>
              </a:rPr>
              <a:t>(Hải Thượng</a:t>
            </a:r>
            <a:r>
              <a:rPr lang="en-US" sz="2800" b="1" i="1">
                <a:solidFill>
                  <a:srgbClr val="0000FF"/>
                </a:solidFill>
                <a:latin typeface="Times New Roman" pitchFamily="18" charset="0"/>
                <a:hlinkClick r:id="rId4" action="ppaction://hlinksldjump"/>
              </a:rPr>
              <a:t> </a:t>
            </a:r>
            <a:r>
              <a:rPr lang="en-US" sz="2800" b="1">
                <a:solidFill>
                  <a:srgbClr val="0000FF"/>
                </a:solidFill>
                <a:latin typeface="Times New Roman" pitchFamily="18" charset="0"/>
                <a:hlinkClick r:id="rId4" action="ppaction://hlinksldjump"/>
              </a:rPr>
              <a:t>Lãn Ông)</a:t>
            </a:r>
            <a:endParaRPr lang="en-US" sz="2800" b="1">
              <a:solidFill>
                <a:srgbClr val="0000FF"/>
              </a:solidFill>
              <a:latin typeface="Times New Roman" pitchFamily="18" charset="0"/>
            </a:endParaRPr>
          </a:p>
        </p:txBody>
      </p:sp>
      <p:sp>
        <p:nvSpPr>
          <p:cNvPr id="32804" name="Rectangle 36"/>
          <p:cNvSpPr>
            <a:spLocks noChangeArrowheads="1"/>
          </p:cNvSpPr>
          <p:nvPr/>
        </p:nvSpPr>
        <p:spPr bwMode="auto">
          <a:xfrm>
            <a:off x="3200400" y="3429000"/>
            <a:ext cx="2438400" cy="990600"/>
          </a:xfrm>
          <a:prstGeom prst="rect">
            <a:avLst/>
          </a:prstGeom>
          <a:noFill/>
          <a:ln w="9525">
            <a:noFill/>
            <a:miter lim="800000"/>
            <a:headEnd/>
            <a:tailEnd/>
          </a:ln>
        </p:spPr>
        <p:txBody>
          <a:bodyPr anchor="ctr"/>
          <a:lstStyle/>
          <a:p>
            <a:pPr algn="ctr">
              <a:spcBef>
                <a:spcPct val="20000"/>
              </a:spcBef>
            </a:pPr>
            <a:r>
              <a:rPr lang="en-US" sz="2800" b="1">
                <a:solidFill>
                  <a:srgbClr val="0000CC"/>
                </a:solidFill>
                <a:latin typeface=".VnTime" pitchFamily="34" charset="0"/>
              </a:rPr>
              <a:t> </a:t>
            </a:r>
            <a:r>
              <a:rPr lang="en-US" sz="2800" b="1">
                <a:solidFill>
                  <a:srgbClr val="0000FF"/>
                </a:solidFill>
                <a:latin typeface="Times New Roman" pitchFamily="18" charset="0"/>
              </a:rPr>
              <a:t>-Hải Thượng Y Tông Tâm Lĩnh</a:t>
            </a:r>
          </a:p>
        </p:txBody>
      </p:sp>
      <p:sp>
        <p:nvSpPr>
          <p:cNvPr id="32809" name="Rectangle 41"/>
          <p:cNvSpPr>
            <a:spLocks noChangeArrowheads="1"/>
          </p:cNvSpPr>
          <p:nvPr/>
        </p:nvSpPr>
        <p:spPr bwMode="auto">
          <a:xfrm>
            <a:off x="5715000" y="3505200"/>
            <a:ext cx="3124200" cy="609600"/>
          </a:xfrm>
          <a:prstGeom prst="rect">
            <a:avLst/>
          </a:prstGeom>
          <a:noFill/>
          <a:ln w="9525">
            <a:noFill/>
            <a:miter lim="800000"/>
            <a:headEnd/>
            <a:tailEnd/>
          </a:ln>
        </p:spPr>
        <p:txBody>
          <a:bodyPr anchor="ctr"/>
          <a:lstStyle/>
          <a:p>
            <a:pPr algn="ctr">
              <a:spcBef>
                <a:spcPct val="20000"/>
              </a:spcBef>
            </a:pPr>
            <a:r>
              <a:rPr lang="en-US" sz="2800" b="1" i="1">
                <a:solidFill>
                  <a:srgbClr val="9F0522"/>
                </a:solidFill>
                <a:latin typeface=".VnTime" pitchFamily="34" charset="0"/>
              </a:rPr>
              <a:t>  </a:t>
            </a:r>
            <a:r>
              <a:rPr lang="en-US" sz="2800" b="1">
                <a:solidFill>
                  <a:srgbClr val="0000FF"/>
                </a:solidFill>
                <a:latin typeface="Times New Roman" pitchFamily="18" charset="0"/>
              </a:rPr>
              <a:t>Kiến thức y học</a:t>
            </a:r>
          </a:p>
        </p:txBody>
      </p:sp>
      <p:pic>
        <p:nvPicPr>
          <p:cNvPr id="25621" name="Picture 48" descr="gardgt"/>
          <p:cNvPicPr>
            <a:picLocks noChangeAspect="1" noChangeArrowheads="1"/>
          </p:cNvPicPr>
          <p:nvPr/>
        </p:nvPicPr>
        <p:blipFill>
          <a:blip r:embed="rId5"/>
          <a:srcRect/>
          <a:stretch>
            <a:fillRect/>
          </a:stretch>
        </p:blipFill>
        <p:spPr bwMode="auto">
          <a:xfrm>
            <a:off x="5410200" y="5257800"/>
            <a:ext cx="3733800" cy="1600200"/>
          </a:xfrm>
          <a:prstGeom prst="rect">
            <a:avLst/>
          </a:prstGeom>
          <a:noFill/>
          <a:ln w="9525">
            <a:noFill/>
            <a:miter lim="800000"/>
            <a:headEnd/>
            <a:tailEnd/>
          </a:ln>
        </p:spPr>
      </p:pic>
      <p:pic>
        <p:nvPicPr>
          <p:cNvPr id="25622" name="Picture 48" descr="gardgt"/>
          <p:cNvPicPr>
            <a:picLocks noChangeAspect="1" noChangeArrowheads="1"/>
          </p:cNvPicPr>
          <p:nvPr/>
        </p:nvPicPr>
        <p:blipFill>
          <a:blip r:embed="rId6"/>
          <a:srcRect/>
          <a:stretch>
            <a:fillRect/>
          </a:stretch>
        </p:blipFill>
        <p:spPr bwMode="auto">
          <a:xfrm>
            <a:off x="0" y="5257800"/>
            <a:ext cx="3657600" cy="16002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98"/>
                                        </p:tgtEl>
                                        <p:attrNameLst>
                                          <p:attrName>style.visibility</p:attrName>
                                        </p:attrNameLst>
                                      </p:cBhvr>
                                      <p:to>
                                        <p:strVal val="visible"/>
                                      </p:to>
                                    </p:set>
                                    <p:anim calcmode="lin" valueType="num">
                                      <p:cBhvr>
                                        <p:cTn id="7" dur="500" fill="hold"/>
                                        <p:tgtEl>
                                          <p:spTgt spid="32798"/>
                                        </p:tgtEl>
                                        <p:attrNameLst>
                                          <p:attrName>ppt_w</p:attrName>
                                        </p:attrNameLst>
                                      </p:cBhvr>
                                      <p:tavLst>
                                        <p:tav tm="0">
                                          <p:val>
                                            <p:fltVal val="0"/>
                                          </p:val>
                                        </p:tav>
                                        <p:tav tm="100000">
                                          <p:val>
                                            <p:strVal val="#ppt_w"/>
                                          </p:val>
                                        </p:tav>
                                      </p:tavLst>
                                    </p:anim>
                                    <p:anim calcmode="lin" valueType="num">
                                      <p:cBhvr>
                                        <p:cTn id="8" dur="500" fill="hold"/>
                                        <p:tgtEl>
                                          <p:spTgt spid="327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804"/>
                                        </p:tgtEl>
                                        <p:attrNameLst>
                                          <p:attrName>style.visibility</p:attrName>
                                        </p:attrNameLst>
                                      </p:cBhvr>
                                      <p:to>
                                        <p:strVal val="visible"/>
                                      </p:to>
                                    </p:set>
                                    <p:anim calcmode="lin" valueType="num">
                                      <p:cBhvr>
                                        <p:cTn id="13" dur="500" fill="hold"/>
                                        <p:tgtEl>
                                          <p:spTgt spid="32804"/>
                                        </p:tgtEl>
                                        <p:attrNameLst>
                                          <p:attrName>ppt_w</p:attrName>
                                        </p:attrNameLst>
                                      </p:cBhvr>
                                      <p:tavLst>
                                        <p:tav tm="0">
                                          <p:val>
                                            <p:fltVal val="0"/>
                                          </p:val>
                                        </p:tav>
                                        <p:tav tm="100000">
                                          <p:val>
                                            <p:strVal val="#ppt_w"/>
                                          </p:val>
                                        </p:tav>
                                      </p:tavLst>
                                    </p:anim>
                                    <p:anim calcmode="lin" valueType="num">
                                      <p:cBhvr>
                                        <p:cTn id="14" dur="500" fill="hold"/>
                                        <p:tgtEl>
                                          <p:spTgt spid="3280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2809"/>
                                        </p:tgtEl>
                                        <p:attrNameLst>
                                          <p:attrName>style.visibility</p:attrName>
                                        </p:attrNameLst>
                                      </p:cBhvr>
                                      <p:to>
                                        <p:strVal val="visible"/>
                                      </p:to>
                                    </p:set>
                                    <p:anim calcmode="lin" valueType="num">
                                      <p:cBhvr>
                                        <p:cTn id="19" dur="500" fill="hold"/>
                                        <p:tgtEl>
                                          <p:spTgt spid="32809"/>
                                        </p:tgtEl>
                                        <p:attrNameLst>
                                          <p:attrName>ppt_w</p:attrName>
                                        </p:attrNameLst>
                                      </p:cBhvr>
                                      <p:tavLst>
                                        <p:tav tm="0">
                                          <p:val>
                                            <p:fltVal val="0"/>
                                          </p:val>
                                        </p:tav>
                                        <p:tav tm="100000">
                                          <p:val>
                                            <p:strVal val="#ppt_w"/>
                                          </p:val>
                                        </p:tav>
                                      </p:tavLst>
                                    </p:anim>
                                    <p:anim calcmode="lin" valueType="num">
                                      <p:cBhvr>
                                        <p:cTn id="20" dur="500" fill="hold"/>
                                        <p:tgtEl>
                                          <p:spTgt spid="328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8" grpId="0"/>
      <p:bldP spid="32804" grpId="0"/>
      <p:bldP spid="328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e-huu-trac"/>
          <p:cNvPicPr>
            <a:picLocks noChangeAspect="1" noChangeArrowheads="1"/>
          </p:cNvPicPr>
          <p:nvPr/>
        </p:nvPicPr>
        <p:blipFill>
          <a:blip r:embed="rId2"/>
          <a:srcRect/>
          <a:stretch>
            <a:fillRect/>
          </a:stretch>
        </p:blipFill>
        <p:spPr bwMode="auto">
          <a:xfrm>
            <a:off x="2667000" y="147638"/>
            <a:ext cx="4648200" cy="6100762"/>
          </a:xfrm>
          <a:prstGeom prst="rect">
            <a:avLst/>
          </a:prstGeom>
          <a:noFill/>
          <a:ln w="9525">
            <a:noFill/>
            <a:miter lim="800000"/>
            <a:headEnd/>
            <a:tailEnd/>
          </a:ln>
        </p:spPr>
      </p:pic>
      <p:sp>
        <p:nvSpPr>
          <p:cNvPr id="26627" name="Text Box 5"/>
          <p:cNvSpPr txBox="1">
            <a:spLocks noChangeArrowheads="1"/>
          </p:cNvSpPr>
          <p:nvPr/>
        </p:nvSpPr>
        <p:spPr bwMode="auto">
          <a:xfrm>
            <a:off x="2057400" y="6262688"/>
            <a:ext cx="5105400" cy="366712"/>
          </a:xfrm>
          <a:prstGeom prst="rect">
            <a:avLst/>
          </a:prstGeom>
          <a:noFill/>
          <a:ln w="9525">
            <a:noFill/>
            <a:miter lim="800000"/>
            <a:headEnd/>
            <a:tailEnd/>
          </a:ln>
        </p:spPr>
        <p:txBody>
          <a:bodyPr>
            <a:spAutoFit/>
          </a:bodyPr>
          <a:lstStyle/>
          <a:p>
            <a:r>
              <a:rPr lang="en-US" b="1">
                <a:solidFill>
                  <a:srgbClr val="0000FF"/>
                </a:solidFill>
                <a:latin typeface="Times New Roman" pitchFamily="18" charset="0"/>
              </a:rPr>
              <a:t>  LÊ HỮU TRÁC ( HẢI THƯỢNG LÃN ÔNG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khu-tuong-niem-le-huu-trac_500"/>
          <p:cNvPicPr>
            <a:picLocks noChangeAspect="1" noChangeArrowheads="1"/>
          </p:cNvPicPr>
          <p:nvPr/>
        </p:nvPicPr>
        <p:blipFill>
          <a:blip r:embed="rId2"/>
          <a:srcRect/>
          <a:stretch>
            <a:fillRect/>
          </a:stretch>
        </p:blipFill>
        <p:spPr bwMode="auto">
          <a:xfrm>
            <a:off x="0" y="114300"/>
            <a:ext cx="9144000" cy="5886450"/>
          </a:xfrm>
          <a:prstGeom prst="rect">
            <a:avLst/>
          </a:prstGeom>
          <a:noFill/>
          <a:ln w="9525">
            <a:noFill/>
            <a:miter lim="800000"/>
            <a:headEnd/>
            <a:tailEnd/>
          </a:ln>
        </p:spPr>
      </p:pic>
      <p:sp>
        <p:nvSpPr>
          <p:cNvPr id="27651" name="Text Box 5"/>
          <p:cNvSpPr txBox="1">
            <a:spLocks noChangeArrowheads="1"/>
          </p:cNvSpPr>
          <p:nvPr/>
        </p:nvSpPr>
        <p:spPr bwMode="auto">
          <a:xfrm>
            <a:off x="1295400" y="6216650"/>
            <a:ext cx="6858000" cy="641350"/>
          </a:xfrm>
          <a:prstGeom prst="rect">
            <a:avLst/>
          </a:prstGeom>
          <a:noFill/>
          <a:ln w="9525">
            <a:noFill/>
            <a:miter lim="800000"/>
            <a:headEnd/>
            <a:tailEnd/>
          </a:ln>
        </p:spPr>
        <p:txBody>
          <a:bodyPr>
            <a:spAutoFit/>
          </a:bodyPr>
          <a:lstStyle/>
          <a:p>
            <a:r>
              <a:rPr lang="en-US" b="1">
                <a:solidFill>
                  <a:srgbClr val="0000FF"/>
                </a:solidFill>
              </a:rPr>
              <a:t>KHU TƯỞNG NIỆM LÊ HỮU TRÁC ( HẢI THƯỢNG LÃN ÔNG )</a:t>
            </a:r>
          </a:p>
          <a:p>
            <a:r>
              <a:rPr lang="en-US"/>
              <a:t> </a:t>
            </a:r>
          </a:p>
        </p:txBody>
      </p:sp>
      <p:sp>
        <p:nvSpPr>
          <p:cNvPr id="5" name="Right Arrow 4">
            <a:hlinkClick r:id="rId3" action="ppaction://hlinksldjump"/>
          </p:cNvPr>
          <p:cNvSpPr/>
          <p:nvPr/>
        </p:nvSpPr>
        <p:spPr>
          <a:xfrm>
            <a:off x="8458200" y="6477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a:spLocks noChangeArrowheads="1"/>
          </p:cNvSpPr>
          <p:nvPr/>
        </p:nvSpPr>
        <p:spPr bwMode="auto">
          <a:xfrm>
            <a:off x="150813" y="1022350"/>
            <a:ext cx="8842375" cy="4156075"/>
          </a:xfrm>
          <a:prstGeom prst="rect">
            <a:avLst/>
          </a:prstGeom>
          <a:solidFill>
            <a:schemeClr val="bg1"/>
          </a:solidFill>
          <a:ln w="9525">
            <a:noFill/>
            <a:miter lim="800000"/>
            <a:headEnd/>
            <a:tailEnd/>
          </a:ln>
        </p:spPr>
        <p:txBody>
          <a:bodyPr>
            <a:spAutoFit/>
          </a:bodyPr>
          <a:lstStyle/>
          <a:p>
            <a:r>
              <a:rPr lang="vi-VN" sz="4400" b="1" dirty="0">
                <a:solidFill>
                  <a:srgbClr val="0000FF"/>
                </a:solidFill>
                <a:latin typeface="+mj-lt"/>
                <a:cs typeface="Arial" pitchFamily="34" charset="0"/>
              </a:rPr>
              <a:t>Dưới thời Hậu Lê</a:t>
            </a:r>
            <a:r>
              <a:rPr lang="en-US" sz="4400" b="1" dirty="0">
                <a:solidFill>
                  <a:srgbClr val="0000FF"/>
                </a:solidFill>
                <a:latin typeface="+mj-lt"/>
                <a:cs typeface="Arial" pitchFamily="34" charset="0"/>
              </a:rPr>
              <a:t> </a:t>
            </a:r>
            <a:r>
              <a:rPr lang="vi-VN" sz="4400" b="1" dirty="0">
                <a:solidFill>
                  <a:srgbClr val="0000FF"/>
                </a:solidFill>
                <a:latin typeface="+mj-lt"/>
                <a:cs typeface="Arial" pitchFamily="34" charset="0"/>
              </a:rPr>
              <a:t>(thế kỉ XV), văn học và khoa học nước ta đã đạt được những thành tựu đáng </a:t>
            </a:r>
            <a:r>
              <a:rPr lang="vi-VN" sz="4400" b="1" dirty="0" smtClean="0">
                <a:solidFill>
                  <a:srgbClr val="0000FF"/>
                </a:solidFill>
                <a:latin typeface="+mj-lt"/>
                <a:cs typeface="Arial" pitchFamily="34" charset="0"/>
              </a:rPr>
              <a:t>kể.Nguyễn </a:t>
            </a:r>
            <a:r>
              <a:rPr lang="vi-VN" sz="4400" b="1" dirty="0">
                <a:solidFill>
                  <a:srgbClr val="0000FF"/>
                </a:solidFill>
                <a:latin typeface="+mj-lt"/>
                <a:cs typeface="Arial" pitchFamily="34" charset="0"/>
              </a:rPr>
              <a:t>Trãi và Lê Thánh Tông là những tác giả tiêu biểu trong thời kì đó.</a:t>
            </a:r>
            <a:endParaRPr lang="en-US" sz="4400" b="1" dirty="0">
              <a:solidFill>
                <a:srgbClr val="0000FF"/>
              </a:solidFill>
              <a:latin typeface="+mj-lt"/>
              <a:cs typeface="Arial" pitchFamily="34" charset="0"/>
            </a:endParaRPr>
          </a:p>
        </p:txBody>
      </p:sp>
      <p:sp>
        <p:nvSpPr>
          <p:cNvPr id="6" name="TextBox 5"/>
          <p:cNvSpPr txBox="1"/>
          <p:nvPr/>
        </p:nvSpPr>
        <p:spPr>
          <a:xfrm>
            <a:off x="3519488" y="-190500"/>
            <a:ext cx="2105025" cy="933450"/>
          </a:xfrm>
          <a:prstGeom prst="rect">
            <a:avLst/>
          </a:prstGeom>
          <a:noFill/>
        </p:spPr>
        <p:txBody>
          <a:bodyPr>
            <a:spAutoFit/>
          </a:bodyPr>
          <a:lstStyle/>
          <a:p>
            <a:pPr>
              <a:lnSpc>
                <a:spcPct val="114000"/>
              </a:lnSpc>
              <a:defRPr/>
            </a:pPr>
            <a:r>
              <a:rPr lang="en-US" sz="4800" b="1" u="sng" dirty="0" err="1">
                <a:solidFill>
                  <a:srgbClr val="FF3399"/>
                </a:solidFill>
                <a:latin typeface="+mj-lt"/>
                <a:ea typeface="HP001 5Ha" pitchFamily="34" charset="-127"/>
                <a:cs typeface="Arial" pitchFamily="34" charset="0"/>
              </a:rPr>
              <a:t>Bài</a:t>
            </a:r>
            <a:r>
              <a:rPr lang="en-US" sz="4800" b="1" u="sng" dirty="0">
                <a:solidFill>
                  <a:srgbClr val="FF3399"/>
                </a:solidFill>
                <a:latin typeface="+mj-lt"/>
                <a:ea typeface="HP001 5Ha" pitchFamily="34" charset="-127"/>
                <a:cs typeface="Arial" pitchFamily="34" charset="0"/>
              </a:rPr>
              <a:t> </a:t>
            </a:r>
            <a:r>
              <a:rPr lang="en-US" sz="4800" b="1" u="sng" dirty="0" err="1">
                <a:solidFill>
                  <a:srgbClr val="FF3399"/>
                </a:solidFill>
                <a:latin typeface="+mj-lt"/>
                <a:ea typeface="HP001 5Ha" pitchFamily="34" charset="-127"/>
                <a:cs typeface="Arial" pitchFamily="34" charset="0"/>
              </a:rPr>
              <a:t>học</a:t>
            </a:r>
            <a:endParaRPr lang="en-US" sz="4800" b="1" u="sng" dirty="0">
              <a:solidFill>
                <a:srgbClr val="FF3399"/>
              </a:solidFill>
              <a:latin typeface="+mj-lt"/>
              <a:ea typeface="HP001 5Ha" pitchFamily="34" charset="-127"/>
              <a:cs typeface="Arial" pitchFamily="34" charset="0"/>
            </a:endParaRPr>
          </a:p>
        </p:txBody>
      </p:sp>
    </p:spTree>
  </p:cSld>
  <p:clrMapOvr>
    <a:masterClrMapping/>
  </p:clrMapOvr>
  <p:transition spd="slow">
    <p:fade/>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kids01"/>
          <p:cNvPicPr>
            <a:picLocks noChangeAspect="1" noChangeArrowheads="1" noCrop="1"/>
          </p:cNvPicPr>
          <p:nvPr/>
        </p:nvPicPr>
        <p:blipFill>
          <a:blip r:embed="rId2"/>
          <a:srcRect/>
          <a:stretch>
            <a:fillRect/>
          </a:stretch>
        </p:blipFill>
        <p:spPr bwMode="auto">
          <a:xfrm>
            <a:off x="2819400" y="3913188"/>
            <a:ext cx="3846513" cy="2730500"/>
          </a:xfrm>
          <a:prstGeom prst="rect">
            <a:avLst/>
          </a:prstGeom>
          <a:noFill/>
          <a:ln w="9525">
            <a:noFill/>
            <a:miter lim="800000"/>
            <a:headEnd/>
            <a:tailEnd/>
          </a:ln>
        </p:spPr>
      </p:pic>
      <p:pic>
        <p:nvPicPr>
          <p:cNvPr id="29699" name="Picture 5" descr="flower"/>
          <p:cNvPicPr>
            <a:picLocks noChangeAspect="1" noChangeArrowheads="1" noCrop="1"/>
          </p:cNvPicPr>
          <p:nvPr/>
        </p:nvPicPr>
        <p:blipFill>
          <a:blip r:embed="rId3"/>
          <a:srcRect/>
          <a:stretch>
            <a:fillRect/>
          </a:stretch>
        </p:blipFill>
        <p:spPr bwMode="auto">
          <a:xfrm>
            <a:off x="6846888" y="4759325"/>
            <a:ext cx="2225675" cy="2051050"/>
          </a:xfrm>
          <a:prstGeom prst="rect">
            <a:avLst/>
          </a:prstGeom>
          <a:noFill/>
          <a:ln w="9525">
            <a:noFill/>
            <a:miter lim="800000"/>
            <a:headEnd/>
            <a:tailEnd/>
          </a:ln>
        </p:spPr>
      </p:pic>
      <p:pic>
        <p:nvPicPr>
          <p:cNvPr id="29700" name="Picture 6" descr="ani-171"/>
          <p:cNvPicPr>
            <a:picLocks noChangeAspect="1" noChangeArrowheads="1" noCrop="1"/>
          </p:cNvPicPr>
          <p:nvPr/>
        </p:nvPicPr>
        <p:blipFill>
          <a:blip r:embed="rId4"/>
          <a:srcRect/>
          <a:stretch>
            <a:fillRect/>
          </a:stretch>
        </p:blipFill>
        <p:spPr bwMode="auto">
          <a:xfrm>
            <a:off x="6804025" y="1484313"/>
            <a:ext cx="2024063" cy="1358900"/>
          </a:xfrm>
          <a:prstGeom prst="rect">
            <a:avLst/>
          </a:prstGeom>
          <a:noFill/>
          <a:ln w="9525">
            <a:noFill/>
            <a:miter lim="800000"/>
            <a:headEnd/>
            <a:tailEnd/>
          </a:ln>
        </p:spPr>
      </p:pic>
      <p:sp>
        <p:nvSpPr>
          <p:cNvPr id="29701" name="WordArt 7"/>
          <p:cNvSpPr>
            <a:spLocks noChangeArrowheads="1" noChangeShapeType="1" noTextEdit="1"/>
          </p:cNvSpPr>
          <p:nvPr/>
        </p:nvSpPr>
        <p:spPr bwMode="auto">
          <a:xfrm>
            <a:off x="735013" y="377825"/>
            <a:ext cx="7704137" cy="2636838"/>
          </a:xfrm>
          <a:prstGeom prst="rect">
            <a:avLst/>
          </a:prstGeom>
        </p:spPr>
        <p:txBody>
          <a:bodyPr wrap="none" fromWordArt="1">
            <a:prstTxWarp prst="textDeflate">
              <a:avLst>
                <a:gd name="adj" fmla="val 18750"/>
              </a:avLst>
            </a:prstTxWarp>
          </a:bodyPr>
          <a:lstStyle/>
          <a:p>
            <a:pPr algn="ctr"/>
            <a:r>
              <a:rPr lang="vi-VN" sz="2800" b="1" kern="10">
                <a:ln w="19050">
                  <a:solidFill>
                    <a:srgbClr val="FF0000"/>
                  </a:solidFill>
                  <a:round/>
                  <a:headEnd/>
                  <a:tailEnd/>
                </a:ln>
                <a:solidFill>
                  <a:srgbClr val="0000CC">
                    <a:alpha val="63136"/>
                  </a:srgbClr>
                </a:solidFill>
                <a:effectLst>
                  <a:outerShdw dist="53882" dir="2700000" algn="ctr" rotWithShape="0">
                    <a:srgbClr val="9999FF">
                      <a:alpha val="79999"/>
                    </a:srgbClr>
                  </a:outerShdw>
                </a:effectLst>
                <a:latin typeface="Times New Roman"/>
                <a:cs typeface="Times New Roman"/>
              </a:rPr>
              <a:t>TRÒ CHƠI: </a:t>
            </a:r>
          </a:p>
        </p:txBody>
      </p:sp>
      <p:pic>
        <p:nvPicPr>
          <p:cNvPr id="29702" name="Picture 8" descr="!danc_cl"/>
          <p:cNvPicPr>
            <a:picLocks noChangeAspect="1" noChangeArrowheads="1" noCrop="1"/>
          </p:cNvPicPr>
          <p:nvPr/>
        </p:nvPicPr>
        <p:blipFill>
          <a:blip r:embed="rId5"/>
          <a:srcRect/>
          <a:stretch>
            <a:fillRect/>
          </a:stretch>
        </p:blipFill>
        <p:spPr bwMode="auto">
          <a:xfrm>
            <a:off x="735013" y="4049713"/>
            <a:ext cx="1782762" cy="2457450"/>
          </a:xfrm>
          <a:prstGeom prst="rect">
            <a:avLst/>
          </a:prstGeom>
          <a:noFill/>
          <a:ln w="9525">
            <a:noFill/>
            <a:miter lim="800000"/>
            <a:headEnd/>
            <a:tailEnd/>
          </a:ln>
        </p:spPr>
      </p:pic>
      <p:pic>
        <p:nvPicPr>
          <p:cNvPr id="29703" name="Picture 9" descr="zse"/>
          <p:cNvPicPr>
            <a:picLocks noChangeAspect="1" noChangeArrowheads="1" noCrop="1"/>
          </p:cNvPicPr>
          <p:nvPr/>
        </p:nvPicPr>
        <p:blipFill>
          <a:blip r:embed="rId6"/>
          <a:srcRect/>
          <a:stretch>
            <a:fillRect/>
          </a:stretch>
        </p:blipFill>
        <p:spPr bwMode="auto">
          <a:xfrm>
            <a:off x="0" y="404813"/>
            <a:ext cx="2555875" cy="1978025"/>
          </a:xfrm>
          <a:prstGeom prst="rect">
            <a:avLst/>
          </a:prstGeom>
          <a:noFill/>
          <a:ln w="9525">
            <a:noFill/>
            <a:miter lim="800000"/>
            <a:headEnd/>
            <a:tailEnd/>
          </a:ln>
        </p:spPr>
      </p:pic>
      <p:pic>
        <p:nvPicPr>
          <p:cNvPr id="29704" name="Picture 13" descr="ani-171"/>
          <p:cNvPicPr>
            <a:picLocks noChangeAspect="1" noChangeArrowheads="1" noCrop="1"/>
          </p:cNvPicPr>
          <p:nvPr/>
        </p:nvPicPr>
        <p:blipFill>
          <a:blip r:embed="rId4"/>
          <a:srcRect/>
          <a:stretch>
            <a:fillRect/>
          </a:stretch>
        </p:blipFill>
        <p:spPr bwMode="auto">
          <a:xfrm>
            <a:off x="6804025" y="-242888"/>
            <a:ext cx="2024063" cy="1358901"/>
          </a:xfrm>
          <a:prstGeom prst="rect">
            <a:avLst/>
          </a:prstGeom>
          <a:noFill/>
          <a:ln w="9525">
            <a:noFill/>
            <a:miter lim="800000"/>
            <a:headEnd/>
            <a:tailEnd/>
          </a:ln>
        </p:spPr>
      </p:pic>
      <p:grpSp>
        <p:nvGrpSpPr>
          <p:cNvPr id="9" name="Group 476"/>
          <p:cNvGrpSpPr>
            <a:grpSpLocks/>
          </p:cNvGrpSpPr>
          <p:nvPr/>
        </p:nvGrpSpPr>
        <p:grpSpPr bwMode="auto">
          <a:xfrm>
            <a:off x="771525" y="2976563"/>
            <a:ext cx="7848600" cy="1666875"/>
            <a:chOff x="528" y="1584"/>
            <a:chExt cx="4944" cy="1049"/>
          </a:xfrm>
        </p:grpSpPr>
        <p:pic>
          <p:nvPicPr>
            <p:cNvPr id="29706" name="Picture 477" descr="RC"/>
            <p:cNvPicPr>
              <a:picLocks noChangeAspect="1" noChangeArrowheads="1"/>
            </p:cNvPicPr>
            <p:nvPr/>
          </p:nvPicPr>
          <p:blipFill>
            <a:blip r:embed="rId7"/>
            <a:srcRect/>
            <a:stretch>
              <a:fillRect/>
            </a:stretch>
          </p:blipFill>
          <p:spPr bwMode="auto">
            <a:xfrm>
              <a:off x="528" y="1584"/>
              <a:ext cx="2976" cy="1049"/>
            </a:xfrm>
            <a:prstGeom prst="rect">
              <a:avLst/>
            </a:prstGeom>
            <a:noFill/>
            <a:ln w="9525">
              <a:noFill/>
              <a:miter lim="800000"/>
              <a:headEnd/>
              <a:tailEnd/>
            </a:ln>
          </p:spPr>
        </p:pic>
        <p:pic>
          <p:nvPicPr>
            <p:cNvPr id="29707" name="Picture 478" descr="v"/>
            <p:cNvPicPr>
              <a:picLocks noChangeAspect="1" noChangeArrowheads="1"/>
            </p:cNvPicPr>
            <p:nvPr/>
          </p:nvPicPr>
          <p:blipFill>
            <a:blip r:embed="rId8"/>
            <a:srcRect/>
            <a:stretch>
              <a:fillRect/>
            </a:stretch>
          </p:blipFill>
          <p:spPr bwMode="auto">
            <a:xfrm>
              <a:off x="3792" y="1728"/>
              <a:ext cx="1680" cy="884"/>
            </a:xfrm>
            <a:prstGeom prst="rect">
              <a:avLst/>
            </a:prstGeom>
            <a:noFill/>
            <a:ln w="9525">
              <a:noFill/>
              <a:miter lim="800000"/>
              <a:headEnd/>
              <a:tailEn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repeatCount="indefinite" fill="hold" nodeType="clickEffect">
                                  <p:stCondLst>
                                    <p:cond delay="0"/>
                                  </p:stCondLst>
                                  <p:childTnLst>
                                    <p:animScale>
                                      <p:cBhvr>
                                        <p:cTn id="1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752600"/>
            <a:ext cx="8534400" cy="4359275"/>
          </a:xfrm>
          <a:prstGeom prst="rect">
            <a:avLst/>
          </a:prstGeom>
          <a:noFill/>
          <a:ln w="9525">
            <a:noFill/>
            <a:miter lim="800000"/>
            <a:headEnd/>
            <a:tailEnd/>
          </a:ln>
          <a:effectLst/>
        </p:spPr>
        <p:txBody>
          <a:bodyPr>
            <a:spAutoFit/>
          </a:bodyPr>
          <a:lstStyle/>
          <a:p>
            <a:pPr algn="ctr"/>
            <a:r>
              <a:rPr lang="en-US" sz="4000" b="1">
                <a:solidFill>
                  <a:srgbClr val="0000CC"/>
                </a:solidFill>
                <a:cs typeface="Arial" pitchFamily="34" charset="0"/>
              </a:rPr>
              <a:t>- Câu hỏi nhiều lựa chọn: Ghi lên bảng tên chữ cái đứng trước phương án chọn (A, B, hoặc C ).</a:t>
            </a:r>
          </a:p>
          <a:p>
            <a:pPr algn="ctr"/>
            <a:endParaRPr lang="en-US" sz="4000" b="1">
              <a:solidFill>
                <a:srgbClr val="0000CC"/>
              </a:solidFill>
              <a:cs typeface="Arial" pitchFamily="34" charset="0"/>
            </a:endParaRPr>
          </a:p>
          <a:p>
            <a:pPr algn="ctr"/>
            <a:r>
              <a:rPr lang="en-US" sz="4000" b="1">
                <a:solidFill>
                  <a:srgbClr val="0000CC"/>
                </a:solidFill>
                <a:cs typeface="Arial" pitchFamily="34" charset="0"/>
              </a:rPr>
              <a:t>- Đối với câu hỏi trả lời ngắn: Ghi lên bảng nội dung của câu trả lời cho câu hỏi.</a:t>
            </a:r>
          </a:p>
        </p:txBody>
      </p:sp>
      <p:sp>
        <p:nvSpPr>
          <p:cNvPr id="30723" name="WordArt 3"/>
          <p:cNvSpPr>
            <a:spLocks noChangeArrowheads="1" noChangeShapeType="1" noTextEdit="1"/>
          </p:cNvSpPr>
          <p:nvPr/>
        </p:nvSpPr>
        <p:spPr bwMode="auto">
          <a:xfrm>
            <a:off x="1219200" y="304800"/>
            <a:ext cx="7315200" cy="1066800"/>
          </a:xfrm>
          <a:prstGeom prst="rect">
            <a:avLst/>
          </a:prstGeom>
        </p:spPr>
        <p:txBody>
          <a:bodyPr wrap="none" fromWordArt="1">
            <a:prstTxWarp prst="textPlain">
              <a:avLst>
                <a:gd name="adj" fmla="val 50000"/>
              </a:avLst>
            </a:prstTxWarp>
          </a:bodyPr>
          <a:lstStyle/>
          <a:p>
            <a:pPr algn="ctr"/>
            <a:r>
              <a:rPr lang="vi-VN" sz="3200" b="1" kern="10">
                <a:ln w="9525" cap="rnd">
                  <a:solidFill>
                    <a:srgbClr val="FF0000"/>
                  </a:solidFill>
                  <a:prstDash val="sysDot"/>
                  <a:round/>
                  <a:headEnd/>
                  <a:tailEnd/>
                </a:ln>
                <a:solidFill>
                  <a:srgbClr val="FF0000"/>
                </a:solidFill>
                <a:effectLst>
                  <a:outerShdw dist="35921" dir="2700000" algn="ctr" rotWithShape="0">
                    <a:srgbClr val="C0C0C0">
                      <a:alpha val="79999"/>
                    </a:srgbClr>
                  </a:outerShdw>
                </a:effectLst>
                <a:latin typeface="Times New Roman"/>
                <a:cs typeface="Times New Roman"/>
              </a:rPr>
              <a:t>CÁCH GHI BẢNG TRẢ LỜI</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14400" y="1295400"/>
            <a:ext cx="7467600" cy="3786188"/>
          </a:xfrm>
          <a:prstGeom prst="rect">
            <a:avLst/>
          </a:prstGeom>
          <a:noFill/>
          <a:ln w="9525">
            <a:noFill/>
            <a:miter lim="800000"/>
            <a:headEnd/>
            <a:tailEnd/>
          </a:ln>
        </p:spPr>
        <p:txBody>
          <a:bodyPr>
            <a:spAutoFit/>
          </a:bodyPr>
          <a:lstStyle/>
          <a:p>
            <a:pPr eaLnBrk="0" hangingPunct="0"/>
            <a:r>
              <a:rPr lang="en-US" sz="4800" b="1">
                <a:solidFill>
                  <a:srgbClr val="0000FF"/>
                </a:solidFill>
                <a:latin typeface="Times New Roman" pitchFamily="18" charset="0"/>
              </a:rPr>
              <a:t>Thời Hậu Lê bắt đầu từ </a:t>
            </a:r>
            <a:r>
              <a:rPr lang="en-US" sz="4800" b="1">
                <a:solidFill>
                  <a:srgbClr val="FF0000"/>
                </a:solidFill>
                <a:latin typeface="Times New Roman" pitchFamily="18" charset="0"/>
              </a:rPr>
              <a:t>năm </a:t>
            </a:r>
            <a:r>
              <a:rPr lang="en-US" sz="4800" b="1" i="1">
                <a:solidFill>
                  <a:srgbClr val="FF0000"/>
                </a:solidFill>
                <a:latin typeface="Times New Roman" pitchFamily="18" charset="0"/>
              </a:rPr>
              <a:t>1428</a:t>
            </a:r>
            <a:r>
              <a:rPr lang="en-US" sz="4800" b="1">
                <a:solidFill>
                  <a:srgbClr val="0000FF"/>
                </a:solidFill>
                <a:latin typeface="Times New Roman" pitchFamily="18" charset="0"/>
              </a:rPr>
              <a:t>. </a:t>
            </a:r>
            <a:r>
              <a:rPr lang="en-US" sz="4800" b="1" i="1">
                <a:solidFill>
                  <a:srgbClr val="0000FF"/>
                </a:solidFill>
                <a:latin typeface="Times New Roman" pitchFamily="18" charset="0"/>
              </a:rPr>
              <a:t>Lê Lợi lên ngôi Hoàng đế lấy hiệu là Lê Thái Tổ, mở đầu thời đại Hậu Lê.</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3" descr="photo-1"/>
          <p:cNvPicPr>
            <a:picLocks noChangeAspect="1" noChangeArrowheads="1"/>
          </p:cNvPicPr>
          <p:nvPr/>
        </p:nvPicPr>
        <p:blipFill>
          <a:blip r:embed="rId2"/>
          <a:srcRect/>
          <a:stretch>
            <a:fillRect/>
          </a:stretch>
        </p:blipFill>
        <p:spPr bwMode="auto">
          <a:xfrm>
            <a:off x="8453438" y="457200"/>
            <a:ext cx="690562" cy="4149725"/>
          </a:xfrm>
          <a:prstGeom prst="rect">
            <a:avLst/>
          </a:prstGeom>
          <a:noFill/>
          <a:ln w="9525">
            <a:noFill/>
            <a:miter lim="800000"/>
            <a:headEnd/>
            <a:tailEnd/>
          </a:ln>
        </p:spPr>
      </p:pic>
      <p:pic>
        <p:nvPicPr>
          <p:cNvPr id="31747" name="Picture 44" descr="photo-1"/>
          <p:cNvPicPr>
            <a:picLocks noChangeAspect="1" noChangeArrowheads="1"/>
          </p:cNvPicPr>
          <p:nvPr/>
        </p:nvPicPr>
        <p:blipFill>
          <a:blip r:embed="rId2"/>
          <a:srcRect/>
          <a:stretch>
            <a:fillRect/>
          </a:stretch>
        </p:blipFill>
        <p:spPr bwMode="auto">
          <a:xfrm>
            <a:off x="0" y="1905000"/>
            <a:ext cx="649288" cy="4572000"/>
          </a:xfrm>
          <a:prstGeom prst="rect">
            <a:avLst/>
          </a:prstGeom>
          <a:noFill/>
          <a:ln w="9525">
            <a:noFill/>
            <a:miter lim="800000"/>
            <a:headEnd/>
            <a:tailEnd/>
          </a:ln>
        </p:spPr>
      </p:pic>
      <p:pic>
        <p:nvPicPr>
          <p:cNvPr id="31748" name="Picture 43" descr="photo-1"/>
          <p:cNvPicPr>
            <a:picLocks noChangeAspect="1" noChangeArrowheads="1"/>
          </p:cNvPicPr>
          <p:nvPr/>
        </p:nvPicPr>
        <p:blipFill>
          <a:blip r:embed="rId3"/>
          <a:srcRect/>
          <a:stretch>
            <a:fillRect/>
          </a:stretch>
        </p:blipFill>
        <p:spPr bwMode="auto">
          <a:xfrm>
            <a:off x="304800" y="6167438"/>
            <a:ext cx="4149725" cy="690562"/>
          </a:xfrm>
          <a:prstGeom prst="rect">
            <a:avLst/>
          </a:prstGeom>
          <a:noFill/>
          <a:ln w="9525">
            <a:noFill/>
            <a:miter lim="800000"/>
            <a:headEnd/>
            <a:tailEnd/>
          </a:ln>
        </p:spPr>
      </p:pic>
      <p:pic>
        <p:nvPicPr>
          <p:cNvPr id="31749" name="Picture 44" descr="photo-1"/>
          <p:cNvPicPr>
            <a:picLocks noChangeAspect="1" noChangeArrowheads="1"/>
          </p:cNvPicPr>
          <p:nvPr/>
        </p:nvPicPr>
        <p:blipFill>
          <a:blip r:embed="rId4"/>
          <a:srcRect/>
          <a:stretch>
            <a:fillRect/>
          </a:stretch>
        </p:blipFill>
        <p:spPr bwMode="auto">
          <a:xfrm>
            <a:off x="4343400" y="0"/>
            <a:ext cx="4572000" cy="649288"/>
          </a:xfrm>
          <a:prstGeom prst="rect">
            <a:avLst/>
          </a:prstGeom>
          <a:noFill/>
          <a:ln w="9525">
            <a:noFill/>
            <a:miter lim="800000"/>
            <a:headEnd/>
            <a:tailEnd/>
          </a:ln>
        </p:spPr>
      </p:pic>
      <p:pic>
        <p:nvPicPr>
          <p:cNvPr id="31750" name="Picture 7" descr="cac hanh tinh"/>
          <p:cNvPicPr>
            <a:picLocks noChangeAspect="1" noChangeArrowheads="1" noCrop="1"/>
          </p:cNvPicPr>
          <p:nvPr/>
        </p:nvPicPr>
        <p:blipFill>
          <a:blip r:embed="rId5"/>
          <a:srcRect/>
          <a:stretch>
            <a:fillRect/>
          </a:stretch>
        </p:blipFill>
        <p:spPr bwMode="auto">
          <a:xfrm>
            <a:off x="152400" y="-228600"/>
            <a:ext cx="1981200" cy="1828800"/>
          </a:xfrm>
          <a:prstGeom prst="rect">
            <a:avLst/>
          </a:prstGeom>
          <a:noFill/>
          <a:ln w="9525">
            <a:noFill/>
            <a:miter lim="800000"/>
            <a:headEnd/>
            <a:tailEnd/>
          </a:ln>
        </p:spPr>
      </p:pic>
      <p:pic>
        <p:nvPicPr>
          <p:cNvPr id="31751" name="Picture 17" descr="xmascandles"/>
          <p:cNvPicPr>
            <a:picLocks noChangeAspect="1" noChangeArrowheads="1" noCrop="1"/>
          </p:cNvPicPr>
          <p:nvPr/>
        </p:nvPicPr>
        <p:blipFill>
          <a:blip r:embed="rId6"/>
          <a:srcRect/>
          <a:stretch>
            <a:fillRect/>
          </a:stretch>
        </p:blipFill>
        <p:spPr bwMode="auto">
          <a:xfrm>
            <a:off x="7248525" y="5486400"/>
            <a:ext cx="1895475" cy="1152525"/>
          </a:xfrm>
          <a:prstGeom prst="rect">
            <a:avLst/>
          </a:prstGeom>
          <a:noFill/>
          <a:ln w="9525">
            <a:noFill/>
            <a:miter lim="800000"/>
            <a:headEnd/>
            <a:tailEnd/>
          </a:ln>
        </p:spPr>
      </p:pic>
      <p:pic>
        <p:nvPicPr>
          <p:cNvPr id="31752" name="Picture 5" descr="chuân"/>
          <p:cNvPicPr>
            <a:picLocks noChangeAspect="1" noChangeArrowheads="1" noCrop="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231434" name="WordArt 10"/>
          <p:cNvSpPr>
            <a:spLocks noChangeArrowheads="1" noChangeShapeType="1" noTextEdit="1"/>
          </p:cNvSpPr>
          <p:nvPr/>
        </p:nvSpPr>
        <p:spPr bwMode="auto">
          <a:xfrm>
            <a:off x="457200" y="4114800"/>
            <a:ext cx="7924800" cy="2247900"/>
          </a:xfrm>
          <a:prstGeom prst="rect">
            <a:avLst/>
          </a:prstGeom>
        </p:spPr>
        <p:txBody>
          <a:bodyPr wrap="none" fromWordArt="1">
            <a:prstTxWarp prst="textPlain">
              <a:avLst>
                <a:gd name="adj" fmla="val 50000"/>
              </a:avLst>
            </a:prstTxWarp>
          </a:bodyPr>
          <a:lstStyle/>
          <a:p>
            <a:pPr algn="ctr"/>
            <a:r>
              <a:rPr lang="vi-VN" sz="3600" b="1" kern="10">
                <a:ln w="12700">
                  <a:solidFill>
                    <a:srgbClr val="FFFF00"/>
                  </a:solidFill>
                  <a:round/>
                  <a:headEnd/>
                  <a:tailEnd/>
                </a:ln>
                <a:solidFill>
                  <a:srgbClr val="FF00FF"/>
                </a:solidFill>
                <a:effectLst>
                  <a:outerShdw dist="45791" dir="2021404" algn="ctr" rotWithShape="0">
                    <a:srgbClr val="808080">
                      <a:alpha val="79999"/>
                    </a:srgbClr>
                  </a:outerShdw>
                </a:effectLst>
                <a:latin typeface="Times New Roman"/>
                <a:cs typeface="Times New Roman"/>
              </a:rPr>
              <a:t>BẮT ĐẦU</a:t>
            </a:r>
          </a:p>
        </p:txBody>
      </p:sp>
      <p:sp>
        <p:nvSpPr>
          <p:cNvPr id="231435" name="WordArt 11"/>
          <p:cNvSpPr>
            <a:spLocks noChangeArrowheads="1" noChangeShapeType="1" noTextEdit="1"/>
          </p:cNvSpPr>
          <p:nvPr/>
        </p:nvSpPr>
        <p:spPr bwMode="auto">
          <a:xfrm>
            <a:off x="914400" y="304800"/>
            <a:ext cx="7239000" cy="2095500"/>
          </a:xfrm>
          <a:prstGeom prst="rect">
            <a:avLst/>
          </a:prstGeom>
        </p:spPr>
        <p:txBody>
          <a:bodyPr wrap="none" fromWordArt="1">
            <a:prstTxWarp prst="textWave2">
              <a:avLst>
                <a:gd name="adj1" fmla="val 13005"/>
                <a:gd name="adj2" fmla="val 0"/>
              </a:avLst>
            </a:prstTxWarp>
          </a:bodyPr>
          <a:lstStyle/>
          <a:p>
            <a:pPr algn="ctr"/>
            <a:r>
              <a:rPr lang="vi-VN" sz="3600" b="1" kern="10">
                <a:ln w="12700">
                  <a:solidFill>
                    <a:srgbClr val="FFFF00"/>
                  </a:solidFill>
                  <a:round/>
                  <a:headEnd/>
                  <a:tailEnd/>
                </a:ln>
                <a:solidFill>
                  <a:srgbClr val="FFFF00"/>
                </a:solidFill>
                <a:effectLst>
                  <a:outerShdw dist="45791" dir="2021404" algn="ctr" rotWithShape="0">
                    <a:srgbClr val="808080">
                      <a:alpha val="79999"/>
                    </a:srgbClr>
                  </a:outerShdw>
                </a:effectLst>
                <a:latin typeface="Times New Roman"/>
                <a:cs typeface="Times New Roman"/>
              </a:rPr>
              <a:t>RUNG CHUÔNG VÀNG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3143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hold" grpId="0" nodeType="clickEffect">
                                  <p:stCondLst>
                                    <p:cond delay="0"/>
                                  </p:stCondLst>
                                  <p:childTnLst>
                                    <p:animScale>
                                      <p:cBhvr>
                                        <p:cTn id="10" dur="2000" fill="hold"/>
                                        <p:tgtEl>
                                          <p:spTgt spid="2314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4" grpId="0" animBg="1"/>
      <p:bldP spid="2314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723900" y="4114800"/>
            <a:ext cx="6210300" cy="1016000"/>
          </a:xfrm>
          <a:prstGeom prst="rect">
            <a:avLst/>
          </a:prstGeom>
          <a:noFill/>
          <a:ln w="9525" algn="ctr">
            <a:noFill/>
            <a:miter lim="800000"/>
            <a:headEnd/>
            <a:tailEnd/>
          </a:ln>
          <a:effectLst/>
        </p:spPr>
        <p:txBody>
          <a:bodyPr>
            <a:spAutoFit/>
          </a:bodyPr>
          <a:lstStyle/>
          <a:p>
            <a:r>
              <a:rPr lang="en-US" sz="4400" b="1">
                <a:solidFill>
                  <a:srgbClr val="660066"/>
                </a:solidFill>
                <a:latin typeface="Times New Roman" pitchFamily="18" charset="0"/>
              </a:rPr>
              <a:t>B</a:t>
            </a:r>
            <a:r>
              <a:rPr lang="en-US" sz="4400" b="1">
                <a:solidFill>
                  <a:srgbClr val="0000CC"/>
                </a:solidFill>
                <a:latin typeface="Times New Roman" pitchFamily="18" charset="0"/>
              </a:rPr>
              <a:t>  </a:t>
            </a:r>
            <a:r>
              <a:rPr lang="en-US" sz="5400" b="1">
                <a:solidFill>
                  <a:srgbClr val="0000CC"/>
                </a:solidFill>
                <a:latin typeface="Times New Roman" pitchFamily="18" charset="0"/>
              </a:rPr>
              <a:t>Chữ Nôm.</a:t>
            </a:r>
            <a:r>
              <a:rPr lang="en-US" sz="6000" b="1">
                <a:solidFill>
                  <a:srgbClr val="0000CC"/>
                </a:solidFill>
                <a:latin typeface="Times New Roman" pitchFamily="18" charset="0"/>
              </a:rPr>
              <a:t> </a:t>
            </a:r>
          </a:p>
        </p:txBody>
      </p:sp>
      <p:sp>
        <p:nvSpPr>
          <p:cNvPr id="32771" name="Text Box 4"/>
          <p:cNvSpPr txBox="1">
            <a:spLocks noChangeArrowheads="1"/>
          </p:cNvSpPr>
          <p:nvPr/>
        </p:nvSpPr>
        <p:spPr bwMode="auto">
          <a:xfrm>
            <a:off x="682625" y="3062288"/>
            <a:ext cx="7315200" cy="914400"/>
          </a:xfrm>
          <a:prstGeom prst="rect">
            <a:avLst/>
          </a:prstGeom>
          <a:noFill/>
          <a:ln w="9525" algn="ctr">
            <a:noFill/>
            <a:miter lim="800000"/>
            <a:headEnd/>
            <a:tailEnd/>
          </a:ln>
          <a:effectLst/>
        </p:spPr>
        <p:txBody>
          <a:bodyPr>
            <a:spAutoFit/>
          </a:bodyPr>
          <a:lstStyle/>
          <a:p>
            <a:r>
              <a:rPr lang="en-US" sz="4400" b="1">
                <a:solidFill>
                  <a:srgbClr val="660066"/>
                </a:solidFill>
                <a:latin typeface="Times New Roman" pitchFamily="18" charset="0"/>
              </a:rPr>
              <a:t>A</a:t>
            </a:r>
            <a:r>
              <a:rPr lang="en-US" sz="5400" b="1">
                <a:solidFill>
                  <a:srgbClr val="0000CC"/>
                </a:solidFill>
                <a:latin typeface="Times New Roman" pitchFamily="18" charset="0"/>
              </a:rPr>
              <a:t>  Chữ Hán.</a:t>
            </a:r>
            <a:endParaRPr lang="en-US" sz="27700" b="1">
              <a:solidFill>
                <a:srgbClr val="0000CC"/>
              </a:solidFill>
              <a:latin typeface="Times New Roman" pitchFamily="18" charset="0"/>
            </a:endParaRPr>
          </a:p>
        </p:txBody>
      </p:sp>
      <p:sp>
        <p:nvSpPr>
          <p:cNvPr id="264197" name="Text Box 5"/>
          <p:cNvSpPr txBox="1">
            <a:spLocks noChangeArrowheads="1"/>
          </p:cNvSpPr>
          <p:nvPr/>
        </p:nvSpPr>
        <p:spPr bwMode="auto">
          <a:xfrm>
            <a:off x="800100" y="5210175"/>
            <a:ext cx="7848600" cy="922338"/>
          </a:xfrm>
          <a:prstGeom prst="rect">
            <a:avLst/>
          </a:prstGeom>
          <a:noFill/>
          <a:ln w="9525" algn="ctr">
            <a:noFill/>
            <a:miter lim="800000"/>
            <a:headEnd/>
            <a:tailEnd/>
          </a:ln>
          <a:effectLst/>
        </p:spPr>
        <p:txBody>
          <a:bodyPr>
            <a:spAutoFit/>
          </a:bodyPr>
          <a:lstStyle/>
          <a:p>
            <a:r>
              <a:rPr lang="en-US" sz="4400" b="1">
                <a:solidFill>
                  <a:srgbClr val="660066"/>
                </a:solidFill>
                <a:latin typeface=".VnCentury Schoolbook" pitchFamily="34" charset="0"/>
              </a:rPr>
              <a:t>C</a:t>
            </a:r>
            <a:r>
              <a:rPr lang="en-US" sz="3200" b="1">
                <a:solidFill>
                  <a:srgbClr val="0000CC"/>
                </a:solidFill>
              </a:rPr>
              <a:t>   </a:t>
            </a:r>
            <a:r>
              <a:rPr lang="en-US" sz="5400" b="1">
                <a:solidFill>
                  <a:srgbClr val="0000CC"/>
                </a:solidFill>
                <a:latin typeface="Times New Roman" pitchFamily="18" charset="0"/>
              </a:rPr>
              <a:t>Chữ Hán và chữ Nôm</a:t>
            </a:r>
            <a:endParaRPr lang="en-US" sz="9600" b="1">
              <a:solidFill>
                <a:srgbClr val="0000CC"/>
              </a:solidFill>
              <a:latin typeface="Times New Roman" pitchFamily="18" charset="0"/>
            </a:endParaRPr>
          </a:p>
        </p:txBody>
      </p:sp>
      <p:sp>
        <p:nvSpPr>
          <p:cNvPr id="264198"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64199"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64200"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64201"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64202"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64203"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64204"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64205"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64206"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64207"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64208"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64209" name="Text Box 17"/>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64210" name="Text Box 18"/>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64211" name="Text Box 19"/>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§¸p ¸n</a:t>
            </a:r>
          </a:p>
        </p:txBody>
      </p:sp>
      <p:sp>
        <p:nvSpPr>
          <p:cNvPr id="32787" name="Text Box 20"/>
          <p:cNvSpPr txBox="1">
            <a:spLocks noChangeArrowheads="1"/>
          </p:cNvSpPr>
          <p:nvPr/>
        </p:nvSpPr>
        <p:spPr bwMode="auto">
          <a:xfrm>
            <a:off x="2667000" y="381000"/>
            <a:ext cx="3581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latin typeface="Times New Roman" pitchFamily="18" charset="0"/>
                <a:cs typeface="Arial" pitchFamily="34" charset="0"/>
              </a:rPr>
              <a:t>Câu 1: </a:t>
            </a:r>
          </a:p>
        </p:txBody>
      </p:sp>
      <p:sp>
        <p:nvSpPr>
          <p:cNvPr id="32788" name="Rectangle 1"/>
          <p:cNvSpPr>
            <a:spLocks noChangeArrowheads="1"/>
          </p:cNvSpPr>
          <p:nvPr/>
        </p:nvSpPr>
        <p:spPr bwMode="auto">
          <a:xfrm>
            <a:off x="1143000" y="1366838"/>
            <a:ext cx="6286500" cy="1785937"/>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cs typeface="Times New Roman" pitchFamily="18" charset="0"/>
              </a:rPr>
              <a:t>Văn học thời Hậu Lê </a:t>
            </a:r>
          </a:p>
          <a:p>
            <a:pPr>
              <a:spcBef>
                <a:spcPct val="50000"/>
              </a:spcBef>
            </a:pPr>
            <a:r>
              <a:rPr lang="en-US" sz="4400" b="1">
                <a:solidFill>
                  <a:srgbClr val="FF0000"/>
                </a:solidFill>
                <a:latin typeface="Times New Roman" pitchFamily="18" charset="0"/>
                <a:cs typeface="Times New Roman" pitchFamily="18" charset="0"/>
              </a:rPr>
              <a:t>chiếm ưu thế là chữ: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9"/>
                                        </p:tgtEl>
                                        <p:attrNameLst>
                                          <p:attrName>style.visibility</p:attrName>
                                        </p:attrNameLst>
                                      </p:cBhvr>
                                      <p:to>
                                        <p:strVal val="visible"/>
                                      </p:to>
                                    </p:set>
                                    <p:animEffect transition="in" filter="box(in)">
                                      <p:cBhvr>
                                        <p:cTn id="7" dur="500"/>
                                        <p:tgtEl>
                                          <p:spTgt spid="264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4198"/>
                                        </p:tgtEl>
                                        <p:attrNameLst>
                                          <p:attrName>style.visibility</p:attrName>
                                        </p:attrNameLst>
                                      </p:cBhvr>
                                      <p:to>
                                        <p:strVal val="visible"/>
                                      </p:to>
                                    </p:set>
                                    <p:animEffect transition="in" filter="blinds(horizontal)">
                                      <p:cBhvr>
                                        <p:cTn id="12" dur="500"/>
                                        <p:tgtEl>
                                          <p:spTgt spid="26419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64199"/>
                                        </p:tgtEl>
                                        <p:attrNameLst>
                                          <p:attrName>style.visibility</p:attrName>
                                        </p:attrNameLst>
                                      </p:cBhvr>
                                      <p:to>
                                        <p:strVal val="visible"/>
                                      </p:to>
                                    </p:set>
                                    <p:animEffect transition="in" filter="blinds(horizontal)">
                                      <p:cBhvr>
                                        <p:cTn id="15" dur="500"/>
                                        <p:tgtEl>
                                          <p:spTgt spid="264199"/>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64200"/>
                                        </p:tgtEl>
                                        <p:attrNameLst>
                                          <p:attrName>style.visibility</p:attrName>
                                        </p:attrNameLst>
                                      </p:cBhvr>
                                      <p:to>
                                        <p:strVal val="visible"/>
                                      </p:to>
                                    </p:set>
                                    <p:animEffect transition="in" filter="blinds(horizontal)">
                                      <p:cBhvr>
                                        <p:cTn id="18" dur="500"/>
                                        <p:tgtEl>
                                          <p:spTgt spid="264200"/>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blinds(horizontal)">
                                      <p:cBhvr>
                                        <p:cTn id="21" dur="500"/>
                                        <p:tgtEl>
                                          <p:spTgt spid="26420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64202"/>
                                        </p:tgtEl>
                                        <p:attrNameLst>
                                          <p:attrName>style.visibility</p:attrName>
                                        </p:attrNameLst>
                                      </p:cBhvr>
                                      <p:to>
                                        <p:strVal val="visible"/>
                                      </p:to>
                                    </p:set>
                                    <p:animEffect transition="in" filter="blinds(horizontal)">
                                      <p:cBhvr>
                                        <p:cTn id="24" dur="500"/>
                                        <p:tgtEl>
                                          <p:spTgt spid="26420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64203"/>
                                        </p:tgtEl>
                                        <p:attrNameLst>
                                          <p:attrName>style.visibility</p:attrName>
                                        </p:attrNameLst>
                                      </p:cBhvr>
                                      <p:to>
                                        <p:strVal val="visible"/>
                                      </p:to>
                                    </p:set>
                                    <p:animEffect transition="in" filter="blinds(horizontal)">
                                      <p:cBhvr>
                                        <p:cTn id="27" dur="500"/>
                                        <p:tgtEl>
                                          <p:spTgt spid="264203"/>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64204"/>
                                        </p:tgtEl>
                                        <p:attrNameLst>
                                          <p:attrName>style.visibility</p:attrName>
                                        </p:attrNameLst>
                                      </p:cBhvr>
                                      <p:to>
                                        <p:strVal val="visible"/>
                                      </p:to>
                                    </p:set>
                                    <p:animEffect transition="in" filter="blinds(horizontal)">
                                      <p:cBhvr>
                                        <p:cTn id="30" dur="500"/>
                                        <p:tgtEl>
                                          <p:spTgt spid="264204"/>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blinds(horizontal)">
                                      <p:cBhvr>
                                        <p:cTn id="33" dur="500"/>
                                        <p:tgtEl>
                                          <p:spTgt spid="26420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64206"/>
                                        </p:tgtEl>
                                        <p:attrNameLst>
                                          <p:attrName>style.visibility</p:attrName>
                                        </p:attrNameLst>
                                      </p:cBhvr>
                                      <p:to>
                                        <p:strVal val="visible"/>
                                      </p:to>
                                    </p:set>
                                    <p:animEffect transition="in" filter="blinds(horizontal)">
                                      <p:cBhvr>
                                        <p:cTn id="36" dur="500"/>
                                        <p:tgtEl>
                                          <p:spTgt spid="26420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64207"/>
                                        </p:tgtEl>
                                        <p:attrNameLst>
                                          <p:attrName>style.visibility</p:attrName>
                                        </p:attrNameLst>
                                      </p:cBhvr>
                                      <p:to>
                                        <p:strVal val="visible"/>
                                      </p:to>
                                    </p:set>
                                    <p:animEffect transition="in" filter="blinds(horizontal)">
                                      <p:cBhvr>
                                        <p:cTn id="39" dur="500"/>
                                        <p:tgtEl>
                                          <p:spTgt spid="26420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64208"/>
                                        </p:tgtEl>
                                        <p:attrNameLst>
                                          <p:attrName>style.visibility</p:attrName>
                                        </p:attrNameLst>
                                      </p:cBhvr>
                                      <p:to>
                                        <p:strVal val="visible"/>
                                      </p:to>
                                    </p:set>
                                    <p:animEffect transition="in" filter="blinds(horizontal)">
                                      <p:cBhvr>
                                        <p:cTn id="42" dur="500"/>
                                        <p:tgtEl>
                                          <p:spTgt spid="264208"/>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6420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6420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642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642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6420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6420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6420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6420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6420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6419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64198"/>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64210"/>
                                        </p:tgtEl>
                                        <p:attrNameLst>
                                          <p:attrName>style.visibility</p:attrName>
                                        </p:attrNameLst>
                                      </p:cBhvr>
                                      <p:to>
                                        <p:strVal val="visible"/>
                                      </p:to>
                                    </p:set>
                                    <p:animEffect transition="in" filter="box(in)">
                                      <p:cBhvr>
                                        <p:cTn id="79" dur="500"/>
                                        <p:tgtEl>
                                          <p:spTgt spid="2642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4211"/>
                                        </p:tgtEl>
                                        <p:attrNameLst>
                                          <p:attrName>style.visibility</p:attrName>
                                        </p:attrNameLst>
                                      </p:cBhvr>
                                      <p:to>
                                        <p:strVal val="visible"/>
                                      </p:to>
                                    </p:set>
                                    <p:animEffect transition="in" filter="box(in)">
                                      <p:cBhvr>
                                        <p:cTn id="84" dur="500"/>
                                        <p:tgtEl>
                                          <p:spTgt spid="2642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64197"/>
                                        </p:tgtEl>
                                        <p:attrNameLst>
                                          <p:attrName>fillcolor</p:attrName>
                                        </p:attrNameLst>
                                      </p:cBhvr>
                                      <p:to>
                                        <a:schemeClr val="accent2"/>
                                      </p:to>
                                    </p:animClr>
                                    <p:set>
                                      <p:cBhvr>
                                        <p:cTn id="89" dur="2000" fill="hold"/>
                                        <p:tgtEl>
                                          <p:spTgt spid="264197"/>
                                        </p:tgtEl>
                                        <p:attrNameLst>
                                          <p:attrName>fill.type</p:attrName>
                                        </p:attrNameLst>
                                      </p:cBhvr>
                                      <p:to>
                                        <p:strVal val="solid"/>
                                      </p:to>
                                    </p:set>
                                    <p:set>
                                      <p:cBhvr>
                                        <p:cTn id="90" dur="2000" fill="hold"/>
                                        <p:tgtEl>
                                          <p:spTgt spid="2641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8" grpId="1" animBg="1"/>
      <p:bldP spid="264199" grpId="0" animBg="1"/>
      <p:bldP spid="264199" grpId="1" animBg="1"/>
      <p:bldP spid="264200" grpId="0" animBg="1"/>
      <p:bldP spid="264200" grpId="1" animBg="1"/>
      <p:bldP spid="264201" grpId="0" animBg="1"/>
      <p:bldP spid="264201" grpId="1" animBg="1"/>
      <p:bldP spid="264202" grpId="0" animBg="1"/>
      <p:bldP spid="264202" grpId="1" animBg="1"/>
      <p:bldP spid="264203" grpId="0" animBg="1"/>
      <p:bldP spid="264203" grpId="1" animBg="1"/>
      <p:bldP spid="264204" grpId="0" animBg="1"/>
      <p:bldP spid="264204" grpId="1" animBg="1"/>
      <p:bldP spid="264205" grpId="0" animBg="1"/>
      <p:bldP spid="264205" grpId="1" animBg="1"/>
      <p:bldP spid="264206" grpId="0" animBg="1"/>
      <p:bldP spid="264206" grpId="1" animBg="1"/>
      <p:bldP spid="264207" grpId="0" animBg="1"/>
      <p:bldP spid="264207" grpId="1" animBg="1"/>
      <p:bldP spid="264208" grpId="0" animBg="1"/>
      <p:bldP spid="264208" grpId="1" animBg="1"/>
      <p:bldP spid="264209" grpId="0" animBg="1"/>
      <p:bldP spid="264210" grpId="0" animBg="1"/>
      <p:bldP spid="2642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438150" y="5575300"/>
            <a:ext cx="8039100" cy="1016000"/>
          </a:xfrm>
          <a:prstGeom prst="rect">
            <a:avLst/>
          </a:prstGeom>
          <a:noFill/>
          <a:ln w="9525" algn="ctr">
            <a:noFill/>
            <a:miter lim="800000"/>
            <a:headEnd/>
            <a:tailEnd/>
          </a:ln>
          <a:effectLst/>
        </p:spPr>
        <p:txBody>
          <a:bodyPr>
            <a:spAutoFit/>
          </a:bodyPr>
          <a:lstStyle/>
          <a:p>
            <a:r>
              <a:rPr lang="en-US" sz="5400" b="1">
                <a:solidFill>
                  <a:srgbClr val="660066"/>
                </a:solidFill>
                <a:latin typeface="Times New Roman" pitchFamily="18" charset="0"/>
              </a:rPr>
              <a:t>C</a:t>
            </a:r>
            <a:r>
              <a:rPr lang="en-US" sz="4400" b="1">
                <a:solidFill>
                  <a:srgbClr val="660066"/>
                </a:solidFill>
                <a:latin typeface="Times New Roman" pitchFamily="18" charset="0"/>
              </a:rPr>
              <a:t>.</a:t>
            </a:r>
            <a:r>
              <a:rPr lang="en-US" sz="4400" b="1">
                <a:solidFill>
                  <a:srgbClr val="0000CC"/>
                </a:solidFill>
                <a:latin typeface="Times New Roman" pitchFamily="18" charset="0"/>
              </a:rPr>
              <a:t> </a:t>
            </a:r>
            <a:r>
              <a:rPr lang="en-US" sz="6000" b="1">
                <a:solidFill>
                  <a:srgbClr val="0000FF"/>
                </a:solidFill>
              </a:rPr>
              <a:t>Lương Thế Vinh.</a:t>
            </a:r>
            <a:r>
              <a:rPr lang="en-US" sz="6000" b="1">
                <a:solidFill>
                  <a:srgbClr val="0000CC"/>
                </a:solidFill>
                <a:latin typeface="Times New Roman" pitchFamily="18" charset="0"/>
              </a:rPr>
              <a:t> </a:t>
            </a:r>
          </a:p>
        </p:txBody>
      </p:sp>
      <p:sp>
        <p:nvSpPr>
          <p:cNvPr id="33795" name="Text Box 4"/>
          <p:cNvSpPr txBox="1">
            <a:spLocks noChangeArrowheads="1"/>
          </p:cNvSpPr>
          <p:nvPr/>
        </p:nvSpPr>
        <p:spPr bwMode="auto">
          <a:xfrm>
            <a:off x="434975" y="4611688"/>
            <a:ext cx="7315200" cy="914400"/>
          </a:xfrm>
          <a:prstGeom prst="rect">
            <a:avLst/>
          </a:prstGeom>
          <a:noFill/>
          <a:ln w="9525" algn="ctr">
            <a:noFill/>
            <a:miter lim="800000"/>
            <a:headEnd/>
            <a:tailEnd/>
          </a:ln>
          <a:effectLst/>
        </p:spPr>
        <p:txBody>
          <a:bodyPr>
            <a:spAutoFit/>
          </a:bodyPr>
          <a:lstStyle/>
          <a:p>
            <a:r>
              <a:rPr lang="en-US" sz="5400" b="1">
                <a:solidFill>
                  <a:srgbClr val="660066"/>
                </a:solidFill>
                <a:latin typeface="Times New Roman" pitchFamily="18" charset="0"/>
              </a:rPr>
              <a:t>B.</a:t>
            </a:r>
            <a:r>
              <a:rPr lang="en-US" sz="5400" b="1">
                <a:solidFill>
                  <a:srgbClr val="0000CC"/>
                </a:solidFill>
                <a:latin typeface="Times New Roman" pitchFamily="18" charset="0"/>
              </a:rPr>
              <a:t> </a:t>
            </a:r>
            <a:r>
              <a:rPr lang="en-US" sz="5400" b="1">
                <a:solidFill>
                  <a:srgbClr val="0000FF"/>
                </a:solidFill>
              </a:rPr>
              <a:t>Ngô Sĩ Liên.</a:t>
            </a:r>
            <a:endParaRPr lang="en-US" sz="27700" b="1">
              <a:solidFill>
                <a:srgbClr val="0000CC"/>
              </a:solidFill>
              <a:latin typeface="Times New Roman" pitchFamily="18" charset="0"/>
            </a:endParaRPr>
          </a:p>
        </p:txBody>
      </p:sp>
      <p:sp>
        <p:nvSpPr>
          <p:cNvPr id="264197" name="Text Box 5"/>
          <p:cNvSpPr txBox="1">
            <a:spLocks noChangeArrowheads="1"/>
          </p:cNvSpPr>
          <p:nvPr/>
        </p:nvSpPr>
        <p:spPr bwMode="auto">
          <a:xfrm>
            <a:off x="381000" y="3276600"/>
            <a:ext cx="8499475" cy="923925"/>
          </a:xfrm>
          <a:prstGeom prst="rect">
            <a:avLst/>
          </a:prstGeom>
          <a:noFill/>
          <a:ln w="9525" algn="ctr">
            <a:noFill/>
            <a:miter lim="800000"/>
            <a:headEnd/>
            <a:tailEnd/>
          </a:ln>
          <a:effectLst/>
        </p:spPr>
        <p:txBody>
          <a:bodyPr>
            <a:spAutoFit/>
          </a:bodyPr>
          <a:lstStyle/>
          <a:p>
            <a:r>
              <a:rPr lang="en-US" sz="5400" b="1">
                <a:solidFill>
                  <a:srgbClr val="660066"/>
                </a:solidFill>
                <a:latin typeface=".VnCentury Schoolbook" pitchFamily="34" charset="0"/>
              </a:rPr>
              <a:t>A.</a:t>
            </a:r>
            <a:r>
              <a:rPr lang="en-US" sz="4000" b="1">
                <a:solidFill>
                  <a:srgbClr val="0000CC"/>
                </a:solidFill>
              </a:rPr>
              <a:t> </a:t>
            </a:r>
            <a:r>
              <a:rPr lang="en-US" sz="5400" b="1">
                <a:solidFill>
                  <a:srgbClr val="0000FF"/>
                </a:solidFill>
                <a:ea typeface="HP001 5Ha"/>
                <a:cs typeface="HP001 5Ha"/>
              </a:rPr>
              <a:t>Nguyễn Trãi.</a:t>
            </a:r>
            <a:endParaRPr lang="en-US" sz="49600" b="1">
              <a:solidFill>
                <a:srgbClr val="0000FF"/>
              </a:solidFill>
              <a:latin typeface="Times New Roman" pitchFamily="18" charset="0"/>
            </a:endParaRPr>
          </a:p>
        </p:txBody>
      </p:sp>
      <p:sp>
        <p:nvSpPr>
          <p:cNvPr id="264198"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64199"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64200"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64201"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64202"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64203"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64204"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64205"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64206"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64207"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64208"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64209" name="Text Box 17"/>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64210" name="Text Box 18"/>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64211" name="Text Box 19"/>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§¸p ¸n</a:t>
            </a:r>
          </a:p>
        </p:txBody>
      </p:sp>
      <p:sp>
        <p:nvSpPr>
          <p:cNvPr id="33811" name="Text Box 20"/>
          <p:cNvSpPr txBox="1">
            <a:spLocks noChangeArrowheads="1"/>
          </p:cNvSpPr>
          <p:nvPr/>
        </p:nvSpPr>
        <p:spPr bwMode="auto">
          <a:xfrm>
            <a:off x="2667000" y="381000"/>
            <a:ext cx="3581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latin typeface="Times New Roman" pitchFamily="18" charset="0"/>
                <a:cs typeface="Arial" pitchFamily="34" charset="0"/>
              </a:rPr>
              <a:t>Câu 2: </a:t>
            </a:r>
          </a:p>
        </p:txBody>
      </p:sp>
      <p:sp>
        <p:nvSpPr>
          <p:cNvPr id="33812" name="Rectangle 1"/>
          <p:cNvSpPr>
            <a:spLocks noChangeArrowheads="1"/>
          </p:cNvSpPr>
          <p:nvPr/>
        </p:nvSpPr>
        <p:spPr bwMode="auto">
          <a:xfrm>
            <a:off x="749300" y="1365250"/>
            <a:ext cx="7251700" cy="1609725"/>
          </a:xfrm>
          <a:prstGeom prst="rect">
            <a:avLst/>
          </a:prstGeom>
          <a:noFill/>
          <a:ln w="9525">
            <a:noFill/>
            <a:miter lim="800000"/>
            <a:headEnd/>
            <a:tailEnd/>
          </a:ln>
        </p:spPr>
        <p:txBody>
          <a:bodyPr wrap="none">
            <a:spAutoFit/>
          </a:bodyPr>
          <a:lstStyle/>
          <a:p>
            <a:pPr algn="ctr">
              <a:lnSpc>
                <a:spcPct val="130000"/>
              </a:lnSpc>
            </a:pPr>
            <a:r>
              <a:rPr lang="en-US" sz="4000" b="1">
                <a:solidFill>
                  <a:srgbClr val="FF0000"/>
                </a:solidFill>
                <a:ea typeface="HP001 5Ha"/>
                <a:cs typeface="HP001 5Ha"/>
              </a:rPr>
              <a:t>Tác phẩm “Quốc âm thi tập” </a:t>
            </a:r>
          </a:p>
          <a:p>
            <a:pPr algn="ctr">
              <a:lnSpc>
                <a:spcPct val="130000"/>
              </a:lnSpc>
            </a:pPr>
            <a:r>
              <a:rPr lang="en-US" sz="4000" b="1">
                <a:solidFill>
                  <a:srgbClr val="FF0000"/>
                </a:solidFill>
                <a:ea typeface="HP001 5Ha"/>
                <a:cs typeface="HP001 5Ha"/>
              </a:rPr>
              <a:t>là của ai ?</a:t>
            </a:r>
            <a:endParaRPr lang="en-US" sz="40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9"/>
                                        </p:tgtEl>
                                        <p:attrNameLst>
                                          <p:attrName>style.visibility</p:attrName>
                                        </p:attrNameLst>
                                      </p:cBhvr>
                                      <p:to>
                                        <p:strVal val="visible"/>
                                      </p:to>
                                    </p:set>
                                    <p:animEffect transition="in" filter="box(in)">
                                      <p:cBhvr>
                                        <p:cTn id="7" dur="500"/>
                                        <p:tgtEl>
                                          <p:spTgt spid="264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4198"/>
                                        </p:tgtEl>
                                        <p:attrNameLst>
                                          <p:attrName>style.visibility</p:attrName>
                                        </p:attrNameLst>
                                      </p:cBhvr>
                                      <p:to>
                                        <p:strVal val="visible"/>
                                      </p:to>
                                    </p:set>
                                    <p:animEffect transition="in" filter="blinds(horizontal)">
                                      <p:cBhvr>
                                        <p:cTn id="12" dur="500"/>
                                        <p:tgtEl>
                                          <p:spTgt spid="26419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64199"/>
                                        </p:tgtEl>
                                        <p:attrNameLst>
                                          <p:attrName>style.visibility</p:attrName>
                                        </p:attrNameLst>
                                      </p:cBhvr>
                                      <p:to>
                                        <p:strVal val="visible"/>
                                      </p:to>
                                    </p:set>
                                    <p:animEffect transition="in" filter="blinds(horizontal)">
                                      <p:cBhvr>
                                        <p:cTn id="15" dur="500"/>
                                        <p:tgtEl>
                                          <p:spTgt spid="264199"/>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64200"/>
                                        </p:tgtEl>
                                        <p:attrNameLst>
                                          <p:attrName>style.visibility</p:attrName>
                                        </p:attrNameLst>
                                      </p:cBhvr>
                                      <p:to>
                                        <p:strVal val="visible"/>
                                      </p:to>
                                    </p:set>
                                    <p:animEffect transition="in" filter="blinds(horizontal)">
                                      <p:cBhvr>
                                        <p:cTn id="18" dur="500"/>
                                        <p:tgtEl>
                                          <p:spTgt spid="264200"/>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blinds(horizontal)">
                                      <p:cBhvr>
                                        <p:cTn id="21" dur="500"/>
                                        <p:tgtEl>
                                          <p:spTgt spid="26420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64202"/>
                                        </p:tgtEl>
                                        <p:attrNameLst>
                                          <p:attrName>style.visibility</p:attrName>
                                        </p:attrNameLst>
                                      </p:cBhvr>
                                      <p:to>
                                        <p:strVal val="visible"/>
                                      </p:to>
                                    </p:set>
                                    <p:animEffect transition="in" filter="blinds(horizontal)">
                                      <p:cBhvr>
                                        <p:cTn id="24" dur="500"/>
                                        <p:tgtEl>
                                          <p:spTgt spid="26420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64203"/>
                                        </p:tgtEl>
                                        <p:attrNameLst>
                                          <p:attrName>style.visibility</p:attrName>
                                        </p:attrNameLst>
                                      </p:cBhvr>
                                      <p:to>
                                        <p:strVal val="visible"/>
                                      </p:to>
                                    </p:set>
                                    <p:animEffect transition="in" filter="blinds(horizontal)">
                                      <p:cBhvr>
                                        <p:cTn id="27" dur="500"/>
                                        <p:tgtEl>
                                          <p:spTgt spid="264203"/>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64204"/>
                                        </p:tgtEl>
                                        <p:attrNameLst>
                                          <p:attrName>style.visibility</p:attrName>
                                        </p:attrNameLst>
                                      </p:cBhvr>
                                      <p:to>
                                        <p:strVal val="visible"/>
                                      </p:to>
                                    </p:set>
                                    <p:animEffect transition="in" filter="blinds(horizontal)">
                                      <p:cBhvr>
                                        <p:cTn id="30" dur="500"/>
                                        <p:tgtEl>
                                          <p:spTgt spid="264204"/>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blinds(horizontal)">
                                      <p:cBhvr>
                                        <p:cTn id="33" dur="500"/>
                                        <p:tgtEl>
                                          <p:spTgt spid="26420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64206"/>
                                        </p:tgtEl>
                                        <p:attrNameLst>
                                          <p:attrName>style.visibility</p:attrName>
                                        </p:attrNameLst>
                                      </p:cBhvr>
                                      <p:to>
                                        <p:strVal val="visible"/>
                                      </p:to>
                                    </p:set>
                                    <p:animEffect transition="in" filter="blinds(horizontal)">
                                      <p:cBhvr>
                                        <p:cTn id="36" dur="500"/>
                                        <p:tgtEl>
                                          <p:spTgt spid="26420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64207"/>
                                        </p:tgtEl>
                                        <p:attrNameLst>
                                          <p:attrName>style.visibility</p:attrName>
                                        </p:attrNameLst>
                                      </p:cBhvr>
                                      <p:to>
                                        <p:strVal val="visible"/>
                                      </p:to>
                                    </p:set>
                                    <p:animEffect transition="in" filter="blinds(horizontal)">
                                      <p:cBhvr>
                                        <p:cTn id="39" dur="500"/>
                                        <p:tgtEl>
                                          <p:spTgt spid="26420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64208"/>
                                        </p:tgtEl>
                                        <p:attrNameLst>
                                          <p:attrName>style.visibility</p:attrName>
                                        </p:attrNameLst>
                                      </p:cBhvr>
                                      <p:to>
                                        <p:strVal val="visible"/>
                                      </p:to>
                                    </p:set>
                                    <p:animEffect transition="in" filter="blinds(horizontal)">
                                      <p:cBhvr>
                                        <p:cTn id="42" dur="500"/>
                                        <p:tgtEl>
                                          <p:spTgt spid="264208"/>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6420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6420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642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642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6420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6420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6420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6420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6420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6419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64198"/>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64210"/>
                                        </p:tgtEl>
                                        <p:attrNameLst>
                                          <p:attrName>style.visibility</p:attrName>
                                        </p:attrNameLst>
                                      </p:cBhvr>
                                      <p:to>
                                        <p:strVal val="visible"/>
                                      </p:to>
                                    </p:set>
                                    <p:animEffect transition="in" filter="box(in)">
                                      <p:cBhvr>
                                        <p:cTn id="79" dur="500"/>
                                        <p:tgtEl>
                                          <p:spTgt spid="2642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4211"/>
                                        </p:tgtEl>
                                        <p:attrNameLst>
                                          <p:attrName>style.visibility</p:attrName>
                                        </p:attrNameLst>
                                      </p:cBhvr>
                                      <p:to>
                                        <p:strVal val="visible"/>
                                      </p:to>
                                    </p:set>
                                    <p:animEffect transition="in" filter="box(in)">
                                      <p:cBhvr>
                                        <p:cTn id="84" dur="500"/>
                                        <p:tgtEl>
                                          <p:spTgt spid="2642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64197"/>
                                        </p:tgtEl>
                                        <p:attrNameLst>
                                          <p:attrName>fillcolor</p:attrName>
                                        </p:attrNameLst>
                                      </p:cBhvr>
                                      <p:to>
                                        <a:schemeClr val="accent2"/>
                                      </p:to>
                                    </p:animClr>
                                    <p:set>
                                      <p:cBhvr>
                                        <p:cTn id="89" dur="2000" fill="hold"/>
                                        <p:tgtEl>
                                          <p:spTgt spid="264197"/>
                                        </p:tgtEl>
                                        <p:attrNameLst>
                                          <p:attrName>fill.type</p:attrName>
                                        </p:attrNameLst>
                                      </p:cBhvr>
                                      <p:to>
                                        <p:strVal val="solid"/>
                                      </p:to>
                                    </p:set>
                                    <p:set>
                                      <p:cBhvr>
                                        <p:cTn id="90" dur="2000" fill="hold"/>
                                        <p:tgtEl>
                                          <p:spTgt spid="2641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8" grpId="1" animBg="1"/>
      <p:bldP spid="264199" grpId="0" animBg="1"/>
      <p:bldP spid="264199" grpId="1" animBg="1"/>
      <p:bldP spid="264200" grpId="0" animBg="1"/>
      <p:bldP spid="264200" grpId="1" animBg="1"/>
      <p:bldP spid="264201" grpId="0" animBg="1"/>
      <p:bldP spid="264201" grpId="1" animBg="1"/>
      <p:bldP spid="264202" grpId="0" animBg="1"/>
      <p:bldP spid="264202" grpId="1" animBg="1"/>
      <p:bldP spid="264203" grpId="0" animBg="1"/>
      <p:bldP spid="264203" grpId="1" animBg="1"/>
      <p:bldP spid="264204" grpId="0" animBg="1"/>
      <p:bldP spid="264204" grpId="1" animBg="1"/>
      <p:bldP spid="264205" grpId="0" animBg="1"/>
      <p:bldP spid="264205" grpId="1" animBg="1"/>
      <p:bldP spid="264206" grpId="0" animBg="1"/>
      <p:bldP spid="264206" grpId="1" animBg="1"/>
      <p:bldP spid="264207" grpId="0" animBg="1"/>
      <p:bldP spid="264207" grpId="1" animBg="1"/>
      <p:bldP spid="264208" grpId="0" animBg="1"/>
      <p:bldP spid="264208" grpId="1" animBg="1"/>
      <p:bldP spid="264209" grpId="0" animBg="1"/>
      <p:bldP spid="264210" grpId="0" animBg="1"/>
      <p:bldP spid="2642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90500" y="4217988"/>
            <a:ext cx="8039100" cy="830262"/>
          </a:xfrm>
          <a:prstGeom prst="rect">
            <a:avLst/>
          </a:prstGeom>
          <a:noFill/>
          <a:ln w="9525" algn="ctr">
            <a:noFill/>
            <a:miter lim="800000"/>
            <a:headEnd/>
            <a:tailEnd/>
          </a:ln>
          <a:effectLst/>
        </p:spPr>
        <p:txBody>
          <a:bodyPr>
            <a:spAutoFit/>
          </a:bodyPr>
          <a:lstStyle/>
          <a:p>
            <a:r>
              <a:rPr lang="en-US" sz="4400" b="1">
                <a:solidFill>
                  <a:srgbClr val="660066"/>
                </a:solidFill>
                <a:latin typeface="Times New Roman" pitchFamily="18" charset="0"/>
              </a:rPr>
              <a:t>B</a:t>
            </a:r>
            <a:r>
              <a:rPr lang="en-US" sz="3600" b="1">
                <a:solidFill>
                  <a:srgbClr val="660066"/>
                </a:solidFill>
                <a:latin typeface="Times New Roman" pitchFamily="18" charset="0"/>
              </a:rPr>
              <a:t>.</a:t>
            </a:r>
            <a:r>
              <a:rPr lang="en-US" sz="3600" b="1">
                <a:solidFill>
                  <a:srgbClr val="0000CC"/>
                </a:solidFill>
                <a:latin typeface="Times New Roman" pitchFamily="18" charset="0"/>
              </a:rPr>
              <a:t> </a:t>
            </a:r>
            <a:r>
              <a:rPr lang="en-US" sz="4800" b="1">
                <a:solidFill>
                  <a:srgbClr val="0000FF"/>
                </a:solidFill>
              </a:rPr>
              <a:t> Y học, toán, địa lí..</a:t>
            </a:r>
            <a:r>
              <a:rPr lang="en-US" sz="4800" b="1">
                <a:solidFill>
                  <a:srgbClr val="0000CC"/>
                </a:solidFill>
                <a:latin typeface="Times New Roman" pitchFamily="18" charset="0"/>
              </a:rPr>
              <a:t> </a:t>
            </a:r>
          </a:p>
        </p:txBody>
      </p:sp>
      <p:sp>
        <p:nvSpPr>
          <p:cNvPr id="34819" name="Text Box 4"/>
          <p:cNvSpPr txBox="1">
            <a:spLocks noChangeArrowheads="1"/>
          </p:cNvSpPr>
          <p:nvPr/>
        </p:nvSpPr>
        <p:spPr bwMode="auto">
          <a:xfrm>
            <a:off x="114300" y="3124200"/>
            <a:ext cx="7315200" cy="769938"/>
          </a:xfrm>
          <a:prstGeom prst="rect">
            <a:avLst/>
          </a:prstGeom>
          <a:noFill/>
          <a:ln w="9525" algn="ctr">
            <a:noFill/>
            <a:miter lim="800000"/>
            <a:headEnd/>
            <a:tailEnd/>
          </a:ln>
          <a:effectLst/>
        </p:spPr>
        <p:txBody>
          <a:bodyPr>
            <a:spAutoFit/>
          </a:bodyPr>
          <a:lstStyle/>
          <a:p>
            <a:r>
              <a:rPr lang="en-US" sz="4400" b="1">
                <a:solidFill>
                  <a:srgbClr val="660066"/>
                </a:solidFill>
                <a:latin typeface="Times New Roman" pitchFamily="18" charset="0"/>
              </a:rPr>
              <a:t>A.</a:t>
            </a:r>
            <a:r>
              <a:rPr lang="en-US" sz="4400" b="1">
                <a:solidFill>
                  <a:srgbClr val="0000CC"/>
                </a:solidFill>
                <a:latin typeface="Times New Roman" pitchFamily="18" charset="0"/>
              </a:rPr>
              <a:t> </a:t>
            </a:r>
            <a:r>
              <a:rPr lang="en-US" sz="4400" b="1">
                <a:solidFill>
                  <a:srgbClr val="0000FF"/>
                </a:solidFill>
              </a:rPr>
              <a:t>Y học, lịch sử, toán.</a:t>
            </a:r>
            <a:endParaRPr lang="en-US" sz="19300" b="1">
              <a:solidFill>
                <a:srgbClr val="0000CC"/>
              </a:solidFill>
              <a:latin typeface="Times New Roman" pitchFamily="18" charset="0"/>
            </a:endParaRPr>
          </a:p>
        </p:txBody>
      </p:sp>
      <p:sp>
        <p:nvSpPr>
          <p:cNvPr id="264197" name="Text Box 5"/>
          <p:cNvSpPr txBox="1">
            <a:spLocks noChangeArrowheads="1"/>
          </p:cNvSpPr>
          <p:nvPr/>
        </p:nvSpPr>
        <p:spPr bwMode="auto">
          <a:xfrm>
            <a:off x="211138" y="5408613"/>
            <a:ext cx="8499475" cy="830262"/>
          </a:xfrm>
          <a:prstGeom prst="rect">
            <a:avLst/>
          </a:prstGeom>
          <a:noFill/>
          <a:ln w="9525" algn="ctr">
            <a:noFill/>
            <a:miter lim="800000"/>
            <a:headEnd/>
            <a:tailEnd/>
          </a:ln>
          <a:effectLst/>
        </p:spPr>
        <p:txBody>
          <a:bodyPr>
            <a:spAutoFit/>
          </a:bodyPr>
          <a:lstStyle/>
          <a:p>
            <a:r>
              <a:rPr lang="en-US" sz="4800" b="1">
                <a:solidFill>
                  <a:srgbClr val="660066"/>
                </a:solidFill>
                <a:latin typeface=".VnCentury Schoolbook" pitchFamily="34" charset="0"/>
              </a:rPr>
              <a:t>C.</a:t>
            </a:r>
            <a:r>
              <a:rPr lang="en-US" sz="3600" b="1">
                <a:solidFill>
                  <a:srgbClr val="0000CC"/>
                </a:solidFill>
              </a:rPr>
              <a:t> </a:t>
            </a:r>
            <a:r>
              <a:rPr lang="en-US" sz="4800" b="1">
                <a:solidFill>
                  <a:srgbClr val="0000FF"/>
                </a:solidFill>
                <a:ea typeface="HP001 5Ha"/>
                <a:cs typeface="HP001 5Ha"/>
              </a:rPr>
              <a:t>Y học, lịch sử, toán, địa lí.</a:t>
            </a:r>
            <a:endParaRPr lang="en-US" sz="41300" b="1">
              <a:solidFill>
                <a:srgbClr val="0000FF"/>
              </a:solidFill>
              <a:latin typeface="Times New Roman" pitchFamily="18" charset="0"/>
            </a:endParaRPr>
          </a:p>
        </p:txBody>
      </p:sp>
      <p:sp>
        <p:nvSpPr>
          <p:cNvPr id="264198"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64199"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64200"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64201"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64202"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64203"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64204"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64205"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64206"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64207"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64208"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64209" name="Text Box 17"/>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64210" name="Text Box 18"/>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64211" name="Text Box 19"/>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§¸p ¸n</a:t>
            </a:r>
          </a:p>
        </p:txBody>
      </p:sp>
      <p:sp>
        <p:nvSpPr>
          <p:cNvPr id="34835" name="Text Box 20"/>
          <p:cNvSpPr txBox="1">
            <a:spLocks noChangeArrowheads="1"/>
          </p:cNvSpPr>
          <p:nvPr/>
        </p:nvSpPr>
        <p:spPr bwMode="auto">
          <a:xfrm>
            <a:off x="2667000" y="381000"/>
            <a:ext cx="3581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latin typeface="Times New Roman" pitchFamily="18" charset="0"/>
                <a:cs typeface="Arial" pitchFamily="34" charset="0"/>
              </a:rPr>
              <a:t>Câu 3: </a:t>
            </a:r>
          </a:p>
        </p:txBody>
      </p:sp>
      <p:sp>
        <p:nvSpPr>
          <p:cNvPr id="34836" name="Rectangle 2"/>
          <p:cNvSpPr>
            <a:spLocks noChangeArrowheads="1"/>
          </p:cNvSpPr>
          <p:nvPr/>
        </p:nvSpPr>
        <p:spPr bwMode="auto">
          <a:xfrm>
            <a:off x="668338" y="1273175"/>
            <a:ext cx="7924800" cy="1531938"/>
          </a:xfrm>
          <a:prstGeom prst="rect">
            <a:avLst/>
          </a:prstGeom>
          <a:noFill/>
          <a:ln w="9525">
            <a:noFill/>
            <a:miter lim="800000"/>
            <a:headEnd/>
            <a:tailEnd/>
          </a:ln>
        </p:spPr>
        <p:txBody>
          <a:bodyPr>
            <a:spAutoFit/>
          </a:bodyPr>
          <a:lstStyle/>
          <a:p>
            <a:pPr algn="ctr">
              <a:lnSpc>
                <a:spcPct val="130000"/>
              </a:lnSpc>
            </a:pPr>
            <a:r>
              <a:rPr lang="en-US" sz="3600" b="1">
                <a:solidFill>
                  <a:srgbClr val="FF0000"/>
                </a:solidFill>
                <a:ea typeface="HP001 5Ha"/>
                <a:cs typeface="HP001 5Ha"/>
              </a:rPr>
              <a:t>Khoa học dưới thời Hậu Lê bao gồm những lĩnh vực nào ?</a:t>
            </a:r>
            <a:endParaRPr lang="en-US" sz="3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9"/>
                                        </p:tgtEl>
                                        <p:attrNameLst>
                                          <p:attrName>style.visibility</p:attrName>
                                        </p:attrNameLst>
                                      </p:cBhvr>
                                      <p:to>
                                        <p:strVal val="visible"/>
                                      </p:to>
                                    </p:set>
                                    <p:animEffect transition="in" filter="box(in)">
                                      <p:cBhvr>
                                        <p:cTn id="7" dur="500"/>
                                        <p:tgtEl>
                                          <p:spTgt spid="264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4198"/>
                                        </p:tgtEl>
                                        <p:attrNameLst>
                                          <p:attrName>style.visibility</p:attrName>
                                        </p:attrNameLst>
                                      </p:cBhvr>
                                      <p:to>
                                        <p:strVal val="visible"/>
                                      </p:to>
                                    </p:set>
                                    <p:animEffect transition="in" filter="blinds(horizontal)">
                                      <p:cBhvr>
                                        <p:cTn id="12" dur="500"/>
                                        <p:tgtEl>
                                          <p:spTgt spid="26419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64199"/>
                                        </p:tgtEl>
                                        <p:attrNameLst>
                                          <p:attrName>style.visibility</p:attrName>
                                        </p:attrNameLst>
                                      </p:cBhvr>
                                      <p:to>
                                        <p:strVal val="visible"/>
                                      </p:to>
                                    </p:set>
                                    <p:animEffect transition="in" filter="blinds(horizontal)">
                                      <p:cBhvr>
                                        <p:cTn id="15" dur="500"/>
                                        <p:tgtEl>
                                          <p:spTgt spid="264199"/>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64200"/>
                                        </p:tgtEl>
                                        <p:attrNameLst>
                                          <p:attrName>style.visibility</p:attrName>
                                        </p:attrNameLst>
                                      </p:cBhvr>
                                      <p:to>
                                        <p:strVal val="visible"/>
                                      </p:to>
                                    </p:set>
                                    <p:animEffect transition="in" filter="blinds(horizontal)">
                                      <p:cBhvr>
                                        <p:cTn id="18" dur="500"/>
                                        <p:tgtEl>
                                          <p:spTgt spid="264200"/>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blinds(horizontal)">
                                      <p:cBhvr>
                                        <p:cTn id="21" dur="500"/>
                                        <p:tgtEl>
                                          <p:spTgt spid="26420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64202"/>
                                        </p:tgtEl>
                                        <p:attrNameLst>
                                          <p:attrName>style.visibility</p:attrName>
                                        </p:attrNameLst>
                                      </p:cBhvr>
                                      <p:to>
                                        <p:strVal val="visible"/>
                                      </p:to>
                                    </p:set>
                                    <p:animEffect transition="in" filter="blinds(horizontal)">
                                      <p:cBhvr>
                                        <p:cTn id="24" dur="500"/>
                                        <p:tgtEl>
                                          <p:spTgt spid="26420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64203"/>
                                        </p:tgtEl>
                                        <p:attrNameLst>
                                          <p:attrName>style.visibility</p:attrName>
                                        </p:attrNameLst>
                                      </p:cBhvr>
                                      <p:to>
                                        <p:strVal val="visible"/>
                                      </p:to>
                                    </p:set>
                                    <p:animEffect transition="in" filter="blinds(horizontal)">
                                      <p:cBhvr>
                                        <p:cTn id="27" dur="500"/>
                                        <p:tgtEl>
                                          <p:spTgt spid="264203"/>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64204"/>
                                        </p:tgtEl>
                                        <p:attrNameLst>
                                          <p:attrName>style.visibility</p:attrName>
                                        </p:attrNameLst>
                                      </p:cBhvr>
                                      <p:to>
                                        <p:strVal val="visible"/>
                                      </p:to>
                                    </p:set>
                                    <p:animEffect transition="in" filter="blinds(horizontal)">
                                      <p:cBhvr>
                                        <p:cTn id="30" dur="500"/>
                                        <p:tgtEl>
                                          <p:spTgt spid="264204"/>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blinds(horizontal)">
                                      <p:cBhvr>
                                        <p:cTn id="33" dur="500"/>
                                        <p:tgtEl>
                                          <p:spTgt spid="26420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64206"/>
                                        </p:tgtEl>
                                        <p:attrNameLst>
                                          <p:attrName>style.visibility</p:attrName>
                                        </p:attrNameLst>
                                      </p:cBhvr>
                                      <p:to>
                                        <p:strVal val="visible"/>
                                      </p:to>
                                    </p:set>
                                    <p:animEffect transition="in" filter="blinds(horizontal)">
                                      <p:cBhvr>
                                        <p:cTn id="36" dur="500"/>
                                        <p:tgtEl>
                                          <p:spTgt spid="26420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64207"/>
                                        </p:tgtEl>
                                        <p:attrNameLst>
                                          <p:attrName>style.visibility</p:attrName>
                                        </p:attrNameLst>
                                      </p:cBhvr>
                                      <p:to>
                                        <p:strVal val="visible"/>
                                      </p:to>
                                    </p:set>
                                    <p:animEffect transition="in" filter="blinds(horizontal)">
                                      <p:cBhvr>
                                        <p:cTn id="39" dur="500"/>
                                        <p:tgtEl>
                                          <p:spTgt spid="26420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64208"/>
                                        </p:tgtEl>
                                        <p:attrNameLst>
                                          <p:attrName>style.visibility</p:attrName>
                                        </p:attrNameLst>
                                      </p:cBhvr>
                                      <p:to>
                                        <p:strVal val="visible"/>
                                      </p:to>
                                    </p:set>
                                    <p:animEffect transition="in" filter="blinds(horizontal)">
                                      <p:cBhvr>
                                        <p:cTn id="42" dur="500"/>
                                        <p:tgtEl>
                                          <p:spTgt spid="264208"/>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6420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6420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642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642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6420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6420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6420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6420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6420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6419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64198"/>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64210"/>
                                        </p:tgtEl>
                                        <p:attrNameLst>
                                          <p:attrName>style.visibility</p:attrName>
                                        </p:attrNameLst>
                                      </p:cBhvr>
                                      <p:to>
                                        <p:strVal val="visible"/>
                                      </p:to>
                                    </p:set>
                                    <p:animEffect transition="in" filter="box(in)">
                                      <p:cBhvr>
                                        <p:cTn id="79" dur="500"/>
                                        <p:tgtEl>
                                          <p:spTgt spid="2642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4211"/>
                                        </p:tgtEl>
                                        <p:attrNameLst>
                                          <p:attrName>style.visibility</p:attrName>
                                        </p:attrNameLst>
                                      </p:cBhvr>
                                      <p:to>
                                        <p:strVal val="visible"/>
                                      </p:to>
                                    </p:set>
                                    <p:animEffect transition="in" filter="box(in)">
                                      <p:cBhvr>
                                        <p:cTn id="84" dur="500"/>
                                        <p:tgtEl>
                                          <p:spTgt spid="2642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64197"/>
                                        </p:tgtEl>
                                        <p:attrNameLst>
                                          <p:attrName>fillcolor</p:attrName>
                                        </p:attrNameLst>
                                      </p:cBhvr>
                                      <p:to>
                                        <a:schemeClr val="accent2"/>
                                      </p:to>
                                    </p:animClr>
                                    <p:set>
                                      <p:cBhvr>
                                        <p:cTn id="89" dur="2000" fill="hold"/>
                                        <p:tgtEl>
                                          <p:spTgt spid="264197"/>
                                        </p:tgtEl>
                                        <p:attrNameLst>
                                          <p:attrName>fill.type</p:attrName>
                                        </p:attrNameLst>
                                      </p:cBhvr>
                                      <p:to>
                                        <p:strVal val="solid"/>
                                      </p:to>
                                    </p:set>
                                    <p:set>
                                      <p:cBhvr>
                                        <p:cTn id="90" dur="2000" fill="hold"/>
                                        <p:tgtEl>
                                          <p:spTgt spid="2641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8" grpId="1" animBg="1"/>
      <p:bldP spid="264199" grpId="0" animBg="1"/>
      <p:bldP spid="264199" grpId="1" animBg="1"/>
      <p:bldP spid="264200" grpId="0" animBg="1"/>
      <p:bldP spid="264200" grpId="1" animBg="1"/>
      <p:bldP spid="264201" grpId="0" animBg="1"/>
      <p:bldP spid="264201" grpId="1" animBg="1"/>
      <p:bldP spid="264202" grpId="0" animBg="1"/>
      <p:bldP spid="264202" grpId="1" animBg="1"/>
      <p:bldP spid="264203" grpId="0" animBg="1"/>
      <p:bldP spid="264203" grpId="1" animBg="1"/>
      <p:bldP spid="264204" grpId="0" animBg="1"/>
      <p:bldP spid="264204" grpId="1" animBg="1"/>
      <p:bldP spid="264205" grpId="0" animBg="1"/>
      <p:bldP spid="264205" grpId="1" animBg="1"/>
      <p:bldP spid="264206" grpId="0" animBg="1"/>
      <p:bldP spid="264206" grpId="1" animBg="1"/>
      <p:bldP spid="264207" grpId="0" animBg="1"/>
      <p:bldP spid="264207" grpId="1" animBg="1"/>
      <p:bldP spid="264208" grpId="0" animBg="1"/>
      <p:bldP spid="264208" grpId="1" animBg="1"/>
      <p:bldP spid="264209" grpId="0" animBg="1"/>
      <p:bldP spid="264210" grpId="0" animBg="1"/>
      <p:bldP spid="2642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80988" y="5249863"/>
            <a:ext cx="8039100" cy="1323975"/>
          </a:xfrm>
          <a:prstGeom prst="rect">
            <a:avLst/>
          </a:prstGeom>
          <a:noFill/>
          <a:ln w="9525" algn="ctr">
            <a:noFill/>
            <a:miter lim="800000"/>
            <a:headEnd/>
            <a:tailEnd/>
          </a:ln>
          <a:effectLst/>
        </p:spPr>
        <p:txBody>
          <a:bodyPr>
            <a:spAutoFit/>
          </a:bodyPr>
          <a:lstStyle/>
          <a:p>
            <a:r>
              <a:rPr lang="en-US" sz="8000" b="1">
                <a:solidFill>
                  <a:srgbClr val="660066"/>
                </a:solidFill>
                <a:latin typeface="Times New Roman" pitchFamily="18" charset="0"/>
              </a:rPr>
              <a:t>c</a:t>
            </a:r>
            <a:r>
              <a:rPr lang="en-US" sz="4400" b="1">
                <a:solidFill>
                  <a:srgbClr val="660066"/>
                </a:solidFill>
                <a:latin typeface="Times New Roman" pitchFamily="18" charset="0"/>
              </a:rPr>
              <a:t>.</a:t>
            </a:r>
            <a:r>
              <a:rPr lang="en-US" sz="3600" b="1">
                <a:solidFill>
                  <a:srgbClr val="0000CC"/>
                </a:solidFill>
                <a:latin typeface="Times New Roman" pitchFamily="18" charset="0"/>
              </a:rPr>
              <a:t> </a:t>
            </a:r>
            <a:r>
              <a:rPr lang="en-US" sz="4800" b="1">
                <a:solidFill>
                  <a:srgbClr val="0000FF"/>
                </a:solidFill>
              </a:rPr>
              <a:t>Lam Sơn thực lục.</a:t>
            </a:r>
            <a:r>
              <a:rPr lang="en-US" sz="4800" b="1">
                <a:solidFill>
                  <a:srgbClr val="0000CC"/>
                </a:solidFill>
                <a:latin typeface="Times New Roman" pitchFamily="18" charset="0"/>
              </a:rPr>
              <a:t> </a:t>
            </a:r>
          </a:p>
        </p:txBody>
      </p:sp>
      <p:sp>
        <p:nvSpPr>
          <p:cNvPr id="35843" name="Text Box 4"/>
          <p:cNvSpPr txBox="1">
            <a:spLocks noChangeArrowheads="1"/>
          </p:cNvSpPr>
          <p:nvPr/>
        </p:nvSpPr>
        <p:spPr bwMode="auto">
          <a:xfrm>
            <a:off x="161925" y="3352800"/>
            <a:ext cx="7315200" cy="830263"/>
          </a:xfrm>
          <a:prstGeom prst="rect">
            <a:avLst/>
          </a:prstGeom>
          <a:noFill/>
          <a:ln w="9525" algn="ctr">
            <a:noFill/>
            <a:miter lim="800000"/>
            <a:headEnd/>
            <a:tailEnd/>
          </a:ln>
          <a:effectLst/>
        </p:spPr>
        <p:txBody>
          <a:bodyPr>
            <a:spAutoFit/>
          </a:bodyPr>
          <a:lstStyle/>
          <a:p>
            <a:r>
              <a:rPr lang="en-US" sz="4800" b="1">
                <a:solidFill>
                  <a:srgbClr val="660066"/>
                </a:solidFill>
                <a:latin typeface="Times New Roman" pitchFamily="18" charset="0"/>
              </a:rPr>
              <a:t>A.</a:t>
            </a:r>
            <a:r>
              <a:rPr lang="en-US" sz="4800" b="1">
                <a:solidFill>
                  <a:srgbClr val="0000CC"/>
                </a:solidFill>
                <a:latin typeface="Times New Roman" pitchFamily="18" charset="0"/>
              </a:rPr>
              <a:t> </a:t>
            </a:r>
            <a:r>
              <a:rPr lang="en-US" sz="4800" b="1">
                <a:solidFill>
                  <a:srgbClr val="0000FF"/>
                </a:solidFill>
              </a:rPr>
              <a:t>Đại thành toán pháp.</a:t>
            </a:r>
            <a:endParaRPr lang="en-US" sz="23200" b="1">
              <a:solidFill>
                <a:srgbClr val="0000CC"/>
              </a:solidFill>
              <a:latin typeface="Times New Roman" pitchFamily="18" charset="0"/>
            </a:endParaRPr>
          </a:p>
        </p:txBody>
      </p:sp>
      <p:sp>
        <p:nvSpPr>
          <p:cNvPr id="264197" name="Text Box 5"/>
          <p:cNvSpPr txBox="1">
            <a:spLocks noChangeArrowheads="1"/>
          </p:cNvSpPr>
          <p:nvPr/>
        </p:nvSpPr>
        <p:spPr bwMode="auto">
          <a:xfrm>
            <a:off x="114300" y="4419600"/>
            <a:ext cx="8499475" cy="830263"/>
          </a:xfrm>
          <a:prstGeom prst="rect">
            <a:avLst/>
          </a:prstGeom>
          <a:noFill/>
          <a:ln w="9525" algn="ctr">
            <a:noFill/>
            <a:miter lim="800000"/>
            <a:headEnd/>
            <a:tailEnd/>
          </a:ln>
          <a:effectLst/>
        </p:spPr>
        <p:txBody>
          <a:bodyPr>
            <a:spAutoFit/>
          </a:bodyPr>
          <a:lstStyle/>
          <a:p>
            <a:r>
              <a:rPr lang="en-US" sz="4800" b="1">
                <a:solidFill>
                  <a:srgbClr val="660066"/>
                </a:solidFill>
                <a:latin typeface=".VnCentury Schoolbook" pitchFamily="34" charset="0"/>
              </a:rPr>
              <a:t>B.</a:t>
            </a:r>
            <a:r>
              <a:rPr lang="en-US" sz="3600" b="1">
                <a:solidFill>
                  <a:srgbClr val="0000CC"/>
                </a:solidFill>
              </a:rPr>
              <a:t> </a:t>
            </a:r>
            <a:r>
              <a:rPr lang="en-US" sz="4800" b="1">
                <a:solidFill>
                  <a:srgbClr val="0000FF"/>
                </a:solidFill>
                <a:ea typeface="HP001 5Ha"/>
                <a:cs typeface="HP001 5Ha"/>
              </a:rPr>
              <a:t>Đại Việt sử kí toàn thư.</a:t>
            </a:r>
            <a:endParaRPr lang="en-US" sz="41300" b="1">
              <a:solidFill>
                <a:srgbClr val="0000FF"/>
              </a:solidFill>
              <a:latin typeface="Times New Roman" pitchFamily="18" charset="0"/>
            </a:endParaRPr>
          </a:p>
        </p:txBody>
      </p:sp>
      <p:sp>
        <p:nvSpPr>
          <p:cNvPr id="264198"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64199"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64200"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64201"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64202"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64203"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64204"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64205"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64206"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64207"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64208"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64209" name="Text Box 17"/>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64210" name="Text Box 18"/>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64211" name="Text Box 19"/>
          <p:cNvSpPr txBox="1">
            <a:spLocks noChangeArrowheads="1"/>
          </p:cNvSpPr>
          <p:nvPr/>
        </p:nvSpPr>
        <p:spPr bwMode="auto">
          <a:xfrm>
            <a:off x="381000" y="457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§¸p ¸n</a:t>
            </a:r>
          </a:p>
        </p:txBody>
      </p:sp>
      <p:sp>
        <p:nvSpPr>
          <p:cNvPr id="35859" name="Text Box 20"/>
          <p:cNvSpPr txBox="1">
            <a:spLocks noChangeArrowheads="1"/>
          </p:cNvSpPr>
          <p:nvPr/>
        </p:nvSpPr>
        <p:spPr bwMode="auto">
          <a:xfrm>
            <a:off x="2667000" y="381000"/>
            <a:ext cx="3581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latin typeface="Times New Roman" pitchFamily="18" charset="0"/>
                <a:cs typeface="Arial" pitchFamily="34" charset="0"/>
              </a:rPr>
              <a:t>Câu 4: </a:t>
            </a:r>
          </a:p>
        </p:txBody>
      </p:sp>
      <p:sp>
        <p:nvSpPr>
          <p:cNvPr id="35860" name="Rectangle 1"/>
          <p:cNvSpPr>
            <a:spLocks noChangeArrowheads="1"/>
          </p:cNvSpPr>
          <p:nvPr/>
        </p:nvSpPr>
        <p:spPr bwMode="auto">
          <a:xfrm>
            <a:off x="720725" y="1355725"/>
            <a:ext cx="7543800" cy="1754188"/>
          </a:xfrm>
          <a:prstGeom prst="rect">
            <a:avLst/>
          </a:prstGeom>
          <a:noFill/>
          <a:ln w="9525">
            <a:noFill/>
            <a:miter lim="800000"/>
            <a:headEnd/>
            <a:tailEnd/>
          </a:ln>
        </p:spPr>
        <p:txBody>
          <a:bodyPr>
            <a:spAutoFit/>
          </a:bodyPr>
          <a:lstStyle/>
          <a:p>
            <a:r>
              <a:rPr lang="en-US" sz="3600" b="1">
                <a:solidFill>
                  <a:srgbClr val="FF0000"/>
                </a:solidFill>
                <a:cs typeface="Times New Roman" pitchFamily="18" charset="0"/>
              </a:rPr>
              <a:t>“Ghi lại lịch sử nước ta từ thời Hùng Vương đến thời Hậu Lê” là nội dung của cuốn sách nào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9"/>
                                        </p:tgtEl>
                                        <p:attrNameLst>
                                          <p:attrName>style.visibility</p:attrName>
                                        </p:attrNameLst>
                                      </p:cBhvr>
                                      <p:to>
                                        <p:strVal val="visible"/>
                                      </p:to>
                                    </p:set>
                                    <p:animEffect transition="in" filter="box(in)">
                                      <p:cBhvr>
                                        <p:cTn id="7" dur="500"/>
                                        <p:tgtEl>
                                          <p:spTgt spid="264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4198"/>
                                        </p:tgtEl>
                                        <p:attrNameLst>
                                          <p:attrName>style.visibility</p:attrName>
                                        </p:attrNameLst>
                                      </p:cBhvr>
                                      <p:to>
                                        <p:strVal val="visible"/>
                                      </p:to>
                                    </p:set>
                                    <p:animEffect transition="in" filter="blinds(horizontal)">
                                      <p:cBhvr>
                                        <p:cTn id="12" dur="500"/>
                                        <p:tgtEl>
                                          <p:spTgt spid="26419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64199"/>
                                        </p:tgtEl>
                                        <p:attrNameLst>
                                          <p:attrName>style.visibility</p:attrName>
                                        </p:attrNameLst>
                                      </p:cBhvr>
                                      <p:to>
                                        <p:strVal val="visible"/>
                                      </p:to>
                                    </p:set>
                                    <p:animEffect transition="in" filter="blinds(horizontal)">
                                      <p:cBhvr>
                                        <p:cTn id="15" dur="500"/>
                                        <p:tgtEl>
                                          <p:spTgt spid="264199"/>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64200"/>
                                        </p:tgtEl>
                                        <p:attrNameLst>
                                          <p:attrName>style.visibility</p:attrName>
                                        </p:attrNameLst>
                                      </p:cBhvr>
                                      <p:to>
                                        <p:strVal val="visible"/>
                                      </p:to>
                                    </p:set>
                                    <p:animEffect transition="in" filter="blinds(horizontal)">
                                      <p:cBhvr>
                                        <p:cTn id="18" dur="500"/>
                                        <p:tgtEl>
                                          <p:spTgt spid="264200"/>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blinds(horizontal)">
                                      <p:cBhvr>
                                        <p:cTn id="21" dur="500"/>
                                        <p:tgtEl>
                                          <p:spTgt spid="26420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64202"/>
                                        </p:tgtEl>
                                        <p:attrNameLst>
                                          <p:attrName>style.visibility</p:attrName>
                                        </p:attrNameLst>
                                      </p:cBhvr>
                                      <p:to>
                                        <p:strVal val="visible"/>
                                      </p:to>
                                    </p:set>
                                    <p:animEffect transition="in" filter="blinds(horizontal)">
                                      <p:cBhvr>
                                        <p:cTn id="24" dur="500"/>
                                        <p:tgtEl>
                                          <p:spTgt spid="26420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64203"/>
                                        </p:tgtEl>
                                        <p:attrNameLst>
                                          <p:attrName>style.visibility</p:attrName>
                                        </p:attrNameLst>
                                      </p:cBhvr>
                                      <p:to>
                                        <p:strVal val="visible"/>
                                      </p:to>
                                    </p:set>
                                    <p:animEffect transition="in" filter="blinds(horizontal)">
                                      <p:cBhvr>
                                        <p:cTn id="27" dur="500"/>
                                        <p:tgtEl>
                                          <p:spTgt spid="264203"/>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64204"/>
                                        </p:tgtEl>
                                        <p:attrNameLst>
                                          <p:attrName>style.visibility</p:attrName>
                                        </p:attrNameLst>
                                      </p:cBhvr>
                                      <p:to>
                                        <p:strVal val="visible"/>
                                      </p:to>
                                    </p:set>
                                    <p:animEffect transition="in" filter="blinds(horizontal)">
                                      <p:cBhvr>
                                        <p:cTn id="30" dur="500"/>
                                        <p:tgtEl>
                                          <p:spTgt spid="264204"/>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blinds(horizontal)">
                                      <p:cBhvr>
                                        <p:cTn id="33" dur="500"/>
                                        <p:tgtEl>
                                          <p:spTgt spid="26420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64206"/>
                                        </p:tgtEl>
                                        <p:attrNameLst>
                                          <p:attrName>style.visibility</p:attrName>
                                        </p:attrNameLst>
                                      </p:cBhvr>
                                      <p:to>
                                        <p:strVal val="visible"/>
                                      </p:to>
                                    </p:set>
                                    <p:animEffect transition="in" filter="blinds(horizontal)">
                                      <p:cBhvr>
                                        <p:cTn id="36" dur="500"/>
                                        <p:tgtEl>
                                          <p:spTgt spid="26420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64207"/>
                                        </p:tgtEl>
                                        <p:attrNameLst>
                                          <p:attrName>style.visibility</p:attrName>
                                        </p:attrNameLst>
                                      </p:cBhvr>
                                      <p:to>
                                        <p:strVal val="visible"/>
                                      </p:to>
                                    </p:set>
                                    <p:animEffect transition="in" filter="blinds(horizontal)">
                                      <p:cBhvr>
                                        <p:cTn id="39" dur="500"/>
                                        <p:tgtEl>
                                          <p:spTgt spid="26420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64208"/>
                                        </p:tgtEl>
                                        <p:attrNameLst>
                                          <p:attrName>style.visibility</p:attrName>
                                        </p:attrNameLst>
                                      </p:cBhvr>
                                      <p:to>
                                        <p:strVal val="visible"/>
                                      </p:to>
                                    </p:set>
                                    <p:animEffect transition="in" filter="blinds(horizontal)">
                                      <p:cBhvr>
                                        <p:cTn id="42" dur="500"/>
                                        <p:tgtEl>
                                          <p:spTgt spid="264208"/>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6420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6420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642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642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6420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6420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6420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6420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6420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6419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64198"/>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64210"/>
                                        </p:tgtEl>
                                        <p:attrNameLst>
                                          <p:attrName>style.visibility</p:attrName>
                                        </p:attrNameLst>
                                      </p:cBhvr>
                                      <p:to>
                                        <p:strVal val="visible"/>
                                      </p:to>
                                    </p:set>
                                    <p:animEffect transition="in" filter="box(in)">
                                      <p:cBhvr>
                                        <p:cTn id="79" dur="500"/>
                                        <p:tgtEl>
                                          <p:spTgt spid="2642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4211"/>
                                        </p:tgtEl>
                                        <p:attrNameLst>
                                          <p:attrName>style.visibility</p:attrName>
                                        </p:attrNameLst>
                                      </p:cBhvr>
                                      <p:to>
                                        <p:strVal val="visible"/>
                                      </p:to>
                                    </p:set>
                                    <p:animEffect transition="in" filter="box(in)">
                                      <p:cBhvr>
                                        <p:cTn id="84" dur="500"/>
                                        <p:tgtEl>
                                          <p:spTgt spid="2642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64197"/>
                                        </p:tgtEl>
                                        <p:attrNameLst>
                                          <p:attrName>fillcolor</p:attrName>
                                        </p:attrNameLst>
                                      </p:cBhvr>
                                      <p:to>
                                        <a:schemeClr val="accent2"/>
                                      </p:to>
                                    </p:animClr>
                                    <p:set>
                                      <p:cBhvr>
                                        <p:cTn id="89" dur="2000" fill="hold"/>
                                        <p:tgtEl>
                                          <p:spTgt spid="264197"/>
                                        </p:tgtEl>
                                        <p:attrNameLst>
                                          <p:attrName>fill.type</p:attrName>
                                        </p:attrNameLst>
                                      </p:cBhvr>
                                      <p:to>
                                        <p:strVal val="solid"/>
                                      </p:to>
                                    </p:set>
                                    <p:set>
                                      <p:cBhvr>
                                        <p:cTn id="90" dur="2000" fill="hold"/>
                                        <p:tgtEl>
                                          <p:spTgt spid="2641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8" grpId="1" animBg="1"/>
      <p:bldP spid="264199" grpId="0" animBg="1"/>
      <p:bldP spid="264199" grpId="1" animBg="1"/>
      <p:bldP spid="264200" grpId="0" animBg="1"/>
      <p:bldP spid="264200" grpId="1" animBg="1"/>
      <p:bldP spid="264201" grpId="0" animBg="1"/>
      <p:bldP spid="264201" grpId="1" animBg="1"/>
      <p:bldP spid="264202" grpId="0" animBg="1"/>
      <p:bldP spid="264202" grpId="1" animBg="1"/>
      <p:bldP spid="264203" grpId="0" animBg="1"/>
      <p:bldP spid="264203" grpId="1" animBg="1"/>
      <p:bldP spid="264204" grpId="0" animBg="1"/>
      <p:bldP spid="264204" grpId="1" animBg="1"/>
      <p:bldP spid="264205" grpId="0" animBg="1"/>
      <p:bldP spid="264205" grpId="1" animBg="1"/>
      <p:bldP spid="264206" grpId="0" animBg="1"/>
      <p:bldP spid="264206" grpId="1" animBg="1"/>
      <p:bldP spid="264207" grpId="0" animBg="1"/>
      <p:bldP spid="264207" grpId="1" animBg="1"/>
      <p:bldP spid="264208" grpId="0" animBg="1"/>
      <p:bldP spid="264208" grpId="1" animBg="1"/>
      <p:bldP spid="264209" grpId="0" animBg="1"/>
      <p:bldP spid="264210" grpId="0" animBg="1"/>
      <p:bldP spid="2642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54000" y="4567238"/>
            <a:ext cx="8039100" cy="1108075"/>
          </a:xfrm>
          <a:prstGeom prst="rect">
            <a:avLst/>
          </a:prstGeom>
          <a:noFill/>
          <a:ln w="9525" algn="ctr">
            <a:noFill/>
            <a:miter lim="800000"/>
            <a:headEnd/>
            <a:tailEnd/>
          </a:ln>
          <a:effectLst/>
        </p:spPr>
        <p:txBody>
          <a:bodyPr>
            <a:spAutoFit/>
          </a:bodyPr>
          <a:lstStyle/>
          <a:p>
            <a:r>
              <a:rPr lang="en-US" sz="6600" b="1">
                <a:solidFill>
                  <a:srgbClr val="660066"/>
                </a:solidFill>
                <a:latin typeface="Times New Roman" pitchFamily="18" charset="0"/>
              </a:rPr>
              <a:t>c</a:t>
            </a:r>
            <a:r>
              <a:rPr lang="en-US" sz="3600" b="1">
                <a:solidFill>
                  <a:srgbClr val="660066"/>
                </a:solidFill>
                <a:latin typeface="Times New Roman" pitchFamily="18" charset="0"/>
              </a:rPr>
              <a:t>.</a:t>
            </a:r>
            <a:r>
              <a:rPr lang="en-US" sz="2800" b="1">
                <a:solidFill>
                  <a:srgbClr val="0000CC"/>
                </a:solidFill>
                <a:latin typeface="Times New Roman" pitchFamily="18" charset="0"/>
              </a:rPr>
              <a:t> </a:t>
            </a:r>
            <a:r>
              <a:rPr lang="en-US" sz="4000" b="1">
                <a:solidFill>
                  <a:srgbClr val="0000FF"/>
                </a:solidFill>
              </a:rPr>
              <a:t>Lê Thánh Tông, Ngô Sĩ Liên.</a:t>
            </a:r>
            <a:r>
              <a:rPr lang="en-US" sz="4000" b="1">
                <a:solidFill>
                  <a:srgbClr val="0000CC"/>
                </a:solidFill>
                <a:latin typeface="Times New Roman" pitchFamily="18" charset="0"/>
              </a:rPr>
              <a:t> </a:t>
            </a:r>
          </a:p>
        </p:txBody>
      </p:sp>
      <p:sp>
        <p:nvSpPr>
          <p:cNvPr id="36867" name="Text Box 4"/>
          <p:cNvSpPr txBox="1">
            <a:spLocks noChangeArrowheads="1"/>
          </p:cNvSpPr>
          <p:nvPr/>
        </p:nvSpPr>
        <p:spPr bwMode="auto">
          <a:xfrm>
            <a:off x="114300" y="3960813"/>
            <a:ext cx="8729663" cy="708025"/>
          </a:xfrm>
          <a:prstGeom prst="rect">
            <a:avLst/>
          </a:prstGeom>
          <a:noFill/>
          <a:ln w="9525" algn="ctr">
            <a:noFill/>
            <a:miter lim="800000"/>
            <a:headEnd/>
            <a:tailEnd/>
          </a:ln>
          <a:effectLst/>
        </p:spPr>
        <p:txBody>
          <a:bodyPr>
            <a:spAutoFit/>
          </a:bodyPr>
          <a:lstStyle/>
          <a:p>
            <a:r>
              <a:rPr lang="en-US" sz="4000" b="1">
                <a:solidFill>
                  <a:srgbClr val="660066"/>
                </a:solidFill>
                <a:latin typeface="Times New Roman" pitchFamily="18" charset="0"/>
              </a:rPr>
              <a:t>A.</a:t>
            </a:r>
            <a:r>
              <a:rPr lang="en-US" sz="4000" b="1">
                <a:solidFill>
                  <a:srgbClr val="0000CC"/>
                </a:solidFill>
                <a:latin typeface="Times New Roman" pitchFamily="18" charset="0"/>
              </a:rPr>
              <a:t> </a:t>
            </a:r>
            <a:r>
              <a:rPr lang="en-US" sz="4000" b="1">
                <a:solidFill>
                  <a:srgbClr val="0000FF"/>
                </a:solidFill>
              </a:rPr>
              <a:t>Lương Thế Vinh, Nguyễn Trãi.</a:t>
            </a:r>
            <a:endParaRPr lang="en-US" sz="16100" b="1">
              <a:solidFill>
                <a:srgbClr val="0000CC"/>
              </a:solidFill>
              <a:latin typeface="Times New Roman" pitchFamily="18" charset="0"/>
            </a:endParaRPr>
          </a:p>
        </p:txBody>
      </p:sp>
      <p:sp>
        <p:nvSpPr>
          <p:cNvPr id="264197" name="Text Box 5"/>
          <p:cNvSpPr txBox="1">
            <a:spLocks noChangeArrowheads="1"/>
          </p:cNvSpPr>
          <p:nvPr/>
        </p:nvSpPr>
        <p:spPr bwMode="auto">
          <a:xfrm>
            <a:off x="269875" y="5715000"/>
            <a:ext cx="8778875" cy="769938"/>
          </a:xfrm>
          <a:prstGeom prst="rect">
            <a:avLst/>
          </a:prstGeom>
          <a:noFill/>
          <a:ln w="9525" algn="ctr">
            <a:noFill/>
            <a:miter lim="800000"/>
            <a:headEnd/>
            <a:tailEnd/>
          </a:ln>
          <a:effectLst/>
        </p:spPr>
        <p:txBody>
          <a:bodyPr>
            <a:spAutoFit/>
          </a:bodyPr>
          <a:lstStyle/>
          <a:p>
            <a:r>
              <a:rPr lang="en-US" sz="4400" b="1">
                <a:solidFill>
                  <a:srgbClr val="660066"/>
                </a:solidFill>
                <a:latin typeface=".VnCentury Schoolbook" pitchFamily="34" charset="0"/>
              </a:rPr>
              <a:t>B.</a:t>
            </a:r>
            <a:r>
              <a:rPr lang="en-US" sz="3200" b="1">
                <a:solidFill>
                  <a:srgbClr val="0000CC"/>
                </a:solidFill>
              </a:rPr>
              <a:t> </a:t>
            </a:r>
            <a:r>
              <a:rPr lang="en-US" sz="4400" b="1">
                <a:solidFill>
                  <a:srgbClr val="0000FF"/>
                </a:solidFill>
                <a:ea typeface="HP001 5Ha"/>
                <a:cs typeface="HP001 5Ha"/>
              </a:rPr>
              <a:t>Nguyễn Trãi, Lê Thánh Tông.</a:t>
            </a:r>
            <a:endParaRPr lang="en-US" sz="34400" b="1">
              <a:solidFill>
                <a:srgbClr val="0000FF"/>
              </a:solidFill>
              <a:latin typeface="Times New Roman" pitchFamily="18" charset="0"/>
            </a:endParaRPr>
          </a:p>
        </p:txBody>
      </p:sp>
      <p:sp>
        <p:nvSpPr>
          <p:cNvPr id="264198" name="Text Box 6"/>
          <p:cNvSpPr txBox="1">
            <a:spLocks noChangeArrowheads="1"/>
          </p:cNvSpPr>
          <p:nvPr/>
        </p:nvSpPr>
        <p:spPr bwMode="auto">
          <a:xfrm>
            <a:off x="7748588" y="39688"/>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64199" name="Text Box 7"/>
          <p:cNvSpPr txBox="1">
            <a:spLocks noChangeArrowheads="1"/>
          </p:cNvSpPr>
          <p:nvPr/>
        </p:nvSpPr>
        <p:spPr bwMode="auto">
          <a:xfrm>
            <a:off x="7735888" y="412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64200" name="Text Box 8"/>
          <p:cNvSpPr txBox="1">
            <a:spLocks noChangeArrowheads="1"/>
          </p:cNvSpPr>
          <p:nvPr/>
        </p:nvSpPr>
        <p:spPr bwMode="auto">
          <a:xfrm>
            <a:off x="7723188" y="412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64201" name="Text Box 9"/>
          <p:cNvSpPr txBox="1">
            <a:spLocks noChangeArrowheads="1"/>
          </p:cNvSpPr>
          <p:nvPr/>
        </p:nvSpPr>
        <p:spPr bwMode="auto">
          <a:xfrm>
            <a:off x="7735888" y="7938"/>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64202" name="Text Box 10"/>
          <p:cNvSpPr txBox="1">
            <a:spLocks noChangeArrowheads="1"/>
          </p:cNvSpPr>
          <p:nvPr/>
        </p:nvSpPr>
        <p:spPr bwMode="auto">
          <a:xfrm>
            <a:off x="7735888" y="412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64203" name="Text Box 11"/>
          <p:cNvSpPr txBox="1">
            <a:spLocks noChangeArrowheads="1"/>
          </p:cNvSpPr>
          <p:nvPr/>
        </p:nvSpPr>
        <p:spPr bwMode="auto">
          <a:xfrm>
            <a:off x="7735888" y="7938"/>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64204" name="Text Box 12"/>
          <p:cNvSpPr txBox="1">
            <a:spLocks noChangeArrowheads="1"/>
          </p:cNvSpPr>
          <p:nvPr/>
        </p:nvSpPr>
        <p:spPr bwMode="auto">
          <a:xfrm>
            <a:off x="7735888" y="7938"/>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64205" name="Text Box 13"/>
          <p:cNvSpPr txBox="1">
            <a:spLocks noChangeArrowheads="1"/>
          </p:cNvSpPr>
          <p:nvPr/>
        </p:nvSpPr>
        <p:spPr bwMode="auto">
          <a:xfrm>
            <a:off x="7748588" y="412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64206" name="Text Box 14"/>
          <p:cNvSpPr txBox="1">
            <a:spLocks noChangeArrowheads="1"/>
          </p:cNvSpPr>
          <p:nvPr/>
        </p:nvSpPr>
        <p:spPr bwMode="auto">
          <a:xfrm>
            <a:off x="7748588" y="285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64207" name="Text Box 15"/>
          <p:cNvSpPr txBox="1">
            <a:spLocks noChangeArrowheads="1"/>
          </p:cNvSpPr>
          <p:nvPr/>
        </p:nvSpPr>
        <p:spPr bwMode="auto">
          <a:xfrm>
            <a:off x="7748588" y="28575"/>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64208" name="Text Box 16"/>
          <p:cNvSpPr txBox="1">
            <a:spLocks noChangeArrowheads="1"/>
          </p:cNvSpPr>
          <p:nvPr/>
        </p:nvSpPr>
        <p:spPr bwMode="auto">
          <a:xfrm>
            <a:off x="7748588" y="74613"/>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64209" name="Text Box 17"/>
          <p:cNvSpPr txBox="1">
            <a:spLocks noChangeArrowheads="1"/>
          </p:cNvSpPr>
          <p:nvPr/>
        </p:nvSpPr>
        <p:spPr bwMode="auto">
          <a:xfrm>
            <a:off x="79375" y="115888"/>
            <a:ext cx="1905000" cy="530225"/>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64210" name="Text Box 18"/>
          <p:cNvSpPr txBox="1">
            <a:spLocks noChangeArrowheads="1"/>
          </p:cNvSpPr>
          <p:nvPr/>
        </p:nvSpPr>
        <p:spPr bwMode="auto">
          <a:xfrm>
            <a:off x="63500" y="115888"/>
            <a:ext cx="1905000" cy="530225"/>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64211" name="Text Box 19"/>
          <p:cNvSpPr txBox="1">
            <a:spLocks noChangeArrowheads="1"/>
          </p:cNvSpPr>
          <p:nvPr/>
        </p:nvSpPr>
        <p:spPr bwMode="auto">
          <a:xfrm>
            <a:off x="63500" y="80963"/>
            <a:ext cx="1905000" cy="528637"/>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§¸p ¸n</a:t>
            </a:r>
          </a:p>
        </p:txBody>
      </p:sp>
      <p:sp>
        <p:nvSpPr>
          <p:cNvPr id="36883" name="Text Box 20"/>
          <p:cNvSpPr txBox="1">
            <a:spLocks noChangeArrowheads="1"/>
          </p:cNvSpPr>
          <p:nvPr/>
        </p:nvSpPr>
        <p:spPr bwMode="auto">
          <a:xfrm>
            <a:off x="1258888" y="3073400"/>
            <a:ext cx="6029325" cy="646113"/>
          </a:xfrm>
          <a:prstGeom prst="rect">
            <a:avLst/>
          </a:prstGeom>
          <a:noFill/>
          <a:ln w="9525">
            <a:solidFill>
              <a:srgbClr val="0000CC"/>
            </a:solidFill>
            <a:miter lim="800000"/>
            <a:headEnd/>
            <a:tailEnd/>
          </a:ln>
          <a:effectLst/>
        </p:spPr>
        <p:txBody>
          <a:bodyPr>
            <a:spAutoFit/>
          </a:bodyPr>
          <a:lstStyle/>
          <a:p>
            <a:pPr algn="ctr">
              <a:spcBef>
                <a:spcPct val="50000"/>
              </a:spcBef>
            </a:pPr>
            <a:r>
              <a:rPr lang="en-US" sz="3600" b="1">
                <a:latin typeface="Times New Roman" pitchFamily="18" charset="0"/>
                <a:cs typeface="Arial" pitchFamily="34" charset="0"/>
              </a:rPr>
              <a:t>Điền theo thứ tự vào … là: </a:t>
            </a:r>
          </a:p>
        </p:txBody>
      </p:sp>
      <p:sp>
        <p:nvSpPr>
          <p:cNvPr id="36884" name="Text Box 9"/>
          <p:cNvSpPr txBox="1">
            <a:spLocks noChangeArrowheads="1"/>
          </p:cNvSpPr>
          <p:nvPr/>
        </p:nvSpPr>
        <p:spPr bwMode="auto">
          <a:xfrm>
            <a:off x="161925" y="990600"/>
            <a:ext cx="8305800" cy="2062163"/>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rPr>
              <a:t>Dưới thời Hậu Lê (thế kỷ XV), văn học và khoa học của nước ta đã đạt được những thành tựu đáng kể</a:t>
            </a:r>
            <a:r>
              <a:rPr lang="en-US" sz="3200" b="1" u="sng">
                <a:solidFill>
                  <a:srgbClr val="FF0000"/>
                </a:solidFill>
              </a:rPr>
              <a:t>.  ……</a:t>
            </a:r>
            <a:r>
              <a:rPr lang="en-US" sz="3200" b="1">
                <a:solidFill>
                  <a:srgbClr val="FF0000"/>
                </a:solidFill>
              </a:rPr>
              <a:t>và</a:t>
            </a:r>
            <a:r>
              <a:rPr lang="en-US" sz="3200" b="1" u="sng">
                <a:solidFill>
                  <a:srgbClr val="FF0000"/>
                </a:solidFill>
              </a:rPr>
              <a:t>…….</a:t>
            </a:r>
            <a:r>
              <a:rPr lang="en-US" sz="3200" b="1">
                <a:solidFill>
                  <a:srgbClr val="FF0000"/>
                </a:solidFill>
              </a:rPr>
              <a:t>.là những tác giả tiêu biểu trong thời kỳ đó.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9"/>
                                        </p:tgtEl>
                                        <p:attrNameLst>
                                          <p:attrName>style.visibility</p:attrName>
                                        </p:attrNameLst>
                                      </p:cBhvr>
                                      <p:to>
                                        <p:strVal val="visible"/>
                                      </p:to>
                                    </p:set>
                                    <p:animEffect transition="in" filter="box(in)">
                                      <p:cBhvr>
                                        <p:cTn id="7" dur="500"/>
                                        <p:tgtEl>
                                          <p:spTgt spid="264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64198"/>
                                        </p:tgtEl>
                                        <p:attrNameLst>
                                          <p:attrName>style.visibility</p:attrName>
                                        </p:attrNameLst>
                                      </p:cBhvr>
                                      <p:to>
                                        <p:strVal val="visible"/>
                                      </p:to>
                                    </p:set>
                                    <p:animEffect transition="in" filter="blinds(horizontal)">
                                      <p:cBhvr>
                                        <p:cTn id="12" dur="500"/>
                                        <p:tgtEl>
                                          <p:spTgt spid="264198"/>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64199"/>
                                        </p:tgtEl>
                                        <p:attrNameLst>
                                          <p:attrName>style.visibility</p:attrName>
                                        </p:attrNameLst>
                                      </p:cBhvr>
                                      <p:to>
                                        <p:strVal val="visible"/>
                                      </p:to>
                                    </p:set>
                                    <p:animEffect transition="in" filter="blinds(horizontal)">
                                      <p:cBhvr>
                                        <p:cTn id="15" dur="500"/>
                                        <p:tgtEl>
                                          <p:spTgt spid="264199"/>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64200"/>
                                        </p:tgtEl>
                                        <p:attrNameLst>
                                          <p:attrName>style.visibility</p:attrName>
                                        </p:attrNameLst>
                                      </p:cBhvr>
                                      <p:to>
                                        <p:strVal val="visible"/>
                                      </p:to>
                                    </p:set>
                                    <p:animEffect transition="in" filter="blinds(horizontal)">
                                      <p:cBhvr>
                                        <p:cTn id="18" dur="500"/>
                                        <p:tgtEl>
                                          <p:spTgt spid="264200"/>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blinds(horizontal)">
                                      <p:cBhvr>
                                        <p:cTn id="21" dur="500"/>
                                        <p:tgtEl>
                                          <p:spTgt spid="26420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64202"/>
                                        </p:tgtEl>
                                        <p:attrNameLst>
                                          <p:attrName>style.visibility</p:attrName>
                                        </p:attrNameLst>
                                      </p:cBhvr>
                                      <p:to>
                                        <p:strVal val="visible"/>
                                      </p:to>
                                    </p:set>
                                    <p:animEffect transition="in" filter="blinds(horizontal)">
                                      <p:cBhvr>
                                        <p:cTn id="24" dur="500"/>
                                        <p:tgtEl>
                                          <p:spTgt spid="264202"/>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64203"/>
                                        </p:tgtEl>
                                        <p:attrNameLst>
                                          <p:attrName>style.visibility</p:attrName>
                                        </p:attrNameLst>
                                      </p:cBhvr>
                                      <p:to>
                                        <p:strVal val="visible"/>
                                      </p:to>
                                    </p:set>
                                    <p:animEffect transition="in" filter="blinds(horizontal)">
                                      <p:cBhvr>
                                        <p:cTn id="27" dur="500"/>
                                        <p:tgtEl>
                                          <p:spTgt spid="264203"/>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64204"/>
                                        </p:tgtEl>
                                        <p:attrNameLst>
                                          <p:attrName>style.visibility</p:attrName>
                                        </p:attrNameLst>
                                      </p:cBhvr>
                                      <p:to>
                                        <p:strVal val="visible"/>
                                      </p:to>
                                    </p:set>
                                    <p:animEffect transition="in" filter="blinds(horizontal)">
                                      <p:cBhvr>
                                        <p:cTn id="30" dur="500"/>
                                        <p:tgtEl>
                                          <p:spTgt spid="264204"/>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blinds(horizontal)">
                                      <p:cBhvr>
                                        <p:cTn id="33" dur="500"/>
                                        <p:tgtEl>
                                          <p:spTgt spid="26420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64206"/>
                                        </p:tgtEl>
                                        <p:attrNameLst>
                                          <p:attrName>style.visibility</p:attrName>
                                        </p:attrNameLst>
                                      </p:cBhvr>
                                      <p:to>
                                        <p:strVal val="visible"/>
                                      </p:to>
                                    </p:set>
                                    <p:animEffect transition="in" filter="blinds(horizontal)">
                                      <p:cBhvr>
                                        <p:cTn id="36" dur="500"/>
                                        <p:tgtEl>
                                          <p:spTgt spid="26420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64207"/>
                                        </p:tgtEl>
                                        <p:attrNameLst>
                                          <p:attrName>style.visibility</p:attrName>
                                        </p:attrNameLst>
                                      </p:cBhvr>
                                      <p:to>
                                        <p:strVal val="visible"/>
                                      </p:to>
                                    </p:set>
                                    <p:animEffect transition="in" filter="blinds(horizontal)">
                                      <p:cBhvr>
                                        <p:cTn id="39" dur="500"/>
                                        <p:tgtEl>
                                          <p:spTgt spid="26420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64208"/>
                                        </p:tgtEl>
                                        <p:attrNameLst>
                                          <p:attrName>style.visibility</p:attrName>
                                        </p:attrNameLst>
                                      </p:cBhvr>
                                      <p:to>
                                        <p:strVal val="visible"/>
                                      </p:to>
                                    </p:set>
                                    <p:animEffect transition="in" filter="blinds(horizontal)">
                                      <p:cBhvr>
                                        <p:cTn id="42" dur="500"/>
                                        <p:tgtEl>
                                          <p:spTgt spid="264208"/>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6420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6420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642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642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6420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6420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6420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6420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6420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6419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64198"/>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64210"/>
                                        </p:tgtEl>
                                        <p:attrNameLst>
                                          <p:attrName>style.visibility</p:attrName>
                                        </p:attrNameLst>
                                      </p:cBhvr>
                                      <p:to>
                                        <p:strVal val="visible"/>
                                      </p:to>
                                    </p:set>
                                    <p:animEffect transition="in" filter="box(in)">
                                      <p:cBhvr>
                                        <p:cTn id="79" dur="500"/>
                                        <p:tgtEl>
                                          <p:spTgt spid="2642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64211"/>
                                        </p:tgtEl>
                                        <p:attrNameLst>
                                          <p:attrName>style.visibility</p:attrName>
                                        </p:attrNameLst>
                                      </p:cBhvr>
                                      <p:to>
                                        <p:strVal val="visible"/>
                                      </p:to>
                                    </p:set>
                                    <p:animEffect transition="in" filter="box(in)">
                                      <p:cBhvr>
                                        <p:cTn id="84" dur="500"/>
                                        <p:tgtEl>
                                          <p:spTgt spid="2642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64197"/>
                                        </p:tgtEl>
                                        <p:attrNameLst>
                                          <p:attrName>fillcolor</p:attrName>
                                        </p:attrNameLst>
                                      </p:cBhvr>
                                      <p:to>
                                        <a:schemeClr val="accent2"/>
                                      </p:to>
                                    </p:animClr>
                                    <p:set>
                                      <p:cBhvr>
                                        <p:cTn id="89" dur="2000" fill="hold"/>
                                        <p:tgtEl>
                                          <p:spTgt spid="264197"/>
                                        </p:tgtEl>
                                        <p:attrNameLst>
                                          <p:attrName>fill.type</p:attrName>
                                        </p:attrNameLst>
                                      </p:cBhvr>
                                      <p:to>
                                        <p:strVal val="solid"/>
                                      </p:to>
                                    </p:set>
                                    <p:set>
                                      <p:cBhvr>
                                        <p:cTn id="90" dur="2000" fill="hold"/>
                                        <p:tgtEl>
                                          <p:spTgt spid="2641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8" grpId="1" animBg="1"/>
      <p:bldP spid="264199" grpId="0" animBg="1"/>
      <p:bldP spid="264199" grpId="1" animBg="1"/>
      <p:bldP spid="264200" grpId="0" animBg="1"/>
      <p:bldP spid="264200" grpId="1" animBg="1"/>
      <p:bldP spid="264201" grpId="0" animBg="1"/>
      <p:bldP spid="264201" grpId="1" animBg="1"/>
      <p:bldP spid="264202" grpId="0" animBg="1"/>
      <p:bldP spid="264202" grpId="1" animBg="1"/>
      <p:bldP spid="264203" grpId="0" animBg="1"/>
      <p:bldP spid="264203" grpId="1" animBg="1"/>
      <p:bldP spid="264204" grpId="0" animBg="1"/>
      <p:bldP spid="264204" grpId="1" animBg="1"/>
      <p:bldP spid="264205" grpId="0" animBg="1"/>
      <p:bldP spid="264205" grpId="1" animBg="1"/>
      <p:bldP spid="264206" grpId="0" animBg="1"/>
      <p:bldP spid="264206" grpId="1" animBg="1"/>
      <p:bldP spid="264207" grpId="0" animBg="1"/>
      <p:bldP spid="264207" grpId="1" animBg="1"/>
      <p:bldP spid="264208" grpId="0" animBg="1"/>
      <p:bldP spid="264208" grpId="1" animBg="1"/>
      <p:bldP spid="264209" grpId="0" animBg="1"/>
      <p:bldP spid="264210" grpId="0" animBg="1"/>
      <p:bldP spid="2642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3200400"/>
            <a:ext cx="1143000" cy="701675"/>
          </a:xfrm>
          <a:prstGeom prst="rect">
            <a:avLst/>
          </a:prstGeom>
          <a:noFill/>
          <a:ln w="9525">
            <a:noFill/>
            <a:miter lim="800000"/>
            <a:headEnd/>
            <a:tailEnd/>
          </a:ln>
        </p:spPr>
        <p:txBody>
          <a:bodyPr>
            <a:spAutoFit/>
          </a:bodyPr>
          <a:lstStyle/>
          <a:p>
            <a:pPr>
              <a:spcBef>
                <a:spcPct val="50000"/>
              </a:spcBef>
            </a:pPr>
            <a:endParaRPr lang="vi-VN" sz="4000"/>
          </a:p>
        </p:txBody>
      </p:sp>
      <p:sp>
        <p:nvSpPr>
          <p:cNvPr id="32" name="Text Box 9"/>
          <p:cNvSpPr txBox="1">
            <a:spLocks noChangeArrowheads="1"/>
          </p:cNvSpPr>
          <p:nvPr/>
        </p:nvSpPr>
        <p:spPr bwMode="auto">
          <a:xfrm>
            <a:off x="381000" y="1905000"/>
            <a:ext cx="8305800" cy="3416300"/>
          </a:xfrm>
          <a:prstGeom prst="rect">
            <a:avLst/>
          </a:prstGeom>
          <a:noFill/>
          <a:ln w="9525">
            <a:noFill/>
            <a:miter lim="800000"/>
            <a:headEnd/>
            <a:tailEnd/>
          </a:ln>
        </p:spPr>
        <p:txBody>
          <a:bodyPr>
            <a:spAutoFit/>
          </a:bodyPr>
          <a:lstStyle/>
          <a:p>
            <a:pPr algn="ctr">
              <a:spcBef>
                <a:spcPct val="50000"/>
              </a:spcBef>
            </a:pPr>
            <a:r>
              <a:rPr lang="en-US" sz="3600" b="1"/>
              <a:t>Dưới thời  ………….   (thế kỷ XV), văn học và khoa học của nước ta đã đạt được những thành tựu đáng kể.  …………........và…..……………….là những tác giả tiêu biểu trong thời kỳ đó.</a:t>
            </a:r>
          </a:p>
        </p:txBody>
      </p:sp>
      <p:sp>
        <p:nvSpPr>
          <p:cNvPr id="36" name="Rectangle 13"/>
          <p:cNvSpPr>
            <a:spLocks noChangeArrowheads="1"/>
          </p:cNvSpPr>
          <p:nvPr/>
        </p:nvSpPr>
        <p:spPr bwMode="auto">
          <a:xfrm>
            <a:off x="2959100" y="1928813"/>
            <a:ext cx="1905000" cy="457200"/>
          </a:xfrm>
          <a:prstGeom prst="rect">
            <a:avLst/>
          </a:prstGeom>
          <a:solidFill>
            <a:schemeClr val="bg1"/>
          </a:solidFill>
          <a:ln w="9525">
            <a:noFill/>
            <a:miter lim="800000"/>
            <a:headEnd/>
            <a:tailEnd/>
          </a:ln>
        </p:spPr>
        <p:txBody>
          <a:bodyPr wrap="none" anchor="ctr"/>
          <a:lstStyle/>
          <a:p>
            <a:pPr algn="ctr"/>
            <a:r>
              <a:rPr lang="en-US" sz="4000" b="1" i="1">
                <a:solidFill>
                  <a:srgbClr val="FF0000"/>
                </a:solidFill>
              </a:rPr>
              <a:t>Hậu Lê</a:t>
            </a:r>
          </a:p>
        </p:txBody>
      </p:sp>
      <p:sp>
        <p:nvSpPr>
          <p:cNvPr id="37" name="Rectangle 14"/>
          <p:cNvSpPr>
            <a:spLocks noChangeArrowheads="1"/>
          </p:cNvSpPr>
          <p:nvPr/>
        </p:nvSpPr>
        <p:spPr bwMode="auto">
          <a:xfrm>
            <a:off x="381000" y="3711575"/>
            <a:ext cx="3200400" cy="381000"/>
          </a:xfrm>
          <a:prstGeom prst="rect">
            <a:avLst/>
          </a:prstGeom>
          <a:solidFill>
            <a:schemeClr val="bg1"/>
          </a:solidFill>
          <a:ln w="9525">
            <a:noFill/>
            <a:miter lim="800000"/>
            <a:headEnd/>
            <a:tailEnd/>
          </a:ln>
        </p:spPr>
        <p:txBody>
          <a:bodyPr wrap="none" anchor="ctr"/>
          <a:lstStyle/>
          <a:p>
            <a:r>
              <a:rPr lang="en-US" sz="3600" b="1" i="1">
                <a:solidFill>
                  <a:srgbClr val="FF0000"/>
                </a:solidFill>
              </a:rPr>
              <a:t>Nguyễn Trãi    </a:t>
            </a:r>
          </a:p>
        </p:txBody>
      </p:sp>
      <p:sp>
        <p:nvSpPr>
          <p:cNvPr id="38" name="Rectangle 15"/>
          <p:cNvSpPr>
            <a:spLocks noChangeArrowheads="1"/>
          </p:cNvSpPr>
          <p:nvPr/>
        </p:nvSpPr>
        <p:spPr bwMode="auto">
          <a:xfrm>
            <a:off x="4308475" y="3711575"/>
            <a:ext cx="3276600" cy="381000"/>
          </a:xfrm>
          <a:prstGeom prst="rect">
            <a:avLst/>
          </a:prstGeom>
          <a:solidFill>
            <a:schemeClr val="bg1"/>
          </a:solidFill>
          <a:ln w="9525">
            <a:noFill/>
            <a:miter lim="800000"/>
            <a:headEnd/>
            <a:tailEnd/>
          </a:ln>
        </p:spPr>
        <p:txBody>
          <a:bodyPr wrap="none" anchor="ctr"/>
          <a:lstStyle/>
          <a:p>
            <a:r>
              <a:rPr lang="en-US" sz="3600" b="1" i="1">
                <a:solidFill>
                  <a:srgbClr val="FF0000"/>
                </a:solidFill>
              </a:rPr>
              <a:t>Lê Thánh Tông</a:t>
            </a:r>
          </a:p>
        </p:txBody>
      </p:sp>
      <p:pic>
        <p:nvPicPr>
          <p:cNvPr id="39" name="Picture 16" descr="sun14[1]"/>
          <p:cNvPicPr>
            <a:picLocks noChangeAspect="1" noChangeArrowheads="1" noCrop="1"/>
          </p:cNvPicPr>
          <p:nvPr/>
        </p:nvPicPr>
        <p:blipFill>
          <a:blip r:embed="rId3"/>
          <a:srcRect/>
          <a:stretch>
            <a:fillRect/>
          </a:stretch>
        </p:blipFill>
        <p:spPr bwMode="auto">
          <a:xfrm>
            <a:off x="7620000" y="5562600"/>
            <a:ext cx="1752600" cy="1371600"/>
          </a:xfrm>
          <a:prstGeom prst="rect">
            <a:avLst/>
          </a:prstGeom>
          <a:noFill/>
          <a:ln w="9525">
            <a:noFill/>
            <a:miter lim="800000"/>
            <a:headEnd/>
            <a:tailEnd/>
          </a:ln>
        </p:spPr>
      </p:pic>
      <p:sp>
        <p:nvSpPr>
          <p:cNvPr id="8" name="TextBox 7"/>
          <p:cNvSpPr txBox="1"/>
          <p:nvPr/>
        </p:nvSpPr>
        <p:spPr>
          <a:xfrm>
            <a:off x="3255963" y="276225"/>
            <a:ext cx="4135437" cy="1144588"/>
          </a:xfrm>
          <a:prstGeom prst="rect">
            <a:avLst/>
          </a:prstGeom>
          <a:noFill/>
        </p:spPr>
        <p:txBody>
          <a:bodyPr>
            <a:spAutoFit/>
          </a:bodyPr>
          <a:lstStyle/>
          <a:p>
            <a:pPr>
              <a:lnSpc>
                <a:spcPct val="114000"/>
              </a:lnSpc>
              <a:defRPr/>
            </a:pPr>
            <a:r>
              <a:rPr lang="en-US" sz="6000" b="1" dirty="0" err="1">
                <a:solidFill>
                  <a:srgbClr val="FF3399"/>
                </a:solidFill>
                <a:latin typeface="+mj-lt"/>
                <a:ea typeface="HP001 5Ha" pitchFamily="34" charset="-127"/>
                <a:cs typeface="Arial" pitchFamily="34" charset="0"/>
              </a:rPr>
              <a:t>Bài</a:t>
            </a:r>
            <a:r>
              <a:rPr lang="en-US" sz="6000" b="1" dirty="0">
                <a:solidFill>
                  <a:srgbClr val="FF3399"/>
                </a:solidFill>
                <a:latin typeface="+mj-lt"/>
                <a:ea typeface="HP001 5Ha" pitchFamily="34" charset="-127"/>
                <a:cs typeface="Arial" pitchFamily="34" charset="0"/>
              </a:rPr>
              <a:t> </a:t>
            </a:r>
            <a:r>
              <a:rPr lang="en-US" sz="6000" b="1" dirty="0" err="1">
                <a:solidFill>
                  <a:srgbClr val="FF3399"/>
                </a:solidFill>
                <a:latin typeface="+mj-lt"/>
                <a:ea typeface="HP001 5Ha" pitchFamily="34" charset="-127"/>
                <a:cs typeface="Arial" pitchFamily="34" charset="0"/>
              </a:rPr>
              <a:t>học</a:t>
            </a:r>
            <a:endParaRPr lang="en-US" sz="6000" b="1" dirty="0">
              <a:solidFill>
                <a:srgbClr val="FF3399"/>
              </a:solidFill>
              <a:latin typeface="+mj-lt"/>
              <a:ea typeface="HP001 5Ha" pitchFamily="34" charset="-127"/>
              <a:cs typeface="Arial"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plus(in)">
                                      <p:cBhvr>
                                        <p:cTn id="7" dur="500"/>
                                        <p:tgtEl>
                                          <p:spTgt spid="32">
                                            <p:txEl>
                                              <p:pRg st="0" end="0"/>
                                            </p:txEl>
                                          </p:spTgt>
                                        </p:tgtEl>
                                      </p:cBhvr>
                                    </p:animEffect>
                                  </p:childTnLst>
                                </p:cTn>
                              </p:par>
                              <p:par>
                                <p:cTn id="8" presetID="0" presetClass="path" presetSubtype="0" accel="50000" decel="50000" fill="hold" nodeType="withEffect">
                                  <p:stCondLst>
                                    <p:cond delay="0"/>
                                  </p:stCondLst>
                                  <p:childTnLst>
                                    <p:animMotion origin="layout" path="M 0.00416 0.02222 L -0.85417 -0.82222 " pathEditMode="relative" rAng="0" ptsTypes="AA">
                                      <p:cBhvr>
                                        <p:cTn id="9" dur="500" fill="hold"/>
                                        <p:tgtEl>
                                          <p:spTgt spid="39"/>
                                        </p:tgtEl>
                                        <p:attrNameLst>
                                          <p:attrName>ppt_x</p:attrName>
                                          <p:attrName>ppt_y</p:attrName>
                                        </p:attrNameLst>
                                      </p:cBhvr>
                                      <p:rCtr x="-429" y="-422"/>
                                    </p:animMotion>
                                  </p:childTnLst>
                                  <p:subTnLst>
                                    <p:audio>
                                      <p:cMediaNode>
                                        <p:cTn display="0" masterRel="sameClick">
                                          <p:stCondLst>
                                            <p:cond evt="begin" delay="0">
                                              <p:tn val="8"/>
                                            </p:cond>
                                          </p:stCondLst>
                                          <p:endCondLst>
                                            <p:cond evt="onStopAudio" delay="0">
                                              <p:tgtEl>
                                                <p:sldTgt/>
                                              </p:tgtEl>
                                            </p:cond>
                                          </p:endCondLst>
                                        </p:cTn>
                                        <p:tgtEl>
                                          <p:sndTgt r:embed="rId2" name="chimes.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linds(horizontal)">
                                      <p:cBhvr>
                                        <p:cTn id="14" dur="500"/>
                                        <p:tgtEl>
                                          <p:spTgt spid="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amond(in)">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P spid="36" grpId="0" animBg="1"/>
      <p:bldP spid="37" grpId="0" animBg="1"/>
      <p:bldP spid="38"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304800" y="1524000"/>
            <a:ext cx="8534400" cy="2362200"/>
          </a:xfrm>
          <a:prstGeom prst="rect">
            <a:avLst/>
          </a:prstGeom>
          <a:noFill/>
          <a:ln w="9525">
            <a:noFill/>
            <a:miter lim="800000"/>
            <a:headEnd/>
            <a:tailEnd/>
          </a:ln>
        </p:spPr>
        <p:txBody>
          <a:bodyPr anchor="ctr"/>
          <a:lstStyle/>
          <a:p>
            <a:r>
              <a:rPr lang="en-US" sz="3200">
                <a:solidFill>
                  <a:srgbClr val="0000FF"/>
                </a:solidFill>
                <a:latin typeface="Times New Roman" pitchFamily="18" charset="0"/>
              </a:rPr>
              <a:t/>
            </a:r>
            <a:br>
              <a:rPr lang="en-US" sz="3200">
                <a:solidFill>
                  <a:srgbClr val="0000FF"/>
                </a:solidFill>
                <a:latin typeface="Times New Roman" pitchFamily="18" charset="0"/>
              </a:rPr>
            </a:br>
            <a:r>
              <a:rPr lang="en-US" sz="3200">
                <a:solidFill>
                  <a:srgbClr val="0000FF"/>
                </a:solidFill>
                <a:latin typeface="Times New Roman" pitchFamily="18" charset="0"/>
              </a:rPr>
              <a:t>   </a:t>
            </a:r>
            <a:r>
              <a:rPr lang="en-US" sz="3200" i="1">
                <a:solidFill>
                  <a:srgbClr val="0000FF"/>
                </a:solidFill>
                <a:latin typeface="Times New Roman" pitchFamily="18" charset="0"/>
              </a:rPr>
              <a:t> các tác phẩm và tác giả tiêu biểu của văn học </a:t>
            </a:r>
            <a:r>
              <a:rPr lang="en-US" sz="3200">
                <a:solidFill>
                  <a:srgbClr val="0000FF"/>
                </a:solidFill>
                <a:latin typeface="Times New Roman" pitchFamily="18" charset="0"/>
              </a:rPr>
              <a:t>: Quốc âm thi tập, Bình Ngô đại cáo; </a:t>
            </a:r>
            <a:r>
              <a:rPr lang="en-US" sz="3200" b="1" i="1">
                <a:solidFill>
                  <a:srgbClr val="0000FF"/>
                </a:solidFill>
                <a:latin typeface="Times New Roman" pitchFamily="18" charset="0"/>
              </a:rPr>
              <a:t>Ứ</a:t>
            </a:r>
            <a:r>
              <a:rPr lang="en-US" sz="3200">
                <a:solidFill>
                  <a:srgbClr val="0000FF"/>
                </a:solidFill>
                <a:latin typeface="Times New Roman" pitchFamily="18" charset="0"/>
              </a:rPr>
              <a:t>c Trai thi tập ( Nguyễn Trãi); Hồng Đức quốc âm thi tập (Lê Thánh Tông)...</a:t>
            </a:r>
            <a:r>
              <a:rPr lang="en-US" sz="3200">
                <a:solidFill>
                  <a:schemeClr val="tx2"/>
                </a:solidFill>
                <a:latin typeface="Times New Roman" pitchFamily="18" charset="0"/>
              </a:rPr>
              <a:t/>
            </a:r>
            <a:br>
              <a:rPr lang="en-US" sz="3200">
                <a:solidFill>
                  <a:schemeClr val="tx2"/>
                </a:solidFill>
                <a:latin typeface="Times New Roman" pitchFamily="18" charset="0"/>
              </a:rPr>
            </a:br>
            <a:r>
              <a:rPr lang="en-US" sz="3200">
                <a:solidFill>
                  <a:schemeClr val="tx2"/>
                </a:solidFill>
              </a:rPr>
              <a:t/>
            </a:r>
            <a:br>
              <a:rPr lang="en-US" sz="3200">
                <a:solidFill>
                  <a:schemeClr val="tx2"/>
                </a:solidFill>
              </a:rPr>
            </a:br>
            <a:endParaRPr lang="en-US" sz="3200">
              <a:solidFill>
                <a:schemeClr val="tx2"/>
              </a:solidFill>
            </a:endParaRPr>
          </a:p>
        </p:txBody>
      </p:sp>
      <p:sp>
        <p:nvSpPr>
          <p:cNvPr id="34826" name="Rectangle 10"/>
          <p:cNvSpPr>
            <a:spLocks noChangeArrowheads="1"/>
          </p:cNvSpPr>
          <p:nvPr/>
        </p:nvSpPr>
        <p:spPr bwMode="auto">
          <a:xfrm>
            <a:off x="381000" y="4495800"/>
            <a:ext cx="8458200" cy="2362200"/>
          </a:xfrm>
          <a:prstGeom prst="rect">
            <a:avLst/>
          </a:prstGeom>
          <a:noFill/>
          <a:ln w="9525">
            <a:noFill/>
            <a:miter lim="800000"/>
            <a:headEnd/>
            <a:tailEnd/>
          </a:ln>
        </p:spPr>
        <p:txBody>
          <a:bodyPr anchor="ctr"/>
          <a:lstStyle/>
          <a:p>
            <a:r>
              <a:rPr lang="en-US" sz="3200">
                <a:solidFill>
                  <a:srgbClr val="0000FF"/>
                </a:solidFill>
                <a:latin typeface="Times New Roman" pitchFamily="18" charset="0"/>
              </a:rPr>
              <a:t>Các công trình và tác giả của các công trình: </a:t>
            </a:r>
            <a:br>
              <a:rPr lang="en-US" sz="3200">
                <a:solidFill>
                  <a:srgbClr val="0000FF"/>
                </a:solidFill>
                <a:latin typeface="Times New Roman" pitchFamily="18" charset="0"/>
              </a:rPr>
            </a:br>
            <a:r>
              <a:rPr lang="en-US" sz="3200">
                <a:solidFill>
                  <a:srgbClr val="0000FF"/>
                </a:solidFill>
                <a:latin typeface="Times New Roman" pitchFamily="18" charset="0"/>
              </a:rPr>
              <a:t>      * Đại Việt sử kí toàn thư ( Ngô Sĩ Liên)</a:t>
            </a:r>
            <a:br>
              <a:rPr lang="en-US" sz="3200">
                <a:solidFill>
                  <a:srgbClr val="0000FF"/>
                </a:solidFill>
                <a:latin typeface="Times New Roman" pitchFamily="18" charset="0"/>
              </a:rPr>
            </a:br>
            <a:r>
              <a:rPr lang="en-US" sz="3200">
                <a:solidFill>
                  <a:srgbClr val="0000FF"/>
                </a:solidFill>
                <a:latin typeface="Times New Roman" pitchFamily="18" charset="0"/>
              </a:rPr>
              <a:t>      * Lam Sơn thực lục; Dư địa chí (Nguyễn Trãi)</a:t>
            </a:r>
            <a:br>
              <a:rPr lang="en-US" sz="3200">
                <a:solidFill>
                  <a:srgbClr val="0000FF"/>
                </a:solidFill>
                <a:latin typeface="Times New Roman" pitchFamily="18" charset="0"/>
              </a:rPr>
            </a:br>
            <a:r>
              <a:rPr lang="en-US" sz="3200">
                <a:solidFill>
                  <a:srgbClr val="0000FF"/>
                </a:solidFill>
                <a:latin typeface="Times New Roman" pitchFamily="18" charset="0"/>
              </a:rPr>
              <a:t>      * Đại thành toán pháp ( Lương Thế  Vinh) </a:t>
            </a:r>
            <a:br>
              <a:rPr lang="en-US" sz="3200">
                <a:solidFill>
                  <a:srgbClr val="0000FF"/>
                </a:solidFill>
                <a:latin typeface="Times New Roman" pitchFamily="18" charset="0"/>
              </a:rPr>
            </a:br>
            <a:endParaRPr lang="en-US" sz="3200">
              <a:solidFill>
                <a:srgbClr val="0000FF"/>
              </a:solidFill>
              <a:latin typeface="Times New Roman" pitchFamily="18" charset="0"/>
            </a:endParaRPr>
          </a:p>
        </p:txBody>
      </p:sp>
      <p:sp>
        <p:nvSpPr>
          <p:cNvPr id="9" name="Rectangle 5"/>
          <p:cNvSpPr>
            <a:spLocks noChangeArrowheads="1"/>
          </p:cNvSpPr>
          <p:nvPr/>
        </p:nvSpPr>
        <p:spPr bwMode="auto">
          <a:xfrm>
            <a:off x="457200" y="228600"/>
            <a:ext cx="8534400" cy="1447800"/>
          </a:xfrm>
          <a:prstGeom prst="rect">
            <a:avLst/>
          </a:prstGeom>
          <a:noFill/>
          <a:ln w="9525">
            <a:noFill/>
            <a:miter lim="800000"/>
            <a:headEnd/>
            <a:tailEnd/>
          </a:ln>
        </p:spPr>
        <p:txBody>
          <a:bodyPr anchor="ctr"/>
          <a:lstStyle/>
          <a:p>
            <a:r>
              <a:rPr lang="en-US" sz="4000" i="1">
                <a:solidFill>
                  <a:srgbClr val="FF0000"/>
                </a:solidFill>
                <a:latin typeface="Times New Roman" pitchFamily="18" charset="0"/>
              </a:rPr>
              <a:t>-</a:t>
            </a:r>
            <a:r>
              <a:rPr lang="en-US" sz="3200" i="1">
                <a:solidFill>
                  <a:srgbClr val="FF0066"/>
                </a:solidFill>
                <a:latin typeface="Times New Roman" pitchFamily="18" charset="0"/>
              </a:rPr>
              <a:t> Hãy kể tên các tác phẩm và tác giả tiêu biểu của văn học thời Hậu Lê</a:t>
            </a:r>
            <a:r>
              <a:rPr lang="en-US" sz="3200" i="1">
                <a:solidFill>
                  <a:srgbClr val="0000FF"/>
                </a:solidFill>
                <a:latin typeface="Times New Roman" pitchFamily="18" charset="0"/>
              </a:rPr>
              <a:t> </a:t>
            </a:r>
            <a:endParaRPr lang="en-US" sz="3200">
              <a:solidFill>
                <a:schemeClr val="tx2"/>
              </a:solidFill>
            </a:endParaRPr>
          </a:p>
        </p:txBody>
      </p:sp>
      <p:sp>
        <p:nvSpPr>
          <p:cNvPr id="10" name="Rectangle 5"/>
          <p:cNvSpPr>
            <a:spLocks noChangeArrowheads="1"/>
          </p:cNvSpPr>
          <p:nvPr/>
        </p:nvSpPr>
        <p:spPr bwMode="auto">
          <a:xfrm>
            <a:off x="304800" y="3124200"/>
            <a:ext cx="8534400" cy="1447800"/>
          </a:xfrm>
          <a:prstGeom prst="rect">
            <a:avLst/>
          </a:prstGeom>
          <a:noFill/>
          <a:ln w="9525">
            <a:noFill/>
            <a:miter lim="800000"/>
            <a:headEnd/>
            <a:tailEnd/>
          </a:ln>
        </p:spPr>
        <p:txBody>
          <a:bodyPr anchor="ctr"/>
          <a:lstStyle/>
          <a:p>
            <a:r>
              <a:rPr lang="en-US" sz="4000" i="1">
                <a:solidFill>
                  <a:srgbClr val="FF0000"/>
                </a:solidFill>
                <a:latin typeface="Times New Roman" pitchFamily="18" charset="0"/>
              </a:rPr>
              <a:t>-</a:t>
            </a:r>
            <a:r>
              <a:rPr lang="en-US" sz="3200" i="1">
                <a:solidFill>
                  <a:srgbClr val="FF0066"/>
                </a:solidFill>
                <a:latin typeface="Times New Roman" pitchFamily="18" charset="0"/>
              </a:rPr>
              <a:t> Hãy nêu tên các công trình khoa học tiêu biểu và tác giả của các công trình đó ở thời Hậu Lê</a:t>
            </a:r>
            <a:r>
              <a:rPr lang="en-US" sz="3200" i="1">
                <a:solidFill>
                  <a:srgbClr val="0000FF"/>
                </a:solidFill>
                <a:latin typeface="Times New Roman" pitchFamily="18" charset="0"/>
              </a:rPr>
              <a:t> </a:t>
            </a:r>
            <a:endParaRPr lang="en-US" sz="3200">
              <a:solidFill>
                <a:schemeClr val="tx2"/>
              </a:solidFill>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34821">
                                            <p:txEl>
                                              <p:pRg st="0" end="0"/>
                                            </p:txEl>
                                          </p:spTgt>
                                        </p:tgtEl>
                                        <p:attrNameLst>
                                          <p:attrName>style.visibility</p:attrName>
                                        </p:attrNameLst>
                                      </p:cBhvr>
                                      <p:to>
                                        <p:strVal val="visible"/>
                                      </p:to>
                                    </p:set>
                                    <p:anim calcmode="lin" valueType="num">
                                      <p:cBhvr>
                                        <p:cTn id="15"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48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826"/>
                                        </p:tgtEl>
                                        <p:attrNameLst>
                                          <p:attrName>style.visibility</p:attrName>
                                        </p:attrNameLst>
                                      </p:cBhvr>
                                      <p:to>
                                        <p:strVal val="visible"/>
                                      </p:to>
                                    </p:set>
                                    <p:animEffect transition="in" filter="box(in)">
                                      <p:cBhvr>
                                        <p:cTn id="27"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bangioc9"/>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rgbClr val="FF33CC">
                  <a:alpha val="59000"/>
                </a:srgbClr>
              </a:gs>
              <a:gs pos="100000">
                <a:schemeClr val="bg1">
                  <a:alpha val="40999"/>
                </a:schemeClr>
              </a:gs>
            </a:gsLst>
            <a:lin ang="5400000" scaled="1"/>
          </a:gradFill>
          <a:ln w="9525">
            <a:noFill/>
            <a:miter lim="800000"/>
            <a:headEnd/>
            <a:tailEnd/>
          </a:ln>
        </p:spPr>
      </p:pic>
      <p:pic>
        <p:nvPicPr>
          <p:cNvPr id="39939" name="Picture 4" descr="Yacht-03-june"/>
          <p:cNvPicPr>
            <a:picLocks noChangeAspect="1" noChangeArrowheads="1" noCrop="1"/>
          </p:cNvPicPr>
          <p:nvPr/>
        </p:nvPicPr>
        <p:blipFill>
          <a:blip r:embed="rId3"/>
          <a:srcRect/>
          <a:stretch>
            <a:fillRect/>
          </a:stretch>
        </p:blipFill>
        <p:spPr bwMode="auto">
          <a:xfrm>
            <a:off x="609600" y="5260975"/>
            <a:ext cx="2003425" cy="1520825"/>
          </a:xfrm>
          <a:prstGeom prst="rect">
            <a:avLst/>
          </a:prstGeom>
          <a:noFill/>
          <a:ln w="9525">
            <a:noFill/>
            <a:miter lim="800000"/>
            <a:headEnd/>
            <a:tailEnd/>
          </a:ln>
        </p:spPr>
      </p:pic>
      <p:pic>
        <p:nvPicPr>
          <p:cNvPr id="39940" name="Picture 5" descr="671691"/>
          <p:cNvPicPr>
            <a:picLocks noChangeAspect="1" noChangeArrowheads="1" noCrop="1"/>
          </p:cNvPicPr>
          <p:nvPr/>
        </p:nvPicPr>
        <p:blipFill>
          <a:blip r:embed="rId4"/>
          <a:srcRect/>
          <a:stretch>
            <a:fillRect/>
          </a:stretch>
        </p:blipFill>
        <p:spPr bwMode="auto">
          <a:xfrm>
            <a:off x="0" y="5751513"/>
            <a:ext cx="1106488" cy="110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381000"/>
            <a:ext cx="8915400" cy="1570038"/>
          </a:xfrm>
          <a:prstGeom prst="rect">
            <a:avLst/>
          </a:prstGeom>
          <a:noFill/>
          <a:ln w="9525">
            <a:noFill/>
            <a:miter lim="800000"/>
            <a:headEnd/>
            <a:tailEnd/>
          </a:ln>
        </p:spPr>
        <p:txBody>
          <a:bodyPr>
            <a:spAutoFit/>
          </a:bodyPr>
          <a:lstStyle/>
          <a:p>
            <a:pPr eaLnBrk="0" hangingPunct="0"/>
            <a:r>
              <a:rPr lang="en-US" sz="4800" b="1">
                <a:solidFill>
                  <a:srgbClr val="0000FF"/>
                </a:solidFill>
                <a:latin typeface="Times New Roman" pitchFamily="18" charset="0"/>
              </a:rPr>
              <a:t>Nhà Hậu Lê làm gì để khuyến khích việc học tập ?</a:t>
            </a:r>
          </a:p>
        </p:txBody>
      </p:sp>
      <p:sp>
        <p:nvSpPr>
          <p:cNvPr id="2" name="Rectangle 1"/>
          <p:cNvSpPr>
            <a:spLocks noChangeArrowheads="1"/>
          </p:cNvSpPr>
          <p:nvPr/>
        </p:nvSpPr>
        <p:spPr bwMode="auto">
          <a:xfrm>
            <a:off x="457200" y="2209800"/>
            <a:ext cx="8229600" cy="4154488"/>
          </a:xfrm>
          <a:prstGeom prst="rect">
            <a:avLst/>
          </a:prstGeom>
          <a:noFill/>
          <a:ln w="9525">
            <a:noFill/>
            <a:miter lim="800000"/>
            <a:headEnd/>
            <a:tailEnd/>
          </a:ln>
        </p:spPr>
        <p:txBody>
          <a:bodyPr>
            <a:spAutoFit/>
          </a:bodyPr>
          <a:lstStyle/>
          <a:p>
            <a:r>
              <a:rPr lang="en-US" sz="4400" b="1">
                <a:latin typeface="Times New Roman" pitchFamily="18" charset="0"/>
              </a:rPr>
              <a:t>- Tổ chức lễ xướng danh.</a:t>
            </a:r>
          </a:p>
          <a:p>
            <a:r>
              <a:rPr lang="en-US" sz="4400" b="1">
                <a:latin typeface="Times New Roman" pitchFamily="18" charset="0"/>
              </a:rPr>
              <a:t> - Tổ chức lễ vinh quy.</a:t>
            </a:r>
          </a:p>
          <a:p>
            <a:r>
              <a:rPr lang="en-US" sz="4400" b="1">
                <a:latin typeface="Times New Roman" pitchFamily="18" charset="0"/>
              </a:rPr>
              <a:t> - Khắc tên tuổi những người đỗ cao ( tiến sĩ) vào bia đá dựng ở Văn Miếu để tôn vinh những người có tài.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3000068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7" name="Picture 6" descr="2"/>
          <p:cNvPicPr>
            <a:picLocks noChangeAspect="1" noChangeArrowheads="1"/>
          </p:cNvPicPr>
          <p:nvPr/>
        </p:nvPicPr>
        <p:blipFill>
          <a:blip r:embed="rId3"/>
          <a:srcRect/>
          <a:stretch>
            <a:fillRect/>
          </a:stretch>
        </p:blipFill>
        <p:spPr bwMode="auto">
          <a:xfrm>
            <a:off x="0" y="0"/>
            <a:ext cx="5638800" cy="5638800"/>
          </a:xfrm>
          <a:prstGeom prst="rect">
            <a:avLst/>
          </a:prstGeom>
          <a:noFill/>
          <a:ln w="9525">
            <a:noFill/>
            <a:miter lim="800000"/>
            <a:headEnd/>
            <a:tailEnd/>
          </a:ln>
        </p:spPr>
      </p:pic>
      <p:pic>
        <p:nvPicPr>
          <p:cNvPr id="6148" name="Picture 7" descr="3"/>
          <p:cNvPicPr>
            <a:picLocks noChangeAspect="1" noChangeArrowheads="1"/>
          </p:cNvPicPr>
          <p:nvPr/>
        </p:nvPicPr>
        <p:blipFill>
          <a:blip r:embed="rId4"/>
          <a:srcRect/>
          <a:stretch>
            <a:fillRect/>
          </a:stretch>
        </p:blipFill>
        <p:spPr bwMode="auto">
          <a:xfrm>
            <a:off x="5638800" y="0"/>
            <a:ext cx="3505200" cy="5638800"/>
          </a:xfrm>
          <a:prstGeom prst="rect">
            <a:avLst/>
          </a:prstGeom>
          <a:noFill/>
          <a:ln w="9525">
            <a:noFill/>
            <a:miter lim="800000"/>
            <a:headEnd/>
            <a:tailEnd/>
          </a:ln>
        </p:spPr>
      </p:pic>
      <p:pic>
        <p:nvPicPr>
          <p:cNvPr id="6149" name="Picture 9" descr="sunflower"/>
          <p:cNvPicPr>
            <a:picLocks noChangeAspect="1" noChangeArrowheads="1" noCrop="1"/>
          </p:cNvPicPr>
          <p:nvPr/>
        </p:nvPicPr>
        <p:blipFill>
          <a:blip r:embed="rId5"/>
          <a:srcRect/>
          <a:stretch>
            <a:fillRect/>
          </a:stretch>
        </p:blipFill>
        <p:spPr bwMode="auto">
          <a:xfrm>
            <a:off x="7848600" y="5257800"/>
            <a:ext cx="1295400" cy="1600200"/>
          </a:xfrm>
          <a:prstGeom prst="rect">
            <a:avLst/>
          </a:prstGeom>
          <a:noFill/>
          <a:ln w="9525">
            <a:noFill/>
            <a:miter lim="800000"/>
            <a:headEnd/>
            <a:tailEnd/>
          </a:ln>
        </p:spPr>
      </p:pic>
      <p:pic>
        <p:nvPicPr>
          <p:cNvPr id="6150" name="Picture 48" descr="gardgt"/>
          <p:cNvPicPr>
            <a:picLocks noChangeAspect="1" noChangeArrowheads="1"/>
          </p:cNvPicPr>
          <p:nvPr/>
        </p:nvPicPr>
        <p:blipFill>
          <a:blip r:embed="rId6"/>
          <a:srcRect/>
          <a:stretch>
            <a:fillRect/>
          </a:stretch>
        </p:blipFill>
        <p:spPr bwMode="auto">
          <a:xfrm>
            <a:off x="0" y="6172200"/>
            <a:ext cx="3429000" cy="685800"/>
          </a:xfrm>
          <a:prstGeom prst="rect">
            <a:avLst/>
          </a:prstGeom>
          <a:noFill/>
          <a:ln w="9525">
            <a:noFill/>
            <a:miter lim="800000"/>
            <a:headEnd/>
            <a:tailEnd/>
          </a:ln>
        </p:spPr>
      </p:pic>
      <p:pic>
        <p:nvPicPr>
          <p:cNvPr id="6151" name="Picture 48" descr="gardgt"/>
          <p:cNvPicPr>
            <a:picLocks noChangeAspect="1" noChangeArrowheads="1"/>
          </p:cNvPicPr>
          <p:nvPr/>
        </p:nvPicPr>
        <p:blipFill>
          <a:blip r:embed="rId6"/>
          <a:srcRect/>
          <a:stretch>
            <a:fillRect/>
          </a:stretch>
        </p:blipFill>
        <p:spPr bwMode="auto">
          <a:xfrm>
            <a:off x="5715000" y="6172200"/>
            <a:ext cx="3429000" cy="685800"/>
          </a:xfrm>
          <a:prstGeom prst="rect">
            <a:avLst/>
          </a:prstGeom>
          <a:noFill/>
          <a:ln w="9525">
            <a:noFill/>
            <a:miter lim="800000"/>
            <a:headEnd/>
            <a:tailEnd/>
          </a:ln>
        </p:spPr>
      </p:pic>
      <p:sp>
        <p:nvSpPr>
          <p:cNvPr id="8" name="Text Box 9"/>
          <p:cNvSpPr txBox="1">
            <a:spLocks noChangeArrowheads="1"/>
          </p:cNvSpPr>
          <p:nvPr/>
        </p:nvSpPr>
        <p:spPr bwMode="auto">
          <a:xfrm>
            <a:off x="541338" y="4953000"/>
            <a:ext cx="8602662" cy="923925"/>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5400" b="1">
                <a:solidFill>
                  <a:srgbClr val="FF0000"/>
                </a:solidFill>
                <a:latin typeface="Times New Roman" pitchFamily="18" charset="0"/>
              </a:rPr>
              <a:t> Đây là hình ảnh gì?</a:t>
            </a:r>
          </a:p>
        </p:txBody>
      </p:sp>
      <p:sp>
        <p:nvSpPr>
          <p:cNvPr id="9" name="Text Box 9"/>
          <p:cNvSpPr txBox="1">
            <a:spLocks noChangeArrowheads="1"/>
          </p:cNvSpPr>
          <p:nvPr/>
        </p:nvSpPr>
        <p:spPr bwMode="auto">
          <a:xfrm>
            <a:off x="269875" y="4940300"/>
            <a:ext cx="8604250" cy="923925"/>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5400" b="1">
                <a:solidFill>
                  <a:srgbClr val="FF0000"/>
                </a:solidFill>
                <a:latin typeface="Times New Roman" pitchFamily="18" charset="0"/>
              </a:rPr>
              <a:t>Văn miếu Hà Nội</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609600" y="1066800"/>
            <a:ext cx="7315200" cy="1754188"/>
          </a:xfrm>
          <a:prstGeom prst="rect">
            <a:avLst/>
          </a:prstGeom>
          <a:noFill/>
          <a:ln w="9525">
            <a:noFill/>
            <a:miter lim="800000"/>
            <a:headEnd/>
            <a:tailEnd/>
          </a:ln>
        </p:spPr>
        <p:txBody>
          <a:bodyPr>
            <a:spAutoFit/>
          </a:bodyPr>
          <a:lstStyle/>
          <a:p>
            <a:pPr algn="ctr" eaLnBrk="0" hangingPunct="0">
              <a:spcBef>
                <a:spcPct val="50000"/>
              </a:spcBef>
            </a:pPr>
            <a:r>
              <a:rPr lang="en-US" sz="5400" b="1">
                <a:solidFill>
                  <a:srgbClr val="FF0000"/>
                </a:solidFill>
                <a:latin typeface="Times New Roman" pitchFamily="18" charset="0"/>
              </a:rPr>
              <a:t>   Văn học và khoa học thời Hậu Lê</a:t>
            </a:r>
          </a:p>
        </p:txBody>
      </p:sp>
      <p:sp>
        <p:nvSpPr>
          <p:cNvPr id="3" name="Text Box 9"/>
          <p:cNvSpPr txBox="1">
            <a:spLocks noChangeArrowheads="1"/>
          </p:cNvSpPr>
          <p:nvPr/>
        </p:nvSpPr>
        <p:spPr bwMode="auto">
          <a:xfrm>
            <a:off x="990600" y="3276600"/>
            <a:ext cx="7315200" cy="1446213"/>
          </a:xfrm>
          <a:prstGeom prst="rect">
            <a:avLst/>
          </a:prstGeom>
          <a:noFill/>
          <a:ln w="9525">
            <a:noFill/>
            <a:miter lim="800000"/>
            <a:headEnd/>
            <a:tailEnd/>
          </a:ln>
        </p:spPr>
        <p:txBody>
          <a:bodyPr>
            <a:spAutoFit/>
          </a:bodyPr>
          <a:lstStyle/>
          <a:p>
            <a:pPr algn="ctr" eaLnBrk="0" hangingPunct="0">
              <a:spcBef>
                <a:spcPct val="50000"/>
              </a:spcBef>
            </a:pPr>
            <a:r>
              <a:rPr lang="en-US" sz="8800" b="1">
                <a:latin typeface="Times New Roman" pitchFamily="18" charset="0"/>
              </a:rPr>
              <a:t>SGK/51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188" y="1103313"/>
            <a:ext cx="7848600" cy="5878512"/>
          </a:xfrm>
          <a:prstGeom prst="rect">
            <a:avLst/>
          </a:prstGeom>
        </p:spPr>
        <p:txBody>
          <a:bodyPr>
            <a:spAutoFit/>
          </a:bodyPr>
          <a:lstStyle/>
          <a:p>
            <a:pPr algn="ctr">
              <a:spcBef>
                <a:spcPct val="20000"/>
              </a:spcBef>
              <a:defRPr/>
            </a:pPr>
            <a:r>
              <a:rPr lang="en-US" sz="4000" b="1" kern="0" dirty="0" err="1">
                <a:solidFill>
                  <a:srgbClr val="FF0000"/>
                </a:solidFill>
                <a:latin typeface="Arial" charset="0"/>
              </a:rPr>
              <a:t>Đọc</a:t>
            </a:r>
            <a:r>
              <a:rPr lang="en-US" sz="4000" b="1" kern="0" dirty="0">
                <a:solidFill>
                  <a:srgbClr val="FF0000"/>
                </a:solidFill>
                <a:latin typeface="Arial" charset="0"/>
              </a:rPr>
              <a:t> </a:t>
            </a:r>
            <a:r>
              <a:rPr lang="en-US" sz="4000" b="1" kern="0" dirty="0" err="1">
                <a:solidFill>
                  <a:srgbClr val="FF0000"/>
                </a:solidFill>
                <a:latin typeface="Arial" charset="0"/>
              </a:rPr>
              <a:t>thông</a:t>
            </a:r>
            <a:r>
              <a:rPr lang="en-US" sz="4000" b="1" kern="0" dirty="0">
                <a:solidFill>
                  <a:srgbClr val="FF0000"/>
                </a:solidFill>
                <a:latin typeface="Arial" charset="0"/>
              </a:rPr>
              <a:t> tin SGK </a:t>
            </a:r>
          </a:p>
          <a:p>
            <a:pPr algn="ctr">
              <a:spcBef>
                <a:spcPct val="20000"/>
              </a:spcBef>
              <a:defRPr/>
            </a:pPr>
            <a:r>
              <a:rPr lang="en-US" sz="4000" b="1" kern="0" dirty="0">
                <a:solidFill>
                  <a:srgbClr val="FF0000"/>
                </a:solidFill>
                <a:latin typeface="Arial" charset="0"/>
              </a:rPr>
              <a:t> </a:t>
            </a:r>
            <a:r>
              <a:rPr lang="en-US" sz="4000" b="1" i="1" kern="0" dirty="0">
                <a:solidFill>
                  <a:srgbClr val="FF0000"/>
                </a:solidFill>
                <a:latin typeface="Arial" charset="0"/>
              </a:rPr>
              <a:t>( </a:t>
            </a:r>
            <a:r>
              <a:rPr lang="en-US" sz="4000" b="1" i="1" kern="0" dirty="0" err="1">
                <a:solidFill>
                  <a:srgbClr val="FF0000"/>
                </a:solidFill>
                <a:latin typeface="Arial" charset="0"/>
              </a:rPr>
              <a:t>từ</a:t>
            </a:r>
            <a:r>
              <a:rPr lang="en-US" sz="4000" b="1" i="1" kern="0" dirty="0">
                <a:solidFill>
                  <a:srgbClr val="FF0000"/>
                </a:solidFill>
                <a:latin typeface="Arial" charset="0"/>
              </a:rPr>
              <a:t> </a:t>
            </a:r>
            <a:r>
              <a:rPr lang="en-US" sz="4000" b="1" i="1" kern="0" dirty="0" err="1">
                <a:solidFill>
                  <a:srgbClr val="FF0000"/>
                </a:solidFill>
                <a:latin typeface="Arial" charset="0"/>
              </a:rPr>
              <a:t>đầu</a:t>
            </a:r>
            <a:r>
              <a:rPr lang="en-US" sz="4000" b="1" i="1" kern="0" dirty="0">
                <a:solidFill>
                  <a:srgbClr val="FF0000"/>
                </a:solidFill>
                <a:latin typeface="Arial" charset="0"/>
              </a:rPr>
              <a:t>...... </a:t>
            </a:r>
            <a:r>
              <a:rPr lang="en-US" sz="4000" b="1" i="1" kern="0" dirty="0" err="1">
                <a:solidFill>
                  <a:srgbClr val="FF0000"/>
                </a:solidFill>
                <a:latin typeface="Arial" charset="0"/>
              </a:rPr>
              <a:t>Ngày</a:t>
            </a:r>
            <a:r>
              <a:rPr lang="en-US" sz="4000" b="1" i="1" kern="0" dirty="0">
                <a:solidFill>
                  <a:srgbClr val="FF0000"/>
                </a:solidFill>
                <a:latin typeface="Arial" charset="0"/>
              </a:rPr>
              <a:t> nay)</a:t>
            </a:r>
          </a:p>
          <a:p>
            <a:pPr marL="342900" indent="-342900">
              <a:spcBef>
                <a:spcPct val="20000"/>
              </a:spcBef>
              <a:defRPr/>
            </a:pPr>
            <a:endParaRPr lang="en-US" sz="3600" b="1" kern="0" dirty="0">
              <a:solidFill>
                <a:srgbClr val="0000FF"/>
              </a:solidFill>
              <a:latin typeface="Arial" charset="0"/>
            </a:endParaRPr>
          </a:p>
          <a:p>
            <a:pPr marL="342900" indent="-342900">
              <a:spcBef>
                <a:spcPct val="20000"/>
              </a:spcBef>
              <a:defRPr/>
            </a:pPr>
            <a:r>
              <a:rPr lang="en-US" sz="3600" b="1" kern="0" dirty="0">
                <a:solidFill>
                  <a:srgbClr val="0000FF"/>
                </a:solidFill>
                <a:latin typeface="Arial" charset="0"/>
              </a:rPr>
              <a:t>1. </a:t>
            </a:r>
            <a:r>
              <a:rPr lang="en-US" sz="3600" b="1" kern="0" dirty="0" err="1">
                <a:solidFill>
                  <a:srgbClr val="0000FF"/>
                </a:solidFill>
                <a:latin typeface="Arial" charset="0"/>
              </a:rPr>
              <a:t>Các</a:t>
            </a:r>
            <a:r>
              <a:rPr lang="en-US" sz="3600" b="1" kern="0" dirty="0">
                <a:solidFill>
                  <a:srgbClr val="0000FF"/>
                </a:solidFill>
                <a:latin typeface="Arial" charset="0"/>
              </a:rPr>
              <a:t> </a:t>
            </a:r>
            <a:r>
              <a:rPr lang="en-US" sz="3600" b="1" kern="0" dirty="0" err="1">
                <a:solidFill>
                  <a:srgbClr val="0000FF"/>
                </a:solidFill>
                <a:latin typeface="Arial" charset="0"/>
              </a:rPr>
              <a:t>tác</a:t>
            </a:r>
            <a:r>
              <a:rPr lang="en-US" sz="3600" b="1" kern="0" dirty="0">
                <a:solidFill>
                  <a:srgbClr val="0000FF"/>
                </a:solidFill>
                <a:latin typeface="Arial" charset="0"/>
              </a:rPr>
              <a:t> </a:t>
            </a:r>
            <a:r>
              <a:rPr lang="en-US" sz="3600" b="1" kern="0" dirty="0" err="1">
                <a:solidFill>
                  <a:srgbClr val="0000FF"/>
                </a:solidFill>
                <a:latin typeface="Arial" charset="0"/>
              </a:rPr>
              <a:t>phẩm</a:t>
            </a:r>
            <a:r>
              <a:rPr lang="en-US" sz="3600" b="1" kern="0" dirty="0">
                <a:solidFill>
                  <a:srgbClr val="0000FF"/>
                </a:solidFill>
                <a:latin typeface="Arial" charset="0"/>
              </a:rPr>
              <a:t> </a:t>
            </a:r>
            <a:r>
              <a:rPr lang="en-US" sz="3600" b="1" kern="0" dirty="0" err="1">
                <a:solidFill>
                  <a:srgbClr val="0000FF"/>
                </a:solidFill>
                <a:latin typeface="Arial" charset="0"/>
              </a:rPr>
              <a:t>văn</a:t>
            </a:r>
            <a:r>
              <a:rPr lang="en-US" sz="3600" b="1" kern="0" dirty="0">
                <a:solidFill>
                  <a:srgbClr val="0000FF"/>
                </a:solidFill>
                <a:latin typeface="Arial" charset="0"/>
              </a:rPr>
              <a:t> </a:t>
            </a:r>
            <a:r>
              <a:rPr lang="en-US" sz="3600" b="1" kern="0" dirty="0" err="1">
                <a:solidFill>
                  <a:srgbClr val="0000FF"/>
                </a:solidFill>
                <a:latin typeface="Arial" charset="0"/>
              </a:rPr>
              <a:t>học</a:t>
            </a:r>
            <a:r>
              <a:rPr lang="en-US" sz="3600" b="1" kern="0" dirty="0">
                <a:solidFill>
                  <a:srgbClr val="0000FF"/>
                </a:solidFill>
                <a:latin typeface="Arial" charset="0"/>
              </a:rPr>
              <a:t> </a:t>
            </a:r>
            <a:r>
              <a:rPr lang="en-US" sz="3600" b="1" kern="0" dirty="0" err="1">
                <a:solidFill>
                  <a:srgbClr val="0000FF"/>
                </a:solidFill>
                <a:latin typeface="Arial" charset="0"/>
              </a:rPr>
              <a:t>thời</a:t>
            </a:r>
            <a:r>
              <a:rPr lang="en-US" sz="3600" b="1" kern="0" dirty="0">
                <a:solidFill>
                  <a:srgbClr val="0000FF"/>
                </a:solidFill>
                <a:latin typeface="Arial" charset="0"/>
              </a:rPr>
              <a:t> </a:t>
            </a:r>
            <a:r>
              <a:rPr lang="en-US" sz="3600" b="1" kern="0" dirty="0" err="1">
                <a:solidFill>
                  <a:srgbClr val="0000FF"/>
                </a:solidFill>
                <a:latin typeface="Arial" charset="0"/>
              </a:rPr>
              <a:t>kỳ</a:t>
            </a:r>
            <a:r>
              <a:rPr lang="en-US" sz="3600" b="1" kern="0" dirty="0">
                <a:solidFill>
                  <a:srgbClr val="0000FF"/>
                </a:solidFill>
                <a:latin typeface="Arial" charset="0"/>
              </a:rPr>
              <a:t> </a:t>
            </a:r>
            <a:r>
              <a:rPr lang="en-US" sz="3600" b="1" kern="0" dirty="0" err="1">
                <a:solidFill>
                  <a:srgbClr val="0000FF"/>
                </a:solidFill>
                <a:latin typeface="Arial" charset="0"/>
              </a:rPr>
              <a:t>này</a:t>
            </a:r>
            <a:r>
              <a:rPr lang="en-US" sz="3600" b="1" kern="0" dirty="0">
                <a:solidFill>
                  <a:srgbClr val="0000FF"/>
                </a:solidFill>
                <a:latin typeface="Arial" charset="0"/>
              </a:rPr>
              <a:t> </a:t>
            </a:r>
            <a:r>
              <a:rPr lang="en-US" sz="3600" b="1" kern="0" dirty="0" err="1">
                <a:solidFill>
                  <a:srgbClr val="0000FF"/>
                </a:solidFill>
                <a:latin typeface="Arial" charset="0"/>
              </a:rPr>
              <a:t>được</a:t>
            </a:r>
            <a:r>
              <a:rPr lang="en-US" sz="3600" b="1" kern="0" dirty="0">
                <a:solidFill>
                  <a:srgbClr val="0000FF"/>
                </a:solidFill>
                <a:latin typeface="Arial" charset="0"/>
              </a:rPr>
              <a:t> </a:t>
            </a:r>
            <a:r>
              <a:rPr lang="en-US" sz="3600" b="1" kern="0" dirty="0" err="1">
                <a:solidFill>
                  <a:srgbClr val="0000FF"/>
                </a:solidFill>
                <a:latin typeface="Arial" charset="0"/>
              </a:rPr>
              <a:t>viết</a:t>
            </a:r>
            <a:r>
              <a:rPr lang="en-US" sz="3600" b="1" kern="0" dirty="0">
                <a:solidFill>
                  <a:srgbClr val="0000FF"/>
                </a:solidFill>
                <a:latin typeface="Arial" charset="0"/>
              </a:rPr>
              <a:t> </a:t>
            </a:r>
            <a:r>
              <a:rPr lang="en-US" sz="3600" b="1" kern="0" dirty="0" err="1">
                <a:solidFill>
                  <a:srgbClr val="0000FF"/>
                </a:solidFill>
                <a:latin typeface="Arial" charset="0"/>
              </a:rPr>
              <a:t>bằng</a:t>
            </a:r>
            <a:r>
              <a:rPr lang="en-US" sz="3600" b="1" kern="0" dirty="0">
                <a:solidFill>
                  <a:srgbClr val="0000FF"/>
                </a:solidFill>
                <a:latin typeface="Arial" charset="0"/>
              </a:rPr>
              <a:t> </a:t>
            </a:r>
            <a:r>
              <a:rPr lang="en-US" sz="3600" b="1" kern="0" dirty="0" err="1">
                <a:solidFill>
                  <a:srgbClr val="0000FF"/>
                </a:solidFill>
                <a:latin typeface="Arial" charset="0"/>
              </a:rPr>
              <a:t>chữ</a:t>
            </a:r>
            <a:r>
              <a:rPr lang="en-US" sz="3600" b="1" kern="0" dirty="0">
                <a:solidFill>
                  <a:srgbClr val="0000FF"/>
                </a:solidFill>
                <a:latin typeface="Arial" charset="0"/>
              </a:rPr>
              <a:t> </a:t>
            </a:r>
            <a:r>
              <a:rPr lang="en-US" sz="3600" b="1" kern="0" dirty="0" err="1">
                <a:solidFill>
                  <a:srgbClr val="0000FF"/>
                </a:solidFill>
                <a:latin typeface="Arial" charset="0"/>
              </a:rPr>
              <a:t>gì</a:t>
            </a:r>
            <a:r>
              <a:rPr lang="en-US" sz="3600" b="1" kern="0" dirty="0">
                <a:solidFill>
                  <a:srgbClr val="0000FF"/>
                </a:solidFill>
                <a:latin typeface="Arial" charset="0"/>
              </a:rPr>
              <a:t> ?</a:t>
            </a:r>
          </a:p>
          <a:p>
            <a:pPr marL="342900" indent="-342900">
              <a:spcBef>
                <a:spcPct val="20000"/>
              </a:spcBef>
              <a:defRPr/>
            </a:pPr>
            <a:endParaRPr lang="en-US" sz="3600" b="1" kern="0" dirty="0">
              <a:solidFill>
                <a:srgbClr val="0000FF"/>
              </a:solidFill>
              <a:latin typeface="Arial" charset="0"/>
            </a:endParaRPr>
          </a:p>
          <a:p>
            <a:pPr marL="342900" indent="-342900">
              <a:spcBef>
                <a:spcPct val="20000"/>
              </a:spcBef>
              <a:defRPr/>
            </a:pPr>
            <a:r>
              <a:rPr lang="en-US" sz="3600" b="1" kern="0" dirty="0">
                <a:solidFill>
                  <a:srgbClr val="0000FF"/>
                </a:solidFill>
                <a:latin typeface="Arial" charset="0"/>
              </a:rPr>
              <a:t>2. Qua </a:t>
            </a:r>
            <a:r>
              <a:rPr lang="en-US" sz="3600" b="1" kern="0" dirty="0" err="1">
                <a:solidFill>
                  <a:srgbClr val="0000FF"/>
                </a:solidFill>
                <a:latin typeface="Arial" charset="0"/>
              </a:rPr>
              <a:t>đoạn</a:t>
            </a:r>
            <a:r>
              <a:rPr lang="en-US" sz="3600" b="1" kern="0" dirty="0">
                <a:solidFill>
                  <a:srgbClr val="0000FF"/>
                </a:solidFill>
                <a:latin typeface="Arial" charset="0"/>
              </a:rPr>
              <a:t> </a:t>
            </a:r>
            <a:r>
              <a:rPr lang="en-US" sz="3600" b="1" kern="0" dirty="0" err="1">
                <a:solidFill>
                  <a:srgbClr val="0000FF"/>
                </a:solidFill>
                <a:latin typeface="Arial" charset="0"/>
              </a:rPr>
              <a:t>trên</a:t>
            </a:r>
            <a:r>
              <a:rPr lang="en-US" sz="3600" b="1" kern="0" dirty="0">
                <a:solidFill>
                  <a:srgbClr val="0000FF"/>
                </a:solidFill>
                <a:latin typeface="Arial" charset="0"/>
              </a:rPr>
              <a:t> </a:t>
            </a:r>
            <a:r>
              <a:rPr lang="en-US" sz="3600" b="1" kern="0" dirty="0" err="1">
                <a:solidFill>
                  <a:srgbClr val="0000FF"/>
                </a:solidFill>
                <a:latin typeface="Arial" charset="0"/>
              </a:rPr>
              <a:t>có</a:t>
            </a:r>
            <a:r>
              <a:rPr lang="en-US" sz="3600" b="1" kern="0" dirty="0">
                <a:solidFill>
                  <a:srgbClr val="0000FF"/>
                </a:solidFill>
                <a:latin typeface="Arial" charset="0"/>
              </a:rPr>
              <a:t> </a:t>
            </a:r>
            <a:r>
              <a:rPr lang="en-US" sz="3600" b="1" kern="0" dirty="0" err="1">
                <a:solidFill>
                  <a:srgbClr val="0000FF"/>
                </a:solidFill>
                <a:latin typeface="Arial" charset="0"/>
              </a:rPr>
              <a:t>những</a:t>
            </a:r>
            <a:r>
              <a:rPr lang="en-US" sz="3600" b="1" kern="0" dirty="0">
                <a:solidFill>
                  <a:srgbClr val="0000FF"/>
                </a:solidFill>
                <a:latin typeface="Arial" charset="0"/>
              </a:rPr>
              <a:t> </a:t>
            </a:r>
            <a:r>
              <a:rPr lang="en-US" sz="3600" b="1" kern="0" dirty="0" err="1">
                <a:solidFill>
                  <a:srgbClr val="0000FF"/>
                </a:solidFill>
                <a:latin typeface="Arial" charset="0"/>
              </a:rPr>
              <a:t>tác</a:t>
            </a:r>
            <a:r>
              <a:rPr lang="en-US" sz="3600" b="1" kern="0" dirty="0">
                <a:solidFill>
                  <a:srgbClr val="0000FF"/>
                </a:solidFill>
                <a:latin typeface="Arial" charset="0"/>
              </a:rPr>
              <a:t> </a:t>
            </a:r>
            <a:r>
              <a:rPr lang="en-US" sz="3600" b="1" kern="0" dirty="0" err="1">
                <a:solidFill>
                  <a:srgbClr val="0000FF"/>
                </a:solidFill>
                <a:latin typeface="Arial" charset="0"/>
              </a:rPr>
              <a:t>giả</a:t>
            </a:r>
            <a:r>
              <a:rPr lang="en-US" sz="3600" b="1" kern="0" dirty="0">
                <a:solidFill>
                  <a:srgbClr val="0000FF"/>
                </a:solidFill>
                <a:latin typeface="Arial" charset="0"/>
              </a:rPr>
              <a:t> </a:t>
            </a:r>
            <a:r>
              <a:rPr lang="en-US" sz="3600" b="1" kern="0" dirty="0" err="1">
                <a:solidFill>
                  <a:srgbClr val="0000FF"/>
                </a:solidFill>
                <a:latin typeface="Arial" charset="0"/>
              </a:rPr>
              <a:t>và</a:t>
            </a:r>
            <a:r>
              <a:rPr lang="en-US" sz="3600" b="1" kern="0" dirty="0">
                <a:solidFill>
                  <a:srgbClr val="0000FF"/>
                </a:solidFill>
                <a:latin typeface="Arial" charset="0"/>
              </a:rPr>
              <a:t> </a:t>
            </a:r>
            <a:r>
              <a:rPr lang="en-US" sz="3600" b="1" kern="0" dirty="0" err="1">
                <a:solidFill>
                  <a:srgbClr val="0000FF"/>
                </a:solidFill>
                <a:latin typeface="Arial" charset="0"/>
              </a:rPr>
              <a:t>tác</a:t>
            </a:r>
            <a:r>
              <a:rPr lang="en-US" sz="3600" b="1" kern="0" dirty="0">
                <a:solidFill>
                  <a:srgbClr val="0000FF"/>
                </a:solidFill>
                <a:latin typeface="Arial" charset="0"/>
              </a:rPr>
              <a:t> </a:t>
            </a:r>
            <a:r>
              <a:rPr lang="en-US" sz="3600" b="1" kern="0" dirty="0" err="1">
                <a:solidFill>
                  <a:srgbClr val="0000FF"/>
                </a:solidFill>
                <a:latin typeface="Arial" charset="0"/>
              </a:rPr>
              <a:t>phẩm</a:t>
            </a:r>
            <a:r>
              <a:rPr lang="en-US" sz="3600" b="1" kern="0" dirty="0">
                <a:solidFill>
                  <a:srgbClr val="0000FF"/>
                </a:solidFill>
                <a:latin typeface="Arial" charset="0"/>
              </a:rPr>
              <a:t> </a:t>
            </a:r>
            <a:r>
              <a:rPr lang="en-US" sz="3600" b="1" kern="0" dirty="0" err="1">
                <a:solidFill>
                  <a:srgbClr val="0000FF"/>
                </a:solidFill>
                <a:latin typeface="Arial" charset="0"/>
              </a:rPr>
              <a:t>nào</a:t>
            </a:r>
            <a:r>
              <a:rPr lang="en-US" sz="3600" b="1" kern="0" dirty="0">
                <a:solidFill>
                  <a:srgbClr val="0000FF"/>
                </a:solidFill>
                <a:latin typeface="Arial" charset="0"/>
              </a:rPr>
              <a:t> ?</a:t>
            </a:r>
          </a:p>
          <a:p>
            <a:pPr marL="342900" indent="-342900">
              <a:spcBef>
                <a:spcPct val="20000"/>
              </a:spcBef>
              <a:buFontTx/>
              <a:buChar char="•"/>
              <a:defRPr/>
            </a:pPr>
            <a:endParaRPr lang="en-US" sz="3600" b="1" kern="0" dirty="0">
              <a:solidFill>
                <a:srgbClr val="0000FF"/>
              </a:solidFill>
              <a:latin typeface="Arial" charset="0"/>
            </a:endParaRPr>
          </a:p>
        </p:txBody>
      </p:sp>
      <p:sp>
        <p:nvSpPr>
          <p:cNvPr id="3" name="Text Box 7"/>
          <p:cNvSpPr txBox="1">
            <a:spLocks noChangeArrowheads="1"/>
          </p:cNvSpPr>
          <p:nvPr/>
        </p:nvSpPr>
        <p:spPr bwMode="auto">
          <a:xfrm>
            <a:off x="609600" y="452438"/>
            <a:ext cx="7696200" cy="646112"/>
          </a:xfrm>
          <a:prstGeom prst="rect">
            <a:avLst/>
          </a:prstGeom>
          <a:noFill/>
          <a:ln w="9525">
            <a:noFill/>
            <a:miter lim="800000"/>
            <a:headEnd/>
            <a:tailEnd/>
          </a:ln>
        </p:spPr>
        <p:txBody>
          <a:bodyPr>
            <a:spAutoFit/>
          </a:bodyPr>
          <a:lstStyle/>
          <a:p>
            <a:pPr>
              <a:spcBef>
                <a:spcPct val="50000"/>
              </a:spcBef>
            </a:pPr>
            <a:r>
              <a:rPr lang="en-US" sz="3200" b="1">
                <a:solidFill>
                  <a:schemeClr val="hlink"/>
                </a:solidFill>
              </a:rPr>
              <a:t> </a:t>
            </a:r>
            <a:r>
              <a:rPr lang="en-US" sz="3600" b="1">
                <a:latin typeface="Times New Roman" pitchFamily="18" charset="0"/>
              </a:rPr>
              <a:t>Hoạt động 1: Văn học thời hậu Lê</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190500" y="171450"/>
          <a:ext cx="8801100" cy="6407150"/>
        </p:xfrm>
        <a:graphic>
          <a:graphicData uri="http://schemas.openxmlformats.org/drawingml/2006/table">
            <a:tbl>
              <a:tblPr firstRow="1" bandRow="1">
                <a:tableStyleId>{5C22544A-7EE6-4342-B048-85BDC9FD1C3A}</a:tableStyleId>
              </a:tblPr>
              <a:tblGrid>
                <a:gridCol w="1714501"/>
                <a:gridCol w="2057400"/>
                <a:gridCol w="5029199"/>
              </a:tblGrid>
              <a:tr h="688357">
                <a:tc>
                  <a:txBody>
                    <a:bodyPr/>
                    <a:lstStyle/>
                    <a:p>
                      <a:pPr algn="ctr"/>
                      <a:r>
                        <a:rPr lang="vi-VN" sz="3700" dirty="0" smtClean="0">
                          <a:solidFill>
                            <a:srgbClr val="FF0000"/>
                          </a:solidFill>
                          <a:latin typeface="Calibri" pitchFamily="34" charset="0"/>
                          <a:cs typeface="Calibri" pitchFamily="34" charset="0"/>
                        </a:rPr>
                        <a:t>Tác</a:t>
                      </a:r>
                      <a:r>
                        <a:rPr lang="vi-VN" sz="3700" baseline="0" dirty="0" smtClean="0">
                          <a:solidFill>
                            <a:srgbClr val="FF0000"/>
                          </a:solidFill>
                          <a:latin typeface="Calibri" pitchFamily="34" charset="0"/>
                          <a:cs typeface="Calibri" pitchFamily="34" charset="0"/>
                        </a:rPr>
                        <a:t> giả</a:t>
                      </a:r>
                      <a:endParaRPr lang="en-US" sz="3700" dirty="0">
                        <a:solidFill>
                          <a:srgbClr val="FF0000"/>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rgbClr val="FF0000"/>
                          </a:solidFill>
                          <a:latin typeface="Calibri" pitchFamily="34" charset="0"/>
                          <a:cs typeface="Calibri" pitchFamily="34" charset="0"/>
                        </a:rPr>
                        <a:t>Tác</a:t>
                      </a:r>
                      <a:r>
                        <a:rPr lang="vi-VN" sz="3700" baseline="0" dirty="0" smtClean="0">
                          <a:solidFill>
                            <a:srgbClr val="FF0000"/>
                          </a:solidFill>
                          <a:latin typeface="Calibri" pitchFamily="34" charset="0"/>
                          <a:cs typeface="Calibri" pitchFamily="34" charset="0"/>
                        </a:rPr>
                        <a:t> phẩm</a:t>
                      </a:r>
                      <a:endParaRPr lang="en-US" sz="3700" dirty="0">
                        <a:solidFill>
                          <a:srgbClr val="FF0000"/>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vi-VN" sz="3700" dirty="0" smtClean="0">
                          <a:solidFill>
                            <a:srgbClr val="FF0000"/>
                          </a:solidFill>
                          <a:latin typeface="Calibri" pitchFamily="34" charset="0"/>
                          <a:cs typeface="Calibri" pitchFamily="34" charset="0"/>
                        </a:rPr>
                        <a:t>Nội</a:t>
                      </a:r>
                      <a:r>
                        <a:rPr lang="vi-VN" sz="3700" baseline="0" dirty="0" smtClean="0">
                          <a:solidFill>
                            <a:srgbClr val="FF0000"/>
                          </a:solidFill>
                          <a:latin typeface="Calibri" pitchFamily="34" charset="0"/>
                          <a:cs typeface="Calibri" pitchFamily="34" charset="0"/>
                        </a:rPr>
                        <a:t> dung</a:t>
                      </a:r>
                      <a:endParaRPr lang="en-US" sz="3700" dirty="0">
                        <a:solidFill>
                          <a:srgbClr val="FF0000"/>
                        </a:solidFill>
                        <a:latin typeface="Calibri" pitchFamily="34" charset="0"/>
                        <a:cs typeface="Calibri" pitchFamily="34" charset="0"/>
                      </a:endParaRPr>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718793">
                <a:tc>
                  <a:txBody>
                    <a:bodyPr/>
                    <a:lstStyle/>
                    <a:p>
                      <a:endParaRPr lang="en-US" sz="1900" dirty="0" smtClean="0"/>
                    </a:p>
                    <a:p>
                      <a:endParaRPr lang="en-US" sz="190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900" baseline="0" dirty="0" smtClean="0"/>
                    </a:p>
                    <a:p>
                      <a:endParaRPr lang="vi-VN" sz="1900" baseline="0" dirty="0" smtClean="0"/>
                    </a:p>
                  </a:txBody>
                  <a:tcPr marT="45724" marB="4572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7" name="TextBox 6"/>
          <p:cNvSpPr txBox="1">
            <a:spLocks noChangeArrowheads="1"/>
          </p:cNvSpPr>
          <p:nvPr/>
        </p:nvSpPr>
        <p:spPr bwMode="auto">
          <a:xfrm>
            <a:off x="304800" y="2703513"/>
            <a:ext cx="1600200" cy="1076325"/>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Nguyễn </a:t>
            </a:r>
          </a:p>
          <a:p>
            <a:pPr algn="ctr"/>
            <a:r>
              <a:rPr lang="en-US" sz="3200" b="1">
                <a:latin typeface="Times New Roman" pitchFamily="18" charset="0"/>
                <a:cs typeface="Times New Roman" pitchFamily="18" charset="0"/>
              </a:rPr>
              <a:t>Trãi</a:t>
            </a:r>
          </a:p>
        </p:txBody>
      </p:sp>
      <p:sp>
        <p:nvSpPr>
          <p:cNvPr id="8" name="TextBox 7"/>
          <p:cNvSpPr txBox="1"/>
          <p:nvPr/>
        </p:nvSpPr>
        <p:spPr>
          <a:xfrm>
            <a:off x="1957388" y="1092200"/>
            <a:ext cx="1912937" cy="1077913"/>
          </a:xfrm>
          <a:prstGeom prst="rect">
            <a:avLst/>
          </a:prstGeom>
          <a:noFill/>
        </p:spPr>
        <p:txBody>
          <a:bodyPr>
            <a:spAutoFit/>
          </a:bodyPr>
          <a:lstStyle/>
          <a:p>
            <a:pPr algn="ctr">
              <a:defRPr/>
            </a:pPr>
            <a:r>
              <a:rPr lang="vi-VN" sz="3200" b="1" dirty="0">
                <a:solidFill>
                  <a:srgbClr val="0000FF"/>
                </a:solidFill>
                <a:latin typeface="+mj-lt"/>
                <a:cs typeface="Calibri" pitchFamily="34" charset="0"/>
              </a:rPr>
              <a:t>Bình Ngô </a:t>
            </a:r>
            <a:endParaRPr lang="en-US" sz="3200" b="1" dirty="0">
              <a:solidFill>
                <a:srgbClr val="0000FF"/>
              </a:solidFill>
              <a:latin typeface="+mj-lt"/>
              <a:cs typeface="Calibri" pitchFamily="34" charset="0"/>
            </a:endParaRPr>
          </a:p>
          <a:p>
            <a:pPr algn="ctr">
              <a:defRPr/>
            </a:pPr>
            <a:r>
              <a:rPr lang="vi-VN" sz="3200" b="1" dirty="0">
                <a:solidFill>
                  <a:srgbClr val="0000FF"/>
                </a:solidFill>
                <a:latin typeface="+mj-lt"/>
                <a:cs typeface="Calibri" pitchFamily="34" charset="0"/>
              </a:rPr>
              <a:t>đại cáo</a:t>
            </a:r>
          </a:p>
        </p:txBody>
      </p:sp>
      <p:sp>
        <p:nvSpPr>
          <p:cNvPr id="12" name="TextBox 11"/>
          <p:cNvSpPr txBox="1"/>
          <p:nvPr/>
        </p:nvSpPr>
        <p:spPr>
          <a:xfrm>
            <a:off x="4038600" y="889000"/>
            <a:ext cx="4800600" cy="1570038"/>
          </a:xfrm>
          <a:prstGeom prst="rect">
            <a:avLst/>
          </a:prstGeom>
          <a:noFill/>
        </p:spPr>
        <p:txBody>
          <a:bodyPr>
            <a:spAutoFit/>
          </a:bodyPr>
          <a:lstStyle/>
          <a:p>
            <a:pPr algn="just">
              <a:defRPr/>
            </a:pPr>
            <a:r>
              <a:rPr lang="vi-VN" sz="3200" b="1" dirty="0">
                <a:latin typeface="+mj-lt"/>
                <a:cs typeface="Calibri" pitchFamily="34" charset="0"/>
              </a:rPr>
              <a:t>Phản ánh khi phách anh hùng và niềm tự hào chân chính của dân tộc.</a:t>
            </a:r>
          </a:p>
        </p:txBody>
      </p:sp>
      <p:sp>
        <p:nvSpPr>
          <p:cNvPr id="13" name="TextBox 12"/>
          <p:cNvSpPr txBox="1"/>
          <p:nvPr/>
        </p:nvSpPr>
        <p:spPr>
          <a:xfrm>
            <a:off x="1828800" y="2805113"/>
            <a:ext cx="2168525" cy="1077912"/>
          </a:xfrm>
          <a:prstGeom prst="rect">
            <a:avLst/>
          </a:prstGeom>
          <a:noFill/>
        </p:spPr>
        <p:txBody>
          <a:bodyPr>
            <a:spAutoFit/>
          </a:bodyPr>
          <a:lstStyle/>
          <a:p>
            <a:pPr algn="ctr">
              <a:defRPr/>
            </a:pPr>
            <a:r>
              <a:rPr lang="vi-VN" sz="3200" b="1" dirty="0">
                <a:solidFill>
                  <a:srgbClr val="0000FF"/>
                </a:solidFill>
                <a:latin typeface="+mj-lt"/>
                <a:cs typeface="Calibri" pitchFamily="34" charset="0"/>
              </a:rPr>
              <a:t>Chí linh </a:t>
            </a:r>
            <a:endParaRPr lang="en-US" sz="3200" b="1" dirty="0">
              <a:solidFill>
                <a:srgbClr val="0000FF"/>
              </a:solidFill>
              <a:latin typeface="+mj-lt"/>
              <a:cs typeface="Calibri" pitchFamily="34" charset="0"/>
            </a:endParaRPr>
          </a:p>
          <a:p>
            <a:pPr algn="ctr">
              <a:defRPr/>
            </a:pPr>
            <a:r>
              <a:rPr lang="vi-VN" sz="3200" b="1" dirty="0">
                <a:solidFill>
                  <a:srgbClr val="0000FF"/>
                </a:solidFill>
                <a:latin typeface="+mj-lt"/>
                <a:cs typeface="Calibri" pitchFamily="34" charset="0"/>
              </a:rPr>
              <a:t>sơn phú</a:t>
            </a:r>
            <a:endParaRPr lang="en-US" sz="3200" b="1" dirty="0">
              <a:solidFill>
                <a:srgbClr val="0000FF"/>
              </a:solidFill>
              <a:latin typeface="+mj-lt"/>
              <a:cs typeface="Calibri" pitchFamily="34" charset="0"/>
            </a:endParaRPr>
          </a:p>
        </p:txBody>
      </p:sp>
      <p:sp>
        <p:nvSpPr>
          <p:cNvPr id="14" name="TextBox 13"/>
          <p:cNvSpPr txBox="1"/>
          <p:nvPr/>
        </p:nvSpPr>
        <p:spPr>
          <a:xfrm>
            <a:off x="4038600" y="2819400"/>
            <a:ext cx="4800600" cy="1016000"/>
          </a:xfrm>
          <a:prstGeom prst="rect">
            <a:avLst/>
          </a:prstGeom>
          <a:noFill/>
        </p:spPr>
        <p:txBody>
          <a:bodyPr>
            <a:spAutoFit/>
          </a:bodyPr>
          <a:lstStyle/>
          <a:p>
            <a:pPr algn="just">
              <a:defRPr/>
            </a:pPr>
            <a:r>
              <a:rPr lang="vi-VN" sz="3000" b="1" dirty="0">
                <a:latin typeface="+mj-lt"/>
                <a:cs typeface="Calibri" pitchFamily="34" charset="0"/>
              </a:rPr>
              <a:t>Nói lên tâm sự của Nguyễn Trãi khi sống ở Côn Sơn.</a:t>
            </a:r>
            <a:endParaRPr lang="en-US" sz="3000" b="1" dirty="0">
              <a:latin typeface="+mj-lt"/>
              <a:cs typeface="Calibri" pitchFamily="34" charset="0"/>
            </a:endParaRPr>
          </a:p>
        </p:txBody>
      </p:sp>
      <p:sp>
        <p:nvSpPr>
          <p:cNvPr id="15" name="TextBox 14"/>
          <p:cNvSpPr txBox="1"/>
          <p:nvPr/>
        </p:nvSpPr>
        <p:spPr>
          <a:xfrm>
            <a:off x="1957388" y="4343400"/>
            <a:ext cx="1979612" cy="1570038"/>
          </a:xfrm>
          <a:prstGeom prst="rect">
            <a:avLst/>
          </a:prstGeom>
          <a:noFill/>
        </p:spPr>
        <p:txBody>
          <a:bodyPr>
            <a:spAutoFit/>
          </a:bodyPr>
          <a:lstStyle/>
          <a:p>
            <a:pPr algn="ctr">
              <a:defRPr/>
            </a:pPr>
            <a:r>
              <a:rPr lang="vi-VN" sz="3200" b="1" dirty="0">
                <a:solidFill>
                  <a:srgbClr val="0000FF"/>
                </a:solidFill>
                <a:latin typeface="+mj-lt"/>
                <a:cs typeface="Calibri" pitchFamily="34" charset="0"/>
              </a:rPr>
              <a:t>Ức trai </a:t>
            </a:r>
            <a:endParaRPr lang="en-US" sz="3200" b="1" dirty="0">
              <a:solidFill>
                <a:srgbClr val="0000FF"/>
              </a:solidFill>
              <a:latin typeface="+mj-lt"/>
              <a:cs typeface="Calibri" pitchFamily="34" charset="0"/>
            </a:endParaRPr>
          </a:p>
          <a:p>
            <a:pPr algn="ctr">
              <a:defRPr/>
            </a:pPr>
            <a:r>
              <a:rPr lang="vi-VN" sz="3200" b="1" dirty="0">
                <a:solidFill>
                  <a:srgbClr val="0000FF"/>
                </a:solidFill>
                <a:latin typeface="+mj-lt"/>
                <a:cs typeface="Calibri" pitchFamily="34" charset="0"/>
              </a:rPr>
              <a:t>thi tập</a:t>
            </a:r>
            <a:endParaRPr lang="en-US" sz="3200" b="1" dirty="0">
              <a:solidFill>
                <a:srgbClr val="0000FF"/>
              </a:solidFill>
              <a:latin typeface="+mj-lt"/>
              <a:cs typeface="Calibri" pitchFamily="34" charset="0"/>
            </a:endParaRPr>
          </a:p>
          <a:p>
            <a:pPr algn="ctr">
              <a:defRPr/>
            </a:pPr>
            <a:r>
              <a:rPr lang="en-US" sz="3200" b="1" dirty="0">
                <a:solidFill>
                  <a:srgbClr val="0000FF"/>
                </a:solidFill>
                <a:latin typeface="+mj-lt"/>
                <a:cs typeface="Calibri" pitchFamily="34" charset="0"/>
              </a:rPr>
              <a:t>(105 </a:t>
            </a:r>
            <a:r>
              <a:rPr lang="en-US" sz="3200" b="1" dirty="0" err="1">
                <a:solidFill>
                  <a:srgbClr val="0000FF"/>
                </a:solidFill>
                <a:latin typeface="+mj-lt"/>
                <a:cs typeface="Calibri" pitchFamily="34" charset="0"/>
              </a:rPr>
              <a:t>bài</a:t>
            </a:r>
            <a:r>
              <a:rPr lang="en-US" sz="3200" b="1" dirty="0">
                <a:solidFill>
                  <a:srgbClr val="0000FF"/>
                </a:solidFill>
                <a:latin typeface="+mj-lt"/>
                <a:cs typeface="Calibri" pitchFamily="34" charset="0"/>
              </a:rPr>
              <a:t>)</a:t>
            </a:r>
          </a:p>
        </p:txBody>
      </p:sp>
      <p:sp>
        <p:nvSpPr>
          <p:cNvPr id="16" name="TextBox 15"/>
          <p:cNvSpPr txBox="1"/>
          <p:nvPr/>
        </p:nvSpPr>
        <p:spPr>
          <a:xfrm>
            <a:off x="4048125" y="4143375"/>
            <a:ext cx="4943475" cy="2246313"/>
          </a:xfrm>
          <a:prstGeom prst="rect">
            <a:avLst/>
          </a:prstGeom>
          <a:noFill/>
        </p:spPr>
        <p:txBody>
          <a:bodyPr>
            <a:spAutoFit/>
          </a:bodyPr>
          <a:lstStyle/>
          <a:p>
            <a:pPr>
              <a:defRPr/>
            </a:pPr>
            <a:r>
              <a:rPr lang="vi-VN" sz="2800" b="1" dirty="0">
                <a:latin typeface="+mj-lt"/>
                <a:cs typeface="Calibri" pitchFamily="34" charset="0"/>
              </a:rPr>
              <a:t>Tâm sự của những người muốn đem tài năng , trí tuệ ra giúp cho đất nước, cho dân nhưng bị một số quan lại ghen ghét, vùi dập.</a:t>
            </a:r>
            <a:endParaRPr lang="en-US" sz="2800" b="1" dirty="0">
              <a:latin typeface="+mj-lt"/>
              <a:cs typeface="Calibri" pitchFamily="34" charset="0"/>
            </a:endParaRPr>
          </a:p>
        </p:txBody>
      </p:sp>
      <p:cxnSp>
        <p:nvCxnSpPr>
          <p:cNvPr id="17" name="Straight Connector 16"/>
          <p:cNvCxnSpPr/>
          <p:nvPr/>
        </p:nvCxnSpPr>
        <p:spPr>
          <a:xfrm>
            <a:off x="1905000" y="4143375"/>
            <a:ext cx="70866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1905000" y="2819400"/>
            <a:ext cx="70866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split dir="i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7"/>
          <p:cNvSpPr>
            <a:spLocks noGrp="1"/>
          </p:cNvSpPr>
          <p:nvPr>
            <p:ph idx="1"/>
          </p:nvPr>
        </p:nvSpPr>
        <p:spPr>
          <a:xfrm>
            <a:off x="228600" y="530225"/>
            <a:ext cx="8763000" cy="5867400"/>
          </a:xfrm>
        </p:spPr>
        <p:txBody>
          <a:bodyPr rtlCol="0">
            <a:normAutofit lnSpcReduction="10000"/>
          </a:bodyPr>
          <a:lstStyle/>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Việc nhân nghĩa cốt ở yên dân</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Quân điếu phạt trước lo trừ bạo</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Như nước Đại Việt ta từ trước</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Vốn xưng nền văn hiến đã lâu…</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Núi sông bờ cõi đã chia</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Phong tục Bắc - Nam cũng khác…</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Từ Triệu, Đinh, Lý, Trần bao đời xây nền độc lập</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Cùng Hán, Đường, Tống, Nguyên mỗi bên hùng cứ một phương</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Tuy mạnh yếu có lúc khác nhau</a:t>
            </a:r>
          </a:p>
          <a:p>
            <a:pPr fontAlgn="auto">
              <a:spcAft>
                <a:spcPts val="0"/>
              </a:spcAft>
              <a:buFont typeface="Arial" pitchFamily="34" charset="0"/>
              <a:buNone/>
              <a:defRPr/>
            </a:pPr>
            <a:r>
              <a:rPr lang="en-US" b="1" smtClean="0">
                <a:solidFill>
                  <a:srgbClr val="0000FF"/>
                </a:solidFill>
                <a:latin typeface="Times New Roman" pitchFamily="18" charset="0"/>
                <a:cs typeface="Times New Roman" pitchFamily="18" charset="0"/>
              </a:rPr>
              <a:t>Song hào kiệt đời nào cũng có...</a:t>
            </a:r>
          </a:p>
        </p:txBody>
      </p:sp>
      <p:sp>
        <p:nvSpPr>
          <p:cNvPr id="10243" name="TextBox 10"/>
          <p:cNvSpPr txBox="1">
            <a:spLocks noChangeArrowheads="1"/>
          </p:cNvSpPr>
          <p:nvPr/>
        </p:nvSpPr>
        <p:spPr bwMode="auto">
          <a:xfrm>
            <a:off x="1905000" y="7938"/>
            <a:ext cx="4114800" cy="522287"/>
          </a:xfrm>
          <a:prstGeom prst="rect">
            <a:avLst/>
          </a:prstGeom>
          <a:noFill/>
          <a:ln w="9525">
            <a:noFill/>
            <a:miter lim="800000"/>
            <a:headEnd/>
            <a:tailEnd/>
          </a:ln>
        </p:spPr>
        <p:txBody>
          <a:bodyPr>
            <a:spAutoFit/>
          </a:bodyPr>
          <a:lstStyle/>
          <a:p>
            <a:r>
              <a:rPr lang="vi-VN" sz="2800" b="1">
                <a:solidFill>
                  <a:srgbClr val="FF0000"/>
                </a:solidFill>
                <a:latin typeface="HP001 Kieu 5H"/>
              </a:rPr>
              <a:t>Bình Ngô đại cáo</a:t>
            </a:r>
            <a:endParaRPr lang="en-US" sz="2800" b="1">
              <a:solidFill>
                <a:srgbClr val="FF0000"/>
              </a:solidFill>
              <a:latin typeface="HP001 Kieu 5H"/>
            </a:endParaRPr>
          </a:p>
        </p:txBody>
      </p:sp>
    </p:spTree>
  </p:cSld>
  <p:clrMapOvr>
    <a:masterClrMapping/>
  </p:clrMapOvr>
  <p:transition spd="slow">
    <p:split dir="in"/>
    <p:sndAc>
      <p:stSnd>
        <p:snd r:embed="rId2" name="chimes.wav" builtIn="1"/>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960609"/>
  <p:tag name="VIOLETTITLE" val="Bài 19. Văn học và khoa học thời Hậu Lê"/>
  <p:tag name="VIOLETLESSON" val="19"/>
  <p:tag name="VIOLETCATID" val="2224"/>
  <p:tag name="VIOLETSUBJECT" val="Lịch sử 4"/>
  <p:tag name="VIOLETAUTHORID" val="3466747"/>
  <p:tag name="VIOLETAUTHORNAME" val="Chu Thị Soa"/>
  <p:tag name="VIOLETAUTHORAVATAR" val="3/466/747/avatar.jpg"/>
  <p:tag name="VIOLETAUTHORADDRESS" val="Trường TH Thị Trấn - Nghệ An"/>
  <p:tag name="VIOLETDATE" val="2017-02-22 17:01:24"/>
  <p:tag name="VIOLETHIT" val="88"/>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2903</TotalTime>
  <Words>1501</Words>
  <Application>Microsoft PowerPoint</Application>
  <PresentationFormat>On-screen Show (4:3)</PresentationFormat>
  <Paragraphs>280</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hoainam</dc:creator>
  <cp:lastModifiedBy>Computer</cp:lastModifiedBy>
  <cp:revision>341</cp:revision>
  <dcterms:created xsi:type="dcterms:W3CDTF">2006-12-07T17:34:29Z</dcterms:created>
  <dcterms:modified xsi:type="dcterms:W3CDTF">2019-02-20T07:31:49Z</dcterms:modified>
</cp:coreProperties>
</file>