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52"/>
  </p:notesMasterIdLst>
  <p:sldIdLst>
    <p:sldId id="492" r:id="rId2"/>
    <p:sldId id="491" r:id="rId3"/>
    <p:sldId id="392" r:id="rId4"/>
    <p:sldId id="438" r:id="rId5"/>
    <p:sldId id="440" r:id="rId6"/>
    <p:sldId id="441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9" r:id="rId15"/>
    <p:sldId id="410" r:id="rId16"/>
    <p:sldId id="411" r:id="rId17"/>
    <p:sldId id="412" r:id="rId18"/>
    <p:sldId id="487" r:id="rId19"/>
    <p:sldId id="413" r:id="rId20"/>
    <p:sldId id="445" r:id="rId21"/>
    <p:sldId id="488" r:id="rId22"/>
    <p:sldId id="446" r:id="rId23"/>
    <p:sldId id="447" r:id="rId24"/>
    <p:sldId id="449" r:id="rId25"/>
    <p:sldId id="468" r:id="rId26"/>
    <p:sldId id="451" r:id="rId27"/>
    <p:sldId id="452" r:id="rId28"/>
    <p:sldId id="453" r:id="rId29"/>
    <p:sldId id="454" r:id="rId30"/>
    <p:sldId id="466" r:id="rId31"/>
    <p:sldId id="470" r:id="rId32"/>
    <p:sldId id="471" r:id="rId33"/>
    <p:sldId id="455" r:id="rId34"/>
    <p:sldId id="456" r:id="rId35"/>
    <p:sldId id="489" r:id="rId36"/>
    <p:sldId id="461" r:id="rId37"/>
    <p:sldId id="462" r:id="rId38"/>
    <p:sldId id="463" r:id="rId39"/>
    <p:sldId id="464" r:id="rId40"/>
    <p:sldId id="457" r:id="rId41"/>
    <p:sldId id="458" r:id="rId42"/>
    <p:sldId id="459" r:id="rId43"/>
    <p:sldId id="460" r:id="rId44"/>
    <p:sldId id="486" r:id="rId45"/>
    <p:sldId id="393" r:id="rId46"/>
    <p:sldId id="394" r:id="rId47"/>
    <p:sldId id="395" r:id="rId48"/>
    <p:sldId id="473" r:id="rId49"/>
    <p:sldId id="469" r:id="rId50"/>
    <p:sldId id="351" r:id="rId51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66"/>
    <a:srgbClr val="FF0000"/>
    <a:srgbClr val="339933"/>
    <a:srgbClr val="CC00FF"/>
    <a:srgbClr val="3366FF"/>
    <a:srgbClr val="FF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86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F4292F5-8E36-431D-9C06-B75BB2597AE0}" type="datetimeFigureOut">
              <a:rPr lang="en-US"/>
              <a:pPr>
                <a:defRPr/>
              </a:pPr>
              <a:t>8/1/2019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1E310D7-27DE-4396-8661-D0C18DAB1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98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D509E0-3613-4878-A477-8FF0EA0A3E4E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5339F-AD80-41F6-B9D7-719D2A0FE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97C31-F4D3-44F9-8A19-8CD579F0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4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52187-4EC5-4D56-8BF8-A061B264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A10FC-BF9B-4783-BBE7-5754C0CA3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9EDFB-F97B-487B-A1B2-92316B1EF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1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52F04-1C6A-43E3-8F84-058A9394C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0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0250D-950D-449C-B774-7E5D29552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1ED60-45C9-4860-AEFF-DDE9692A9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2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9C2D4-D5AE-4EF2-9808-2B10E67C3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3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33DF-AFA6-4B96-B2D8-5FE228FAF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3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CA1DF-F0FD-467E-AB2C-0B3474D60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1BF5-6646-462D-ACA9-D61F7D71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0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9791E79-DF01-4F7E-9839-A45E7C4D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6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2.gif"/><Relationship Id="rId4" Type="http://schemas.openxmlformats.org/officeDocument/2006/relationships/audio" Target="../media/audio3.wav"/><Relationship Id="rId9" Type="http://schemas.openxmlformats.org/officeDocument/2006/relationships/image" Target="../media/image91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1.gif"/><Relationship Id="rId4" Type="http://schemas.openxmlformats.org/officeDocument/2006/relationships/audio" Target="../media/audio3.wav"/><Relationship Id="rId9" Type="http://schemas.openxmlformats.org/officeDocument/2006/relationships/image" Target="../media/image93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92.gif"/><Relationship Id="rId4" Type="http://schemas.openxmlformats.org/officeDocument/2006/relationships/audio" Target="../media/audio3.wav"/><Relationship Id="rId9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92.gif"/><Relationship Id="rId4" Type="http://schemas.openxmlformats.org/officeDocument/2006/relationships/audio" Target="../media/audio3.wav"/><Relationship Id="rId9" Type="http://schemas.openxmlformats.org/officeDocument/2006/relationships/image" Target="../media/image9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F,nhac\NHIPCAU.MID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342899" y="274638"/>
            <a:ext cx="7841974" cy="1143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 MỘ A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880970" y="1494175"/>
            <a:ext cx="3952597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295399" y="3276600"/>
            <a:ext cx="6784439" cy="13065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Hoa</a:t>
            </a:r>
            <a:endParaRPr lang="en-US" sz="3600" b="1" kern="10" dirty="0">
              <a:ln w="12700">
                <a:solidFill>
                  <a:srgbClr val="3333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21336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204055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2.bp.blogspot.com/-R5wYMkj1Dbk/UeRffdqj9cI/AAAAAAAACnE/kUHmuful5Ao/s1600/P1240429.jpg"/>
          <p:cNvSpPr>
            <a:spLocks noChangeAspect="1" noChangeArrowheads="1"/>
          </p:cNvSpPr>
          <p:nvPr/>
        </p:nvSpPr>
        <p:spPr bwMode="auto">
          <a:xfrm>
            <a:off x="155575" y="-1912938"/>
            <a:ext cx="5324475" cy="39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7" name="Picture 5" descr="http://3.bp.blogspot.com/-TQKqIm32eps/USrZ3orb76I/AAAAAAAAQLo/JFnSVMveTTc/s1600/Hinh+anh+hoa+lan+dep+%2810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495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 descr="http://user-cdn.tapchidep.com.vn/img/news/1366866202_n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581400"/>
            <a:ext cx="45116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http://3.bp.blogspot.com/-jTE7Jo714so/Ue-bn3PJatI/AAAAAAAAAuE/NScO9kqlTrE/s1600/hinh-anh-hoa-lan-d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http://2.bp.blogspot.com/-R2NHdyq4JEw/Ug-wuQuvugI/AAAAAAAAtGw/vln0iAG3t08/s1600/H%C3%ACnh+%E1%BA%A3nh+hoa+phong+lan+%C4%91%E1%BA%B9p+tuy%E1%BB%87t,+%C4%91%E1%BA%B9p+nh%E1%BA%A5t+%2830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175"/>
            <a:ext cx="451167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19400" y="26416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0404-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52923_poster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orhidee_Red_Beauty_-_Cymbi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orhidee_Santa_Barbara_Sunset,_Lae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19400" y="-177800"/>
            <a:ext cx="3810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afef1.com/wp-content/uploads/2011/07/CafeF1.com-top-10-anh-dep-nhat-ve-cac-loai-hoa-ngay-25-07-201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58420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Súng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316" name="Picture 2" descr="http://media.tinhte.vn/photo/var/resizes/MinhTai-%28vitquay_chin%29/DSC_0054.jpg?m=13340289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http://fo2.vicongdong.vn/imgContent/41/89282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505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http://dantri4.vcmedia.vn/WF7a6LT8JiJdVF1l6FZ/Image/2012/11/sen2-b7ffe.jpg"/>
          <p:cNvSpPr>
            <a:spLocks noChangeAspect="1" noChangeArrowheads="1"/>
          </p:cNvSpPr>
          <p:nvPr/>
        </p:nvSpPr>
        <p:spPr bwMode="auto">
          <a:xfrm>
            <a:off x="155575" y="-1576388"/>
            <a:ext cx="4381500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9" name="Picture 6" descr="http://sunderland.ntu.vn/gl/wp-content/uploads/2013/10/hoa-hong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5005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http://cafef1.com/wp-content/uploads/2012/03/nhung-buc-anh-ve-loai-hoa-dep-nhat-ngay-25-02-2012-20-CafeF1.com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581400"/>
            <a:ext cx="46069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http://www.hoasaigon.com.vn/kcfinder/upload/images/hong-tra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0"/>
            <a:ext cx="46069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http://dantri.vcmedia.vn/Uploaded/2009/05/21/tn_chelseaf2159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99075" y="5842000"/>
            <a:ext cx="39211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Hồng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hapmuoi.dongthap.gov.vn/wps/wcm/connect/0751b6004d9d30f2bc3ffca22785dc71/hoasenjpg-115518.jpg?MOD=AJPE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4958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743200" y="57658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5364" name="Picture 3" descr="C:\Users\Administrator\Desktop\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4783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502920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6" descr="http://farm10.gox.vn/tinmoi/store/images/thumb/30042013/2/1291992/7_trieu_bong_tulip_trong_vuon_hoa_lon_nhat_the_gioi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0292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113"/>
            <a:ext cx="4038600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81600" y="5821363"/>
            <a:ext cx="388620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Tulip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854.photobucket.com/albums/ab105/xemanh/1-6-fantasy%20world/hoa-tim-p1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152400" y="-152400"/>
            <a:ext cx="3581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úc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2" name="AutoShape 2" descr="https://encrypted-tbn3.gstatic.com/images?q=tbn:ANd9GcQUr3d46K6Rnv8DviValvREJVc2SNXHrLlsQQYXiS5LeT6Y80nH"/>
          <p:cNvSpPr>
            <a:spLocks noChangeAspect="1" noChangeArrowheads="1"/>
          </p:cNvSpPr>
          <p:nvPr/>
        </p:nvSpPr>
        <p:spPr bwMode="auto">
          <a:xfrm>
            <a:off x="155575" y="-1790700"/>
            <a:ext cx="5486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68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Lộc Vừ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152400" y="5842000"/>
            <a:ext cx="5791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Lộc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Vừng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152400" y="5842000"/>
            <a:ext cx="5791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Osaka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51414_poster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img_amsterdam_flowe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7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 descr="bradford_%20p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297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Lộc Vừ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505200"/>
            <a:ext cx="3098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 descr="C:\Users\Administrator\Desktop\S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30988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 descr="http://3.bp.blogspot.com/-TQKqIm32eps/USrZ3orb76I/AAAAAAAAQLo/JFnSVMveTTc/s1600/Hinh+anh+hoa+lan+dep+%2810%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75"/>
            <a:ext cx="30099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2"/>
          <p:cNvSpPr>
            <a:spLocks noGrp="1"/>
          </p:cNvSpPr>
          <p:nvPr>
            <p:ph type="ctrTitle"/>
          </p:nvPr>
        </p:nvSpPr>
        <p:spPr>
          <a:xfrm>
            <a:off x="111125" y="1436688"/>
            <a:ext cx="7772400" cy="1470025"/>
          </a:xfrm>
        </p:spPr>
        <p:txBody>
          <a:bodyPr/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4700" y="2505075"/>
            <a:ext cx="7620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 cây có chức năng gì ?</a:t>
            </a:r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3517900"/>
            <a:ext cx="69262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cây có ba chức năng:</a:t>
            </a:r>
          </a:p>
          <a:p>
            <a:r>
              <a:rPr 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Quang hợp.</a:t>
            </a:r>
          </a:p>
          <a:p>
            <a:r>
              <a:rPr 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Hô hấp.</a:t>
            </a:r>
          </a:p>
          <a:p>
            <a:r>
              <a:rPr 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Thoát hơi nước.</a:t>
            </a:r>
            <a:endParaRPr lang="en-US" sz="5400">
              <a:solidFill>
                <a:srgbClr val="0000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20"/>
          <p:cNvSpPr txBox="1">
            <a:spLocks noChangeArrowheads="1"/>
          </p:cNvSpPr>
          <p:nvPr/>
        </p:nvSpPr>
        <p:spPr bwMode="auto">
          <a:xfrm>
            <a:off x="2667000" y="1828800"/>
            <a:ext cx="49530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 tạo của hoa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encrypted-tbn0.gstatic.com/images?q=tbn:ANd9GcQos6hxVC1-cMKLt65MB-FFukXhfwcXB4CRgupgjH_Z5pQZseXM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0" y="-152400"/>
            <a:ext cx="8001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FF3300"/>
                </a:solidFill>
                <a:latin typeface="Times New Roman" pitchFamily="18" charset="0"/>
              </a:rPr>
              <a:t> Thảo luận nhóm 6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838200" y="1143000"/>
            <a:ext cx="80010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Tìm các bộ phận thường có của một bông hoa.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7" name="Line 3"/>
          <p:cNvSpPr>
            <a:spLocks noChangeShapeType="1"/>
          </p:cNvSpPr>
          <p:nvPr/>
        </p:nvSpPr>
        <p:spPr bwMode="auto">
          <a:xfrm>
            <a:off x="1524000" y="1524000"/>
            <a:ext cx="1485900" cy="574675"/>
          </a:xfrm>
          <a:prstGeom prst="line">
            <a:avLst/>
          </a:prstGeom>
          <a:noFill/>
          <a:ln w="984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48" name="Oval 4"/>
          <p:cNvSpPr>
            <a:spLocks noChangeArrowheads="1"/>
          </p:cNvSpPr>
          <p:nvPr/>
        </p:nvSpPr>
        <p:spPr bwMode="auto">
          <a:xfrm>
            <a:off x="0" y="685800"/>
            <a:ext cx="2568575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 phận 3</a:t>
            </a:r>
          </a:p>
        </p:txBody>
      </p:sp>
      <p:sp>
        <p:nvSpPr>
          <p:cNvPr id="390149" name="Line 5"/>
          <p:cNvSpPr>
            <a:spLocks noChangeShapeType="1"/>
          </p:cNvSpPr>
          <p:nvPr/>
        </p:nvSpPr>
        <p:spPr bwMode="auto">
          <a:xfrm flipV="1">
            <a:off x="2133600" y="3236913"/>
            <a:ext cx="1752600" cy="39687"/>
          </a:xfrm>
          <a:prstGeom prst="line">
            <a:avLst/>
          </a:prstGeom>
          <a:noFill/>
          <a:ln w="984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0" name="Oval 6"/>
          <p:cNvSpPr>
            <a:spLocks noChangeArrowheads="1"/>
          </p:cNvSpPr>
          <p:nvPr/>
        </p:nvSpPr>
        <p:spPr bwMode="auto">
          <a:xfrm>
            <a:off x="76200" y="2590800"/>
            <a:ext cx="2492375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 phận 4</a:t>
            </a:r>
          </a:p>
        </p:txBody>
      </p:sp>
      <p:sp>
        <p:nvSpPr>
          <p:cNvPr id="390151" name="Line 7"/>
          <p:cNvSpPr>
            <a:spLocks noChangeShapeType="1"/>
          </p:cNvSpPr>
          <p:nvPr/>
        </p:nvSpPr>
        <p:spPr bwMode="auto">
          <a:xfrm flipH="1">
            <a:off x="5334000" y="2743200"/>
            <a:ext cx="1371600" cy="457200"/>
          </a:xfrm>
          <a:prstGeom prst="line">
            <a:avLst/>
          </a:prstGeom>
          <a:noFill/>
          <a:ln w="984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2" name="Oval 8"/>
          <p:cNvSpPr>
            <a:spLocks noChangeArrowheads="1"/>
          </p:cNvSpPr>
          <p:nvPr/>
        </p:nvSpPr>
        <p:spPr bwMode="auto">
          <a:xfrm>
            <a:off x="6324600" y="1981200"/>
            <a:ext cx="25146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 phận 2</a:t>
            </a:r>
          </a:p>
        </p:txBody>
      </p:sp>
      <p:sp>
        <p:nvSpPr>
          <p:cNvPr id="390153" name="Line 9"/>
          <p:cNvSpPr>
            <a:spLocks noChangeShapeType="1"/>
          </p:cNvSpPr>
          <p:nvPr/>
        </p:nvSpPr>
        <p:spPr bwMode="auto">
          <a:xfrm flipV="1">
            <a:off x="5791200" y="4343400"/>
            <a:ext cx="914400" cy="1219200"/>
          </a:xfrm>
          <a:prstGeom prst="line">
            <a:avLst/>
          </a:prstGeom>
          <a:noFill/>
          <a:ln w="984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0154" name="Oval 10"/>
          <p:cNvSpPr>
            <a:spLocks noChangeArrowheads="1"/>
          </p:cNvSpPr>
          <p:nvPr/>
        </p:nvSpPr>
        <p:spPr bwMode="auto">
          <a:xfrm>
            <a:off x="4284663" y="5562600"/>
            <a:ext cx="2573337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 phận 1</a:t>
            </a:r>
          </a:p>
        </p:txBody>
      </p:sp>
      <p:sp>
        <p:nvSpPr>
          <p:cNvPr id="390155" name="Oval 11"/>
          <p:cNvSpPr>
            <a:spLocks noChangeArrowheads="1"/>
          </p:cNvSpPr>
          <p:nvPr/>
        </p:nvSpPr>
        <p:spPr bwMode="auto">
          <a:xfrm>
            <a:off x="4284663" y="5600700"/>
            <a:ext cx="27432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Cuống hoa</a:t>
            </a:r>
          </a:p>
        </p:txBody>
      </p:sp>
      <p:sp>
        <p:nvSpPr>
          <p:cNvPr id="390156" name="Oval 12"/>
          <p:cNvSpPr>
            <a:spLocks noChangeArrowheads="1"/>
          </p:cNvSpPr>
          <p:nvPr/>
        </p:nvSpPr>
        <p:spPr bwMode="auto">
          <a:xfrm>
            <a:off x="6400800" y="1981200"/>
            <a:ext cx="2438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Đài hoa</a:t>
            </a:r>
          </a:p>
        </p:txBody>
      </p:sp>
      <p:sp>
        <p:nvSpPr>
          <p:cNvPr id="390157" name="Oval 13"/>
          <p:cNvSpPr>
            <a:spLocks noChangeArrowheads="1"/>
          </p:cNvSpPr>
          <p:nvPr/>
        </p:nvSpPr>
        <p:spPr bwMode="auto">
          <a:xfrm>
            <a:off x="76200" y="685800"/>
            <a:ext cx="2438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Cánh hoa</a:t>
            </a:r>
          </a:p>
        </p:txBody>
      </p:sp>
      <p:sp>
        <p:nvSpPr>
          <p:cNvPr id="390158" name="Oval 14"/>
          <p:cNvSpPr>
            <a:spLocks noChangeArrowheads="1"/>
          </p:cNvSpPr>
          <p:nvPr/>
        </p:nvSpPr>
        <p:spPr bwMode="auto">
          <a:xfrm>
            <a:off x="79375" y="2590800"/>
            <a:ext cx="2438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Nhị hoa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3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3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0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0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7" grpId="0" animBg="1"/>
      <p:bldP spid="390148" grpId="0" animBg="1"/>
      <p:bldP spid="390149" grpId="0" animBg="1"/>
      <p:bldP spid="390150" grpId="0" animBg="1"/>
      <p:bldP spid="390151" grpId="0" animBg="1"/>
      <p:bldP spid="390152" grpId="0" animBg="1"/>
      <p:bldP spid="390153" grpId="0" animBg="1"/>
      <p:bldP spid="390154" grpId="0" animBg="1"/>
      <p:bldP spid="390155" grpId="0" animBg="1"/>
      <p:bldP spid="390156" grpId="0" animBg="1"/>
      <p:bldP spid="390157" grpId="0" animBg="1"/>
      <p:bldP spid="3901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648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14"/>
          <p:cNvSpPr>
            <a:spLocks noChangeArrowheads="1"/>
          </p:cNvSpPr>
          <p:nvPr/>
        </p:nvSpPr>
        <p:spPr bwMode="auto">
          <a:xfrm>
            <a:off x="6742113" y="1143000"/>
            <a:ext cx="2438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Nhị hoa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5029200" y="1752600"/>
            <a:ext cx="1792288" cy="1447800"/>
          </a:xfrm>
          <a:prstGeom prst="line">
            <a:avLst/>
          </a:prstGeom>
          <a:noFill/>
          <a:ln w="984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0" y="228600"/>
            <a:ext cx="2438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Nhụy hoa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397125" y="787400"/>
            <a:ext cx="803275" cy="381000"/>
          </a:xfrm>
          <a:prstGeom prst="line">
            <a:avLst/>
          </a:prstGeom>
          <a:noFill/>
          <a:ln w="984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forum.trochoithoitrang.net/hinhanh/2011/1/hinh-nen-cho-may-tinh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52400" y="112713"/>
            <a:ext cx="8991600" cy="56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>
                <a:latin typeface="Times New Roman" pitchFamily="18" charset="0"/>
              </a:rPr>
              <a:t> - Mỗi bông hoa thường có: cuống hoa, đài hoa, cánh hoa và nhị hoa.</a:t>
            </a:r>
          </a:p>
          <a:p>
            <a:pPr eaLnBrk="1" hangingPunct="1">
              <a:spcBef>
                <a:spcPct val="50000"/>
              </a:spcBef>
            </a:pPr>
            <a:r>
              <a:rPr lang="en-US" sz="6600" b="1">
                <a:latin typeface="Times New Roman" pitchFamily="18" charset="0"/>
              </a:rPr>
              <a:t>- Một số bông hoa có thêm Nhụy hoa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4875_poster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gladiolus_peach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Lotus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6513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676400" y="1601788"/>
            <a:ext cx="6157913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  <a:cs typeface="Times New Roman" pitchFamily="18" charset="0"/>
              </a:rPr>
              <a:t>Chức năng của hoa.</a:t>
            </a:r>
          </a:p>
        </p:txBody>
      </p:sp>
      <p:pic>
        <p:nvPicPr>
          <p:cNvPr id="27652" name="Picture 7" descr="flower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flower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45175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.imgur.com/zyX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81000" y="4038600"/>
            <a:ext cx="9067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có chức năng gì?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" y="1524000"/>
            <a:ext cx="89916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>
                <a:solidFill>
                  <a:srgbClr val="FFFF00"/>
                </a:solidFill>
                <a:latin typeface="Times New Roman" pitchFamily="18" charset="0"/>
              </a:rPr>
              <a:t> Thảo luận nhóm bàn: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nhdep.pro/wp-content/uploads/2013/06/anh-dep-lam-hinh-nen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52400" y="-128588"/>
            <a:ext cx="9220200" cy="341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latin typeface="Times New Roman" pitchFamily="18" charset="0"/>
                <a:cs typeface="Times New Roman" pitchFamily="18" charset="0"/>
              </a:rPr>
              <a:t>   Chức năng của hoa là cơ quan sinh sản của cây.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utay3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2713" y="1524000"/>
            <a:ext cx="8991601" cy="1470025"/>
          </a:xfrm>
        </p:spPr>
        <p:txBody>
          <a:bodyPr/>
          <a:lstStyle/>
          <a:p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2117725" y="2743200"/>
            <a:ext cx="4619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304800" y="3886200"/>
            <a:ext cx="8610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VNI-Times" pitchFamily="2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ñem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ñeán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lôùp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ñoù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coù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maøu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saéc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muøi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höông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nhö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theá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naøo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ñoù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coù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daïng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Times" pitchFamily="2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217075724_9ae0ce69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8d6c5a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traicay_-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1113"/>
            <a:ext cx="56388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191.imageshack.us/img191/1408/28593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-228600" y="-198438"/>
            <a:ext cx="9144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Lợi ích của hoa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g52.imageshack.us/img52/3858/11782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0" y="15875"/>
            <a:ext cx="9372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002060"/>
                </a:solidFill>
                <a:latin typeface="Times New Roman" pitchFamily="18" charset="0"/>
              </a:rPr>
              <a:t> Quan sát các hình trong SGK và dựa vào hiểu biết: 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914400" y="4151313"/>
            <a:ext cx="8686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thường được dùng để làm gì?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0"/>
          <p:cNvSpPr txBox="1">
            <a:spLocks noChangeArrowheads="1"/>
          </p:cNvSpPr>
          <p:nvPr/>
        </p:nvSpPr>
        <p:spPr bwMode="auto">
          <a:xfrm>
            <a:off x="76200" y="152400"/>
            <a:ext cx="8991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Hoa thường được dùng để ăn, để trang trí, làm thuốc, làm nước hoa và nhiều việc khác.</a:t>
            </a:r>
          </a:p>
        </p:txBody>
      </p:sp>
      <p:pic>
        <p:nvPicPr>
          <p:cNvPr id="36867" name="Picture 7" descr="flower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913438"/>
            <a:ext cx="990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flower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35525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flower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26125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nflorescent-cauli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993900"/>
            <a:ext cx="27162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nflorescentvegetables-brocc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9613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3886200" y="3886200"/>
            <a:ext cx="1905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FF"/>
                </a:solidFill>
                <a:latin typeface="VNI-Times" pitchFamily="2" charset="0"/>
              </a:rPr>
              <a:t>Hoa ñeå aên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0"/>
            <a:ext cx="30099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5" descr="http://images1.afamily.channelvn.net/Images/Uploaded/Share/2011/03/22/Canh-hoa-thien-ly-nau-c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04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http://images1.afamily.channelvn.net/Images/Uploaded/Share/2011/03/22/hoa-b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6213"/>
            <a:ext cx="36576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9" descr="http://images1.afamily.channelvn.net/Images/Uploaded/Share/2011/03/22/hoaatiso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6213"/>
            <a:ext cx="36576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Lotus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93725" y="417513"/>
            <a:ext cx="29114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00"/>
                </a:solidFill>
                <a:latin typeface="VNI-Times" pitchFamily="2" charset="0"/>
              </a:rPr>
              <a:t>Hoa ñeå öôùp traø</a:t>
            </a:r>
          </a:p>
        </p:txBody>
      </p:sp>
      <p:pic>
        <p:nvPicPr>
          <p:cNvPr id="38916" name="Picture 2" descr="http://img2.tamtay.vn/files/blogdata/2013/7/23/14/10977670/317fbb670e798b939c57433fa1f91e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://beyoung.vn/spa/images/stories/tintuc/hoanh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19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VNI-Times" pitchFamily="2" charset="0"/>
              </a:rPr>
              <a:t> </a:t>
            </a:r>
          </a:p>
        </p:txBody>
      </p:sp>
      <p:pic>
        <p:nvPicPr>
          <p:cNvPr id="39939" name="Picture 3" descr="artichok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55625" y="601663"/>
            <a:ext cx="165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i="1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3733800" y="3200400"/>
            <a:ext cx="1781175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FF"/>
                </a:solidFill>
                <a:latin typeface="VNI-Times" pitchFamily="2" charset="0"/>
              </a:rPr>
              <a:t>Hoa laøm thuoác</a:t>
            </a:r>
          </a:p>
        </p:txBody>
      </p:sp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3276600"/>
            <a:ext cx="3530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4495800" cy="322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orhidee_-_Cymb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581400"/>
            <a:ext cx="45640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Những loài hoa quen thuộc chữa bệnh thần k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958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11-2784-13825058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http://blog.yimg.com/1/482l.XR7s58YRb1bAKNC7IpZ8EOHQ2bqXhkTrKXK6nlsTMTHaVBJtg--/22/l/Qqk6M5TUujK2F5iFY22Dw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0"/>
            <a:ext cx="45640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76200" y="-85725"/>
            <a:ext cx="4724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Qos6hxVC1-cMKLt65MB-FFukXhfwcXB4CRgupgjH_Z5pQZseXM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71438" y="-41275"/>
            <a:ext cx="67103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VNI-Times" pitchFamily="2" charset="0"/>
              </a:rPr>
              <a:t>Laøm vieäc caù nhaân: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" y="1087438"/>
            <a:ext cx="96012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002060"/>
                </a:solidFill>
                <a:latin typeface="VNI-Times" pitchFamily="2" charset="0"/>
              </a:rPr>
              <a:t>- Em ñem ñeán lôùp hoa gì ?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002060"/>
                </a:solidFill>
                <a:latin typeface="VNI-Times" pitchFamily="2" charset="0"/>
              </a:rPr>
              <a:t>- Hoa ñoù coù maøu saéc, muøi höông nhö theá naøo?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002060"/>
                </a:solidFill>
                <a:latin typeface="VNI-Times" pitchFamily="2" charset="0"/>
              </a:rPr>
              <a:t>- Hoa ñoù coù hình daïng ra sao?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5867400"/>
            <a:ext cx="6248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Cắm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lọ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lẵng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987" name="Picture 6" descr="http://quatructuyen.com/wp-content/uploads/mot-so-mau-cam-hoa-dep-cho-ngay-8-3_1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C:\Users\Administrator\Desktop\h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7463"/>
            <a:ext cx="441960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2.bp.blogspot.com/-_Y8wvypRi_k/Ud7QxekZfAI/AAAAAAAAEsQ/HzKcVtOtOGY/s640/hoa-hong-tim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https://encrypted-tbn0.gstatic.com/images?q=tbn:ANd9GcQLMlEttpO6-I2HrP_j_6_Lb7cjlikWpbiwpESzdGXhaNCA_q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https://encrypted-tbn1.gstatic.com/images?q=tbn:ANd9GcSRh2E0NycB83Jpty2BKOSXxW1ExYxHNUBK7hmQqkKOevoWd7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800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5626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cưới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6370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53975" y="2381250"/>
            <a:ext cx="4724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Trang</a:t>
            </a:r>
            <a:r>
              <a:rPr lang="en-US" sz="7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trí</a:t>
            </a:r>
            <a:endParaRPr lang="en-US" sz="7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4036" name="Picture 2" descr="Wall_Basket_with_Gera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200"/>
            <a:ext cx="46370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0"/>
            <a:ext cx="45720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5069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http://www.lamsao.com/Resources/Data/News/HoaBTT/Giadinh/2011/T10/27/20.jpg"/>
          <p:cNvSpPr>
            <a:spLocks noChangeAspect="1" noChangeArrowheads="1"/>
          </p:cNvSpPr>
          <p:nvPr/>
        </p:nvSpPr>
        <p:spPr bwMode="auto">
          <a:xfrm>
            <a:off x="155575" y="-1379538"/>
            <a:ext cx="3800475" cy="28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9788"/>
            <a:ext cx="4724400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79788"/>
            <a:ext cx="4343400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76200" y="5657850"/>
            <a:ext cx="2819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Tặng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2.bp.blogspot.com/-cqnyZOn8TwY/T7MNwH6Rx5I/AAAAAAAABC0/RllrtWYaZc0/s1600/hinh-nen-dep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66700" y="228600"/>
            <a:ext cx="8496300" cy="2743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Ai nhanh – Ai đúng:</a:t>
            </a:r>
            <a:endParaRPr lang="en-US" sz="6000" b="1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gray">
          <a:xfrm>
            <a:off x="33338" y="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3300"/>
              </a:solidFill>
            </a:endParaRPr>
          </a:p>
          <a:p>
            <a:r>
              <a:rPr lang="en-US" sz="2400">
                <a:latin typeface=".VnTime" pitchFamily="34" charset="0"/>
              </a:rPr>
              <a:t>       </a:t>
            </a:r>
            <a:endParaRPr lang="en-US" sz="3200">
              <a:solidFill>
                <a:srgbClr val="FF3300"/>
              </a:solidFill>
              <a:latin typeface=".VnTime" pitchFamily="34" charset="0"/>
            </a:endParaRPr>
          </a:p>
          <a:p>
            <a:r>
              <a:rPr lang="en-US" sz="2400">
                <a:solidFill>
                  <a:srgbClr val="FF3300"/>
                </a:solidFill>
                <a:latin typeface=".VnTime" pitchFamily="34" charset="0"/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1400" y="0"/>
            <a:ext cx="1371600" cy="1371600"/>
            <a:chOff x="4808" y="144"/>
            <a:chExt cx="720" cy="758"/>
          </a:xfrm>
        </p:grpSpPr>
        <p:grpSp>
          <p:nvGrpSpPr>
            <p:cNvPr id="47130" name="Group 4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47132" name="Oval 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7133" name="Oval 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7134" name="Oval 7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7135" name="Oval 8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7136" name="Oval 9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7137" name="Oval 10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7138" name="Oval 11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7139" name="Oval 12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7140" name="Oval 13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sp>
          <p:nvSpPr>
            <p:cNvPr id="47131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pic>
        <p:nvPicPr>
          <p:cNvPr id="47108" name="Picture 15" descr="dong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5139" name="Oval 19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5142" name="Oval 22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4800">
              <a:latin typeface=".VnBodoniH" pitchFamily="34" charset="0"/>
            </a:endParaRP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152400" y="1447800"/>
            <a:ext cx="8610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  Mỗi bông hoa thường có những bộ phận nào?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0" y="3101975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339933"/>
                </a:solidFill>
              </a:rPr>
              <a:t>Đáp án</a:t>
            </a:r>
            <a:r>
              <a:rPr lang="en-US" sz="4000" b="1">
                <a:solidFill>
                  <a:srgbClr val="339933"/>
                </a:solidFill>
              </a:rPr>
              <a:t>: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3352800" y="304800"/>
            <a:ext cx="4114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Câu hỏi số</a:t>
            </a:r>
            <a:r>
              <a:rPr lang="en-US" sz="6000"/>
              <a:t> 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1143000" y="3657600"/>
            <a:ext cx="617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A</a:t>
            </a:r>
            <a:r>
              <a:rPr lang="en-US" sz="4800" b="1"/>
              <a:t>. Thân,cành, lá. 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1143000" y="4572000"/>
            <a:ext cx="7454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3366FF"/>
                </a:solidFill>
              </a:rPr>
              <a:t>B. Cuống, đài, cánh, nhị.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1127125" y="5562600"/>
            <a:ext cx="8169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FF"/>
                </a:solidFill>
              </a:rPr>
              <a:t>C. Cuống, gân, phiến.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1066800" y="4625975"/>
            <a:ext cx="609600" cy="708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chemeClr val="bg1"/>
                </a:solidFill>
              </a:rPr>
              <a:t>B</a:t>
            </a:r>
            <a:endParaRPr lang="en-US" sz="4000" b="1">
              <a:solidFill>
                <a:schemeClr val="bg1"/>
              </a:solidFill>
            </a:endParaRPr>
          </a:p>
        </p:txBody>
      </p:sp>
      <p:pic>
        <p:nvPicPr>
          <p:cNvPr id="5160" name="Picture 40" descr="61403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5402263"/>
            <a:ext cx="15240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AG00092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876800"/>
            <a:ext cx="12874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500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500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500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allAtOnce" animBg="1"/>
      <p:bldP spid="5136" grpId="0" build="allAtOnce" animBg="1"/>
      <p:bldP spid="5147" grpId="0" animBg="1"/>
      <p:bldP spid="5149" grpId="0"/>
      <p:bldP spid="5150" grpId="0"/>
      <p:bldP spid="5153" grpId="0"/>
      <p:bldP spid="5157" grpId="0"/>
      <p:bldP spid="5158" grpId="0"/>
      <p:bldP spid="51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gray">
          <a:xfrm>
            <a:off x="33338" y="76200"/>
            <a:ext cx="8958262" cy="15240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3300"/>
              </a:solidFill>
            </a:endParaRPr>
          </a:p>
          <a:p>
            <a:r>
              <a:rPr lang="en-US" sz="2400">
                <a:latin typeface=".VnTime" pitchFamily="34" charset="0"/>
              </a:rPr>
              <a:t>       </a:t>
            </a:r>
            <a:endParaRPr lang="en-US" sz="3200">
              <a:solidFill>
                <a:srgbClr val="FF3300"/>
              </a:solidFill>
              <a:latin typeface=".VnTime" pitchFamily="34" charset="0"/>
            </a:endParaRPr>
          </a:p>
          <a:p>
            <a:r>
              <a:rPr lang="en-US" sz="2400">
                <a:solidFill>
                  <a:srgbClr val="FF3300"/>
                </a:solidFill>
                <a:latin typeface=".VnTime" pitchFamily="34" charset="0"/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239000" y="76200"/>
            <a:ext cx="1676400" cy="1524000"/>
            <a:chOff x="4808" y="144"/>
            <a:chExt cx="720" cy="758"/>
          </a:xfrm>
        </p:grpSpPr>
        <p:grpSp>
          <p:nvGrpSpPr>
            <p:cNvPr id="48154" name="Group 4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48156" name="Oval 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8157" name="Oval 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8158" name="Oval 7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8159" name="Oval 8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8160" name="Oval 9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8161" name="Oval 10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8162" name="Oval 11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8163" name="Oval 12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8164" name="Oval 13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sp>
          <p:nvSpPr>
            <p:cNvPr id="48155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pic>
        <p:nvPicPr>
          <p:cNvPr id="48132" name="Picture 15" descr="dong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5074" name="Oval 18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5076" name="Oval 20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5081" name="Oval 25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5082" name="Oval 2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5083" name="Oval 27"/>
          <p:cNvSpPr>
            <a:spLocks noChangeArrowheads="1"/>
          </p:cNvSpPr>
          <p:nvPr/>
        </p:nvSpPr>
        <p:spPr bwMode="auto">
          <a:xfrm>
            <a:off x="457200" y="279400"/>
            <a:ext cx="990600" cy="881063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4800">
              <a:latin typeface=".VnBodoniH" pitchFamily="34" charset="0"/>
            </a:endParaRPr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28600" y="1676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Hoa có chức năng gì ?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76200" y="264477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339933"/>
                </a:solidFill>
              </a:rPr>
              <a:t>Đáp án</a:t>
            </a:r>
            <a:r>
              <a:rPr lang="en-US" sz="4000" b="1">
                <a:solidFill>
                  <a:srgbClr val="339933"/>
                </a:solidFill>
              </a:rPr>
              <a:t>: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200400" y="304800"/>
            <a:ext cx="487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Câu hỏi số</a:t>
            </a:r>
            <a:r>
              <a:rPr lang="en-US" sz="6000"/>
              <a:t> 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1447800" y="3360738"/>
            <a:ext cx="4191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A</a:t>
            </a:r>
            <a:r>
              <a:rPr lang="en-US" sz="4800" b="1"/>
              <a:t>. Hô hấp.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1447800" y="4267200"/>
            <a:ext cx="541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FF"/>
                </a:solidFill>
              </a:rPr>
              <a:t>B. Quang hợp.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1447800" y="5189538"/>
            <a:ext cx="472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3366FF"/>
                </a:solidFill>
              </a:rPr>
              <a:t>C. Sinh sản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1447800" y="5334000"/>
            <a:ext cx="533400" cy="708025"/>
          </a:xfrm>
          <a:prstGeom prst="rect">
            <a:avLst/>
          </a:prstGeom>
          <a:solidFill>
            <a:srgbClr val="CCFF3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FF00FF"/>
                </a:solidFill>
              </a:rPr>
              <a:t>C</a:t>
            </a:r>
            <a:endParaRPr lang="en-US" sz="4000" b="1">
              <a:solidFill>
                <a:srgbClr val="FF00FF"/>
              </a:solidFill>
            </a:endParaRPr>
          </a:p>
        </p:txBody>
      </p:sp>
      <p:pic>
        <p:nvPicPr>
          <p:cNvPr id="45094" name="Picture 38" descr="614002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41875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0" descr="61403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35288"/>
            <a:ext cx="152400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allAtOnce" animBg="1"/>
      <p:bldP spid="45072" grpId="0" build="allAtOnce" animBg="1"/>
      <p:bldP spid="45083" grpId="0" animBg="1"/>
      <p:bldP spid="45085" grpId="0"/>
      <p:bldP spid="45086" grpId="0"/>
      <p:bldP spid="45088" grpId="0"/>
      <p:bldP spid="45089" grpId="0"/>
      <p:bldP spid="45090" grpId="0"/>
      <p:bldP spid="4509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gray">
          <a:xfrm>
            <a:off x="33338" y="0"/>
            <a:ext cx="8958262" cy="1266825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3300"/>
              </a:solidFill>
            </a:endParaRPr>
          </a:p>
          <a:p>
            <a:r>
              <a:rPr lang="en-US" sz="2400">
                <a:latin typeface=".VnTime" pitchFamily="34" charset="0"/>
              </a:rPr>
              <a:t>       </a:t>
            </a:r>
            <a:endParaRPr lang="en-US" sz="3200">
              <a:solidFill>
                <a:srgbClr val="FF3300"/>
              </a:solidFill>
              <a:latin typeface=".VnTime" pitchFamily="34" charset="0"/>
            </a:endParaRPr>
          </a:p>
          <a:p>
            <a:r>
              <a:rPr lang="en-US" sz="2400">
                <a:solidFill>
                  <a:srgbClr val="FF3300"/>
                </a:solidFill>
                <a:latin typeface=".VnTime" pitchFamily="34" charset="0"/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10400" y="0"/>
            <a:ext cx="1425575" cy="1266825"/>
            <a:chOff x="4808" y="144"/>
            <a:chExt cx="720" cy="758"/>
          </a:xfrm>
        </p:grpSpPr>
        <p:grpSp>
          <p:nvGrpSpPr>
            <p:cNvPr id="49177" name="Group 4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49179" name="Oval 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9180" name="Oval 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9181" name="Oval 7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9182" name="Oval 8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9183" name="Oval 9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49184" name="Oval 10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9185" name="Oval 11"/>
              <p:cNvSpPr>
                <a:spLocks noChangeArrowheads="1"/>
              </p:cNvSpPr>
              <p:nvPr/>
            </p:nvSpPr>
            <p:spPr bwMode="gray">
              <a:xfrm>
                <a:off x="1066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9186" name="Oval 12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49187" name="Oval 13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sp>
          <p:nvSpPr>
            <p:cNvPr id="4917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pic>
        <p:nvPicPr>
          <p:cNvPr id="49156" name="Picture 15" descr="dong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4" name="Oval 1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58385" name="Oval 17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58386" name="Oval 18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58387" name="Oval 19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58388" name="Oval 20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58389" name="Oval 21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58390" name="Oval 22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58391" name="Oval 23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58392" name="Oval 24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58393" name="Oval 25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58394" name="Oval 2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58395" name="Oval 27"/>
          <p:cNvSpPr>
            <a:spLocks noChangeArrowheads="1"/>
          </p:cNvSpPr>
          <p:nvPr/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4800">
              <a:latin typeface=".VnBodoniH" pitchFamily="34" charset="0"/>
            </a:endParaRPr>
          </a:p>
        </p:txBody>
      </p:sp>
      <p:sp>
        <p:nvSpPr>
          <p:cNvPr id="58397" name="Text Box 29"/>
          <p:cNvSpPr txBox="1">
            <a:spLocks noChangeArrowheads="1"/>
          </p:cNvSpPr>
          <p:nvPr/>
        </p:nvSpPr>
        <p:spPr bwMode="auto">
          <a:xfrm>
            <a:off x="-228600" y="1143000"/>
            <a:ext cx="9448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Người ta thường dùng hoa để làm gì?</a:t>
            </a:r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0" y="2743200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339933"/>
                </a:solidFill>
              </a:rPr>
              <a:t>Đáp án</a:t>
            </a:r>
            <a:r>
              <a:rPr lang="en-US" sz="4000" b="1">
                <a:solidFill>
                  <a:srgbClr val="339933"/>
                </a:solidFill>
              </a:rPr>
              <a:t>: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2924175" y="76200"/>
            <a:ext cx="518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Câu hỏi số</a:t>
            </a:r>
            <a:r>
              <a:rPr lang="en-US" sz="6000"/>
              <a:t> </a:t>
            </a:r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685800" y="3200400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A. Để tặng người khác.</a:t>
            </a:r>
          </a:p>
        </p:txBody>
      </p:sp>
      <p:sp>
        <p:nvSpPr>
          <p:cNvPr id="58401" name="Text Box 33"/>
          <p:cNvSpPr txBox="1">
            <a:spLocks noChangeArrowheads="1"/>
          </p:cNvSpPr>
          <p:nvPr/>
        </p:nvSpPr>
        <p:spPr bwMode="auto">
          <a:xfrm>
            <a:off x="685800" y="3886200"/>
            <a:ext cx="83851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002060"/>
                </a:solidFill>
              </a:rPr>
              <a:t>B. </a:t>
            </a:r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ăn, để trang trí, làm thuốc, làm nước hoa, ướp trà và nhiều việc khác.</a:t>
            </a:r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711200" y="5943600"/>
            <a:ext cx="568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00B050"/>
                </a:solidFill>
              </a:rPr>
              <a:t>C. </a:t>
            </a:r>
            <a:r>
              <a:rPr lang="en-US" sz="4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 trang trí nhà.</a:t>
            </a:r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762000" y="3962400"/>
            <a:ext cx="520700" cy="708025"/>
          </a:xfrm>
          <a:prstGeom prst="rect">
            <a:avLst/>
          </a:prstGeom>
          <a:solidFill>
            <a:srgbClr val="CCFF3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FF00FF"/>
                </a:solidFill>
              </a:rPr>
              <a:t>B</a:t>
            </a:r>
            <a:endParaRPr lang="en-US" sz="4000" b="1">
              <a:solidFill>
                <a:srgbClr val="FF00FF"/>
              </a:solidFill>
            </a:endParaRPr>
          </a:p>
        </p:txBody>
      </p:sp>
      <p:pic>
        <p:nvPicPr>
          <p:cNvPr id="58407" name="Picture 39" descr="AG00092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8382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1000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1000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000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allAtOnce" animBg="1"/>
      <p:bldP spid="58384" grpId="0" build="allAtOnce" animBg="1"/>
      <p:bldP spid="58395" grpId="0" animBg="1"/>
      <p:bldP spid="58397" grpId="0"/>
      <p:bldP spid="58398" grpId="0"/>
      <p:bldP spid="58400" grpId="0"/>
      <p:bldP spid="58401" grpId="0"/>
      <p:bldP spid="58402" grpId="0"/>
      <p:bldP spid="5840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ChangeArrowheads="1"/>
          </p:cNvSpPr>
          <p:nvPr/>
        </p:nvSpPr>
        <p:spPr bwMode="gray">
          <a:xfrm>
            <a:off x="33338" y="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3300"/>
              </a:solidFill>
            </a:endParaRPr>
          </a:p>
          <a:p>
            <a:r>
              <a:rPr lang="en-US" sz="2400">
                <a:latin typeface=".VnTime" pitchFamily="34" charset="0"/>
              </a:rPr>
              <a:t>       </a:t>
            </a:r>
            <a:endParaRPr lang="en-US" sz="3200">
              <a:solidFill>
                <a:srgbClr val="FF3300"/>
              </a:solidFill>
              <a:latin typeface=".VnTime" pitchFamily="34" charset="0"/>
            </a:endParaRPr>
          </a:p>
          <a:p>
            <a:r>
              <a:rPr lang="en-US" sz="2400">
                <a:solidFill>
                  <a:srgbClr val="FF3300"/>
                </a:solidFill>
                <a:latin typeface=".VnTime" pitchFamily="34" charset="0"/>
              </a:rPr>
              <a:t>	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15200" y="0"/>
            <a:ext cx="1447800" cy="1371600"/>
            <a:chOff x="4808" y="144"/>
            <a:chExt cx="720" cy="758"/>
          </a:xfrm>
        </p:grpSpPr>
        <p:grpSp>
          <p:nvGrpSpPr>
            <p:cNvPr id="50202" name="Group 4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50204" name="Oval 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50205" name="Oval 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50206" name="Oval 7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50207" name="Oval 8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50208" name="Oval 9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50209" name="Oval 10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50210" name="Oval 11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50211" name="Oval 12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  <p:sp>
            <p:nvSpPr>
              <p:cNvPr id="50212" name="Oval 13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vi-VN"/>
              </a:p>
            </p:txBody>
          </p:sp>
        </p:grpSp>
        <p:sp>
          <p:nvSpPr>
            <p:cNvPr id="50203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cs typeface="Arial"/>
                </a:rPr>
                <a:t>4</a:t>
              </a:r>
            </a:p>
          </p:txBody>
        </p:sp>
      </p:grpSp>
      <p:pic>
        <p:nvPicPr>
          <p:cNvPr id="50180" name="Picture 15" descr="dong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4800">
              <a:latin typeface=".VnBodoniH" pitchFamily="34" charset="0"/>
            </a:endParaRPr>
          </a:p>
        </p:txBody>
      </p:sp>
      <p:sp>
        <p:nvSpPr>
          <p:cNvPr id="64541" name="Text Box 29"/>
          <p:cNvSpPr txBox="1">
            <a:spLocks noChangeArrowheads="1"/>
          </p:cNvSpPr>
          <p:nvPr/>
        </p:nvSpPr>
        <p:spPr bwMode="auto">
          <a:xfrm>
            <a:off x="0" y="1295400"/>
            <a:ext cx="9067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     Các loài hoa có màu sắc, hình dạng và mùi hương như thế nào?</a:t>
            </a:r>
          </a:p>
        </p:txBody>
      </p:sp>
      <p:sp>
        <p:nvSpPr>
          <p:cNvPr id="64542" name="Text Box 30"/>
          <p:cNvSpPr txBox="1">
            <a:spLocks noChangeArrowheads="1"/>
          </p:cNvSpPr>
          <p:nvPr/>
        </p:nvSpPr>
        <p:spPr bwMode="auto">
          <a:xfrm>
            <a:off x="0" y="363537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rgbClr val="339933"/>
                </a:solidFill>
              </a:rPr>
              <a:t>Đáp án</a:t>
            </a:r>
            <a:r>
              <a:rPr lang="en-US" sz="4000" b="1">
                <a:solidFill>
                  <a:srgbClr val="339933"/>
                </a:solidFill>
              </a:rPr>
              <a:t>:</a:t>
            </a:r>
          </a:p>
        </p:txBody>
      </p:sp>
      <p:sp>
        <p:nvSpPr>
          <p:cNvPr id="64543" name="Text Box 31"/>
          <p:cNvSpPr txBox="1">
            <a:spLocks noChangeArrowheads="1"/>
          </p:cNvSpPr>
          <p:nvPr/>
        </p:nvSpPr>
        <p:spPr bwMode="auto">
          <a:xfrm>
            <a:off x="3200400" y="228600"/>
            <a:ext cx="487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Câu hỏi số</a:t>
            </a:r>
            <a:r>
              <a:rPr lang="en-US" sz="6000"/>
              <a:t> </a:t>
            </a:r>
          </a:p>
        </p:txBody>
      </p:sp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1143000" y="4122738"/>
            <a:ext cx="5943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. Giống nhau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45" name="Text Box 33"/>
          <p:cNvSpPr txBox="1">
            <a:spLocks noChangeArrowheads="1"/>
          </p:cNvSpPr>
          <p:nvPr/>
        </p:nvSpPr>
        <p:spPr bwMode="auto">
          <a:xfrm>
            <a:off x="1143000" y="4808538"/>
            <a:ext cx="723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Đẹp, to, thơm</a:t>
            </a:r>
            <a:endParaRPr lang="en-US" sz="4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46" name="Text Box 34"/>
          <p:cNvSpPr txBox="1">
            <a:spLocks noChangeArrowheads="1"/>
          </p:cNvSpPr>
          <p:nvPr/>
        </p:nvSpPr>
        <p:spPr bwMode="auto">
          <a:xfrm>
            <a:off x="1066800" y="55626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 Khác nhau</a:t>
            </a:r>
            <a:endParaRPr lang="en-US" sz="4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47" name="Text Box 35"/>
          <p:cNvSpPr txBox="1">
            <a:spLocks noChangeArrowheads="1"/>
          </p:cNvSpPr>
          <p:nvPr/>
        </p:nvSpPr>
        <p:spPr bwMode="auto">
          <a:xfrm>
            <a:off x="1143000" y="5638800"/>
            <a:ext cx="457200" cy="708025"/>
          </a:xfrm>
          <a:prstGeom prst="rect">
            <a:avLst/>
          </a:prstGeom>
          <a:solidFill>
            <a:srgbClr val="CCFF3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>
                <a:solidFill>
                  <a:schemeClr val="bg1"/>
                </a:solidFill>
              </a:rPr>
              <a:t>C</a:t>
            </a:r>
            <a:endParaRPr lang="en-US" sz="4000" b="1">
              <a:solidFill>
                <a:schemeClr val="bg1"/>
              </a:solidFill>
            </a:endParaRPr>
          </a:p>
        </p:txBody>
      </p:sp>
      <p:pic>
        <p:nvPicPr>
          <p:cNvPr id="64550" name="Picture 38" descr="52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100513"/>
            <a:ext cx="20574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AG00092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43588"/>
            <a:ext cx="14478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645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4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4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4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64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64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64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1000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1000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000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build="allAtOnce" animBg="1"/>
      <p:bldP spid="64528" grpId="0" build="allAtOnce" animBg="1"/>
      <p:bldP spid="64539" grpId="0" animBg="1"/>
      <p:bldP spid="64541" grpId="0"/>
      <p:bldP spid="64542" grpId="0"/>
      <p:bldP spid="64544" grpId="0"/>
      <p:bldP spid="64545" grpId="0"/>
      <p:bldP spid="64546" grpId="0"/>
      <p:bldP spid="6454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0" y="-609600"/>
            <a:ext cx="9144000" cy="8001000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914400" y="352425"/>
            <a:ext cx="78486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* Các loài hoa thường khác nhau về màu sắc, hình dạng và hương thơm.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1066800" y="2100263"/>
            <a:ext cx="80772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* Mỗi bông hoa thường có: cuống hoa, đài hoa, cánh hoa và nhị hoa. 	Một số loài còn có cả nhụy hoa.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990600" y="3886200"/>
            <a:ext cx="8382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* Hoa là cơ quan sinh sản của cây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028700" y="4538663"/>
            <a:ext cx="81915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* Hoa thường được dùng để ăn, để trang trí, làm thuốc, làm nước hoa và nhiều việc khác.</a:t>
            </a:r>
          </a:p>
        </p:txBody>
      </p:sp>
      <p:pic>
        <p:nvPicPr>
          <p:cNvPr id="51207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62800" y="4960938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0168" y="4956968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2969" y="794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7" descr="flower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7" descr="flower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6088"/>
            <a:ext cx="9906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7" descr="flower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9906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76200" y="100013"/>
            <a:ext cx="9067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latin typeface="VNI-Times" pitchFamily="2" charset="0"/>
              </a:rPr>
              <a:t>	Em coù nhaän xeùt gì veà maøu saéc, hình daïng,  muøi höông cuûa caùc loaøi hoa maø caùc baïn vöøa trình baøy?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OINSE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52600"/>
            <a:ext cx="9372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WordArt 4"/>
          <p:cNvSpPr>
            <a:spLocks noChangeArrowheads="1" noChangeShapeType="1" noTextEdit="1"/>
          </p:cNvSpPr>
          <p:nvPr/>
        </p:nvSpPr>
        <p:spPr bwMode="auto">
          <a:xfrm>
            <a:off x="647700" y="600075"/>
            <a:ext cx="8343900" cy="1509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Kính chúc các thầy cô giáo sức khỏe</a:t>
            </a:r>
          </a:p>
          <a:p>
            <a:r>
              <a:rPr lang="vi-VN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các em chăm ngoan-học giỏi</a:t>
            </a:r>
            <a:endParaRPr lang="en-US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2228" name="Picture 5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7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1625"/>
            <a:ext cx="7620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5038"/>
            <a:ext cx="609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0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685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1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533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2" descr="flower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609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2" name="NHIPCAU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337" fill="hold"/>
                                        <p:tgtEl>
                                          <p:spTgt spid="104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462"/>
                </p:tgtEl>
              </p:cMediaNode>
            </p:audio>
          </p:childTnLst>
        </p:cTn>
      </p:par>
    </p:tnLst>
    <p:bldLst>
      <p:bldP spid="1044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inhanhnen.com/hinhanh/hinhfck/131228background-hoa-thuy-tinh-tuyet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304800" y="914400"/>
            <a:ext cx="8686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>
                <a:solidFill>
                  <a:srgbClr val="FF0000"/>
                </a:solidFill>
                <a:latin typeface="VNI-Times" pitchFamily="2" charset="0"/>
              </a:rPr>
              <a:t>*Caùc loaøi hoa thöôøng khaùc nhau veà maøu saéc, hình daïng vaø höông thôm.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429000" y="5867400"/>
            <a:ext cx="5867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Hoa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Phượng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Đỏ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.bp.blogspot.com/-C5C4Kk9TCu8/Ub6-TzwsF7I/AAAAAAAAAbA/c58lLlZvGDA/s1600/anh-dep-hoa-phuong-mau-vang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0"/>
            <a:ext cx="46386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farm9.staticflickr.com/8422/7763891006_cc9e6b345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505200"/>
            <a:ext cx="465296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media.thethaovanhoa.vn/2012/09/10/15/41/phuongtim%20%282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3505200"/>
            <a:ext cx="4365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Phượng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Vỹ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22" name="Picture 9" descr="http://pics.davesgarden.com/pics/2009/05/30/jmlynn/5101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Sample Pictures\Cẩm Tú Cầ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62200" y="5842000"/>
            <a:ext cx="4724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Cẩm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Tú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44" name="AutoShape 4" descr="http://2.bp.blogspot.com/-R5wYMkj1Dbk/UeRffdqj9cI/AAAAAAAACnE/kUHmuful5Ao/s1600/P1240429.jpg"/>
          <p:cNvSpPr>
            <a:spLocks noChangeAspect="1" noChangeArrowheads="1"/>
          </p:cNvSpPr>
          <p:nvPr/>
        </p:nvSpPr>
        <p:spPr bwMode="auto">
          <a:xfrm>
            <a:off x="155575" y="-1912938"/>
            <a:ext cx="5324475" cy="39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AutoShape 6" descr="http://2.bp.blogspot.com/-R5wYMkj1Dbk/UeRffdqj9cI/AAAAAAAACnE/kUHmuful5Ao/s1600/P1240429.jpg"/>
          <p:cNvSpPr>
            <a:spLocks noChangeAspect="1" noChangeArrowheads="1"/>
          </p:cNvSpPr>
          <p:nvPr/>
        </p:nvSpPr>
        <p:spPr bwMode="auto">
          <a:xfrm>
            <a:off x="307975" y="-1760538"/>
            <a:ext cx="5324475" cy="39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AutoShape 8" descr="http://2.bp.blogspot.com/-R5wYMkj1Dbk/UeRffdqj9cI/AAAAAAAACnE/kUHmuful5Ao/s1600/P1240429.jpg"/>
          <p:cNvSpPr>
            <a:spLocks noChangeAspect="1" noChangeArrowheads="1"/>
          </p:cNvSpPr>
          <p:nvPr/>
        </p:nvSpPr>
        <p:spPr bwMode="auto">
          <a:xfrm>
            <a:off x="460375" y="-1608138"/>
            <a:ext cx="5324475" cy="39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7" name="Picture 3" descr="C:\Users\Administrator\Desktop\Cảm Tú Cầ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76809"/>
  <p:tag name="VIOLETTITLE" val="Bài 47. Hoa"/>
  <p:tag name="VIOLETLESSON" val="43"/>
  <p:tag name="VIOLETCATID" val="2219"/>
  <p:tag name="VIOLETSUBJECT" val="Tự nhiên và Xã hội 3"/>
  <p:tag name="VIOLETAUTHORID" val="11812420"/>
  <p:tag name="VIOLETAUTHORNAME" val="trình đào"/>
  <p:tag name="VIOLETAUTHORAVATAR" val="no_avatarf.jpg"/>
  <p:tag name="VIOLETAUTHORADDRESS" val="trường hermann - việt trì"/>
  <p:tag name="VIOLETDATE" val="2018-11-18 07:55:16"/>
  <p:tag name="VIOLETHIT" val="37"/>
  <p:tag name="VIOLETLIKE" val="0"/>
  <p:tag name="MMPROD_NEXTUNIQUEID" val="10012"/>
  <p:tag name="MMPROD_UIDATA" val="&lt;database version=&quot;7.0&quot;&gt;&lt;object type=&quot;1&quot; unique_id=&quot;10001&quot;&gt;&lt;object type=&quot;8&quot; unique_id=&quot;19168&quot;&gt;&lt;/object&gt;&lt;object type=&quot;2&quot; unique_id=&quot;19169&quot;&gt;&lt;object type=&quot;3&quot; unique_id=&quot;19170&quot;&gt;&lt;property id=&quot;20148&quot; value=&quot;5&quot;/&gt;&lt;property id=&quot;20300&quot; value=&quot;Slide 1&quot;/&gt;&lt;property id=&quot;20307&quot; value=&quot;492&quot;/&gt;&lt;/object&gt;&lt;object type=&quot;3&quot; unique_id=&quot;19171&quot;&gt;&lt;property id=&quot;20148&quot; value=&quot;5&quot;/&gt;&lt;property id=&quot;20300&quot; value=&quot;Slide 2 - &amp;quot;Ôn bài cũ:&amp;quot;&quot;/&gt;&lt;property id=&quot;20307&quot; value=&quot;491&quot;/&gt;&lt;/object&gt;&lt;object type=&quot;3&quot; unique_id=&quot;19172&quot;&gt;&lt;property id=&quot;20148&quot; value=&quot;5&quot;/&gt;&lt;property id=&quot;20300&quot; value=&quot;Slide 3 - &amp;quot;Hoạt động 1: Sự đa dạng của hoa&amp;quot;&quot;/&gt;&lt;property id=&quot;20307&quot; value=&quot;392&quot;/&gt;&lt;/object&gt;&lt;object type=&quot;3&quot; unique_id=&quot;19173&quot;&gt;&lt;property id=&quot;20148&quot; value=&quot;5&quot;/&gt;&lt;property id=&quot;20300&quot; value=&quot;Slide 4&quot;/&gt;&lt;property id=&quot;20307&quot; value=&quot;438&quot;/&gt;&lt;/object&gt;&lt;object type=&quot;3&quot; unique_id=&quot;19174&quot;&gt;&lt;property id=&quot;20148&quot; value=&quot;5&quot;/&gt;&lt;property id=&quot;20300&quot; value=&quot;Slide 5&quot;/&gt;&lt;property id=&quot;20307&quot; value=&quot;440&quot;/&gt;&lt;/object&gt;&lt;object type=&quot;3&quot; unique_id=&quot;19175&quot;&gt;&lt;property id=&quot;20148&quot; value=&quot;5&quot;/&gt;&lt;property id=&quot;20300&quot; value=&quot;Slide 6&quot;/&gt;&lt;property id=&quot;20307&quot; value=&quot;441&quot;/&gt;&lt;/object&gt;&lt;object type=&quot;3&quot; unique_id=&quot;19176&quot;&gt;&lt;property id=&quot;20148&quot; value=&quot;5&quot;/&gt;&lt;property id=&quot;20300&quot; value=&quot;Slide 7&quot;/&gt;&lt;property id=&quot;20307&quot; value=&quot;401&quot;/&gt;&lt;/object&gt;&lt;object type=&quot;3&quot; unique_id=&quot;19177&quot;&gt;&lt;property id=&quot;20148&quot; value=&quot;5&quot;/&gt;&lt;property id=&quot;20300&quot; value=&quot;Slide 8&quot;/&gt;&lt;property id=&quot;20307&quot; value=&quot;402&quot;/&gt;&lt;/object&gt;&lt;object type=&quot;3&quot; unique_id=&quot;19178&quot;&gt;&lt;property id=&quot;20148&quot; value=&quot;5&quot;/&gt;&lt;property id=&quot;20300&quot; value=&quot;Slide 9&quot;/&gt;&lt;property id=&quot;20307&quot; value=&quot;403&quot;/&gt;&lt;/object&gt;&lt;object type=&quot;3&quot; unique_id=&quot;19179&quot;&gt;&lt;property id=&quot;20148&quot; value=&quot;5&quot;/&gt;&lt;property id=&quot;20300&quot; value=&quot;Slide 10&quot;/&gt;&lt;property id=&quot;20307&quot; value=&quot;404&quot;/&gt;&lt;/object&gt;&lt;object type=&quot;3&quot; unique_id=&quot;19180&quot;&gt;&lt;property id=&quot;20148&quot; value=&quot;5&quot;/&gt;&lt;property id=&quot;20300&quot; value=&quot;Slide 11&quot;/&gt;&lt;property id=&quot;20307&quot; value=&quot;405&quot;/&gt;&lt;/object&gt;&lt;object type=&quot;3&quot; unique_id=&quot;19181&quot;&gt;&lt;property id=&quot;20148&quot; value=&quot;5&quot;/&gt;&lt;property id=&quot;20300&quot; value=&quot;Slide 12&quot;/&gt;&lt;property id=&quot;20307&quot; value=&quot;406&quot;/&gt;&lt;/object&gt;&lt;object type=&quot;3&quot; unique_id=&quot;19182&quot;&gt;&lt;property id=&quot;20148&quot; value=&quot;5&quot;/&gt;&lt;property id=&quot;20300&quot; value=&quot;Slide 13&quot;/&gt;&lt;property id=&quot;20307&quot; value=&quot;407&quot;/&gt;&lt;/object&gt;&lt;object type=&quot;3&quot; unique_id=&quot;19183&quot;&gt;&lt;property id=&quot;20148&quot; value=&quot;5&quot;/&gt;&lt;property id=&quot;20300&quot; value=&quot;Slide 14&quot;/&gt;&lt;property id=&quot;20307&quot; value=&quot;409&quot;/&gt;&lt;/object&gt;&lt;object type=&quot;3&quot; unique_id=&quot;19184&quot;&gt;&lt;property id=&quot;20148&quot; value=&quot;5&quot;/&gt;&lt;property id=&quot;20300&quot; value=&quot;Slide 15&quot;/&gt;&lt;property id=&quot;20307&quot; value=&quot;410&quot;/&gt;&lt;/object&gt;&lt;object type=&quot;3&quot; unique_id=&quot;19185&quot;&gt;&lt;property id=&quot;20148&quot; value=&quot;5&quot;/&gt;&lt;property id=&quot;20300&quot; value=&quot;Slide 16&quot;/&gt;&lt;property id=&quot;20307&quot; value=&quot;411&quot;/&gt;&lt;/object&gt;&lt;object type=&quot;3&quot; unique_id=&quot;19186&quot;&gt;&lt;property id=&quot;20148&quot; value=&quot;5&quot;/&gt;&lt;property id=&quot;20300&quot; value=&quot;Slide 17&quot;/&gt;&lt;property id=&quot;20307&quot; value=&quot;412&quot;/&gt;&lt;/object&gt;&lt;object type=&quot;3&quot; unique_id=&quot;19187&quot;&gt;&lt;property id=&quot;20148&quot; value=&quot;5&quot;/&gt;&lt;property id=&quot;20300&quot; value=&quot;Slide 18&quot;/&gt;&lt;property id=&quot;20307&quot; value=&quot;487&quot;/&gt;&lt;/object&gt;&lt;object type=&quot;3&quot; unique_id=&quot;19188&quot;&gt;&lt;property id=&quot;20148&quot; value=&quot;5&quot;/&gt;&lt;property id=&quot;20300&quot; value=&quot;Slide 19&quot;/&gt;&lt;property id=&quot;20307&quot; value=&quot;413&quot;/&gt;&lt;/object&gt;&lt;object type=&quot;3&quot; unique_id=&quot;19189&quot;&gt;&lt;property id=&quot;20148&quot; value=&quot;5&quot;/&gt;&lt;property id=&quot;20300&quot; value=&quot;Slide 20&quot;/&gt;&lt;property id=&quot;20307&quot; value=&quot;445&quot;/&gt;&lt;/object&gt;&lt;object type=&quot;3&quot; unique_id=&quot;19190&quot;&gt;&lt;property id=&quot;20148&quot; value=&quot;5&quot;/&gt;&lt;property id=&quot;20300&quot; value=&quot;Slide 21&quot;/&gt;&lt;property id=&quot;20307&quot; value=&quot;488&quot;/&gt;&lt;/object&gt;&lt;object type=&quot;3&quot; unique_id=&quot;19191&quot;&gt;&lt;property id=&quot;20148&quot; value=&quot;5&quot;/&gt;&lt;property id=&quot;20300&quot; value=&quot;Slide 22&quot;/&gt;&lt;property id=&quot;20307&quot; value=&quot;446&quot;/&gt;&lt;/object&gt;&lt;object type=&quot;3&quot; unique_id=&quot;19192&quot;&gt;&lt;property id=&quot;20148&quot; value=&quot;5&quot;/&gt;&lt;property id=&quot;20300&quot; value=&quot;Slide 23&quot;/&gt;&lt;property id=&quot;20307&quot; value=&quot;447&quot;/&gt;&lt;/object&gt;&lt;object type=&quot;3&quot; unique_id=&quot;19193&quot;&gt;&lt;property id=&quot;20148&quot; value=&quot;5&quot;/&gt;&lt;property id=&quot;20300&quot; value=&quot;Slide 24&quot;/&gt;&lt;property id=&quot;20307&quot; value=&quot;449&quot;/&gt;&lt;/object&gt;&lt;object type=&quot;3&quot; unique_id=&quot;19194&quot;&gt;&lt;property id=&quot;20148&quot; value=&quot;5&quot;/&gt;&lt;property id=&quot;20300&quot; value=&quot;Slide 25&quot;/&gt;&lt;property id=&quot;20307&quot; value=&quot;468&quot;/&gt;&lt;/object&gt;&lt;object type=&quot;3&quot; unique_id=&quot;19195&quot;&gt;&lt;property id=&quot;20148&quot; value=&quot;5&quot;/&gt;&lt;property id=&quot;20300&quot; value=&quot;Slide 26&quot;/&gt;&lt;property id=&quot;20307&quot; value=&quot;451&quot;/&gt;&lt;/object&gt;&lt;object type=&quot;3&quot; unique_id=&quot;19196&quot;&gt;&lt;property id=&quot;20148&quot; value=&quot;5&quot;/&gt;&lt;property id=&quot;20300&quot; value=&quot;Slide 27&quot;/&gt;&lt;property id=&quot;20307&quot; value=&quot;452&quot;/&gt;&lt;/object&gt;&lt;object type=&quot;3&quot; unique_id=&quot;19197&quot;&gt;&lt;property id=&quot;20148&quot; value=&quot;5&quot;/&gt;&lt;property id=&quot;20300&quot; value=&quot;Slide 28&quot;/&gt;&lt;property id=&quot;20307&quot; value=&quot;453&quot;/&gt;&lt;/object&gt;&lt;object type=&quot;3&quot; unique_id=&quot;19198&quot;&gt;&lt;property id=&quot;20148&quot; value=&quot;5&quot;/&gt;&lt;property id=&quot;20300&quot; value=&quot;Slide 29&quot;/&gt;&lt;property id=&quot;20307&quot; value=&quot;454&quot;/&gt;&lt;/object&gt;&lt;object type=&quot;3&quot; unique_id=&quot;19199&quot;&gt;&lt;property id=&quot;20148&quot; value=&quot;5&quot;/&gt;&lt;property id=&quot;20300&quot; value=&quot;Slide 30&quot;/&gt;&lt;property id=&quot;20307&quot; value=&quot;466&quot;/&gt;&lt;/object&gt;&lt;object type=&quot;3&quot; unique_id=&quot;19200&quot;&gt;&lt;property id=&quot;20148&quot; value=&quot;5&quot;/&gt;&lt;property id=&quot;20300&quot; value=&quot;Slide 31&quot;/&gt;&lt;property id=&quot;20307&quot; value=&quot;470&quot;/&gt;&lt;/object&gt;&lt;object type=&quot;3&quot; unique_id=&quot;19201&quot;&gt;&lt;property id=&quot;20148&quot; value=&quot;5&quot;/&gt;&lt;property id=&quot;20300&quot; value=&quot;Slide 32&quot;/&gt;&lt;property id=&quot;20307&quot; value=&quot;471&quot;/&gt;&lt;/object&gt;&lt;object type=&quot;3&quot; unique_id=&quot;19202&quot;&gt;&lt;property id=&quot;20148&quot; value=&quot;5&quot;/&gt;&lt;property id=&quot;20300&quot; value=&quot;Slide 33&quot;/&gt;&lt;property id=&quot;20307&quot; value=&quot;455&quot;/&gt;&lt;/object&gt;&lt;object type=&quot;3&quot; unique_id=&quot;19203&quot;&gt;&lt;property id=&quot;20148&quot; value=&quot;5&quot;/&gt;&lt;property id=&quot;20300&quot; value=&quot;Slide 34&quot;/&gt;&lt;property id=&quot;20307&quot; value=&quot;456&quot;/&gt;&lt;/object&gt;&lt;object type=&quot;3&quot; unique_id=&quot;19204&quot;&gt;&lt;property id=&quot;20148&quot; value=&quot;5&quot;/&gt;&lt;property id=&quot;20300&quot; value=&quot;Slide 35&quot;/&gt;&lt;property id=&quot;20307&quot; value=&quot;489&quot;/&gt;&lt;/object&gt;&lt;object type=&quot;3&quot; unique_id=&quot;19205&quot;&gt;&lt;property id=&quot;20148&quot; value=&quot;5&quot;/&gt;&lt;property id=&quot;20300&quot; value=&quot;Slide 36&quot;/&gt;&lt;property id=&quot;20307&quot; value=&quot;461&quot;/&gt;&lt;/object&gt;&lt;object type=&quot;3&quot; unique_id=&quot;19206&quot;&gt;&lt;property id=&quot;20148&quot; value=&quot;5&quot;/&gt;&lt;property id=&quot;20300&quot; value=&quot;Slide 37&quot;/&gt;&lt;property id=&quot;20307&quot; value=&quot;462&quot;/&gt;&lt;/object&gt;&lt;object type=&quot;3&quot; unique_id=&quot;19207&quot;&gt;&lt;property id=&quot;20148&quot; value=&quot;5&quot;/&gt;&lt;property id=&quot;20300&quot; value=&quot;Slide 38 - &amp;quot; &amp;quot;&quot;/&gt;&lt;property id=&quot;20307&quot; value=&quot;463&quot;/&gt;&lt;/object&gt;&lt;object type=&quot;3&quot; unique_id=&quot;19208&quot;&gt;&lt;property id=&quot;20148&quot; value=&quot;5&quot;/&gt;&lt;property id=&quot;20300&quot; value=&quot;Slide 39&quot;/&gt;&lt;property id=&quot;20307&quot; value=&quot;464&quot;/&gt;&lt;/object&gt;&lt;object type=&quot;3&quot; unique_id=&quot;19209&quot;&gt;&lt;property id=&quot;20148&quot; value=&quot;5&quot;/&gt;&lt;property id=&quot;20300&quot; value=&quot;Slide 40&quot;/&gt;&lt;property id=&quot;20307&quot; value=&quot;457&quot;/&gt;&lt;/object&gt;&lt;object type=&quot;3&quot; unique_id=&quot;19210&quot;&gt;&lt;property id=&quot;20148&quot; value=&quot;5&quot;/&gt;&lt;property id=&quot;20300&quot; value=&quot;Slide 41&quot;/&gt;&lt;property id=&quot;20307&quot; value=&quot;458&quot;/&gt;&lt;/object&gt;&lt;object type=&quot;3&quot; unique_id=&quot;19211&quot;&gt;&lt;property id=&quot;20148&quot; value=&quot;5&quot;/&gt;&lt;property id=&quot;20300&quot; value=&quot;Slide 42&quot;/&gt;&lt;property id=&quot;20307&quot; value=&quot;459&quot;/&gt;&lt;/object&gt;&lt;object type=&quot;3&quot; unique_id=&quot;19212&quot;&gt;&lt;property id=&quot;20148&quot; value=&quot;5&quot;/&gt;&lt;property id=&quot;20300&quot; value=&quot;Slide 43&quot;/&gt;&lt;property id=&quot;20307&quot; value=&quot;460&quot;/&gt;&lt;/object&gt;&lt;object type=&quot;3&quot; unique_id=&quot;19213&quot;&gt;&lt;property id=&quot;20148&quot; value=&quot;5&quot;/&gt;&lt;property id=&quot;20300&quot; value=&quot;Slide 44&quot;/&gt;&lt;property id=&quot;20307&quot; value=&quot;486&quot;/&gt;&lt;/object&gt;&lt;object type=&quot;3&quot; unique_id=&quot;19214&quot;&gt;&lt;property id=&quot;20148&quot; value=&quot;5&quot;/&gt;&lt;property id=&quot;20300&quot; value=&quot;Slide 45&quot;/&gt;&lt;property id=&quot;20307&quot; value=&quot;393&quot;/&gt;&lt;/object&gt;&lt;object type=&quot;3&quot; unique_id=&quot;19215&quot;&gt;&lt;property id=&quot;20148&quot; value=&quot;5&quot;/&gt;&lt;property id=&quot;20300&quot; value=&quot;Slide 46&quot;/&gt;&lt;property id=&quot;20307&quot; value=&quot;394&quot;/&gt;&lt;/object&gt;&lt;object type=&quot;3&quot; unique_id=&quot;19216&quot;&gt;&lt;property id=&quot;20148&quot; value=&quot;5&quot;/&gt;&lt;property id=&quot;20300&quot; value=&quot;Slide 47&quot;/&gt;&lt;property id=&quot;20307&quot; value=&quot;395&quot;/&gt;&lt;/object&gt;&lt;object type=&quot;3&quot; unique_id=&quot;19217&quot;&gt;&lt;property id=&quot;20148&quot; value=&quot;5&quot;/&gt;&lt;property id=&quot;20300&quot; value=&quot;Slide 48&quot;/&gt;&lt;property id=&quot;20307&quot; value=&quot;473&quot;/&gt;&lt;/object&gt;&lt;object type=&quot;3&quot; unique_id=&quot;19218&quot;&gt;&lt;property id=&quot;20148&quot; value=&quot;5&quot;/&gt;&lt;property id=&quot;20300&quot; value=&quot;Slide 49&quot;/&gt;&lt;property id=&quot;20307&quot; value=&quot;469&quot;/&gt;&lt;/object&gt;&lt;object type=&quot;3&quot; unique_id=&quot;19219&quot;&gt;&lt;property id=&quot;20148&quot; value=&quot;5&quot;/&gt;&lt;property id=&quot;20300&quot; value=&quot;Slide 50&quot;/&gt;&lt;property id=&quot;20307&quot; value=&quot;35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1995</TotalTime>
  <Words>675</Words>
  <Application>Microsoft Office PowerPoint</Application>
  <PresentationFormat>On-screen Show (4:3)</PresentationFormat>
  <Paragraphs>160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Times New Roman</vt:lpstr>
      <vt:lpstr>VNI-Times</vt:lpstr>
      <vt:lpstr>.VnTime</vt:lpstr>
      <vt:lpstr>.VnBodoniH</vt:lpstr>
      <vt:lpstr>Default Design</vt:lpstr>
      <vt:lpstr>PowerPoint Presentation</vt:lpstr>
      <vt:lpstr>Ôn bài cũ:</vt:lpstr>
      <vt:lpstr>Hoạt động 1: Sự đa dạng của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79 NGUYEN TRONG 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NHAT</dc:creator>
  <cp:lastModifiedBy>AutoBVT</cp:lastModifiedBy>
  <cp:revision>382</cp:revision>
  <dcterms:created xsi:type="dcterms:W3CDTF">2008-02-15T13:23:21Z</dcterms:created>
  <dcterms:modified xsi:type="dcterms:W3CDTF">2019-01-08T03:17:52Z</dcterms:modified>
</cp:coreProperties>
</file>