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9"/>
  </p:notesMasterIdLst>
  <p:handoutMasterIdLst>
    <p:handoutMasterId r:id="rId30"/>
  </p:handoutMasterIdLst>
  <p:sldIdLst>
    <p:sldId id="523" r:id="rId2"/>
    <p:sldId id="514" r:id="rId3"/>
    <p:sldId id="504" r:id="rId4"/>
    <p:sldId id="515" r:id="rId5"/>
    <p:sldId id="482" r:id="rId6"/>
    <p:sldId id="521" r:id="rId7"/>
    <p:sldId id="467" r:id="rId8"/>
    <p:sldId id="438" r:id="rId9"/>
    <p:sldId id="491" r:id="rId10"/>
    <p:sldId id="469" r:id="rId11"/>
    <p:sldId id="493" r:id="rId12"/>
    <p:sldId id="471" r:id="rId13"/>
    <p:sldId id="472" r:id="rId14"/>
    <p:sldId id="473" r:id="rId15"/>
    <p:sldId id="474" r:id="rId16"/>
    <p:sldId id="522" r:id="rId17"/>
    <p:sldId id="481" r:id="rId18"/>
    <p:sldId id="477" r:id="rId19"/>
    <p:sldId id="508" r:id="rId20"/>
    <p:sldId id="484" r:id="rId21"/>
    <p:sldId id="485" r:id="rId22"/>
    <p:sldId id="498" r:id="rId23"/>
    <p:sldId id="516" r:id="rId24"/>
    <p:sldId id="520" r:id="rId25"/>
    <p:sldId id="518" r:id="rId26"/>
    <p:sldId id="519" r:id="rId27"/>
    <p:sldId id="500" r:id="rId28"/>
  </p:sldIdLst>
  <p:sldSz cx="9144000" cy="6858000" type="screen4x3"/>
  <p:notesSz cx="7023100" cy="93091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00"/>
    <a:srgbClr val="FF3300"/>
    <a:srgbClr val="FF0066"/>
    <a:srgbClr val="FF66FF"/>
    <a:srgbClr val="808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3" autoAdjust="0"/>
    <p:restoredTop sz="94893" autoAdjust="0"/>
  </p:normalViewPr>
  <p:slideViewPr>
    <p:cSldViewPr>
      <p:cViewPr>
        <p:scale>
          <a:sx n="50" d="100"/>
          <a:sy n="50" d="100"/>
        </p:scale>
        <p:origin x="-942" y="-522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 b="0" u="none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 b="0" u="none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 b="0" u="none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 b="0" u="none">
                <a:latin typeface="Times New Roman" pitchFamily="18" charset="0"/>
              </a:defRPr>
            </a:lvl1pPr>
          </a:lstStyle>
          <a:p>
            <a:pPr>
              <a:defRPr/>
            </a:pPr>
            <a:fld id="{0AA96329-3090-4874-B7BA-4EE962AE8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3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 b="0" u="none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 b="0" u="none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1188"/>
            <a:ext cx="51498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 b="0" u="none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 b="0" u="none">
                <a:latin typeface="Times New Roman" pitchFamily="18" charset="0"/>
              </a:defRPr>
            </a:lvl1pPr>
          </a:lstStyle>
          <a:p>
            <a:pPr>
              <a:defRPr/>
            </a:pPr>
            <a:fld id="{88B89561-C7E7-4536-AC4E-1D5CD0FC0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69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mtClean="0"/>
          </a:p>
        </p:txBody>
      </p:sp>
      <p:sp>
        <p:nvSpPr>
          <p:cNvPr id="41988" name="Slide Number Placeholder 3"/>
          <p:cNvSpPr txBox="1">
            <a:spLocks noGrp="1"/>
          </p:cNvSpPr>
          <p:nvPr/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 anchor="b"/>
          <a:lstStyle>
            <a:lvl1pPr defTabSz="9334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34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34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34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34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CA5DB57-935C-4ED0-B287-3CAC52B6762E}" type="slidenum">
              <a:rPr lang="en-US" sz="1200" b="0" u="none"/>
              <a:pPr algn="r" eaLnBrk="1" hangingPunct="1"/>
              <a:t>5</a:t>
            </a:fld>
            <a:endParaRPr lang="en-US" sz="1200" b="0" u="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2869F1-5CCB-4B58-BB88-B58977D17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25212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DB8A24-0DCF-4482-BF61-20BEBCAAC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62608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DA3B8D-216B-45D9-B7A3-0E9A0537B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39565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0FA895-AEDD-4819-8E9E-CB6293441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67608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332961-64D0-4462-8A41-67D97BAEB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46118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BDA163-174D-4724-8909-3F25D1177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74465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69B107-D010-41CE-A4E0-C4CBCBF1F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1847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3C7509-847A-4768-A425-5EDCB9B8B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8764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8223B7-589F-4E2B-9757-42E1C5B3D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83432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DDE99D-C298-4687-B31A-50BEF5FEA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85432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7532AB-15EC-4FA7-82C4-B9F5F1831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89302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u="none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u="none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u="none">
                <a:latin typeface="+mn-lt"/>
              </a:defRPr>
            </a:lvl1pPr>
          </a:lstStyle>
          <a:p>
            <a:pPr>
              <a:defRPr/>
            </a:pPr>
            <a:fld id="{5870B973-E9C4-42B6-9B3D-38C4F333F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slide" Target="slide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http://images.google.com.vn/imgres?imgurl=http://www.muabanraovat.com/images/picture/hop_ha_ap_(2080950).jpg&amp;imgrefurl=http://www.muabanraovat.com/detail.php%3Fpost_id%3D2080950&amp;usg=__QpDTidBNxJ62mO1bLmiiPMKBVY0=&amp;h=506&amp;w=700&amp;sz=79&amp;hl=vi&amp;start=14&amp;um=1&amp;tbnid=AAOQLNg8TcoE2M:&amp;tbnh=101&amp;tbnw=140&amp;prev=/images%3Fq%3Dthu%25E1%25BB%2591c%2Bb%25C3%25A0o%2Bch%25E1%25BA%25BF%2Bt%25E1%25BB%25AB%2Bc%25C3%25A2%2Btam%2Bth%25E1%25BA%25A5t%26hl%3Dvi%26um%3D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hyperlink" Target="Clip%20-%20%5bFull%5d%20Qu&#224;%20t&#7863;ng%20cu&#7897;c%20s&#7889;ng%20-C&#226;y%20s&#7891;i-Segment1(00_00_37-00_01_07).wmv" TargetMode="Externa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46.wmf"/><Relationship Id="rId3" Type="http://schemas.openxmlformats.org/officeDocument/2006/relationships/audio" Target="../media/audio3.wav"/><Relationship Id="rId7" Type="http://schemas.openxmlformats.org/officeDocument/2006/relationships/image" Target="../media/image38.gif"/><Relationship Id="rId12" Type="http://schemas.openxmlformats.org/officeDocument/2006/relationships/image" Target="../media/image41.png"/><Relationship Id="rId17" Type="http://schemas.openxmlformats.org/officeDocument/2006/relationships/image" Target="../media/image45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jpeg"/><Relationship Id="rId1" Type="http://schemas.openxmlformats.org/officeDocument/2006/relationships/vmlDrawing" Target="../drawings/vmlDrawing1.vml"/><Relationship Id="rId6" Type="http://schemas.openxmlformats.org/officeDocument/2006/relationships/audio" Target="../media/audio6.wav"/><Relationship Id="rId11" Type="http://schemas.openxmlformats.org/officeDocument/2006/relationships/image" Target="../media/image37.wmf"/><Relationship Id="rId5" Type="http://schemas.openxmlformats.org/officeDocument/2006/relationships/audio" Target="../media/audio5.wav"/><Relationship Id="rId15" Type="http://schemas.openxmlformats.org/officeDocument/2006/relationships/audio" Target="../media/audio7.wav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47.gif"/><Relationship Id="rId4" Type="http://schemas.openxmlformats.org/officeDocument/2006/relationships/audio" Target="../media/audio4.wav"/><Relationship Id="rId9" Type="http://schemas.openxmlformats.org/officeDocument/2006/relationships/image" Target="../media/image40.png"/><Relationship Id="rId14" Type="http://schemas.openxmlformats.org/officeDocument/2006/relationships/image" Target="../media/image4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46.wmf"/><Relationship Id="rId3" Type="http://schemas.openxmlformats.org/officeDocument/2006/relationships/audio" Target="../media/audio3.wav"/><Relationship Id="rId7" Type="http://schemas.openxmlformats.org/officeDocument/2006/relationships/image" Target="../media/image38.gif"/><Relationship Id="rId12" Type="http://schemas.openxmlformats.org/officeDocument/2006/relationships/image" Target="../media/image41.png"/><Relationship Id="rId17" Type="http://schemas.openxmlformats.org/officeDocument/2006/relationships/image" Target="../media/image45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jpeg"/><Relationship Id="rId1" Type="http://schemas.openxmlformats.org/officeDocument/2006/relationships/vmlDrawing" Target="../drawings/vmlDrawing2.vml"/><Relationship Id="rId6" Type="http://schemas.openxmlformats.org/officeDocument/2006/relationships/audio" Target="../media/audio6.wav"/><Relationship Id="rId11" Type="http://schemas.openxmlformats.org/officeDocument/2006/relationships/image" Target="../media/image37.wmf"/><Relationship Id="rId5" Type="http://schemas.openxmlformats.org/officeDocument/2006/relationships/audio" Target="../media/audio5.wav"/><Relationship Id="rId15" Type="http://schemas.openxmlformats.org/officeDocument/2006/relationships/audio" Target="../media/audio7.wav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47.gif"/><Relationship Id="rId4" Type="http://schemas.openxmlformats.org/officeDocument/2006/relationships/audio" Target="../media/audio4.wav"/><Relationship Id="rId9" Type="http://schemas.openxmlformats.org/officeDocument/2006/relationships/image" Target="../media/image40.png"/><Relationship Id="rId1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46.wmf"/><Relationship Id="rId3" Type="http://schemas.openxmlformats.org/officeDocument/2006/relationships/audio" Target="../media/audio3.wav"/><Relationship Id="rId7" Type="http://schemas.openxmlformats.org/officeDocument/2006/relationships/image" Target="../media/image38.gif"/><Relationship Id="rId12" Type="http://schemas.openxmlformats.org/officeDocument/2006/relationships/image" Target="../media/image41.png"/><Relationship Id="rId17" Type="http://schemas.openxmlformats.org/officeDocument/2006/relationships/image" Target="../media/image45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jpeg"/><Relationship Id="rId1" Type="http://schemas.openxmlformats.org/officeDocument/2006/relationships/vmlDrawing" Target="../drawings/vmlDrawing3.vml"/><Relationship Id="rId6" Type="http://schemas.openxmlformats.org/officeDocument/2006/relationships/audio" Target="../media/audio6.wav"/><Relationship Id="rId11" Type="http://schemas.openxmlformats.org/officeDocument/2006/relationships/image" Target="../media/image37.wmf"/><Relationship Id="rId5" Type="http://schemas.openxmlformats.org/officeDocument/2006/relationships/audio" Target="../media/audio5.wav"/><Relationship Id="rId15" Type="http://schemas.openxmlformats.org/officeDocument/2006/relationships/audio" Target="../media/audio7.wav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47.gif"/><Relationship Id="rId4" Type="http://schemas.openxmlformats.org/officeDocument/2006/relationships/audio" Target="../media/audio4.wav"/><Relationship Id="rId9" Type="http://schemas.openxmlformats.org/officeDocument/2006/relationships/image" Target="../media/image40.png"/><Relationship Id="rId14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Bao/Sieu%20bao%20Haiyan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GA%202015/Mung%20Bean%20seeds%20sprouting%20-%20S&#7921;%20n&#7843;y%20m&#7847;m%20c&#7911;a%20h&#7841;t%20-%20Wiki%20Sinhhoc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hyperlink" Target="Clip%20-%20%5bFull%5d%20Qu&#224;%20t&#7863;ng%20cu&#7897;c%20s&#7889;ng%20-C&#226;y%20s&#7891;i-Segment1(00_00_37-00_01_07).wmv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342899" y="274638"/>
            <a:ext cx="7841974" cy="1143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vi-VN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ÁI MỘ A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accent2">
                  <a:lumMod val="50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880970" y="1494175"/>
            <a:ext cx="3952597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1086783" y="2895601"/>
            <a:ext cx="6993056" cy="1687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3333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21336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TỰ NHIÊN VÀ XÃ HỘI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811" y="3330714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9824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625600" y="36576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0" u="none">
                <a:solidFill>
                  <a:srgbClr val="0000FF"/>
                </a:solidFill>
                <a:latin typeface="Arial" charset="0"/>
                <a:cs typeface="Arial" charset="0"/>
              </a:rPr>
              <a:t>Sắn (khoai mì)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638800" y="36576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0" u="none">
                <a:solidFill>
                  <a:srgbClr val="0000FF"/>
                </a:solidFill>
                <a:latin typeface="Arial" charset="0"/>
                <a:cs typeface="Arial" charset="0"/>
              </a:rPr>
              <a:t>Nhân sâm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676400" y="64008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0" u="none">
                <a:solidFill>
                  <a:srgbClr val="0000FF"/>
                </a:solidFill>
                <a:latin typeface="Arial" charset="0"/>
                <a:cs typeface="Arial" charset="0"/>
              </a:rPr>
              <a:t>Tam thất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5562600" y="64008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0" u="none">
                <a:solidFill>
                  <a:srgbClr val="0000FF"/>
                </a:solidFill>
                <a:latin typeface="Arial" charset="0"/>
                <a:cs typeface="Arial" charset="0"/>
              </a:rPr>
              <a:t>Củ cải đường</a:t>
            </a:r>
          </a:p>
        </p:txBody>
      </p:sp>
      <p:pic>
        <p:nvPicPr>
          <p:cNvPr id="49162" name="Picture 10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1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29718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12" descr="DSC_00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4" t="18944" r="32481" b="13440"/>
          <a:stretch>
            <a:fillRect/>
          </a:stretch>
        </p:blipFill>
        <p:spPr bwMode="auto">
          <a:xfrm>
            <a:off x="1136650" y="4214813"/>
            <a:ext cx="2922588" cy="2179637"/>
          </a:xfrm>
          <a:prstGeom prst="rect">
            <a:avLst/>
          </a:prstGeom>
          <a:noFill/>
          <a:ln w="3175">
            <a:solidFill>
              <a:srgbClr val="6600CC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49165" name="Picture 13" descr="DSC_00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1" t="18481" r="519" b="14316"/>
          <a:stretch>
            <a:fillRect/>
          </a:stretch>
        </p:blipFill>
        <p:spPr bwMode="auto">
          <a:xfrm>
            <a:off x="5029200" y="4246563"/>
            <a:ext cx="2971800" cy="2147887"/>
          </a:xfrm>
          <a:prstGeom prst="rect">
            <a:avLst/>
          </a:prstGeom>
          <a:noFill/>
          <a:ln w="6350">
            <a:solidFill>
              <a:srgbClr val="66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1219200" y="1524000"/>
            <a:ext cx="4572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0">
                <a:solidFill>
                  <a:srgbClr val="FF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1143000" y="4191000"/>
            <a:ext cx="4572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5105400" y="1524000"/>
            <a:ext cx="4572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5105400" y="4267200"/>
            <a:ext cx="4572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0">
                <a:solidFill>
                  <a:srgbClr val="FF0000"/>
                </a:solidFill>
                <a:latin typeface="Times New Roman" pitchFamily="18" charset="0"/>
              </a:rPr>
              <a:t>4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491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491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91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91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/>
      <p:bldP spid="49160" grpId="0"/>
      <p:bldP spid="491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762000" y="14859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u="none">
                <a:solidFill>
                  <a:srgbClr val="FF0000"/>
                </a:solidFill>
                <a:latin typeface="Arial" charset="0"/>
                <a:cs typeface="Arial" charset="0"/>
              </a:rPr>
              <a:t>* 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Câu hỏi thảo luận</a:t>
            </a:r>
            <a:r>
              <a:rPr lang="en-US" b="0" u="none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762000" y="2025650"/>
            <a:ext cx="7772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u="none">
                <a:latin typeface="Arial" charset="0"/>
                <a:cs typeface="Arial" charset="0"/>
              </a:rPr>
              <a:t>1. Các cây: </a:t>
            </a:r>
            <a:r>
              <a:rPr lang="en-US" b="0" i="1" u="none">
                <a:latin typeface="Arial" charset="0"/>
                <a:cs typeface="Arial" charset="0"/>
              </a:rPr>
              <a:t>sắn, nhân sâm, tam thất, củ cải đường</a:t>
            </a:r>
            <a:r>
              <a:rPr lang="en-US" b="0" u="none">
                <a:latin typeface="Arial" charset="0"/>
                <a:cs typeface="Arial" charset="0"/>
              </a:rPr>
              <a:t> có dạng rễ gì?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825500" y="3505200"/>
            <a:ext cx="7542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u="none">
                <a:latin typeface="Arial" charset="0"/>
                <a:cs typeface="Arial" charset="0"/>
              </a:rPr>
              <a:t>2. Từng loại củ đó được dùng để làm gì?</a:t>
            </a: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1219200" y="28321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u="none">
                <a:solidFill>
                  <a:srgbClr val="0000FF"/>
                </a:solidFill>
                <a:latin typeface="Arial" charset="0"/>
                <a:cs typeface="Arial" charset="0"/>
              </a:rPr>
              <a:t>(Dạng rễ củ)</a:t>
            </a: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1143000" y="39497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u="none">
                <a:solidFill>
                  <a:srgbClr val="0000FF"/>
                </a:solidFill>
                <a:latin typeface="Arial" charset="0"/>
                <a:cs typeface="Arial" charset="0"/>
              </a:rPr>
              <a:t>(Dùng để làm thức ăn, làm gia vị, làm thuốc.)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0" grpId="0"/>
      <p:bldP spid="870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854700" y="29591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Bánh khoai mì nướng</a:t>
            </a:r>
          </a:p>
        </p:txBody>
      </p:sp>
      <p:pic>
        <p:nvPicPr>
          <p:cNvPr id="51207" name="Picture 7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800350"/>
            <a:ext cx="32194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s180produc120046399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4978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9" descr="Picture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B6A780"/>
              </a:clrFrom>
              <a:clrTo>
                <a:srgbClr val="B6A7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00400"/>
            <a:ext cx="20574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0" descr="Picture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18288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4648200" y="2667000"/>
            <a:ext cx="1524000" cy="990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H="1" flipV="1">
            <a:off x="4648200" y="4267200"/>
            <a:ext cx="1524000" cy="990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V="1">
            <a:off x="4648200" y="3962400"/>
            <a:ext cx="1219200" cy="127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6248400" y="466248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Bánh tằm</a:t>
            </a: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6375400" y="64135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Bột ngọt</a:t>
            </a:r>
          </a:p>
        </p:txBody>
      </p:sp>
      <p:sp>
        <p:nvSpPr>
          <p:cNvPr id="20495" name="Text Box 16"/>
          <p:cNvSpPr txBox="1">
            <a:spLocks noChangeArrowheads="1"/>
          </p:cNvSpPr>
          <p:nvPr/>
        </p:nvSpPr>
        <p:spPr bwMode="auto">
          <a:xfrm>
            <a:off x="457200" y="1614488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none">
                <a:solidFill>
                  <a:srgbClr val="FF00FF"/>
                </a:solidFill>
                <a:latin typeface="Arial" charset="0"/>
                <a:cs typeface="Arial" charset="0"/>
              </a:rPr>
              <a:t>* </a:t>
            </a:r>
            <a:r>
              <a:rPr lang="en-US" sz="2000">
                <a:solidFill>
                  <a:srgbClr val="FF00FF"/>
                </a:solidFill>
                <a:latin typeface="Arial" charset="0"/>
                <a:cs typeface="Arial" charset="0"/>
              </a:rPr>
              <a:t>MỘT SỐ SẢN PHẨM CHẾ BIẾN TỪ RỄ CỦ: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600200" y="50292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0" u="none">
                <a:solidFill>
                  <a:srgbClr val="0000FF"/>
                </a:solidFill>
                <a:latin typeface="Arial" charset="0"/>
                <a:cs typeface="Arial" charset="0"/>
              </a:rPr>
              <a:t>Sắn (khoai mì)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51211" grpId="0" animBg="1"/>
      <p:bldP spid="51212" grpId="0" animBg="1"/>
      <p:bldP spid="51213" grpId="0" animBg="1"/>
      <p:bldP spid="51214" grpId="0"/>
      <p:bldP spid="51215" grpId="0"/>
      <p:bldP spid="491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Line 6"/>
          <p:cNvSpPr>
            <a:spLocks noChangeShapeType="1"/>
          </p:cNvSpPr>
          <p:nvPr/>
        </p:nvSpPr>
        <p:spPr bwMode="auto">
          <a:xfrm flipV="1">
            <a:off x="4343400" y="2667000"/>
            <a:ext cx="1524000" cy="990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5943600" y="4648200"/>
            <a:ext cx="231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Thuốc dưỡng tóc</a:t>
            </a: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457200" y="1614488"/>
            <a:ext cx="548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none">
                <a:solidFill>
                  <a:srgbClr val="FF00FF"/>
                </a:solidFill>
                <a:latin typeface="Arial" charset="0"/>
                <a:cs typeface="Arial" charset="0"/>
              </a:rPr>
              <a:t>* </a:t>
            </a:r>
            <a:r>
              <a:rPr lang="en-US" sz="2000">
                <a:solidFill>
                  <a:srgbClr val="FF00FF"/>
                </a:solidFill>
                <a:latin typeface="Arial" charset="0"/>
                <a:cs typeface="Arial" charset="0"/>
              </a:rPr>
              <a:t>MỘT SỐ SẢN PHẨM CHẾ BIẾN TỪ RỄ CỦ:</a:t>
            </a:r>
          </a:p>
        </p:txBody>
      </p:sp>
      <p:pic>
        <p:nvPicPr>
          <p:cNvPr id="52234" name="Picture 10" descr="nhan sam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243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1" descr="nhan sa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76400"/>
            <a:ext cx="2514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2" descr="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46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5994400" y="29718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Thuốc bổ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1828800" y="4724400"/>
            <a:ext cx="22860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u="none">
                <a:solidFill>
                  <a:srgbClr val="FF0066"/>
                </a:solidFill>
              </a:rPr>
              <a:t>Thổ nhân sâm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19885" r="22800" b="14204"/>
          <a:stretch>
            <a:fillRect/>
          </a:stretch>
        </p:blipFill>
        <p:spPr bwMode="auto">
          <a:xfrm>
            <a:off x="2895600" y="5257800"/>
            <a:ext cx="4495800" cy="1600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0" name="Line 16"/>
          <p:cNvSpPr>
            <a:spLocks noChangeShapeType="1"/>
          </p:cNvSpPr>
          <p:nvPr/>
        </p:nvSpPr>
        <p:spPr bwMode="auto">
          <a:xfrm flipV="1">
            <a:off x="3962400" y="3810000"/>
            <a:ext cx="381000" cy="1447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 flipH="1" flipV="1">
            <a:off x="4343400" y="3810000"/>
            <a:ext cx="685800" cy="1371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 flipH="1" flipV="1">
            <a:off x="4419600" y="3810000"/>
            <a:ext cx="1981200" cy="1371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 flipH="1" flipV="1">
            <a:off x="4419600" y="3810000"/>
            <a:ext cx="1676400" cy="381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3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 animBg="1"/>
      <p:bldP spid="52232" grpId="0"/>
      <p:bldP spid="52237" grpId="0"/>
      <p:bldP spid="52238" grpId="0"/>
      <p:bldP spid="52240" grpId="0" animBg="1"/>
      <p:bldP spid="52241" grpId="0" animBg="1"/>
      <p:bldP spid="52242" grpId="0" animBg="1"/>
      <p:bldP spid="522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Line 6"/>
          <p:cNvSpPr>
            <a:spLocks noChangeShapeType="1"/>
          </p:cNvSpPr>
          <p:nvPr/>
        </p:nvSpPr>
        <p:spPr bwMode="auto">
          <a:xfrm flipV="1">
            <a:off x="4114800" y="2362200"/>
            <a:ext cx="1524000" cy="914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 flipV="1">
            <a:off x="4114800" y="3429000"/>
            <a:ext cx="2057400" cy="838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629400" y="5119688"/>
            <a:ext cx="259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Thuốc trị bệnh thận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457200" y="1614488"/>
            <a:ext cx="548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none">
                <a:solidFill>
                  <a:srgbClr val="FF00FF"/>
                </a:solidFill>
                <a:latin typeface="Arial" charset="0"/>
                <a:cs typeface="Arial" charset="0"/>
              </a:rPr>
              <a:t>* </a:t>
            </a:r>
            <a:r>
              <a:rPr lang="en-US" sz="2000">
                <a:solidFill>
                  <a:srgbClr val="FF00FF"/>
                </a:solidFill>
                <a:latin typeface="Arial" charset="0"/>
                <a:cs typeface="Arial" charset="0"/>
              </a:rPr>
              <a:t>MỘT SỐ SẢN PHẨM CHẾ BIẾN TỪ RỄ CỦ: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6705600" y="32004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Thuốc hạ áp</a:t>
            </a:r>
          </a:p>
        </p:txBody>
      </p:sp>
      <p:pic>
        <p:nvPicPr>
          <p:cNvPr id="22538" name="Picture 11" descr="cay tam that 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FF4"/>
              </a:clrFrom>
              <a:clrTo>
                <a:srgbClr val="FDFF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28194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12" descr="hop_ha_ap_(2080950)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00"/>
            <a:ext cx="1905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1" name="Picture 13" descr="129056265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651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t="20454" r="22694" b="12689"/>
          <a:stretch>
            <a:fillRect/>
          </a:stretch>
        </p:blipFill>
        <p:spPr bwMode="auto">
          <a:xfrm>
            <a:off x="3581400" y="4953000"/>
            <a:ext cx="2819400" cy="1905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3" name="Line 15"/>
          <p:cNvSpPr>
            <a:spLocks noChangeShapeType="1"/>
          </p:cNvSpPr>
          <p:nvPr/>
        </p:nvSpPr>
        <p:spPr bwMode="auto">
          <a:xfrm flipH="1" flipV="1">
            <a:off x="4114800" y="3657600"/>
            <a:ext cx="685800" cy="1371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 flipH="1" flipV="1">
            <a:off x="4114800" y="3505200"/>
            <a:ext cx="1676400" cy="1447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animBg="1"/>
      <p:bldP spid="53255" grpId="0" animBg="1"/>
      <p:bldP spid="53256" grpId="0"/>
      <p:bldP spid="53258" grpId="0"/>
      <p:bldP spid="53263" grpId="0" animBg="1"/>
      <p:bldP spid="532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362200" y="5334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solidFill>
                  <a:srgbClr val="3333CC"/>
                </a:solidFill>
                <a:cs typeface="Arial" charset="0"/>
              </a:rPr>
              <a:t>Tự nhiên và xã hội</a:t>
            </a:r>
            <a:endParaRPr lang="en-US" sz="2400" u="sng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171700" y="963613"/>
            <a:ext cx="481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FF0000"/>
                </a:solidFill>
                <a:cs typeface="Arial" charset="0"/>
              </a:rPr>
              <a:t>Rễ cây </a:t>
            </a:r>
            <a:r>
              <a:rPr lang="en-US" sz="2400" b="0" i="1">
                <a:solidFill>
                  <a:srgbClr val="FF0000"/>
                </a:solidFill>
                <a:cs typeface="Arial" charset="0"/>
              </a:rPr>
              <a:t>(tiếp theo)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6477000" y="30480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0000FF"/>
                </a:solidFill>
                <a:latin typeface="Arial" charset="0"/>
                <a:cs typeface="Arial" charset="0"/>
              </a:rPr>
              <a:t>Đường</a:t>
            </a:r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 flipV="1">
            <a:off x="4648200" y="2667000"/>
            <a:ext cx="1524000" cy="990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 flipH="1" flipV="1">
            <a:off x="4648200" y="4267200"/>
            <a:ext cx="1524000" cy="990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6781800" y="60960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0000FF"/>
                </a:solidFill>
                <a:latin typeface="Arial" charset="0"/>
                <a:cs typeface="Arial" charset="0"/>
              </a:rPr>
              <a:t>Thức ăn</a:t>
            </a: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457200" y="1614488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none">
                <a:solidFill>
                  <a:srgbClr val="FF00FF"/>
                </a:solidFill>
                <a:latin typeface="Arial" charset="0"/>
                <a:cs typeface="Arial" charset="0"/>
              </a:rPr>
              <a:t>* </a:t>
            </a:r>
            <a:r>
              <a:rPr lang="en-US" sz="2000">
                <a:solidFill>
                  <a:srgbClr val="FF00FF"/>
                </a:solidFill>
                <a:latin typeface="Arial" charset="0"/>
                <a:cs typeface="Arial" charset="0"/>
              </a:rPr>
              <a:t>MỘT SỐ SẢN PHẨM CHẾ BIẾN TỪ RỄ CỦ:</a:t>
            </a:r>
          </a:p>
        </p:txBody>
      </p:sp>
      <p:pic>
        <p:nvPicPr>
          <p:cNvPr id="54284" name="Picture 12" descr="canhcucaihamxuo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434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13" descr="đườ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FCAD0"/>
              </a:clrFrom>
              <a:clrTo>
                <a:srgbClr val="CFCA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23622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920750" y="10160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0" u="none">
                <a:solidFill>
                  <a:srgbClr val="0000FF"/>
                </a:solidFill>
              </a:rPr>
              <a:t>Thứ sáu, ngày 02  tháng 02 năm 2018</a:t>
            </a:r>
          </a:p>
        </p:txBody>
      </p:sp>
      <p:pic>
        <p:nvPicPr>
          <p:cNvPr id="49165" name="Picture 13" descr="DSC_00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1" t="18481" r="519" b="14316"/>
          <a:stretch>
            <a:fillRect/>
          </a:stretch>
        </p:blipFill>
        <p:spPr bwMode="auto">
          <a:xfrm>
            <a:off x="1066800" y="2667000"/>
            <a:ext cx="3657600" cy="2681288"/>
          </a:xfrm>
          <a:prstGeom prst="rect">
            <a:avLst/>
          </a:prstGeom>
          <a:noFill/>
          <a:ln w="6350">
            <a:solidFill>
              <a:srgbClr val="66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23570" name="Rectangle 5"/>
          <p:cNvSpPr>
            <a:spLocks noChangeArrowheads="1"/>
          </p:cNvSpPr>
          <p:nvPr/>
        </p:nvSpPr>
        <p:spPr bwMode="auto">
          <a:xfrm>
            <a:off x="457200" y="5562600"/>
            <a:ext cx="481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00FF"/>
                </a:solidFill>
                <a:cs typeface="Arial" charset="0"/>
              </a:rPr>
              <a:t>Củ cải đường</a:t>
            </a:r>
            <a:endParaRPr lang="en-US" sz="2400" b="0" i="1">
              <a:solidFill>
                <a:srgbClr val="0000FF"/>
              </a:solidFill>
              <a:cs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91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  <p:bldP spid="54279" grpId="0" animBg="1"/>
      <p:bldP spid="54280" grpId="0" animBg="1"/>
      <p:bldP spid="54281" grpId="0"/>
      <p:bldP spid="235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343150" y="541338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solidFill>
                  <a:srgbClr val="3333CC"/>
                </a:solidFill>
                <a:cs typeface="Arial" charset="0"/>
              </a:rPr>
              <a:t>Tự nhiên và xã hội</a:t>
            </a:r>
            <a:endParaRPr lang="en-US" sz="2400" u="sng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2171700" y="963613"/>
            <a:ext cx="481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FF0000"/>
                </a:solidFill>
                <a:cs typeface="Arial" charset="0"/>
              </a:rPr>
              <a:t>Bài 44: Rễ cây </a:t>
            </a:r>
            <a:r>
              <a:rPr lang="en-US" sz="2400" b="0" i="1">
                <a:solidFill>
                  <a:srgbClr val="FF0000"/>
                </a:solidFill>
                <a:cs typeface="Arial" charset="0"/>
              </a:rPr>
              <a:t>(tiếp theo)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6172200" y="2959100"/>
            <a:ext cx="227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Thuốc</a:t>
            </a:r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4648200" y="2667000"/>
            <a:ext cx="1524000" cy="990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H="1" flipV="1">
            <a:off x="4648200" y="4267200"/>
            <a:ext cx="1524000" cy="990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V="1">
            <a:off x="4648200" y="3962400"/>
            <a:ext cx="1219200" cy="127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6248400" y="4662488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Tinh bột nghệ làm đẹp da</a:t>
            </a: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6400800" y="6453188"/>
            <a:ext cx="215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Nghệ kho thịt (cá)</a:t>
            </a:r>
          </a:p>
        </p:txBody>
      </p:sp>
      <p:sp>
        <p:nvSpPr>
          <p:cNvPr id="79883" name="Text Box 16"/>
          <p:cNvSpPr txBox="1">
            <a:spLocks noChangeArrowheads="1"/>
          </p:cNvSpPr>
          <p:nvPr/>
        </p:nvSpPr>
        <p:spPr bwMode="auto">
          <a:xfrm>
            <a:off x="457200" y="1614488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none">
                <a:solidFill>
                  <a:srgbClr val="FF00FF"/>
                </a:solidFill>
                <a:latin typeface="Arial" charset="0"/>
                <a:cs typeface="Arial" charset="0"/>
              </a:rPr>
              <a:t>* </a:t>
            </a:r>
            <a:r>
              <a:rPr lang="en-US" sz="2000">
                <a:solidFill>
                  <a:srgbClr val="FF00FF"/>
                </a:solidFill>
                <a:latin typeface="Arial" charset="0"/>
                <a:cs typeface="Arial" charset="0"/>
              </a:rPr>
              <a:t>MỘT SỐ SẢN PHẨM CHẾ BIẾN TỪ RỄ CỦ: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920750" y="1016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 u="none">
                <a:solidFill>
                  <a:srgbClr val="0000FF"/>
                </a:solidFill>
                <a:latin typeface="Arial" charset="0"/>
                <a:cs typeface="Arial" charset="0"/>
              </a:rPr>
              <a:t>Thứ sáu, ngày 02  tháng 02 năm 2018</a:t>
            </a:r>
            <a:endParaRPr lang="en-US" b="0" u="none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600200" y="50292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0" u="none">
                <a:solidFill>
                  <a:srgbClr val="0000FF"/>
                </a:solidFill>
                <a:latin typeface="Arial" charset="0"/>
                <a:cs typeface="Arial" charset="0"/>
              </a:rPr>
              <a:t>Củ nghệ</a:t>
            </a:r>
          </a:p>
        </p:txBody>
      </p:sp>
      <p:pic>
        <p:nvPicPr>
          <p:cNvPr id="79886" name="Picture 14" descr="ảnh củ ngh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37338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7" name="Picture 15" descr="tim-hieu-ve-cong-nghe-nano-dung-de-san-xuat-vien-nghe-theracur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71600"/>
            <a:ext cx="2286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8" name="Picture 16" descr="tinh bột ngh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2438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9" name="Picture 17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57800"/>
            <a:ext cx="24860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51211" grpId="0" animBg="1"/>
      <p:bldP spid="51212" grpId="0" animBg="1"/>
      <p:bldP spid="51213" grpId="0" animBg="1"/>
      <p:bldP spid="51214" grpId="0"/>
      <p:bldP spid="51215" grpId="0"/>
      <p:bldP spid="491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1" t="19885" r="22694" b="13345"/>
          <a:stretch>
            <a:fillRect/>
          </a:stretch>
        </p:blipFill>
        <p:spPr bwMode="auto">
          <a:xfrm>
            <a:off x="0" y="685800"/>
            <a:ext cx="9144000" cy="6865938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8" t="20454" r="23190" b="12633"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457200" y="2346325"/>
            <a:ext cx="84582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000" u="none">
                <a:solidFill>
                  <a:srgbClr val="FF00FF"/>
                </a:solidFill>
                <a:latin typeface="Arial" charset="0"/>
                <a:cs typeface="Arial" charset="0"/>
              </a:rPr>
              <a:t>         </a:t>
            </a:r>
            <a:r>
              <a:rPr lang="en-US" sz="3600" u="none">
                <a:solidFill>
                  <a:srgbClr val="0000FF"/>
                </a:solidFill>
                <a:latin typeface="Arial" charset="0"/>
                <a:cs typeface="Arial" charset="0"/>
              </a:rPr>
              <a:t>Ngoài những rễ cây có thể làm thuốc, chế biến thức ăn, hay làm gia vị em còn biết ích lợi nào khác từ rễ cây ?</a:t>
            </a:r>
            <a:endParaRPr lang="en-US" sz="360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0726" name="AutoShape 7"/>
          <p:cNvSpPr>
            <a:spLocks noChangeArrowheads="1"/>
          </p:cNvSpPr>
          <p:nvPr/>
        </p:nvSpPr>
        <p:spPr bwMode="auto">
          <a:xfrm>
            <a:off x="533400" y="2286000"/>
            <a:ext cx="457200" cy="533400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en-US" sz="2400" b="0" u="sng">
              <a:latin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zeichen9"/>
          <p:cNvPicPr>
            <a:picLocks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9038" y="3503613"/>
            <a:ext cx="323850" cy="173037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3" name="WordArt 5"/>
          <p:cNvSpPr>
            <a:spLocks noChangeArrowheads="1" noChangeShapeType="1" noTextEdit="1"/>
          </p:cNvSpPr>
          <p:nvPr/>
        </p:nvSpPr>
        <p:spPr bwMode="auto">
          <a:xfrm>
            <a:off x="2895600" y="1447800"/>
            <a:ext cx="342900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>
                    <a:alpha val="97000"/>
                  </a:srgbClr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ÔN </a:t>
            </a:r>
            <a:r>
              <a:rPr lang="en-US" sz="32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>
                    <a:alpha val="97000"/>
                  </a:srgbClr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 CŨ</a:t>
            </a:r>
          </a:p>
        </p:txBody>
      </p:sp>
      <p:sp>
        <p:nvSpPr>
          <p:cNvPr id="58374" name="Text Box 6" descr="Blue tissue paper"/>
          <p:cNvSpPr txBox="1">
            <a:spLocks noChangeArrowheads="1"/>
          </p:cNvSpPr>
          <p:nvPr/>
        </p:nvSpPr>
        <p:spPr bwMode="auto">
          <a:xfrm>
            <a:off x="1447800" y="3276600"/>
            <a:ext cx="6477000" cy="9461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800">
                <a:solidFill>
                  <a:srgbClr val="FF3300"/>
                </a:solidFill>
                <a:latin typeface="Times New Roman" pitchFamily="18" charset="0"/>
              </a:rPr>
              <a:t>Câu 1: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Cây có mấy loại rễ chính, đó là những loại rễ nào? </a:t>
            </a:r>
            <a:endParaRPr lang="en-US" sz="28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5" name="Text Box 7" descr="Blue tissue paper"/>
          <p:cNvSpPr txBox="1">
            <a:spLocks noChangeArrowheads="1"/>
          </p:cNvSpPr>
          <p:nvPr/>
        </p:nvSpPr>
        <p:spPr bwMode="auto">
          <a:xfrm>
            <a:off x="1447800" y="4495800"/>
            <a:ext cx="6553200" cy="137318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800">
                <a:latin typeface="Times New Roman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Cây có 2 loại rễ chính là </a:t>
            </a:r>
            <a:r>
              <a:rPr lang="en-US" sz="2800">
                <a:solidFill>
                  <a:srgbClr val="FF33CC"/>
                </a:solidFill>
                <a:latin typeface="Times New Roman" pitchFamily="18" charset="0"/>
              </a:rPr>
              <a:t>rễ cọc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 và </a:t>
            </a:r>
            <a:r>
              <a:rPr lang="en-US" sz="2800">
                <a:solidFill>
                  <a:srgbClr val="FF33CC"/>
                </a:solidFill>
                <a:latin typeface="Times New Roman" pitchFamily="18" charset="0"/>
              </a:rPr>
              <a:t>rễ chùm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sz="2800" b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8376" name="Text Box 8" descr="Blue tissue paper"/>
          <p:cNvSpPr txBox="1">
            <a:spLocks noChangeArrowheads="1"/>
          </p:cNvSpPr>
          <p:nvPr/>
        </p:nvSpPr>
        <p:spPr bwMode="auto">
          <a:xfrm>
            <a:off x="1447800" y="3276600"/>
            <a:ext cx="6553200" cy="9461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800">
                <a:solidFill>
                  <a:srgbClr val="FF3300"/>
                </a:solidFill>
                <a:latin typeface="Times New Roman" pitchFamily="18" charset="0"/>
              </a:rPr>
              <a:t>Câu 2: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Ngoài rễ chính cây còn có rễ nào khác? </a:t>
            </a:r>
            <a:endParaRPr lang="en-US" sz="28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7" name="Text Box 9" descr="Blue tissue paper"/>
          <p:cNvSpPr txBox="1">
            <a:spLocks noChangeArrowheads="1"/>
          </p:cNvSpPr>
          <p:nvPr/>
        </p:nvSpPr>
        <p:spPr bwMode="auto">
          <a:xfrm>
            <a:off x="1371600" y="4495800"/>
            <a:ext cx="6629400" cy="137318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800">
                <a:latin typeface="Times New Roman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Ngoài rễ chính  một số cây còn có </a:t>
            </a:r>
            <a:r>
              <a:rPr lang="en-US" sz="2800">
                <a:solidFill>
                  <a:srgbClr val="FF33CC"/>
                </a:solidFill>
                <a:latin typeface="Times New Roman" pitchFamily="18" charset="0"/>
              </a:rPr>
              <a:t>rễ  phụ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 và </a:t>
            </a:r>
            <a:r>
              <a:rPr lang="en-US" sz="2800">
                <a:solidFill>
                  <a:srgbClr val="FF33CC"/>
                </a:solidFill>
                <a:latin typeface="Times New Roman" pitchFamily="18" charset="0"/>
              </a:rPr>
              <a:t>rễ củ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800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8378" name="Picture 10" descr="zeiche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6600"/>
            <a:ext cx="342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animBg="1"/>
      <p:bldP spid="58374" grpId="0" animBg="1"/>
      <p:bldP spid="58374" grpId="1" animBg="1"/>
      <p:bldP spid="58375" grpId="0" animBg="1"/>
      <p:bldP spid="58375" grpId="1" animBg="1"/>
      <p:bldP spid="58376" grpId="0" animBg="1"/>
      <p:bldP spid="583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7" t="20074" r="20776" b="15530"/>
          <a:stretch>
            <a:fillRect/>
          </a:stretch>
        </p:blipFill>
        <p:spPr bwMode="auto">
          <a:xfrm>
            <a:off x="14288" y="0"/>
            <a:ext cx="9129712" cy="6858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3" t="20265" r="23334" b="14204"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7" t="19885" r="13643" b="15074"/>
          <a:stretch>
            <a:fillRect/>
          </a:stretch>
        </p:blipFill>
        <p:spPr bwMode="auto">
          <a:xfrm>
            <a:off x="-14288" y="34925"/>
            <a:ext cx="9144001" cy="6858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20074" r="22801" b="13448"/>
          <a:stretch>
            <a:fillRect/>
          </a:stretch>
        </p:blipFill>
        <p:spPr bwMode="auto">
          <a:xfrm>
            <a:off x="-14288" y="0"/>
            <a:ext cx="9158288" cy="6858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8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2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8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2171700" y="963613"/>
            <a:ext cx="481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FF0000"/>
                </a:solidFill>
                <a:cs typeface="Arial" charset="0"/>
              </a:rPr>
              <a:t>Bài 44: Rễ cây </a:t>
            </a:r>
            <a:r>
              <a:rPr lang="en-US" sz="2400" b="0" i="1">
                <a:solidFill>
                  <a:srgbClr val="FF0000"/>
                </a:solidFill>
                <a:cs typeface="Arial" charset="0"/>
              </a:rPr>
              <a:t>(tiếp theo)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1600200" y="54864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Tượng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457200" y="1614488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none">
                <a:solidFill>
                  <a:srgbClr val="FF00FF"/>
                </a:solidFill>
                <a:latin typeface="Arial" charset="0"/>
                <a:cs typeface="Arial" charset="0"/>
              </a:rPr>
              <a:t>* </a:t>
            </a:r>
            <a:r>
              <a:rPr lang="en-US" sz="2000">
                <a:solidFill>
                  <a:srgbClr val="FF00FF"/>
                </a:solidFill>
                <a:latin typeface="Arial" charset="0"/>
                <a:cs typeface="Arial" charset="0"/>
              </a:rPr>
              <a:t>MỘT SỐ SẢN PHẨM CHẾ TÁC TỪ RỄ CÂY:</a:t>
            </a:r>
          </a:p>
        </p:txBody>
      </p:sp>
      <p:sp>
        <p:nvSpPr>
          <p:cNvPr id="32775" name="AutoShape 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2400" b="0" u="sng">
              <a:latin typeface="Times New Roman" pitchFamily="18" charset="0"/>
            </a:endParaRPr>
          </a:p>
        </p:txBody>
      </p:sp>
      <p:sp>
        <p:nvSpPr>
          <p:cNvPr id="32776" name="AutoShape 9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2400" b="0" u="sng">
              <a:latin typeface="Times New Roman" pitchFamily="18" charset="0"/>
            </a:endParaRPr>
          </a:p>
        </p:txBody>
      </p:sp>
      <p:pic>
        <p:nvPicPr>
          <p:cNvPr id="74762" name="Picture 10" descr="ok-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Picture 11" descr="tre621211_3fd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3810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6096000" y="54102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Bàn ghế</a:t>
            </a: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3670300" y="63373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FF0000"/>
                </a:solidFill>
                <a:latin typeface="Arial" charset="0"/>
                <a:cs typeface="Arial" charset="0"/>
              </a:rPr>
              <a:t>Cây cảnh</a:t>
            </a:r>
          </a:p>
        </p:txBody>
      </p:sp>
      <p:pic>
        <p:nvPicPr>
          <p:cNvPr id="74766" name="Picture 14" descr="bo-re-la-noi-tu-hao-cua-cay-canh-bons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7" name="Picture 15" descr="0-cay_c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38290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7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  <p:bldP spid="74758" grpId="1"/>
      <p:bldP spid="74764" grpId="0"/>
      <p:bldP spid="74764" grpId="1"/>
      <p:bldP spid="747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20110504231049_mangr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4038600" y="6096000"/>
            <a:ext cx="5334000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u="none">
                <a:solidFill>
                  <a:srgbClr val="FF0000"/>
                </a:solidFill>
              </a:rPr>
              <a:t>Cây đước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inh%20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1295400" y="2478088"/>
            <a:ext cx="2590800" cy="650875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u="none"/>
              <a:t>Chức năng</a:t>
            </a:r>
          </a:p>
        </p:txBody>
      </p:sp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304800" y="2895600"/>
            <a:ext cx="47244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 u="none"/>
          </a:p>
        </p:txBody>
      </p:sp>
      <p:sp>
        <p:nvSpPr>
          <p:cNvPr id="62469" name="Text Box 9"/>
          <p:cNvSpPr txBox="1">
            <a:spLocks noChangeArrowheads="1"/>
          </p:cNvSpPr>
          <p:nvPr/>
        </p:nvSpPr>
        <p:spPr bwMode="auto">
          <a:xfrm>
            <a:off x="838200" y="2819400"/>
            <a:ext cx="32004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 u="none"/>
          </a:p>
        </p:txBody>
      </p:sp>
      <p:sp>
        <p:nvSpPr>
          <p:cNvPr id="62470" name="Text Box 10"/>
          <p:cNvSpPr txBox="1">
            <a:spLocks noChangeArrowheads="1"/>
          </p:cNvSpPr>
          <p:nvPr/>
        </p:nvSpPr>
        <p:spPr bwMode="auto">
          <a:xfrm>
            <a:off x="533400" y="2743200"/>
            <a:ext cx="54864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b="0"/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3810000" y="304800"/>
            <a:ext cx="2209800" cy="92392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5400">
                <a:solidFill>
                  <a:srgbClr val="800000"/>
                </a:solidFill>
                <a:latin typeface="Times New Roman" pitchFamily="18" charset="0"/>
              </a:rPr>
              <a:t>Rễ cây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5791200" y="2420938"/>
            <a:ext cx="2057400" cy="650875"/>
          </a:xfrm>
          <a:prstGeom prst="rect">
            <a:avLst/>
          </a:prstGeom>
          <a:gradFill rotWithShape="1">
            <a:gsLst>
              <a:gs pos="0">
                <a:srgbClr val="762F76"/>
              </a:gs>
              <a:gs pos="50000">
                <a:srgbClr val="FF66FF"/>
              </a:gs>
              <a:gs pos="100000">
                <a:srgbClr val="762F76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u="none"/>
              <a:t>Ích lợi</a:t>
            </a:r>
          </a:p>
        </p:txBody>
      </p:sp>
      <p:sp>
        <p:nvSpPr>
          <p:cNvPr id="99342" name="Line 14"/>
          <p:cNvSpPr>
            <a:spLocks noChangeShapeType="1"/>
          </p:cNvSpPr>
          <p:nvPr/>
        </p:nvSpPr>
        <p:spPr bwMode="auto">
          <a:xfrm flipH="1">
            <a:off x="3733800" y="1257300"/>
            <a:ext cx="1295400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3" name="Line 15"/>
          <p:cNvSpPr>
            <a:spLocks noChangeShapeType="1"/>
          </p:cNvSpPr>
          <p:nvPr/>
        </p:nvSpPr>
        <p:spPr bwMode="auto">
          <a:xfrm>
            <a:off x="5029200" y="1257300"/>
            <a:ext cx="160020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1000" y="3771900"/>
            <a:ext cx="2057400" cy="28575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2000">
                <a:solidFill>
                  <a:schemeClr val="bg1"/>
                </a:solidFill>
                <a:latin typeface="Times New Roman" pitchFamily="18" charset="0"/>
              </a:rPr>
              <a:t>Hút nước và muối khoáng hoà tan trong đất để nuôi cây</a:t>
            </a:r>
          </a:p>
        </p:txBody>
      </p:sp>
      <p:sp>
        <p:nvSpPr>
          <p:cNvPr id="13" name="Oval 12">
            <a:hlinkClick r:id="rId5"/>
          </p:cNvPr>
          <p:cNvSpPr/>
          <p:nvPr/>
        </p:nvSpPr>
        <p:spPr>
          <a:xfrm>
            <a:off x="2743200" y="3886200"/>
            <a:ext cx="2133600" cy="26670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2000">
                <a:solidFill>
                  <a:schemeClr val="bg1"/>
                </a:solidFill>
                <a:latin typeface="Times New Roman" pitchFamily="18" charset="0"/>
              </a:rPr>
              <a:t>Bám chặt vào đất để giữ cho cây không bị đổ </a:t>
            </a:r>
          </a:p>
        </p:txBody>
      </p:sp>
      <p:sp>
        <p:nvSpPr>
          <p:cNvPr id="2" name="Oval 8"/>
          <p:cNvSpPr/>
          <p:nvPr/>
        </p:nvSpPr>
        <p:spPr>
          <a:xfrm>
            <a:off x="6096000" y="3657600"/>
            <a:ext cx="2057400" cy="28575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2000">
                <a:solidFill>
                  <a:schemeClr val="bg1"/>
                </a:solidFill>
                <a:latin typeface="Times New Roman" pitchFamily="18" charset="0"/>
              </a:rPr>
              <a:t>Làm thuốc, làm thức ăn,làm gia vị,làm đồ dùng, đồ mĩ nghệ, bảo vệ đất…</a:t>
            </a:r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 flipH="1">
            <a:off x="1828800" y="3124200"/>
            <a:ext cx="6858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>
            <a:off x="2514600" y="3124200"/>
            <a:ext cx="762000" cy="762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0" name="Line 16"/>
          <p:cNvSpPr>
            <a:spLocks noChangeShapeType="1"/>
          </p:cNvSpPr>
          <p:nvPr/>
        </p:nvSpPr>
        <p:spPr bwMode="auto">
          <a:xfrm>
            <a:off x="7086600" y="31242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5" grpId="0" animBg="1"/>
      <p:bldP spid="99339" grpId="0" animBg="1"/>
      <p:bldP spid="99341" grpId="0" animBg="1"/>
      <p:bldP spid="99342" grpId="0" animBg="1"/>
      <p:bldP spid="99343" grpId="0" animBg="1"/>
      <p:bldP spid="9" grpId="0" animBg="1"/>
      <p:bldP spid="13" grpId="0" animBg="1"/>
      <p:bldP spid="2" grpId="0" animBg="1"/>
      <p:bldP spid="62478" grpId="0" animBg="1"/>
      <p:bldP spid="62479" grpId="0" animBg="1"/>
      <p:bldP spid="6248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bar_gree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6537325"/>
            <a:ext cx="40005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505200" y="185738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i="1" u="sng">
                <a:solidFill>
                  <a:srgbClr val="000000"/>
                </a:solidFill>
              </a:rPr>
              <a:t>Thứ năm ngày 8 tháng 4 năm 2010.</a:t>
            </a:r>
          </a:p>
        </p:txBody>
      </p:sp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123825" y="42863"/>
            <a:ext cx="914400" cy="817562"/>
            <a:chOff x="2256" y="3360"/>
            <a:chExt cx="768" cy="515"/>
          </a:xfrm>
        </p:grpSpPr>
        <p:pic>
          <p:nvPicPr>
            <p:cNvPr id="67589" name="Picture 5" descr="19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360"/>
              <a:ext cx="624" cy="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590" name="Picture 6" descr="19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504"/>
              <a:ext cx="576" cy="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50000">
                <a:srgbClr val="FFCC00">
                  <a:gamma/>
                  <a:tint val="0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592" name="Group 8"/>
          <p:cNvGrpSpPr>
            <a:grpSpLocks/>
          </p:cNvGrpSpPr>
          <p:nvPr/>
        </p:nvGrpSpPr>
        <p:grpSpPr bwMode="auto">
          <a:xfrm>
            <a:off x="990600" y="42863"/>
            <a:ext cx="914400" cy="817562"/>
            <a:chOff x="2256" y="3360"/>
            <a:chExt cx="768" cy="515"/>
          </a:xfrm>
        </p:grpSpPr>
        <p:pic>
          <p:nvPicPr>
            <p:cNvPr id="67593" name="Picture 9" descr="19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360"/>
              <a:ext cx="624" cy="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594" name="Picture 10" descr="19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504"/>
              <a:ext cx="576" cy="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800" b="0"/>
          </a:p>
        </p:txBody>
      </p:sp>
      <p:graphicFrame>
        <p:nvGraphicFramePr>
          <p:cNvPr id="67596" name="Object 12"/>
          <p:cNvGraphicFramePr>
            <a:graphicFrameLocks noChangeAspect="1"/>
          </p:cNvGraphicFramePr>
          <p:nvPr/>
        </p:nvGraphicFramePr>
        <p:xfrm>
          <a:off x="0" y="871538"/>
          <a:ext cx="83820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0" r:id="rId10" imgW="1278331" imgH="1273759" progId="MS_ClipArt_Gallery">
                  <p:embed/>
                </p:oleObj>
              </mc:Choice>
              <mc:Fallback>
                <p:oleObj r:id="rId10" imgW="1278331" imgH="1273759" progId="MS_ClipArt_Gallery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71538"/>
                        <a:ext cx="83820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7597" name="Group 13"/>
          <p:cNvGrpSpPr>
            <a:grpSpLocks/>
          </p:cNvGrpSpPr>
          <p:nvPr/>
        </p:nvGrpSpPr>
        <p:grpSpPr bwMode="auto">
          <a:xfrm>
            <a:off x="61913" y="133350"/>
            <a:ext cx="1309687" cy="628650"/>
            <a:chOff x="4905" y="48"/>
            <a:chExt cx="807" cy="528"/>
          </a:xfrm>
        </p:grpSpPr>
        <p:sp>
          <p:nvSpPr>
            <p:cNvPr id="67598" name="Oval 14"/>
            <p:cNvSpPr>
              <a:spLocks noChangeArrowheads="1"/>
            </p:cNvSpPr>
            <p:nvPr/>
          </p:nvSpPr>
          <p:spPr bwMode="gray">
            <a:xfrm>
              <a:off x="4905" y="462"/>
              <a:ext cx="807" cy="114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b="0">
                <a:latin typeface=".VnArial Narrow" pitchFamily="34" charset="0"/>
                <a:cs typeface="Arial" charset="0"/>
              </a:endParaRPr>
            </a:p>
          </p:txBody>
        </p:sp>
        <p:grpSp>
          <p:nvGrpSpPr>
            <p:cNvPr id="67599" name="Group 15"/>
            <p:cNvGrpSpPr>
              <a:grpSpLocks/>
            </p:cNvGrpSpPr>
            <p:nvPr/>
          </p:nvGrpSpPr>
          <p:grpSpPr bwMode="auto">
            <a:xfrm>
              <a:off x="4926" y="48"/>
              <a:ext cx="759" cy="396"/>
              <a:chOff x="2016" y="1920"/>
              <a:chExt cx="1680" cy="1680"/>
            </a:xfrm>
          </p:grpSpPr>
          <p:sp>
            <p:nvSpPr>
              <p:cNvPr id="67600" name="Oval 1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01" name="Freeform 1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7602" name="Group 18"/>
          <p:cNvGrpSpPr>
            <a:grpSpLocks/>
          </p:cNvGrpSpPr>
          <p:nvPr/>
        </p:nvGrpSpPr>
        <p:grpSpPr bwMode="auto">
          <a:xfrm>
            <a:off x="8562975" y="333375"/>
            <a:ext cx="581025" cy="457200"/>
            <a:chOff x="4368" y="3600"/>
            <a:chExt cx="576" cy="624"/>
          </a:xfrm>
        </p:grpSpPr>
        <p:pic>
          <p:nvPicPr>
            <p:cNvPr id="67603" name="Picture 19" descr="22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600"/>
              <a:ext cx="402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04" name="Picture 20" descr="2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648"/>
              <a:ext cx="480" cy="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605" name="Text Box 21"/>
          <p:cNvSpPr txBox="1">
            <a:spLocks noChangeArrowheads="1"/>
          </p:cNvSpPr>
          <p:nvPr/>
        </p:nvSpPr>
        <p:spPr bwMode="auto">
          <a:xfrm>
            <a:off x="152400" y="1524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TN-XH 3</a:t>
            </a:r>
          </a:p>
        </p:txBody>
      </p:sp>
      <p:pic>
        <p:nvPicPr>
          <p:cNvPr id="67606" name="Picture 22" descr="book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4288"/>
            <a:ext cx="6858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07" name="Rectangle 23"/>
          <p:cNvSpPr>
            <a:spLocks noChangeArrowheads="1"/>
          </p:cNvSpPr>
          <p:nvPr/>
        </p:nvSpPr>
        <p:spPr bwMode="auto">
          <a:xfrm>
            <a:off x="2743200" y="2819400"/>
            <a:ext cx="441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3. Cây hút được nước và muối khoáng nhờ có:</a:t>
            </a:r>
          </a:p>
        </p:txBody>
      </p:sp>
      <p:sp>
        <p:nvSpPr>
          <p:cNvPr id="67608" name="Rectangle 24"/>
          <p:cNvSpPr>
            <a:spLocks noChangeArrowheads="1"/>
          </p:cNvSpPr>
          <p:nvPr/>
        </p:nvSpPr>
        <p:spPr bwMode="auto">
          <a:xfrm>
            <a:off x="2819400" y="4648200"/>
            <a:ext cx="31861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C.  Rễ cây.</a:t>
            </a:r>
          </a:p>
        </p:txBody>
      </p:sp>
      <p:sp>
        <p:nvSpPr>
          <p:cNvPr id="67609" name="Rectangle 25"/>
          <p:cNvSpPr>
            <a:spLocks noChangeArrowheads="1"/>
          </p:cNvSpPr>
          <p:nvPr/>
        </p:nvSpPr>
        <p:spPr bwMode="auto">
          <a:xfrm>
            <a:off x="2743200" y="3352800"/>
            <a:ext cx="3086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A.  Rễ và lá cây</a:t>
            </a:r>
          </a:p>
        </p:txBody>
      </p: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2743200" y="4038600"/>
            <a:ext cx="3657600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B.  Thân cây.</a:t>
            </a:r>
          </a:p>
        </p:txBody>
      </p:sp>
      <p:sp>
        <p:nvSpPr>
          <p:cNvPr id="67611" name="Oval 27">
            <a:hlinkHover r:id="" action="ppaction://noaction" highlightClick="1">
              <a:snd r:embed="rId15" name="chimes.wav"/>
            </a:hlinkHover>
          </p:cNvPr>
          <p:cNvSpPr>
            <a:spLocks noChangeArrowheads="1"/>
          </p:cNvSpPr>
          <p:nvPr/>
        </p:nvSpPr>
        <p:spPr bwMode="auto">
          <a:xfrm>
            <a:off x="2819400" y="48006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12" name="WordArt 28"/>
          <p:cNvSpPr>
            <a:spLocks noChangeArrowheads="1" noChangeShapeType="1" noTextEdit="1"/>
          </p:cNvSpPr>
          <p:nvPr/>
        </p:nvSpPr>
        <p:spPr bwMode="auto">
          <a:xfrm>
            <a:off x="1828800" y="2286000"/>
            <a:ext cx="5105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2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107763" dir="81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Trò chơi:Ai nhanh ai đúng</a:t>
            </a:r>
            <a:endParaRPr lang="en-US" sz="32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107763" dir="81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7613" name="Group 29"/>
          <p:cNvGrpSpPr>
            <a:grpSpLocks/>
          </p:cNvGrpSpPr>
          <p:nvPr/>
        </p:nvGrpSpPr>
        <p:grpSpPr bwMode="auto">
          <a:xfrm>
            <a:off x="3962400" y="5257800"/>
            <a:ext cx="3733800" cy="838200"/>
            <a:chOff x="2352" y="2496"/>
            <a:chExt cx="2352" cy="528"/>
          </a:xfrm>
        </p:grpSpPr>
        <p:sp>
          <p:nvSpPr>
            <p:cNvPr id="67614" name="Oval 30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6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2400">
                  <a:solidFill>
                    <a:srgbClr val="FF0066"/>
                  </a:solidFill>
                </a:rPr>
                <a:t>Chúc mừng !</a:t>
              </a:r>
            </a:p>
          </p:txBody>
        </p:sp>
        <p:pic>
          <p:nvPicPr>
            <p:cNvPr id="67615" name="Picture 31" descr="6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7616" name="Picture 3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762000"/>
            <a:ext cx="1981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67617" name="Picture 33" descr="!danc_c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4447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18" name="AutoShape 34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FF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67619" name="AutoShape 35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8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67620" name="AutoShape 36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7621" name="AutoShape 37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67622" name="AutoShape 38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67623" name="AutoShape 39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5</a:t>
            </a:r>
          </a:p>
        </p:txBody>
      </p:sp>
      <p:grpSp>
        <p:nvGrpSpPr>
          <p:cNvPr id="67624" name="Group 40"/>
          <p:cNvGrpSpPr>
            <a:grpSpLocks/>
          </p:cNvGrpSpPr>
          <p:nvPr/>
        </p:nvGrpSpPr>
        <p:grpSpPr bwMode="auto">
          <a:xfrm>
            <a:off x="2971800" y="1524000"/>
            <a:ext cx="4876800" cy="1981200"/>
            <a:chOff x="912" y="2592"/>
            <a:chExt cx="3072" cy="960"/>
          </a:xfrm>
        </p:grpSpPr>
        <p:sp>
          <p:nvSpPr>
            <p:cNvPr id="67625" name="Oval 41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 b="0">
                <a:solidFill>
                  <a:srgbClr val="006666"/>
                </a:solidFill>
                <a:latin typeface=".VnTime" pitchFamily="34" charset="0"/>
              </a:endParaRPr>
            </a:p>
          </p:txBody>
        </p:sp>
        <p:sp>
          <p:nvSpPr>
            <p:cNvPr id="67626" name="WordArt 42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.VnTime"/>
                </a:rPr>
                <a:t>HÕt giê</a:t>
              </a:r>
            </a:p>
          </p:txBody>
        </p:sp>
      </p:grpSp>
      <p:sp>
        <p:nvSpPr>
          <p:cNvPr id="67627" name="AutoShape 43"/>
          <p:cNvSpPr>
            <a:spLocks noChangeArrowheads="1"/>
          </p:cNvSpPr>
          <p:nvPr/>
        </p:nvSpPr>
        <p:spPr bwMode="auto">
          <a:xfrm>
            <a:off x="7329488" y="2014538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500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0">
                <a:srgbClr val="F952A0"/>
              </a:gs>
              <a:gs pos="84500">
                <a:srgbClr val="C50849"/>
              </a:gs>
              <a:gs pos="91001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Thời gian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6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7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7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7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17 -0.00301 C 0.1059 -0.04792 0.31614 -0.09236 0.3684 -0.15579 C 0.42083 -0.21922 0.23593 -0.34537 0.20937 -0.38334 " pathEditMode="relative" rAng="0" ptsTypes="aaA">
                                      <p:cBhvr>
                                        <p:cTn id="34" dur="2000" fill="hold"/>
                                        <p:tgtEl>
                                          <p:spTgt spid="67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7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7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7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7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7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7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7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7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7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7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7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7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7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7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7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67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67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67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627"/>
                  </p:tgtEl>
                </p:cond>
              </p:nextCondLst>
            </p:seq>
          </p:childTnLst>
        </p:cTn>
      </p:par>
    </p:tnLst>
    <p:bldLst>
      <p:bldP spid="67607" grpId="0"/>
      <p:bldP spid="67608" grpId="0"/>
      <p:bldP spid="67609" grpId="0"/>
      <p:bldP spid="67610" grpId="0"/>
      <p:bldP spid="67611" grpId="0" animBg="1"/>
      <p:bldP spid="67618" grpId="0" animBg="1"/>
      <p:bldP spid="67619" grpId="0" animBg="1"/>
      <p:bldP spid="67620" grpId="0" animBg="1"/>
      <p:bldP spid="67621" grpId="0" animBg="1"/>
      <p:bldP spid="67622" grpId="0" animBg="1"/>
      <p:bldP spid="676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bar_gree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705600"/>
            <a:ext cx="40005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505200" y="185738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i="1" u="sng">
                <a:solidFill>
                  <a:srgbClr val="000000"/>
                </a:solidFill>
              </a:rPr>
              <a:t>Thứ năm ngày 8 tháng 4 năm 2010.</a:t>
            </a:r>
          </a:p>
        </p:txBody>
      </p:sp>
      <p:grpSp>
        <p:nvGrpSpPr>
          <p:cNvPr id="64516" name="Group 4"/>
          <p:cNvGrpSpPr>
            <a:grpSpLocks/>
          </p:cNvGrpSpPr>
          <p:nvPr/>
        </p:nvGrpSpPr>
        <p:grpSpPr bwMode="auto">
          <a:xfrm>
            <a:off x="123825" y="42863"/>
            <a:ext cx="914400" cy="817562"/>
            <a:chOff x="2256" y="3360"/>
            <a:chExt cx="768" cy="515"/>
          </a:xfrm>
        </p:grpSpPr>
        <p:pic>
          <p:nvPicPr>
            <p:cNvPr id="64517" name="Picture 5" descr="19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360"/>
              <a:ext cx="624" cy="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" name="Picture 6" descr="19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504"/>
              <a:ext cx="576" cy="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50000">
                <a:srgbClr val="FFCC00">
                  <a:gamma/>
                  <a:tint val="0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20" name="Group 8"/>
          <p:cNvGrpSpPr>
            <a:grpSpLocks/>
          </p:cNvGrpSpPr>
          <p:nvPr/>
        </p:nvGrpSpPr>
        <p:grpSpPr bwMode="auto">
          <a:xfrm>
            <a:off x="990600" y="42863"/>
            <a:ext cx="914400" cy="817562"/>
            <a:chOff x="2256" y="3360"/>
            <a:chExt cx="768" cy="515"/>
          </a:xfrm>
        </p:grpSpPr>
        <p:pic>
          <p:nvPicPr>
            <p:cNvPr id="64521" name="Picture 9" descr="19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360"/>
              <a:ext cx="624" cy="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22" name="Picture 10" descr="19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504"/>
              <a:ext cx="576" cy="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800" b="0"/>
          </a:p>
        </p:txBody>
      </p:sp>
      <p:graphicFrame>
        <p:nvGraphicFramePr>
          <p:cNvPr id="64524" name="Object 12"/>
          <p:cNvGraphicFramePr>
            <a:graphicFrameLocks noChangeAspect="1"/>
          </p:cNvGraphicFramePr>
          <p:nvPr/>
        </p:nvGraphicFramePr>
        <p:xfrm>
          <a:off x="0" y="871538"/>
          <a:ext cx="83820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8" r:id="rId10" imgW="1278331" imgH="1273759" progId="MS_ClipArt_Gallery">
                  <p:embed/>
                </p:oleObj>
              </mc:Choice>
              <mc:Fallback>
                <p:oleObj r:id="rId10" imgW="1278331" imgH="1273759" progId="MS_ClipArt_Gallery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71538"/>
                        <a:ext cx="83820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4525" name="Group 13"/>
          <p:cNvGrpSpPr>
            <a:grpSpLocks/>
          </p:cNvGrpSpPr>
          <p:nvPr/>
        </p:nvGrpSpPr>
        <p:grpSpPr bwMode="auto">
          <a:xfrm>
            <a:off x="61913" y="133350"/>
            <a:ext cx="1309687" cy="628650"/>
            <a:chOff x="4905" y="48"/>
            <a:chExt cx="807" cy="528"/>
          </a:xfrm>
        </p:grpSpPr>
        <p:sp>
          <p:nvSpPr>
            <p:cNvPr id="64526" name="Oval 14"/>
            <p:cNvSpPr>
              <a:spLocks noChangeArrowheads="1"/>
            </p:cNvSpPr>
            <p:nvPr/>
          </p:nvSpPr>
          <p:spPr bwMode="gray">
            <a:xfrm>
              <a:off x="4905" y="462"/>
              <a:ext cx="807" cy="114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b="0">
                <a:latin typeface=".VnArial Narrow" pitchFamily="34" charset="0"/>
                <a:cs typeface="Arial" charset="0"/>
              </a:endParaRPr>
            </a:p>
          </p:txBody>
        </p:sp>
        <p:grpSp>
          <p:nvGrpSpPr>
            <p:cNvPr id="64527" name="Group 15"/>
            <p:cNvGrpSpPr>
              <a:grpSpLocks/>
            </p:cNvGrpSpPr>
            <p:nvPr/>
          </p:nvGrpSpPr>
          <p:grpSpPr bwMode="auto">
            <a:xfrm>
              <a:off x="4926" y="48"/>
              <a:ext cx="759" cy="396"/>
              <a:chOff x="2016" y="1920"/>
              <a:chExt cx="1680" cy="1680"/>
            </a:xfrm>
          </p:grpSpPr>
          <p:sp>
            <p:nvSpPr>
              <p:cNvPr id="64528" name="Oval 1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9" name="Freeform 1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4530" name="Group 18"/>
          <p:cNvGrpSpPr>
            <a:grpSpLocks/>
          </p:cNvGrpSpPr>
          <p:nvPr/>
        </p:nvGrpSpPr>
        <p:grpSpPr bwMode="auto">
          <a:xfrm>
            <a:off x="8562975" y="333375"/>
            <a:ext cx="581025" cy="457200"/>
            <a:chOff x="4368" y="3600"/>
            <a:chExt cx="576" cy="624"/>
          </a:xfrm>
        </p:grpSpPr>
        <p:pic>
          <p:nvPicPr>
            <p:cNvPr id="64531" name="Picture 19" descr="22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600"/>
              <a:ext cx="402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2" name="Picture 20" descr="2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648"/>
              <a:ext cx="480" cy="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533" name="Text Box 21"/>
          <p:cNvSpPr txBox="1">
            <a:spLocks noChangeArrowheads="1"/>
          </p:cNvSpPr>
          <p:nvPr/>
        </p:nvSpPr>
        <p:spPr bwMode="auto">
          <a:xfrm>
            <a:off x="152400" y="1524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TN-XH 3</a:t>
            </a:r>
          </a:p>
        </p:txBody>
      </p:sp>
      <p:pic>
        <p:nvPicPr>
          <p:cNvPr id="64537" name="Picture 25" descr="book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4288"/>
            <a:ext cx="6858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38" name="Rectangle 26"/>
          <p:cNvSpPr>
            <a:spLocks noChangeArrowheads="1"/>
          </p:cNvSpPr>
          <p:nvPr/>
        </p:nvSpPr>
        <p:spPr bwMode="auto">
          <a:xfrm>
            <a:off x="1981200" y="3429000"/>
            <a:ext cx="441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2. Cây không bị đổ nhờ:</a:t>
            </a:r>
          </a:p>
        </p:txBody>
      </p:sp>
      <p:sp>
        <p:nvSpPr>
          <p:cNvPr id="64539" name="Rectangle 27"/>
          <p:cNvSpPr>
            <a:spLocks noChangeArrowheads="1"/>
          </p:cNvSpPr>
          <p:nvPr/>
        </p:nvSpPr>
        <p:spPr bwMode="auto">
          <a:xfrm>
            <a:off x="2743200" y="4648200"/>
            <a:ext cx="2362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B.  Rễ cây</a:t>
            </a:r>
          </a:p>
        </p:txBody>
      </p:sp>
      <p:sp>
        <p:nvSpPr>
          <p:cNvPr id="64540" name="Rectangle 28"/>
          <p:cNvSpPr>
            <a:spLocks noChangeArrowheads="1"/>
          </p:cNvSpPr>
          <p:nvPr/>
        </p:nvSpPr>
        <p:spPr bwMode="auto">
          <a:xfrm>
            <a:off x="2743200" y="4038600"/>
            <a:ext cx="26289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A.  Lá cây</a:t>
            </a:r>
          </a:p>
        </p:txBody>
      </p:sp>
      <p:sp>
        <p:nvSpPr>
          <p:cNvPr id="64541" name="Rectangle 29"/>
          <p:cNvSpPr>
            <a:spLocks noChangeArrowheads="1"/>
          </p:cNvSpPr>
          <p:nvPr/>
        </p:nvSpPr>
        <p:spPr bwMode="auto">
          <a:xfrm>
            <a:off x="2667000" y="5181600"/>
            <a:ext cx="259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C.  Thân cây</a:t>
            </a:r>
          </a:p>
        </p:txBody>
      </p:sp>
      <p:sp>
        <p:nvSpPr>
          <p:cNvPr id="64542" name="Oval 30">
            <a:hlinkHover r:id="" action="ppaction://noaction" highlightClick="1">
              <a:snd r:embed="rId15" name="chimes.wav"/>
            </a:hlinkHover>
          </p:cNvPr>
          <p:cNvSpPr>
            <a:spLocks noChangeArrowheads="1"/>
          </p:cNvSpPr>
          <p:nvPr/>
        </p:nvSpPr>
        <p:spPr bwMode="auto">
          <a:xfrm>
            <a:off x="2743200" y="48006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3" name="WordArt 31"/>
          <p:cNvSpPr>
            <a:spLocks noChangeArrowheads="1" noChangeShapeType="1" noTextEdit="1"/>
          </p:cNvSpPr>
          <p:nvPr/>
        </p:nvSpPr>
        <p:spPr bwMode="auto">
          <a:xfrm>
            <a:off x="1524000" y="2743200"/>
            <a:ext cx="5105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2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107763" dir="81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Trò chơi:Ai nhanh ai đúng</a:t>
            </a:r>
            <a:endParaRPr lang="en-US" sz="32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107763" dir="81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4544" name="Group 32"/>
          <p:cNvGrpSpPr>
            <a:grpSpLocks/>
          </p:cNvGrpSpPr>
          <p:nvPr/>
        </p:nvGrpSpPr>
        <p:grpSpPr bwMode="auto">
          <a:xfrm>
            <a:off x="3886200" y="5486400"/>
            <a:ext cx="3733800" cy="838200"/>
            <a:chOff x="2352" y="2496"/>
            <a:chExt cx="2352" cy="528"/>
          </a:xfrm>
        </p:grpSpPr>
        <p:sp>
          <p:nvSpPr>
            <p:cNvPr id="64545" name="Oval 33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6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2400">
                  <a:solidFill>
                    <a:srgbClr val="FF0066"/>
                  </a:solidFill>
                </a:rPr>
                <a:t>Chúc mừng !</a:t>
              </a:r>
            </a:p>
          </p:txBody>
        </p:sp>
        <p:pic>
          <p:nvPicPr>
            <p:cNvPr id="64546" name="Picture 34" descr="6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547" name="Picture 3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838200"/>
            <a:ext cx="1981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64548" name="Picture 36" descr="!danc_c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4447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59" name="AutoShape 47"/>
          <p:cNvSpPr>
            <a:spLocks noChangeArrowheads="1"/>
          </p:cNvSpPr>
          <p:nvPr/>
        </p:nvSpPr>
        <p:spPr bwMode="auto">
          <a:xfrm>
            <a:off x="2300288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FF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64560" name="AutoShape 48"/>
          <p:cNvSpPr>
            <a:spLocks noChangeArrowheads="1"/>
          </p:cNvSpPr>
          <p:nvPr/>
        </p:nvSpPr>
        <p:spPr bwMode="auto">
          <a:xfrm>
            <a:off x="22860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8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64561" name="AutoShape 49"/>
          <p:cNvSpPr>
            <a:spLocks noChangeArrowheads="1"/>
          </p:cNvSpPr>
          <p:nvPr/>
        </p:nvSpPr>
        <p:spPr bwMode="auto">
          <a:xfrm>
            <a:off x="22860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4562" name="AutoShape 50"/>
          <p:cNvSpPr>
            <a:spLocks noChangeArrowheads="1"/>
          </p:cNvSpPr>
          <p:nvPr/>
        </p:nvSpPr>
        <p:spPr bwMode="auto">
          <a:xfrm>
            <a:off x="22860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64563" name="AutoShape 51"/>
          <p:cNvSpPr>
            <a:spLocks noChangeArrowheads="1"/>
          </p:cNvSpPr>
          <p:nvPr/>
        </p:nvSpPr>
        <p:spPr bwMode="auto">
          <a:xfrm>
            <a:off x="22860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64564" name="AutoShape 52"/>
          <p:cNvSpPr>
            <a:spLocks noChangeArrowheads="1"/>
          </p:cNvSpPr>
          <p:nvPr/>
        </p:nvSpPr>
        <p:spPr bwMode="auto">
          <a:xfrm>
            <a:off x="22860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5</a:t>
            </a:r>
          </a:p>
        </p:txBody>
      </p:sp>
      <p:grpSp>
        <p:nvGrpSpPr>
          <p:cNvPr id="64565" name="Group 53"/>
          <p:cNvGrpSpPr>
            <a:grpSpLocks/>
          </p:cNvGrpSpPr>
          <p:nvPr/>
        </p:nvGrpSpPr>
        <p:grpSpPr bwMode="auto">
          <a:xfrm>
            <a:off x="1676400" y="838200"/>
            <a:ext cx="4876800" cy="1981200"/>
            <a:chOff x="912" y="2592"/>
            <a:chExt cx="3072" cy="960"/>
          </a:xfrm>
        </p:grpSpPr>
        <p:sp>
          <p:nvSpPr>
            <p:cNvPr id="64566" name="Oval 54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 b="0">
                <a:solidFill>
                  <a:srgbClr val="006666"/>
                </a:solidFill>
                <a:latin typeface=".VnTime" pitchFamily="34" charset="0"/>
              </a:endParaRPr>
            </a:p>
          </p:txBody>
        </p:sp>
        <p:sp>
          <p:nvSpPr>
            <p:cNvPr id="64567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.VnTime"/>
                </a:rPr>
                <a:t>HÕt giê</a:t>
              </a:r>
            </a:p>
          </p:txBody>
        </p:sp>
      </p:grpSp>
      <p:sp>
        <p:nvSpPr>
          <p:cNvPr id="64568" name="AutoShape 56"/>
          <p:cNvSpPr>
            <a:spLocks noChangeArrowheads="1"/>
          </p:cNvSpPr>
          <p:nvPr/>
        </p:nvSpPr>
        <p:spPr bwMode="auto">
          <a:xfrm>
            <a:off x="7329488" y="2090738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500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0">
                <a:srgbClr val="F952A0"/>
              </a:gs>
              <a:gs pos="84500">
                <a:srgbClr val="C50849"/>
              </a:gs>
              <a:gs pos="91001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Thời gian</a:t>
            </a:r>
          </a:p>
        </p:txBody>
      </p:sp>
      <p:grpSp>
        <p:nvGrpSpPr>
          <p:cNvPr id="64573" name="Group 61"/>
          <p:cNvGrpSpPr>
            <a:grpSpLocks/>
          </p:cNvGrpSpPr>
          <p:nvPr/>
        </p:nvGrpSpPr>
        <p:grpSpPr bwMode="auto">
          <a:xfrm>
            <a:off x="3886200" y="5486400"/>
            <a:ext cx="3733800" cy="838200"/>
            <a:chOff x="2352" y="2496"/>
            <a:chExt cx="2352" cy="528"/>
          </a:xfrm>
        </p:grpSpPr>
        <p:sp>
          <p:nvSpPr>
            <p:cNvPr id="64574" name="Oval 62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6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2400">
                  <a:solidFill>
                    <a:srgbClr val="FF0066"/>
                  </a:solidFill>
                </a:rPr>
                <a:t>Chúc mừng !</a:t>
              </a:r>
            </a:p>
          </p:txBody>
        </p:sp>
        <p:pic>
          <p:nvPicPr>
            <p:cNvPr id="64575" name="Picture 63" descr="6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4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4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4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64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4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4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4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17 -0.00301 C 0.1059 -0.04792 0.31614 -0.09236 0.3684 -0.15579 C 0.42083 -0.21922 0.23593 -0.34537 0.20937 -0.38334 " pathEditMode="relative" rAng="0" ptsTypes="aaA">
                                      <p:cBhvr>
                                        <p:cTn id="34" dur="2000" fill="hold"/>
                                        <p:tgtEl>
                                          <p:spTgt spid="6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4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4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64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45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4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4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17 -0.00301 C 0.1059 -0.04792 0.31614 -0.09236 0.3684 -0.15579 C 0.42083 -0.21922 0.23593 -0.34537 0.20937 -0.38334 " pathEditMode="relative" rAng="0" ptsTypes="aaA">
                                      <p:cBhvr>
                                        <p:cTn id="52" dur="2000" fill="hold"/>
                                        <p:tgtEl>
                                          <p:spTgt spid="64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4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4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4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4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4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4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4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4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4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4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4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4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4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4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4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4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4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4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4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4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64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4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4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4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4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64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64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64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64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64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64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68"/>
                  </p:tgtEl>
                </p:cond>
              </p:nextCondLst>
            </p:seq>
          </p:childTnLst>
        </p:cTn>
      </p:par>
    </p:tnLst>
    <p:bldLst>
      <p:bldP spid="64538" grpId="0"/>
      <p:bldP spid="64539" grpId="0"/>
      <p:bldP spid="64540" grpId="0"/>
      <p:bldP spid="64541" grpId="0"/>
      <p:bldP spid="64542" grpId="0" animBg="1"/>
      <p:bldP spid="64559" grpId="0" animBg="1"/>
      <p:bldP spid="64560" grpId="0" animBg="1"/>
      <p:bldP spid="64561" grpId="0" animBg="1"/>
      <p:bldP spid="64562" grpId="0" animBg="1"/>
      <p:bldP spid="64563" grpId="0" animBg="1"/>
      <p:bldP spid="645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bar_gree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6537325"/>
            <a:ext cx="40005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505200" y="185738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i="1" u="sng">
                <a:solidFill>
                  <a:srgbClr val="000000"/>
                </a:solidFill>
              </a:rPr>
              <a:t>Thứ năm ngày 8 tháng 4 năm 2010.</a:t>
            </a:r>
          </a:p>
        </p:txBody>
      </p:sp>
      <p:grpSp>
        <p:nvGrpSpPr>
          <p:cNvPr id="65540" name="Group 4"/>
          <p:cNvGrpSpPr>
            <a:grpSpLocks/>
          </p:cNvGrpSpPr>
          <p:nvPr/>
        </p:nvGrpSpPr>
        <p:grpSpPr bwMode="auto">
          <a:xfrm>
            <a:off x="123825" y="42863"/>
            <a:ext cx="914400" cy="817562"/>
            <a:chOff x="2256" y="3360"/>
            <a:chExt cx="768" cy="515"/>
          </a:xfrm>
        </p:grpSpPr>
        <p:pic>
          <p:nvPicPr>
            <p:cNvPr id="65541" name="Picture 5" descr="19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360"/>
              <a:ext cx="624" cy="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42" name="Picture 6" descr="19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504"/>
              <a:ext cx="576" cy="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50000">
                <a:srgbClr val="FFCC00">
                  <a:gamma/>
                  <a:tint val="0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544" name="Group 8"/>
          <p:cNvGrpSpPr>
            <a:grpSpLocks/>
          </p:cNvGrpSpPr>
          <p:nvPr/>
        </p:nvGrpSpPr>
        <p:grpSpPr bwMode="auto">
          <a:xfrm>
            <a:off x="990600" y="42863"/>
            <a:ext cx="914400" cy="817562"/>
            <a:chOff x="2256" y="3360"/>
            <a:chExt cx="768" cy="515"/>
          </a:xfrm>
        </p:grpSpPr>
        <p:pic>
          <p:nvPicPr>
            <p:cNvPr id="65545" name="Picture 9" descr="19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360"/>
              <a:ext cx="624" cy="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46" name="Picture 10" descr="19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504"/>
              <a:ext cx="576" cy="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800" b="0"/>
          </a:p>
        </p:txBody>
      </p:sp>
      <p:graphicFrame>
        <p:nvGraphicFramePr>
          <p:cNvPr id="65548" name="Object 12"/>
          <p:cNvGraphicFramePr>
            <a:graphicFrameLocks noChangeAspect="1"/>
          </p:cNvGraphicFramePr>
          <p:nvPr/>
        </p:nvGraphicFramePr>
        <p:xfrm>
          <a:off x="0" y="871538"/>
          <a:ext cx="83820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85" r:id="rId10" imgW="1278331" imgH="1273759" progId="MS_ClipArt_Gallery">
                  <p:embed/>
                </p:oleObj>
              </mc:Choice>
              <mc:Fallback>
                <p:oleObj r:id="rId10" imgW="1278331" imgH="1273759" progId="MS_ClipArt_Gallery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71538"/>
                        <a:ext cx="83820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5549" name="Group 13"/>
          <p:cNvGrpSpPr>
            <a:grpSpLocks/>
          </p:cNvGrpSpPr>
          <p:nvPr/>
        </p:nvGrpSpPr>
        <p:grpSpPr bwMode="auto">
          <a:xfrm>
            <a:off x="61913" y="133350"/>
            <a:ext cx="1309687" cy="628650"/>
            <a:chOff x="4905" y="48"/>
            <a:chExt cx="807" cy="528"/>
          </a:xfrm>
        </p:grpSpPr>
        <p:sp>
          <p:nvSpPr>
            <p:cNvPr id="65550" name="Oval 14"/>
            <p:cNvSpPr>
              <a:spLocks noChangeArrowheads="1"/>
            </p:cNvSpPr>
            <p:nvPr/>
          </p:nvSpPr>
          <p:spPr bwMode="gray">
            <a:xfrm>
              <a:off x="4905" y="462"/>
              <a:ext cx="807" cy="114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b="0">
                <a:latin typeface=".VnArial Narrow" pitchFamily="34" charset="0"/>
                <a:cs typeface="Arial" charset="0"/>
              </a:endParaRPr>
            </a:p>
          </p:txBody>
        </p:sp>
        <p:grpSp>
          <p:nvGrpSpPr>
            <p:cNvPr id="65551" name="Group 15"/>
            <p:cNvGrpSpPr>
              <a:grpSpLocks/>
            </p:cNvGrpSpPr>
            <p:nvPr/>
          </p:nvGrpSpPr>
          <p:grpSpPr bwMode="auto">
            <a:xfrm>
              <a:off x="4926" y="48"/>
              <a:ext cx="759" cy="396"/>
              <a:chOff x="2016" y="1920"/>
              <a:chExt cx="1680" cy="1680"/>
            </a:xfrm>
          </p:grpSpPr>
          <p:sp>
            <p:nvSpPr>
              <p:cNvPr id="65552" name="Oval 1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53" name="Freeform 1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5554" name="Group 18"/>
          <p:cNvGrpSpPr>
            <a:grpSpLocks/>
          </p:cNvGrpSpPr>
          <p:nvPr/>
        </p:nvGrpSpPr>
        <p:grpSpPr bwMode="auto">
          <a:xfrm>
            <a:off x="8562975" y="333375"/>
            <a:ext cx="581025" cy="457200"/>
            <a:chOff x="4368" y="3600"/>
            <a:chExt cx="576" cy="624"/>
          </a:xfrm>
        </p:grpSpPr>
        <p:pic>
          <p:nvPicPr>
            <p:cNvPr id="65555" name="Picture 19" descr="22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600"/>
              <a:ext cx="402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56" name="Picture 20" descr="2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648"/>
              <a:ext cx="480" cy="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557" name="Text Box 21"/>
          <p:cNvSpPr txBox="1">
            <a:spLocks noChangeArrowheads="1"/>
          </p:cNvSpPr>
          <p:nvPr/>
        </p:nvSpPr>
        <p:spPr bwMode="auto">
          <a:xfrm>
            <a:off x="152400" y="1524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TN-XH 3</a:t>
            </a:r>
          </a:p>
        </p:txBody>
      </p:sp>
      <p:pic>
        <p:nvPicPr>
          <p:cNvPr id="65561" name="Picture 25" descr="book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4288"/>
            <a:ext cx="6858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62" name="Rectangle 26"/>
          <p:cNvSpPr>
            <a:spLocks noChangeArrowheads="1"/>
          </p:cNvSpPr>
          <p:nvPr/>
        </p:nvSpPr>
        <p:spPr bwMode="auto">
          <a:xfrm>
            <a:off x="2743200" y="2819400"/>
            <a:ext cx="441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3. Một số rễ cây dùng làm:</a:t>
            </a:r>
          </a:p>
        </p:txBody>
      </p:sp>
      <p:sp>
        <p:nvSpPr>
          <p:cNvPr id="65563" name="Rectangle 27"/>
          <p:cNvSpPr>
            <a:spLocks noChangeArrowheads="1"/>
          </p:cNvSpPr>
          <p:nvPr/>
        </p:nvSpPr>
        <p:spPr bwMode="auto">
          <a:xfrm>
            <a:off x="2819400" y="4648200"/>
            <a:ext cx="31861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C.  Tất cả các ý trên</a:t>
            </a:r>
          </a:p>
        </p:txBody>
      </p:sp>
      <p:sp>
        <p:nvSpPr>
          <p:cNvPr id="65564" name="Rectangle 28"/>
          <p:cNvSpPr>
            <a:spLocks noChangeArrowheads="1"/>
          </p:cNvSpPr>
          <p:nvPr/>
        </p:nvSpPr>
        <p:spPr bwMode="auto">
          <a:xfrm>
            <a:off x="2743200" y="3352800"/>
            <a:ext cx="3086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A.  Thức ăn và thuốc</a:t>
            </a:r>
          </a:p>
        </p:txBody>
      </p:sp>
      <p:sp>
        <p:nvSpPr>
          <p:cNvPr id="65565" name="Rectangle 29"/>
          <p:cNvSpPr>
            <a:spLocks noChangeArrowheads="1"/>
          </p:cNvSpPr>
          <p:nvPr/>
        </p:nvSpPr>
        <p:spPr bwMode="auto">
          <a:xfrm>
            <a:off x="2743200" y="4038600"/>
            <a:ext cx="3657600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B.  Cây cảnh, đồ mĩ nghệ</a:t>
            </a:r>
          </a:p>
        </p:txBody>
      </p:sp>
      <p:sp>
        <p:nvSpPr>
          <p:cNvPr id="65566" name="Oval 30">
            <a:hlinkHover r:id="" action="ppaction://noaction" highlightClick="1">
              <a:snd r:embed="rId15" name="chimes.wav"/>
            </a:hlinkHover>
          </p:cNvPr>
          <p:cNvSpPr>
            <a:spLocks noChangeArrowheads="1"/>
          </p:cNvSpPr>
          <p:nvPr/>
        </p:nvSpPr>
        <p:spPr bwMode="auto">
          <a:xfrm>
            <a:off x="2819400" y="48006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7" name="WordArt 31"/>
          <p:cNvSpPr>
            <a:spLocks noChangeArrowheads="1" noChangeShapeType="1" noTextEdit="1"/>
          </p:cNvSpPr>
          <p:nvPr/>
        </p:nvSpPr>
        <p:spPr bwMode="auto">
          <a:xfrm>
            <a:off x="1828800" y="2286000"/>
            <a:ext cx="5105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2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107763" dir="81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Trò chơi:Ai nhanh ai đúng</a:t>
            </a:r>
            <a:endParaRPr lang="en-US" sz="32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107763" dir="81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5568" name="Group 32"/>
          <p:cNvGrpSpPr>
            <a:grpSpLocks/>
          </p:cNvGrpSpPr>
          <p:nvPr/>
        </p:nvGrpSpPr>
        <p:grpSpPr bwMode="auto">
          <a:xfrm>
            <a:off x="3962400" y="5257800"/>
            <a:ext cx="3733800" cy="838200"/>
            <a:chOff x="2352" y="2496"/>
            <a:chExt cx="2352" cy="528"/>
          </a:xfrm>
        </p:grpSpPr>
        <p:sp>
          <p:nvSpPr>
            <p:cNvPr id="65569" name="Oval 33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6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2400">
                  <a:solidFill>
                    <a:srgbClr val="FF0066"/>
                  </a:solidFill>
                </a:rPr>
                <a:t>Chúc mừng !</a:t>
              </a:r>
            </a:p>
          </p:txBody>
        </p:sp>
        <p:pic>
          <p:nvPicPr>
            <p:cNvPr id="65570" name="Picture 34" descr="6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571" name="Picture 3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762000"/>
            <a:ext cx="1981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65572" name="Picture 36" descr="!danc_c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4447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73" name="AutoShape 37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FF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65574" name="AutoShape 38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8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65575" name="AutoShape 39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5576" name="AutoShape 40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65577" name="AutoShape 41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65578" name="AutoShape 42"/>
          <p:cNvSpPr>
            <a:spLocks noChangeArrowheads="1"/>
          </p:cNvSpPr>
          <p:nvPr/>
        </p:nvSpPr>
        <p:spPr bwMode="auto">
          <a:xfrm>
            <a:off x="2362200" y="14478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33CC"/>
                </a:solidFill>
                <a:latin typeface="Times New Roman" pitchFamily="18" charset="0"/>
              </a:rPr>
              <a:t>5</a:t>
            </a:r>
          </a:p>
        </p:txBody>
      </p:sp>
      <p:grpSp>
        <p:nvGrpSpPr>
          <p:cNvPr id="65579" name="Group 43"/>
          <p:cNvGrpSpPr>
            <a:grpSpLocks/>
          </p:cNvGrpSpPr>
          <p:nvPr/>
        </p:nvGrpSpPr>
        <p:grpSpPr bwMode="auto">
          <a:xfrm>
            <a:off x="2971800" y="1524000"/>
            <a:ext cx="4876800" cy="1981200"/>
            <a:chOff x="912" y="2592"/>
            <a:chExt cx="3072" cy="960"/>
          </a:xfrm>
        </p:grpSpPr>
        <p:sp>
          <p:nvSpPr>
            <p:cNvPr id="65580" name="Oval 44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 b="0">
                <a:solidFill>
                  <a:srgbClr val="006666"/>
                </a:solidFill>
                <a:latin typeface=".VnTime" pitchFamily="34" charset="0"/>
              </a:endParaRPr>
            </a:p>
          </p:txBody>
        </p:sp>
        <p:sp>
          <p:nvSpPr>
            <p:cNvPr id="65581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.VnTime"/>
                </a:rPr>
                <a:t>HÕt giê</a:t>
              </a:r>
            </a:p>
          </p:txBody>
        </p:sp>
      </p:grpSp>
      <p:sp>
        <p:nvSpPr>
          <p:cNvPr id="65582" name="AutoShape 46"/>
          <p:cNvSpPr>
            <a:spLocks noChangeArrowheads="1"/>
          </p:cNvSpPr>
          <p:nvPr/>
        </p:nvSpPr>
        <p:spPr bwMode="auto">
          <a:xfrm>
            <a:off x="7329488" y="2014538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500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0">
                <a:srgbClr val="F952A0"/>
              </a:gs>
              <a:gs pos="84500">
                <a:srgbClr val="C50849"/>
              </a:gs>
              <a:gs pos="91001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Thời gian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5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5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5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65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5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5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5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17 -0.00301 C 0.1059 -0.04792 0.31614 -0.09236 0.3684 -0.15579 C 0.42083 -0.21922 0.23593 -0.34537 0.20937 -0.38334 " pathEditMode="relative" rAng="0" ptsTypes="aaA">
                                      <p:cBhvr>
                                        <p:cTn id="34" dur="2000" fill="hold"/>
                                        <p:tgtEl>
                                          <p:spTgt spid="65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5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5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5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5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5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5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5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5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5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5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5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5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5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5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5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5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5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5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65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65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65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82"/>
                  </p:tgtEl>
                </p:cond>
              </p:nextCondLst>
            </p:seq>
          </p:childTnLst>
        </p:cTn>
      </p:par>
    </p:tnLst>
    <p:bldLst>
      <p:bldP spid="65562" grpId="0"/>
      <p:bldP spid="65563" grpId="0"/>
      <p:bldP spid="65564" grpId="0"/>
      <p:bldP spid="65565" grpId="0"/>
      <p:bldP spid="65566" grpId="0" animBg="1"/>
      <p:bldP spid="65573" grpId="0" animBg="1"/>
      <p:bldP spid="65574" grpId="0" animBg="1"/>
      <p:bldP spid="65575" grpId="0" animBg="1"/>
      <p:bldP spid="65576" grpId="0" animBg="1"/>
      <p:bldP spid="65577" grpId="0" animBg="1"/>
      <p:bldP spid="655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inhnen1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2590800" y="1066800"/>
            <a:ext cx="5715000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 u="none">
                <a:solidFill>
                  <a:srgbClr val="0000FF"/>
                </a:solidFill>
              </a:rPr>
              <a:t>Xin chân thành cảm ơn quý thầy cô và các em học sinh!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i="1" u="none">
                <a:solidFill>
                  <a:srgbClr val="0000FF"/>
                </a:solidFill>
              </a:rPr>
              <a:t>Kính chúc quý thầy cô luôn mạnh khoẻ, hạnh phúc, thành đạt !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i="1" u="none">
                <a:solidFill>
                  <a:srgbClr val="0000FF"/>
                </a:solidFill>
              </a:rPr>
              <a:t> Chúc các em chăm ngoan, học giỏi !</a:t>
            </a:r>
          </a:p>
        </p:txBody>
      </p:sp>
      <p:pic>
        <p:nvPicPr>
          <p:cNvPr id="38916" name="Picture 5" descr="blumen-pflanzen09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80094">
            <a:off x="7543800" y="0"/>
            <a:ext cx="16002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/>
      <p:bldP spid="942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2171700" y="963613"/>
            <a:ext cx="481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 dirty="0" err="1">
                <a:solidFill>
                  <a:srgbClr val="FF0000"/>
                </a:solidFill>
                <a:cs typeface="Arial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 44: </a:t>
            </a:r>
            <a:r>
              <a:rPr lang="en-US" sz="2400" dirty="0" err="1">
                <a:solidFill>
                  <a:srgbClr val="FF0000"/>
                </a:solidFill>
                <a:cs typeface="Arial" charset="0"/>
              </a:rPr>
              <a:t>Rễ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Arial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400" b="0" i="1" dirty="0">
                <a:solidFill>
                  <a:srgbClr val="FF0000"/>
                </a:solidFill>
                <a:cs typeface="Arial" charset="0"/>
              </a:rPr>
              <a:t>(</a:t>
            </a:r>
            <a:r>
              <a:rPr lang="en-US" sz="2400" b="0" i="1" dirty="0" err="1">
                <a:solidFill>
                  <a:srgbClr val="FF0000"/>
                </a:solidFill>
                <a:cs typeface="Arial" charset="0"/>
              </a:rPr>
              <a:t>tiếp</a:t>
            </a:r>
            <a:r>
              <a:rPr lang="en-US" sz="2400" b="0" i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cs typeface="Arial" charset="0"/>
              </a:rPr>
              <a:t>theo</a:t>
            </a:r>
            <a:r>
              <a:rPr lang="en-US" sz="2400" b="0" i="1" dirty="0">
                <a:solidFill>
                  <a:srgbClr val="FF0000"/>
                </a:solidFill>
                <a:cs typeface="Arial" charset="0"/>
              </a:rPr>
              <a:t>)</a:t>
            </a: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1295400" y="4211638"/>
            <a:ext cx="2590800" cy="650875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u="none"/>
              <a:t>Chức năng</a:t>
            </a: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304800" y="2895600"/>
            <a:ext cx="47244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 u="none"/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838200" y="2819400"/>
            <a:ext cx="32004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 u="none"/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533400" y="2743200"/>
            <a:ext cx="54864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b="0"/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3124200" y="2133600"/>
            <a:ext cx="2209800" cy="92392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5400">
                <a:solidFill>
                  <a:srgbClr val="800000"/>
                </a:solidFill>
                <a:latin typeface="Times New Roman" pitchFamily="18" charset="0"/>
              </a:rPr>
              <a:t>Rễ cây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5257800" y="4135438"/>
            <a:ext cx="2057400" cy="650875"/>
          </a:xfrm>
          <a:prstGeom prst="rect">
            <a:avLst/>
          </a:prstGeom>
          <a:gradFill rotWithShape="1">
            <a:gsLst>
              <a:gs pos="0">
                <a:srgbClr val="762F76"/>
              </a:gs>
              <a:gs pos="50000">
                <a:srgbClr val="FF66FF"/>
              </a:gs>
              <a:gs pos="100000">
                <a:srgbClr val="762F76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u="none"/>
              <a:t>Ích lợi</a:t>
            </a:r>
          </a:p>
        </p:txBody>
      </p:sp>
      <p:sp>
        <p:nvSpPr>
          <p:cNvPr id="99342" name="Line 14"/>
          <p:cNvSpPr>
            <a:spLocks noChangeShapeType="1"/>
          </p:cNvSpPr>
          <p:nvPr/>
        </p:nvSpPr>
        <p:spPr bwMode="auto">
          <a:xfrm flipH="1">
            <a:off x="2971800" y="3048000"/>
            <a:ext cx="12954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3" name="Line 15"/>
          <p:cNvSpPr>
            <a:spLocks noChangeShapeType="1"/>
          </p:cNvSpPr>
          <p:nvPr/>
        </p:nvSpPr>
        <p:spPr bwMode="auto">
          <a:xfrm>
            <a:off x="4267200" y="3048000"/>
            <a:ext cx="16002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3" grpId="0"/>
      <p:bldP spid="99335" grpId="0" animBg="1"/>
      <p:bldP spid="99339" grpId="0" animBg="1"/>
      <p:bldP spid="99341" grpId="0" animBg="1"/>
      <p:bldP spid="99342" grpId="0" animBg="1"/>
      <p:bldP spid="993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2343150" y="541338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solidFill>
                  <a:srgbClr val="3333CC"/>
                </a:solidFill>
                <a:cs typeface="Arial" charset="0"/>
              </a:rPr>
              <a:t>Tự nhiên và xã hội</a:t>
            </a:r>
            <a:endParaRPr lang="en-US" sz="2400" u="sng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2171700" y="963613"/>
            <a:ext cx="481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FF0000"/>
                </a:solidFill>
                <a:cs typeface="Arial" charset="0"/>
              </a:rPr>
              <a:t>Bài 44: Rễ cây </a:t>
            </a:r>
            <a:r>
              <a:rPr lang="en-US" sz="2400" b="0" i="1">
                <a:solidFill>
                  <a:srgbClr val="FF0000"/>
                </a:solidFill>
                <a:cs typeface="Arial" charset="0"/>
              </a:rPr>
              <a:t>(tiếp theo)</a:t>
            </a:r>
          </a:p>
        </p:txBody>
      </p:sp>
      <p:pic>
        <p:nvPicPr>
          <p:cNvPr id="101382" name="Picture 6" descr="Picture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153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920750" y="1016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 u="none">
                <a:solidFill>
                  <a:srgbClr val="0000FF"/>
                </a:solidFill>
                <a:latin typeface="Arial" charset="0"/>
                <a:cs typeface="Arial" charset="0"/>
              </a:rPr>
              <a:t>Thứ sáu, ngày 02  tháng 02 năm 2018</a:t>
            </a:r>
            <a:endParaRPr lang="en-US" b="0" u="none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8" descr="cay rer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92" name="Line 20"/>
          <p:cNvSpPr>
            <a:spLocks noChangeShapeType="1"/>
          </p:cNvSpPr>
          <p:nvPr/>
        </p:nvSpPr>
        <p:spPr bwMode="auto">
          <a:xfrm flipV="1">
            <a:off x="2133600" y="5638800"/>
            <a:ext cx="446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3" name="Line 21"/>
          <p:cNvSpPr>
            <a:spLocks noChangeShapeType="1"/>
          </p:cNvSpPr>
          <p:nvPr/>
        </p:nvSpPr>
        <p:spPr bwMode="auto">
          <a:xfrm flipV="1">
            <a:off x="3730625" y="4806950"/>
            <a:ext cx="296863" cy="10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8" name="Line 26"/>
          <p:cNvSpPr>
            <a:spLocks noChangeShapeType="1"/>
          </p:cNvSpPr>
          <p:nvPr/>
        </p:nvSpPr>
        <p:spPr bwMode="auto">
          <a:xfrm flipV="1">
            <a:off x="5313363" y="6307138"/>
            <a:ext cx="0" cy="2206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9" name="Line 27"/>
          <p:cNvSpPr>
            <a:spLocks noChangeShapeType="1"/>
          </p:cNvSpPr>
          <p:nvPr/>
        </p:nvSpPr>
        <p:spPr bwMode="auto">
          <a:xfrm flipV="1">
            <a:off x="4681538" y="6373813"/>
            <a:ext cx="74612" cy="307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0" name="Line 28"/>
          <p:cNvSpPr>
            <a:spLocks noChangeShapeType="1"/>
          </p:cNvSpPr>
          <p:nvPr/>
        </p:nvSpPr>
        <p:spPr bwMode="auto">
          <a:xfrm flipH="1" flipV="1">
            <a:off x="5053013" y="5581650"/>
            <a:ext cx="260350" cy="352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1" name="Line 29"/>
          <p:cNvSpPr>
            <a:spLocks noChangeShapeType="1"/>
          </p:cNvSpPr>
          <p:nvPr/>
        </p:nvSpPr>
        <p:spPr bwMode="auto">
          <a:xfrm flipH="1" flipV="1">
            <a:off x="6397625" y="5235575"/>
            <a:ext cx="371475" cy="8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2" name="Line 30"/>
          <p:cNvSpPr>
            <a:spLocks noChangeShapeType="1"/>
          </p:cNvSpPr>
          <p:nvPr/>
        </p:nvSpPr>
        <p:spPr bwMode="auto">
          <a:xfrm flipV="1">
            <a:off x="4719638" y="2209800"/>
            <a:ext cx="36512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6021388"/>
            <a:ext cx="1905000" cy="760412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/>
              <a:t>Muối</a:t>
            </a:r>
            <a:r>
              <a:rPr lang="en-US" sz="2800" dirty="0"/>
              <a:t> </a:t>
            </a:r>
            <a:r>
              <a:rPr lang="en-US" sz="2800" dirty="0" err="1"/>
              <a:t>khoáng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910388" y="5170488"/>
            <a:ext cx="1782762" cy="8509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/>
              <a:t>Muối</a:t>
            </a:r>
            <a:r>
              <a:rPr lang="en-US" sz="2800" dirty="0"/>
              <a:t> </a:t>
            </a:r>
            <a:r>
              <a:rPr lang="en-US" sz="2800" dirty="0" err="1"/>
              <a:t>khoáng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1181100" y="5543550"/>
            <a:ext cx="1039813" cy="350838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/>
              <a:t>Nước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6877050" y="5981700"/>
            <a:ext cx="1565275" cy="4318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/>
              <a:t>Nước</a:t>
            </a:r>
            <a:endParaRPr lang="en-US" sz="2800" dirty="0"/>
          </a:p>
        </p:txBody>
      </p:sp>
      <p:cxnSp>
        <p:nvCxnSpPr>
          <p:cNvPr id="19" name="Curved Connector 18"/>
          <p:cNvCxnSpPr/>
          <p:nvPr/>
        </p:nvCxnSpPr>
        <p:spPr>
          <a:xfrm rot="10800000" flipV="1">
            <a:off x="7096125" y="6632575"/>
            <a:ext cx="511175" cy="42863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0800000">
            <a:off x="6910388" y="6637338"/>
            <a:ext cx="593725" cy="7937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ine 28"/>
          <p:cNvSpPr>
            <a:spLocks noChangeShapeType="1"/>
          </p:cNvSpPr>
          <p:nvPr/>
        </p:nvSpPr>
        <p:spPr bwMode="auto">
          <a:xfrm flipV="1">
            <a:off x="5053013" y="3124200"/>
            <a:ext cx="474662" cy="2968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H="1" flipV="1">
            <a:off x="5632450" y="6115050"/>
            <a:ext cx="455613" cy="266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 flipH="1" flipV="1">
            <a:off x="4724400" y="14478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-838200" y="4419600"/>
            <a:ext cx="10439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 flipH="1" flipV="1">
            <a:off x="5789613" y="5570538"/>
            <a:ext cx="455612" cy="266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 flipV="1">
            <a:off x="3048000" y="5321300"/>
            <a:ext cx="29686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1"/>
          <p:cNvSpPr>
            <a:spLocks noChangeShapeType="1"/>
          </p:cNvSpPr>
          <p:nvPr/>
        </p:nvSpPr>
        <p:spPr bwMode="auto">
          <a:xfrm flipH="1" flipV="1">
            <a:off x="3962400" y="3181350"/>
            <a:ext cx="422275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 flipV="1">
            <a:off x="2735263" y="5751513"/>
            <a:ext cx="296862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 flipV="1">
            <a:off x="3257550" y="6021388"/>
            <a:ext cx="29686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 flipV="1">
            <a:off x="4756150" y="4648200"/>
            <a:ext cx="0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21"/>
          <p:cNvSpPr>
            <a:spLocks noChangeShapeType="1"/>
          </p:cNvSpPr>
          <p:nvPr/>
        </p:nvSpPr>
        <p:spPr bwMode="auto">
          <a:xfrm flipH="1" flipV="1">
            <a:off x="4737100" y="3505200"/>
            <a:ext cx="19050" cy="5445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 flipV="1">
            <a:off x="3813175" y="6215063"/>
            <a:ext cx="296863" cy="2016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21"/>
          <p:cNvSpPr>
            <a:spLocks noChangeShapeType="1"/>
          </p:cNvSpPr>
          <p:nvPr/>
        </p:nvSpPr>
        <p:spPr bwMode="auto">
          <a:xfrm flipV="1">
            <a:off x="4800600" y="5581650"/>
            <a:ext cx="0" cy="285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29"/>
          <p:cNvSpPr>
            <a:spLocks noChangeShapeType="1"/>
          </p:cNvSpPr>
          <p:nvPr/>
        </p:nvSpPr>
        <p:spPr bwMode="auto">
          <a:xfrm flipH="1" flipV="1">
            <a:off x="6397625" y="5822950"/>
            <a:ext cx="371475" cy="8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29"/>
          <p:cNvSpPr>
            <a:spLocks noChangeShapeType="1"/>
          </p:cNvSpPr>
          <p:nvPr/>
        </p:nvSpPr>
        <p:spPr bwMode="auto">
          <a:xfrm flipH="1" flipV="1">
            <a:off x="5992813" y="6129338"/>
            <a:ext cx="371475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29"/>
          <p:cNvSpPr>
            <a:spLocks noChangeShapeType="1"/>
          </p:cNvSpPr>
          <p:nvPr/>
        </p:nvSpPr>
        <p:spPr bwMode="auto">
          <a:xfrm flipH="1" flipV="1">
            <a:off x="6121400" y="4806950"/>
            <a:ext cx="371475" cy="8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692650" y="1246188"/>
            <a:ext cx="2179638" cy="4489450"/>
          </a:xfrm>
          <a:custGeom>
            <a:avLst/>
            <a:gdLst>
              <a:gd name="connsiteX0" fmla="*/ 2178822 w 2178822"/>
              <a:gd name="connsiteY0" fmla="*/ 4488873 h 4488873"/>
              <a:gd name="connsiteX1" fmla="*/ 959622 w 2178822"/>
              <a:gd name="connsiteY1" fmla="*/ 4239491 h 4488873"/>
              <a:gd name="connsiteX2" fmla="*/ 640967 w 2178822"/>
              <a:gd name="connsiteY2" fmla="*/ 4003964 h 4488873"/>
              <a:gd name="connsiteX3" fmla="*/ 253040 w 2178822"/>
              <a:gd name="connsiteY3" fmla="*/ 3796146 h 4488873"/>
              <a:gd name="connsiteX4" fmla="*/ 72931 w 2178822"/>
              <a:gd name="connsiteY4" fmla="*/ 3560618 h 4488873"/>
              <a:gd name="connsiteX5" fmla="*/ 100640 w 2178822"/>
              <a:gd name="connsiteY5" fmla="*/ 2992582 h 4488873"/>
              <a:gd name="connsiteX6" fmla="*/ 45222 w 2178822"/>
              <a:gd name="connsiteY6" fmla="*/ 2424546 h 4488873"/>
              <a:gd name="connsiteX7" fmla="*/ 17512 w 2178822"/>
              <a:gd name="connsiteY7" fmla="*/ 1524000 h 4488873"/>
              <a:gd name="connsiteX8" fmla="*/ 3658 w 2178822"/>
              <a:gd name="connsiteY8" fmla="*/ 955964 h 4488873"/>
              <a:gd name="connsiteX9" fmla="*/ 3658 w 2178822"/>
              <a:gd name="connsiteY9" fmla="*/ 540327 h 4488873"/>
              <a:gd name="connsiteX10" fmla="*/ 45222 w 2178822"/>
              <a:gd name="connsiteY10" fmla="*/ 235527 h 4488873"/>
              <a:gd name="connsiteX11" fmla="*/ 45222 w 2178822"/>
              <a:gd name="connsiteY11" fmla="*/ 41564 h 4488873"/>
              <a:gd name="connsiteX12" fmla="*/ 72931 w 2178822"/>
              <a:gd name="connsiteY12" fmla="*/ 0 h 448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8822" h="4488873">
                <a:moveTo>
                  <a:pt x="2178822" y="4488873"/>
                </a:moveTo>
                <a:cubicBezTo>
                  <a:pt x="1697376" y="4404591"/>
                  <a:pt x="1215931" y="4320309"/>
                  <a:pt x="959622" y="4239491"/>
                </a:cubicBezTo>
                <a:cubicBezTo>
                  <a:pt x="703313" y="4158673"/>
                  <a:pt x="758731" y="4077855"/>
                  <a:pt x="640967" y="4003964"/>
                </a:cubicBezTo>
                <a:cubicBezTo>
                  <a:pt x="523203" y="3930073"/>
                  <a:pt x="347713" y="3870037"/>
                  <a:pt x="253040" y="3796146"/>
                </a:cubicBezTo>
                <a:cubicBezTo>
                  <a:pt x="158367" y="3722255"/>
                  <a:pt x="98331" y="3694545"/>
                  <a:pt x="72931" y="3560618"/>
                </a:cubicBezTo>
                <a:cubicBezTo>
                  <a:pt x="47531" y="3426691"/>
                  <a:pt x="105258" y="3181927"/>
                  <a:pt x="100640" y="2992582"/>
                </a:cubicBezTo>
                <a:cubicBezTo>
                  <a:pt x="96022" y="2803237"/>
                  <a:pt x="59077" y="2669310"/>
                  <a:pt x="45222" y="2424546"/>
                </a:cubicBezTo>
                <a:cubicBezTo>
                  <a:pt x="31367" y="2179782"/>
                  <a:pt x="24439" y="1768764"/>
                  <a:pt x="17512" y="1524000"/>
                </a:cubicBezTo>
                <a:cubicBezTo>
                  <a:pt x="10585" y="1279236"/>
                  <a:pt x="5967" y="1119909"/>
                  <a:pt x="3658" y="955964"/>
                </a:cubicBezTo>
                <a:cubicBezTo>
                  <a:pt x="1349" y="792019"/>
                  <a:pt x="-3269" y="660400"/>
                  <a:pt x="3658" y="540327"/>
                </a:cubicBezTo>
                <a:cubicBezTo>
                  <a:pt x="10585" y="420254"/>
                  <a:pt x="38295" y="318654"/>
                  <a:pt x="45222" y="235527"/>
                </a:cubicBezTo>
                <a:cubicBezTo>
                  <a:pt x="52149" y="152400"/>
                  <a:pt x="40604" y="80818"/>
                  <a:pt x="45222" y="41564"/>
                </a:cubicBezTo>
                <a:cubicBezTo>
                  <a:pt x="49840" y="2310"/>
                  <a:pt x="61385" y="1155"/>
                  <a:pt x="72931" y="0"/>
                </a:cubicBezTo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 b="0"/>
          </a:p>
        </p:txBody>
      </p:sp>
      <p:sp>
        <p:nvSpPr>
          <p:cNvPr id="4" name="Freeform 3"/>
          <p:cNvSpPr/>
          <p:nvPr/>
        </p:nvSpPr>
        <p:spPr>
          <a:xfrm>
            <a:off x="2203450" y="2770188"/>
            <a:ext cx="4322763" cy="3671887"/>
          </a:xfrm>
          <a:custGeom>
            <a:avLst/>
            <a:gdLst>
              <a:gd name="connsiteX0" fmla="*/ 0 w 4322618"/>
              <a:gd name="connsiteY0" fmla="*/ 3671455 h 3671455"/>
              <a:gd name="connsiteX1" fmla="*/ 1136072 w 4322618"/>
              <a:gd name="connsiteY1" fmla="*/ 3214255 h 3671455"/>
              <a:gd name="connsiteX2" fmla="*/ 1731818 w 4322618"/>
              <a:gd name="connsiteY2" fmla="*/ 3061855 h 3671455"/>
              <a:gd name="connsiteX3" fmla="*/ 2105891 w 4322618"/>
              <a:gd name="connsiteY3" fmla="*/ 2826327 h 3671455"/>
              <a:gd name="connsiteX4" fmla="*/ 2286000 w 4322618"/>
              <a:gd name="connsiteY4" fmla="*/ 2604655 h 3671455"/>
              <a:gd name="connsiteX5" fmla="*/ 2549236 w 4322618"/>
              <a:gd name="connsiteY5" fmla="*/ 2119746 h 3671455"/>
              <a:gd name="connsiteX6" fmla="*/ 2576945 w 4322618"/>
              <a:gd name="connsiteY6" fmla="*/ 1177636 h 3671455"/>
              <a:gd name="connsiteX7" fmla="*/ 2770909 w 4322618"/>
              <a:gd name="connsiteY7" fmla="*/ 665018 h 3671455"/>
              <a:gd name="connsiteX8" fmla="*/ 3075709 w 4322618"/>
              <a:gd name="connsiteY8" fmla="*/ 471055 h 3671455"/>
              <a:gd name="connsiteX9" fmla="*/ 3519054 w 4322618"/>
              <a:gd name="connsiteY9" fmla="*/ 290946 h 3671455"/>
              <a:gd name="connsiteX10" fmla="*/ 3810000 w 4322618"/>
              <a:gd name="connsiteY10" fmla="*/ 110836 h 3671455"/>
              <a:gd name="connsiteX11" fmla="*/ 4128654 w 4322618"/>
              <a:gd name="connsiteY11" fmla="*/ 55418 h 3671455"/>
              <a:gd name="connsiteX12" fmla="*/ 4322618 w 4322618"/>
              <a:gd name="connsiteY12" fmla="*/ 0 h 367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2618" h="3671455">
                <a:moveTo>
                  <a:pt x="0" y="3671455"/>
                </a:moveTo>
                <a:cubicBezTo>
                  <a:pt x="423718" y="3493655"/>
                  <a:pt x="847436" y="3315855"/>
                  <a:pt x="1136072" y="3214255"/>
                </a:cubicBezTo>
                <a:cubicBezTo>
                  <a:pt x="1424708" y="3112655"/>
                  <a:pt x="1570182" y="3126510"/>
                  <a:pt x="1731818" y="3061855"/>
                </a:cubicBezTo>
                <a:cubicBezTo>
                  <a:pt x="1893454" y="2997200"/>
                  <a:pt x="2013527" y="2902527"/>
                  <a:pt x="2105891" y="2826327"/>
                </a:cubicBezTo>
                <a:cubicBezTo>
                  <a:pt x="2198255" y="2750127"/>
                  <a:pt x="2212109" y="2722418"/>
                  <a:pt x="2286000" y="2604655"/>
                </a:cubicBezTo>
                <a:cubicBezTo>
                  <a:pt x="2359891" y="2486891"/>
                  <a:pt x="2500745" y="2357582"/>
                  <a:pt x="2549236" y="2119746"/>
                </a:cubicBezTo>
                <a:cubicBezTo>
                  <a:pt x="2597727" y="1881910"/>
                  <a:pt x="2540000" y="1420091"/>
                  <a:pt x="2576945" y="1177636"/>
                </a:cubicBezTo>
                <a:cubicBezTo>
                  <a:pt x="2613890" y="935181"/>
                  <a:pt x="2687782" y="782781"/>
                  <a:pt x="2770909" y="665018"/>
                </a:cubicBezTo>
                <a:cubicBezTo>
                  <a:pt x="2854036" y="547255"/>
                  <a:pt x="2951018" y="533400"/>
                  <a:pt x="3075709" y="471055"/>
                </a:cubicBezTo>
                <a:cubicBezTo>
                  <a:pt x="3200400" y="408710"/>
                  <a:pt x="3396672" y="350983"/>
                  <a:pt x="3519054" y="290946"/>
                </a:cubicBezTo>
                <a:cubicBezTo>
                  <a:pt x="3641436" y="230909"/>
                  <a:pt x="3708400" y="150091"/>
                  <a:pt x="3810000" y="110836"/>
                </a:cubicBezTo>
                <a:cubicBezTo>
                  <a:pt x="3911600" y="71581"/>
                  <a:pt x="4043218" y="73891"/>
                  <a:pt x="4128654" y="55418"/>
                </a:cubicBezTo>
                <a:cubicBezTo>
                  <a:pt x="4214090" y="36945"/>
                  <a:pt x="4268354" y="18472"/>
                  <a:pt x="4322618" y="0"/>
                </a:cubicBezTo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 b="0"/>
          </a:p>
        </p:txBody>
      </p:sp>
      <p:sp>
        <p:nvSpPr>
          <p:cNvPr id="5" name="Freeform 4"/>
          <p:cNvSpPr/>
          <p:nvPr/>
        </p:nvSpPr>
        <p:spPr>
          <a:xfrm>
            <a:off x="2286000" y="2628900"/>
            <a:ext cx="2382838" cy="3144838"/>
          </a:xfrm>
          <a:custGeom>
            <a:avLst/>
            <a:gdLst>
              <a:gd name="connsiteX0" fmla="*/ 0 w 2384242"/>
              <a:gd name="connsiteY0" fmla="*/ 3144982 h 3144982"/>
              <a:gd name="connsiteX1" fmla="*/ 1094509 w 2384242"/>
              <a:gd name="connsiteY1" fmla="*/ 2770909 h 3144982"/>
              <a:gd name="connsiteX2" fmla="*/ 1565564 w 2384242"/>
              <a:gd name="connsiteY2" fmla="*/ 2313709 h 3144982"/>
              <a:gd name="connsiteX3" fmla="*/ 1967345 w 2384242"/>
              <a:gd name="connsiteY3" fmla="*/ 2105891 h 3144982"/>
              <a:gd name="connsiteX4" fmla="*/ 2299854 w 2384242"/>
              <a:gd name="connsiteY4" fmla="*/ 1787236 h 3144982"/>
              <a:gd name="connsiteX5" fmla="*/ 2382982 w 2384242"/>
              <a:gd name="connsiteY5" fmla="*/ 997527 h 3144982"/>
              <a:gd name="connsiteX6" fmla="*/ 2258291 w 2384242"/>
              <a:gd name="connsiteY6" fmla="*/ 457200 h 3144982"/>
              <a:gd name="connsiteX7" fmla="*/ 1884218 w 2384242"/>
              <a:gd name="connsiteY7" fmla="*/ 332509 h 3144982"/>
              <a:gd name="connsiteX8" fmla="*/ 1454727 w 2384242"/>
              <a:gd name="connsiteY8" fmla="*/ 193963 h 3144982"/>
              <a:gd name="connsiteX9" fmla="*/ 1108364 w 2384242"/>
              <a:gd name="connsiteY9" fmla="*/ 27709 h 3144982"/>
              <a:gd name="connsiteX10" fmla="*/ 623454 w 2384242"/>
              <a:gd name="connsiteY10" fmla="*/ 27709 h 3144982"/>
              <a:gd name="connsiteX11" fmla="*/ 277091 w 2384242"/>
              <a:gd name="connsiteY11" fmla="*/ 0 h 314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4242" h="3144982">
                <a:moveTo>
                  <a:pt x="0" y="3144982"/>
                </a:moveTo>
                <a:cubicBezTo>
                  <a:pt x="416791" y="3027218"/>
                  <a:pt x="833582" y="2909454"/>
                  <a:pt x="1094509" y="2770909"/>
                </a:cubicBezTo>
                <a:cubicBezTo>
                  <a:pt x="1355436" y="2632364"/>
                  <a:pt x="1420091" y="2424545"/>
                  <a:pt x="1565564" y="2313709"/>
                </a:cubicBezTo>
                <a:cubicBezTo>
                  <a:pt x="1711037" y="2202873"/>
                  <a:pt x="1844963" y="2193636"/>
                  <a:pt x="1967345" y="2105891"/>
                </a:cubicBezTo>
                <a:cubicBezTo>
                  <a:pt x="2089727" y="2018145"/>
                  <a:pt x="2230581" y="1971963"/>
                  <a:pt x="2299854" y="1787236"/>
                </a:cubicBezTo>
                <a:cubicBezTo>
                  <a:pt x="2369127" y="1602509"/>
                  <a:pt x="2389909" y="1219200"/>
                  <a:pt x="2382982" y="997527"/>
                </a:cubicBezTo>
                <a:cubicBezTo>
                  <a:pt x="2376055" y="775854"/>
                  <a:pt x="2341418" y="568036"/>
                  <a:pt x="2258291" y="457200"/>
                </a:cubicBezTo>
                <a:cubicBezTo>
                  <a:pt x="2175164" y="346364"/>
                  <a:pt x="1884218" y="332509"/>
                  <a:pt x="1884218" y="332509"/>
                </a:cubicBezTo>
                <a:cubicBezTo>
                  <a:pt x="1750291" y="288636"/>
                  <a:pt x="1584036" y="244763"/>
                  <a:pt x="1454727" y="193963"/>
                </a:cubicBezTo>
                <a:cubicBezTo>
                  <a:pt x="1325418" y="143163"/>
                  <a:pt x="1246909" y="55418"/>
                  <a:pt x="1108364" y="27709"/>
                </a:cubicBezTo>
                <a:cubicBezTo>
                  <a:pt x="969819" y="0"/>
                  <a:pt x="761999" y="32327"/>
                  <a:pt x="623454" y="27709"/>
                </a:cubicBezTo>
                <a:cubicBezTo>
                  <a:pt x="484909" y="23091"/>
                  <a:pt x="381000" y="11545"/>
                  <a:pt x="277091" y="0"/>
                </a:cubicBezTo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 b="0"/>
          </a:p>
        </p:txBody>
      </p:sp>
      <p:sp>
        <p:nvSpPr>
          <p:cNvPr id="6" name="Freeform 5"/>
          <p:cNvSpPr/>
          <p:nvPr/>
        </p:nvSpPr>
        <p:spPr>
          <a:xfrm>
            <a:off x="4495800" y="1504950"/>
            <a:ext cx="2314575" cy="4797425"/>
          </a:xfrm>
          <a:custGeom>
            <a:avLst/>
            <a:gdLst>
              <a:gd name="connsiteX0" fmla="*/ 2313782 w 2313782"/>
              <a:gd name="connsiteY0" fmla="*/ 4585854 h 4797109"/>
              <a:gd name="connsiteX1" fmla="*/ 1565637 w 2313782"/>
              <a:gd name="connsiteY1" fmla="*/ 4752109 h 4797109"/>
              <a:gd name="connsiteX2" fmla="*/ 900618 w 2313782"/>
              <a:gd name="connsiteY2" fmla="*/ 4793673 h 4797109"/>
              <a:gd name="connsiteX3" fmla="*/ 554255 w 2313782"/>
              <a:gd name="connsiteY3" fmla="*/ 4682836 h 4797109"/>
              <a:gd name="connsiteX4" fmla="*/ 304873 w 2313782"/>
              <a:gd name="connsiteY4" fmla="*/ 4668982 h 4797109"/>
              <a:gd name="connsiteX5" fmla="*/ 304873 w 2313782"/>
              <a:gd name="connsiteY5" fmla="*/ 4336473 h 4797109"/>
              <a:gd name="connsiteX6" fmla="*/ 249455 w 2313782"/>
              <a:gd name="connsiteY6" fmla="*/ 3990109 h 4797109"/>
              <a:gd name="connsiteX7" fmla="*/ 304873 w 2313782"/>
              <a:gd name="connsiteY7" fmla="*/ 3449782 h 4797109"/>
              <a:gd name="connsiteX8" fmla="*/ 277164 w 2313782"/>
              <a:gd name="connsiteY8" fmla="*/ 2978727 h 4797109"/>
              <a:gd name="connsiteX9" fmla="*/ 138618 w 2313782"/>
              <a:gd name="connsiteY9" fmla="*/ 2687782 h 4797109"/>
              <a:gd name="connsiteX10" fmla="*/ 194037 w 2313782"/>
              <a:gd name="connsiteY10" fmla="*/ 2327563 h 4797109"/>
              <a:gd name="connsiteX11" fmla="*/ 277164 w 2313782"/>
              <a:gd name="connsiteY11" fmla="*/ 2161309 h 4797109"/>
              <a:gd name="connsiteX12" fmla="*/ 110909 w 2313782"/>
              <a:gd name="connsiteY12" fmla="*/ 1967345 h 4797109"/>
              <a:gd name="connsiteX13" fmla="*/ 110909 w 2313782"/>
              <a:gd name="connsiteY13" fmla="*/ 1634836 h 4797109"/>
              <a:gd name="connsiteX14" fmla="*/ 249455 w 2313782"/>
              <a:gd name="connsiteY14" fmla="*/ 1440873 h 4797109"/>
              <a:gd name="connsiteX15" fmla="*/ 73 w 2313782"/>
              <a:gd name="connsiteY15" fmla="*/ 1163782 h 4797109"/>
              <a:gd name="connsiteX16" fmla="*/ 221746 w 2313782"/>
              <a:gd name="connsiteY16" fmla="*/ 983673 h 4797109"/>
              <a:gd name="connsiteX17" fmla="*/ 69346 w 2313782"/>
              <a:gd name="connsiteY17" fmla="*/ 665018 h 4797109"/>
              <a:gd name="connsiteX18" fmla="*/ 304873 w 2313782"/>
              <a:gd name="connsiteY18" fmla="*/ 581891 h 4797109"/>
              <a:gd name="connsiteX19" fmla="*/ 568109 w 2313782"/>
              <a:gd name="connsiteY19" fmla="*/ 443345 h 4797109"/>
              <a:gd name="connsiteX20" fmla="*/ 762073 w 2313782"/>
              <a:gd name="connsiteY20" fmla="*/ 277091 h 4797109"/>
              <a:gd name="connsiteX21" fmla="*/ 969891 w 2313782"/>
              <a:gd name="connsiteY21" fmla="*/ 138545 h 4797109"/>
              <a:gd name="connsiteX22" fmla="*/ 1191564 w 2313782"/>
              <a:gd name="connsiteY22" fmla="*/ 55418 h 4797109"/>
              <a:gd name="connsiteX23" fmla="*/ 1343964 w 2313782"/>
              <a:gd name="connsiteY23" fmla="*/ 0 h 479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13782" h="4797109">
                <a:moveTo>
                  <a:pt x="2313782" y="4585854"/>
                </a:moveTo>
                <a:cubicBezTo>
                  <a:pt x="2057473" y="4651663"/>
                  <a:pt x="1801164" y="4717473"/>
                  <a:pt x="1565637" y="4752109"/>
                </a:cubicBezTo>
                <a:cubicBezTo>
                  <a:pt x="1330110" y="4786745"/>
                  <a:pt x="1069182" y="4805219"/>
                  <a:pt x="900618" y="4793673"/>
                </a:cubicBezTo>
                <a:cubicBezTo>
                  <a:pt x="732054" y="4782127"/>
                  <a:pt x="653546" y="4703618"/>
                  <a:pt x="554255" y="4682836"/>
                </a:cubicBezTo>
                <a:cubicBezTo>
                  <a:pt x="454964" y="4662054"/>
                  <a:pt x="346437" y="4726709"/>
                  <a:pt x="304873" y="4668982"/>
                </a:cubicBezTo>
                <a:cubicBezTo>
                  <a:pt x="263309" y="4611255"/>
                  <a:pt x="314109" y="4449618"/>
                  <a:pt x="304873" y="4336473"/>
                </a:cubicBezTo>
                <a:cubicBezTo>
                  <a:pt x="295637" y="4223327"/>
                  <a:pt x="249455" y="4137891"/>
                  <a:pt x="249455" y="3990109"/>
                </a:cubicBezTo>
                <a:cubicBezTo>
                  <a:pt x="249455" y="3842327"/>
                  <a:pt x="300255" y="3618346"/>
                  <a:pt x="304873" y="3449782"/>
                </a:cubicBezTo>
                <a:cubicBezTo>
                  <a:pt x="309491" y="3281218"/>
                  <a:pt x="304873" y="3105727"/>
                  <a:pt x="277164" y="2978727"/>
                </a:cubicBezTo>
                <a:cubicBezTo>
                  <a:pt x="249455" y="2851727"/>
                  <a:pt x="152472" y="2796309"/>
                  <a:pt x="138618" y="2687782"/>
                </a:cubicBezTo>
                <a:cubicBezTo>
                  <a:pt x="124764" y="2579255"/>
                  <a:pt x="170946" y="2415308"/>
                  <a:pt x="194037" y="2327563"/>
                </a:cubicBezTo>
                <a:cubicBezTo>
                  <a:pt x="217128" y="2239817"/>
                  <a:pt x="291019" y="2221345"/>
                  <a:pt x="277164" y="2161309"/>
                </a:cubicBezTo>
                <a:cubicBezTo>
                  <a:pt x="263309" y="2101273"/>
                  <a:pt x="138618" y="2055090"/>
                  <a:pt x="110909" y="1967345"/>
                </a:cubicBezTo>
                <a:cubicBezTo>
                  <a:pt x="83200" y="1879599"/>
                  <a:pt x="87818" y="1722581"/>
                  <a:pt x="110909" y="1634836"/>
                </a:cubicBezTo>
                <a:cubicBezTo>
                  <a:pt x="134000" y="1547091"/>
                  <a:pt x="267928" y="1519382"/>
                  <a:pt x="249455" y="1440873"/>
                </a:cubicBezTo>
                <a:cubicBezTo>
                  <a:pt x="230982" y="1362364"/>
                  <a:pt x="4691" y="1239982"/>
                  <a:pt x="73" y="1163782"/>
                </a:cubicBezTo>
                <a:cubicBezTo>
                  <a:pt x="-4545" y="1087582"/>
                  <a:pt x="210200" y="1066800"/>
                  <a:pt x="221746" y="983673"/>
                </a:cubicBezTo>
                <a:cubicBezTo>
                  <a:pt x="233291" y="900546"/>
                  <a:pt x="55492" y="731982"/>
                  <a:pt x="69346" y="665018"/>
                </a:cubicBezTo>
                <a:cubicBezTo>
                  <a:pt x="83200" y="598054"/>
                  <a:pt x="221746" y="618836"/>
                  <a:pt x="304873" y="581891"/>
                </a:cubicBezTo>
                <a:cubicBezTo>
                  <a:pt x="388000" y="544945"/>
                  <a:pt x="491909" y="494145"/>
                  <a:pt x="568109" y="443345"/>
                </a:cubicBezTo>
                <a:cubicBezTo>
                  <a:pt x="644309" y="392545"/>
                  <a:pt x="695109" y="327891"/>
                  <a:pt x="762073" y="277091"/>
                </a:cubicBezTo>
                <a:cubicBezTo>
                  <a:pt x="829037" y="226291"/>
                  <a:pt x="898309" y="175490"/>
                  <a:pt x="969891" y="138545"/>
                </a:cubicBezTo>
                <a:cubicBezTo>
                  <a:pt x="1041473" y="101599"/>
                  <a:pt x="1191564" y="55418"/>
                  <a:pt x="1191564" y="55418"/>
                </a:cubicBezTo>
                <a:lnTo>
                  <a:pt x="1343964" y="0"/>
                </a:lnTo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 b="0"/>
          </a:p>
        </p:txBody>
      </p:sp>
      <p:sp>
        <p:nvSpPr>
          <p:cNvPr id="8235" name="Rectangle 43"/>
          <p:cNvSpPr>
            <a:spLocks noChangeArrowheads="1"/>
          </p:cNvSpPr>
          <p:nvPr/>
        </p:nvSpPr>
        <p:spPr bwMode="auto">
          <a:xfrm>
            <a:off x="-381000" y="3505200"/>
            <a:ext cx="4953000" cy="10668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Rễ hút nước và muối khoáng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hòa tan có trong đất  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để nuôi cây.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8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8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8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8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8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18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92" grpId="0" animBg="1"/>
      <p:bldP spid="182293" grpId="0" animBg="1"/>
      <p:bldP spid="182298" grpId="0" animBg="1"/>
      <p:bldP spid="182299" grpId="0" animBg="1"/>
      <p:bldP spid="182300" grpId="0" animBg="1"/>
      <p:bldP spid="182301" grpId="0" animBg="1"/>
      <p:bldP spid="182302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82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images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981200" y="5943600"/>
            <a:ext cx="4572000" cy="10668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Rễ giúp cây bám chặt vào đất 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 giữ cho cây không bị đổ.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171700" y="963613"/>
            <a:ext cx="481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FF0000"/>
                </a:solidFill>
                <a:cs typeface="Arial" charset="0"/>
              </a:rPr>
              <a:t>Bài 44: Rễ cây </a:t>
            </a:r>
            <a:r>
              <a:rPr lang="en-US" sz="2400" b="0" i="1">
                <a:solidFill>
                  <a:srgbClr val="FF0000"/>
                </a:solidFill>
                <a:cs typeface="Arial" charset="0"/>
              </a:rPr>
              <a:t>(tiếp theo)</a:t>
            </a:r>
          </a:p>
        </p:txBody>
      </p:sp>
      <p:pic>
        <p:nvPicPr>
          <p:cNvPr id="47110" name="Picture 6" descr="Picture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810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4419600" y="1390650"/>
            <a:ext cx="4419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Câu hỏi</a:t>
            </a:r>
            <a:r>
              <a:rPr lang="en-US" u="none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  <a:r>
              <a:rPr lang="en-US" u="none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b="0" u="none">
                <a:latin typeface="Arial" charset="0"/>
                <a:cs typeface="Arial" charset="0"/>
              </a:rPr>
              <a:t>Theo em, rễ cây có chức năng gì?</a:t>
            </a: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 flipV="1">
            <a:off x="2057400" y="6248400"/>
            <a:ext cx="15240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V="1">
            <a:off x="1828800" y="6096000"/>
            <a:ext cx="22860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V="1">
            <a:off x="1600200" y="5943600"/>
            <a:ext cx="3048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flipV="1">
            <a:off x="1333500" y="5702300"/>
            <a:ext cx="4572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V="1">
            <a:off x="1219200" y="5410200"/>
            <a:ext cx="533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 flipV="1">
            <a:off x="1231900" y="5168900"/>
            <a:ext cx="609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 flipH="1" flipV="1">
            <a:off x="2743200" y="6248400"/>
            <a:ext cx="15240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 flipH="1" flipV="1">
            <a:off x="2895600" y="6096000"/>
            <a:ext cx="22860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 flipH="1" flipV="1">
            <a:off x="3048000" y="5943600"/>
            <a:ext cx="3048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 flipH="1" flipV="1">
            <a:off x="3124200" y="5715000"/>
            <a:ext cx="4572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 flipH="1" flipV="1">
            <a:off x="3200400" y="5410200"/>
            <a:ext cx="533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4" name="Line 20"/>
          <p:cNvSpPr>
            <a:spLocks noChangeShapeType="1"/>
          </p:cNvSpPr>
          <p:nvPr/>
        </p:nvSpPr>
        <p:spPr bwMode="auto">
          <a:xfrm flipH="1" flipV="1">
            <a:off x="3048000" y="5181600"/>
            <a:ext cx="609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/>
      <p:bldP spid="47111" grpId="1"/>
      <p:bldP spid="47113" grpId="0" animBg="1"/>
      <p:bldP spid="47113" grpId="1" animBg="1"/>
      <p:bldP spid="47114" grpId="0" animBg="1"/>
      <p:bldP spid="47114" grpId="1" animBg="1"/>
      <p:bldP spid="47115" grpId="0" animBg="1"/>
      <p:bldP spid="47115" grpId="1" animBg="1"/>
      <p:bldP spid="47116" grpId="0" animBg="1"/>
      <p:bldP spid="47116" grpId="1" animBg="1"/>
      <p:bldP spid="47117" grpId="0" animBg="1"/>
      <p:bldP spid="47117" grpId="1" animBg="1"/>
      <p:bldP spid="47118" grpId="0" animBg="1"/>
      <p:bldP spid="47118" grpId="1" animBg="1"/>
      <p:bldP spid="47119" grpId="0" animBg="1"/>
      <p:bldP spid="47119" grpId="1" animBg="1"/>
      <p:bldP spid="47120" grpId="0" animBg="1"/>
      <p:bldP spid="47120" grpId="1" animBg="1"/>
      <p:bldP spid="47121" grpId="0" animBg="1"/>
      <p:bldP spid="47121" grpId="1" animBg="1"/>
      <p:bldP spid="47122" grpId="0" animBg="1"/>
      <p:bldP spid="47122" grpId="1" animBg="1"/>
      <p:bldP spid="47123" grpId="0" animBg="1"/>
      <p:bldP spid="47123" grpId="1" animBg="1"/>
      <p:bldP spid="47124" grpId="0" animBg="1"/>
      <p:bldP spid="471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2514600"/>
            <a:ext cx="3429000" cy="1981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4400">
                <a:solidFill>
                  <a:srgbClr val="0000FF"/>
                </a:solidFill>
                <a:latin typeface="Times New Roman" pitchFamily="18" charset="0"/>
              </a:rPr>
              <a:t>Chức năng của rễ cây</a:t>
            </a:r>
          </a:p>
        </p:txBody>
      </p:sp>
      <p:sp>
        <p:nvSpPr>
          <p:cNvPr id="9" name="Oval 8"/>
          <p:cNvSpPr/>
          <p:nvPr/>
        </p:nvSpPr>
        <p:spPr>
          <a:xfrm>
            <a:off x="3886200" y="609600"/>
            <a:ext cx="5029200" cy="200342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2800">
                <a:solidFill>
                  <a:schemeClr val="bg1"/>
                </a:solidFill>
                <a:latin typeface="Times New Roman" pitchFamily="18" charset="0"/>
              </a:rPr>
              <a:t>Hút nước và muối khoáng hoà tan trong đất để nuôi cây</a:t>
            </a:r>
          </a:p>
        </p:txBody>
      </p:sp>
      <p:sp>
        <p:nvSpPr>
          <p:cNvPr id="13" name="Oval 12">
            <a:hlinkClick r:id="rId4" action="ppaction://hlinkfile"/>
          </p:cNvPr>
          <p:cNvSpPr/>
          <p:nvPr/>
        </p:nvSpPr>
        <p:spPr>
          <a:xfrm>
            <a:off x="3886200" y="4191000"/>
            <a:ext cx="5029200" cy="22098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2800">
                <a:solidFill>
                  <a:schemeClr val="bg1"/>
                </a:solidFill>
                <a:latin typeface="Times New Roman" pitchFamily="18" charset="0"/>
              </a:rPr>
              <a:t>Bám chặt vào đất để giữ cho cây không bị đổ.</a:t>
            </a: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flipV="1">
            <a:off x="3124200" y="2209800"/>
            <a:ext cx="12954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>
            <a:off x="2971800" y="4191000"/>
            <a:ext cx="12954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inh%20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12" name="Text Box 20"/>
          <p:cNvSpPr txBox="1">
            <a:spLocks noChangeArrowheads="1"/>
          </p:cNvSpPr>
          <p:nvPr/>
        </p:nvSpPr>
        <p:spPr bwMode="auto">
          <a:xfrm>
            <a:off x="609600" y="2286000"/>
            <a:ext cx="678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66"/>
                </a:solidFill>
                <a:latin typeface="Arial" charset="0"/>
                <a:cs typeface="Arial" charset="0"/>
              </a:rPr>
              <a:t>Hoạt động 2:</a:t>
            </a:r>
            <a:r>
              <a:rPr lang="en-US" sz="2800" u="none">
                <a:solidFill>
                  <a:srgbClr val="FF0066"/>
                </a:solidFill>
                <a:latin typeface="Arial" charset="0"/>
                <a:cs typeface="Arial" charset="0"/>
              </a:rPr>
              <a:t> Ích lợi của rễ cây:</a:t>
            </a:r>
            <a:endParaRPr lang="en-US" sz="2800" b="0" u="none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504597"/>
  <p:tag name="VIOLETTITLE" val="Bài 44. Rễ cây (tiếp theo)"/>
  <p:tag name="VIOLETLESSON" val="40"/>
  <p:tag name="VIOLETCATID" val="2219"/>
  <p:tag name="VIOLETSUBJECT" val="Tự nhiên và Xã hội 3"/>
  <p:tag name="VIOLETAUTHORID" val="12488952"/>
  <p:tag name="VIOLETAUTHORNAME" val="lê thị huyền"/>
  <p:tag name="VIOLETAUTHORAVATAR" val="no_avatar.jpg"/>
  <p:tag name="VIOLETAUTHORADDRESS" val="trường THCS cát vân - thanh hóa"/>
  <p:tag name="VIOLETDATE" val="2018-12-19 07:30:44"/>
  <p:tag name="VIOLETHIT" val="9"/>
  <p:tag name="VIOLETLIKE" val="0"/>
  <p:tag name="MMPROD_NEXTUNIQUEID" val="10014"/>
  <p:tag name="MMPROD_UIDATA" val="&lt;database version=&quot;7.0&quot;&gt;&lt;object type=&quot;1&quot; unique_id=&quot;10001&quot;&gt;&lt;object type=&quot;2&quot; unique_id=&quot;10875&quot;&gt;&lt;object type=&quot;3&quot; unique_id=&quot;10876&quot;&gt;&lt;property id=&quot;20148&quot; value=&quot;5&quot;/&gt;&lt;property id=&quot;20300&quot; value=&quot;Slide 1&quot;/&gt;&lt;property id=&quot;20307&quot; value=&quot;523&quot;/&gt;&lt;/object&gt;&lt;object type=&quot;3&quot; unique_id=&quot;10877&quot;&gt;&lt;property id=&quot;20148&quot; value=&quot;5&quot;/&gt;&lt;property id=&quot;20300&quot; value=&quot;Slide 2&quot;/&gt;&lt;property id=&quot;20307&quot; value=&quot;514&quot;/&gt;&lt;/object&gt;&lt;object type=&quot;3&quot; unique_id=&quot;10878&quot;&gt;&lt;property id=&quot;20148&quot; value=&quot;5&quot;/&gt;&lt;property id=&quot;20300&quot; value=&quot;Slide 3&quot;/&gt;&lt;property id=&quot;20307&quot; value=&quot;504&quot;/&gt;&lt;/object&gt;&lt;object type=&quot;3&quot; unique_id=&quot;10879&quot;&gt;&lt;property id=&quot;20148&quot; value=&quot;5&quot;/&gt;&lt;property id=&quot;20300&quot; value=&quot;Slide 4&quot;/&gt;&lt;property id=&quot;20307&quot; value=&quot;515&quot;/&gt;&lt;/object&gt;&lt;object type=&quot;3&quot; unique_id=&quot;10880&quot;&gt;&lt;property id=&quot;20148&quot; value=&quot;5&quot;/&gt;&lt;property id=&quot;20300&quot; value=&quot;Slide 5&quot;/&gt;&lt;property id=&quot;20307&quot; value=&quot;482&quot;/&gt;&lt;/object&gt;&lt;object type=&quot;3&quot; unique_id=&quot;10881&quot;&gt;&lt;property id=&quot;20148&quot; value=&quot;5&quot;/&gt;&lt;property id=&quot;20300&quot; value=&quot;Slide 6&quot;/&gt;&lt;property id=&quot;20307&quot; value=&quot;521&quot;/&gt;&lt;/object&gt;&lt;object type=&quot;3&quot; unique_id=&quot;10882&quot;&gt;&lt;property id=&quot;20148&quot; value=&quot;5&quot;/&gt;&lt;property id=&quot;20300&quot; value=&quot;Slide 7&quot;/&gt;&lt;property id=&quot;20307&quot; value=&quot;467&quot;/&gt;&lt;/object&gt;&lt;object type=&quot;3&quot; unique_id=&quot;10883&quot;&gt;&lt;property id=&quot;20148&quot; value=&quot;5&quot;/&gt;&lt;property id=&quot;20300&quot; value=&quot;Slide 8&quot;/&gt;&lt;property id=&quot;20307&quot; value=&quot;438&quot;/&gt;&lt;/object&gt;&lt;object type=&quot;3&quot; unique_id=&quot;10884&quot;&gt;&lt;property id=&quot;20148&quot; value=&quot;5&quot;/&gt;&lt;property id=&quot;20300&quot; value=&quot;Slide 9&quot;/&gt;&lt;property id=&quot;20307&quot; value=&quot;491&quot;/&gt;&lt;/object&gt;&lt;object type=&quot;3&quot; unique_id=&quot;10885&quot;&gt;&lt;property id=&quot;20148&quot; value=&quot;5&quot;/&gt;&lt;property id=&quot;20300&quot; value=&quot;Slide 10&quot;/&gt;&lt;property id=&quot;20307&quot; value=&quot;469&quot;/&gt;&lt;/object&gt;&lt;object type=&quot;3&quot; unique_id=&quot;10886&quot;&gt;&lt;property id=&quot;20148&quot; value=&quot;5&quot;/&gt;&lt;property id=&quot;20300&quot; value=&quot;Slide 11&quot;/&gt;&lt;property id=&quot;20307&quot; value=&quot;493&quot;/&gt;&lt;/object&gt;&lt;object type=&quot;3&quot; unique_id=&quot;10887&quot;&gt;&lt;property id=&quot;20148&quot; value=&quot;5&quot;/&gt;&lt;property id=&quot;20300&quot; value=&quot;Slide 12&quot;/&gt;&lt;property id=&quot;20307&quot; value=&quot;471&quot;/&gt;&lt;/object&gt;&lt;object type=&quot;3&quot; unique_id=&quot;10888&quot;&gt;&lt;property id=&quot;20148&quot; value=&quot;5&quot;/&gt;&lt;property id=&quot;20300&quot; value=&quot;Slide 13&quot;/&gt;&lt;property id=&quot;20307&quot; value=&quot;472&quot;/&gt;&lt;/object&gt;&lt;object type=&quot;3&quot; unique_id=&quot;10889&quot;&gt;&lt;property id=&quot;20148&quot; value=&quot;5&quot;/&gt;&lt;property id=&quot;20300&quot; value=&quot;Slide 14&quot;/&gt;&lt;property id=&quot;20307&quot; value=&quot;473&quot;/&gt;&lt;/object&gt;&lt;object type=&quot;3&quot; unique_id=&quot;10890&quot;&gt;&lt;property id=&quot;20148&quot; value=&quot;5&quot;/&gt;&lt;property id=&quot;20300&quot; value=&quot;Slide 15&quot;/&gt;&lt;property id=&quot;20307&quot; value=&quot;474&quot;/&gt;&lt;/object&gt;&lt;object type=&quot;3&quot; unique_id=&quot;10891&quot;&gt;&lt;property id=&quot;20148&quot; value=&quot;5&quot;/&gt;&lt;property id=&quot;20300&quot; value=&quot;Slide 16&quot;/&gt;&lt;property id=&quot;20307&quot; value=&quot;522&quot;/&gt;&lt;/object&gt;&lt;object type=&quot;3&quot; unique_id=&quot;10892&quot;&gt;&lt;property id=&quot;20148&quot; value=&quot;5&quot;/&gt;&lt;property id=&quot;20300&quot; value=&quot;Slide 17&quot;/&gt;&lt;property id=&quot;20307&quot; value=&quot;481&quot;/&gt;&lt;/object&gt;&lt;object type=&quot;3&quot; unique_id=&quot;10893&quot;&gt;&lt;property id=&quot;20148&quot; value=&quot;5&quot;/&gt;&lt;property id=&quot;20300&quot; value=&quot;Slide 18&quot;/&gt;&lt;property id=&quot;20307&quot; value=&quot;477&quot;/&gt;&lt;/object&gt;&lt;object type=&quot;3&quot; unique_id=&quot;10894&quot;&gt;&lt;property id=&quot;20148&quot; value=&quot;5&quot;/&gt;&lt;property id=&quot;20300&quot; value=&quot;Slide 19&quot;/&gt;&lt;property id=&quot;20307&quot; value=&quot;508&quot;/&gt;&lt;/object&gt;&lt;object type=&quot;3&quot; unique_id=&quot;10895&quot;&gt;&lt;property id=&quot;20148&quot; value=&quot;5&quot;/&gt;&lt;property id=&quot;20300&quot; value=&quot;Slide 20&quot;/&gt;&lt;property id=&quot;20307&quot; value=&quot;484&quot;/&gt;&lt;/object&gt;&lt;object type=&quot;3&quot; unique_id=&quot;10896&quot;&gt;&lt;property id=&quot;20148&quot; value=&quot;5&quot;/&gt;&lt;property id=&quot;20300&quot; value=&quot;Slide 21&quot;/&gt;&lt;property id=&quot;20307&quot; value=&quot;485&quot;/&gt;&lt;/object&gt;&lt;object type=&quot;3&quot; unique_id=&quot;10897&quot;&gt;&lt;property id=&quot;20148&quot; value=&quot;5&quot;/&gt;&lt;property id=&quot;20300&quot; value=&quot;Slide 22&quot;/&gt;&lt;property id=&quot;20307&quot; value=&quot;498&quot;/&gt;&lt;/object&gt;&lt;object type=&quot;3&quot; unique_id=&quot;10898&quot;&gt;&lt;property id=&quot;20148&quot; value=&quot;5&quot;/&gt;&lt;property id=&quot;20300&quot; value=&quot;Slide 23&quot;/&gt;&lt;property id=&quot;20307&quot; value=&quot;516&quot;/&gt;&lt;/object&gt;&lt;object type=&quot;3&quot; unique_id=&quot;10899&quot;&gt;&lt;property id=&quot;20148&quot; value=&quot;5&quot;/&gt;&lt;property id=&quot;20300&quot; value=&quot;Slide 24&quot;/&gt;&lt;property id=&quot;20307&quot; value=&quot;520&quot;/&gt;&lt;/object&gt;&lt;object type=&quot;3&quot; unique_id=&quot;10900&quot;&gt;&lt;property id=&quot;20148&quot; value=&quot;5&quot;/&gt;&lt;property id=&quot;20300&quot; value=&quot;Slide 25&quot;/&gt;&lt;property id=&quot;20307&quot; value=&quot;518&quot;/&gt;&lt;/object&gt;&lt;object type=&quot;3&quot; unique_id=&quot;10901&quot;&gt;&lt;property id=&quot;20148&quot; value=&quot;5&quot;/&gt;&lt;property id=&quot;20300&quot; value=&quot;Slide 26&quot;/&gt;&lt;property id=&quot;20307&quot; value=&quot;519&quot;/&gt;&lt;/object&gt;&lt;object type=&quot;3&quot; unique_id=&quot;10902&quot;&gt;&lt;property id=&quot;20148&quot; value=&quot;5&quot;/&gt;&lt;property id=&quot;20300&quot; value=&quot;Slide 27&quot;/&gt;&lt;property id=&quot;20307&quot; value=&quot;500&quot;/&gt;&lt;/object&gt;&lt;/object&gt;&lt;object type=&quot;8&quot; unique_id=&quot;1093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1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1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 Li lop 5 Chau Au</Template>
  <TotalTime>3714</TotalTime>
  <Words>750</Words>
  <Application>Microsoft Office PowerPoint</Application>
  <PresentationFormat>On-screen Show (4:3)</PresentationFormat>
  <Paragraphs>138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Times New Roman</vt:lpstr>
      <vt:lpstr>Arial</vt:lpstr>
      <vt:lpstr>.VnArial Narrow</vt:lpstr>
      <vt:lpstr>.VnTime</vt:lpstr>
      <vt:lpstr>Default Design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</dc:creator>
  <cp:lastModifiedBy>AutoBVT</cp:lastModifiedBy>
  <cp:revision>368</cp:revision>
  <dcterms:created xsi:type="dcterms:W3CDTF">2007-10-11T23:20:24Z</dcterms:created>
  <dcterms:modified xsi:type="dcterms:W3CDTF">2019-01-08T03:18:03Z</dcterms:modified>
</cp:coreProperties>
</file>