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280" r:id="rId3"/>
    <p:sldId id="296" r:id="rId4"/>
    <p:sldId id="257" r:id="rId5"/>
    <p:sldId id="260" r:id="rId6"/>
    <p:sldId id="277" r:id="rId7"/>
    <p:sldId id="268" r:id="rId8"/>
    <p:sldId id="261" r:id="rId9"/>
    <p:sldId id="299" r:id="rId10"/>
    <p:sldId id="269" r:id="rId11"/>
    <p:sldId id="262" r:id="rId12"/>
    <p:sldId id="282" r:id="rId13"/>
    <p:sldId id="275" r:id="rId14"/>
    <p:sldId id="283" r:id="rId15"/>
    <p:sldId id="289" r:id="rId16"/>
    <p:sldId id="290" r:id="rId17"/>
    <p:sldId id="291" r:id="rId18"/>
    <p:sldId id="298" r:id="rId19"/>
    <p:sldId id="297" r:id="rId20"/>
    <p:sldId id="303" r:id="rId21"/>
    <p:sldId id="302" r:id="rId22"/>
    <p:sldId id="301" r:id="rId23"/>
    <p:sldId id="293" r:id="rId24"/>
    <p:sldId id="294" r:id="rId25"/>
    <p:sldId id="27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66"/>
    <a:srgbClr val="FFFF00"/>
    <a:srgbClr val="000099"/>
    <a:srgbClr val="0000CC"/>
    <a:srgbClr val="99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My Documents\Ai-Trong-Cay_Top-Ca-SIDO(1)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834"/>
  <ax:ocxPr ax:name="_cy" ax:value="148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2809F6E-7167-49A4-9300-DB229850E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8894-9024-475D-9C46-495D9641E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145F-D648-4153-B671-926B69FA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CC0D-6E7E-425A-8DC8-F86691BD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E3E9-66D4-4FA2-8AB9-C1625285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183A-80EF-45D4-B3AA-71F1FC60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8B0F-708B-4297-A3EA-A963A32D5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CEA2-CECA-4EDD-9744-06DABAEF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0A78-8087-4E51-A6B5-B99079F58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AC7F-9349-416A-B083-4ACE344E5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89BD-920C-4ABB-9084-99C680FC4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F04A-EF3B-4C35-B965-E58B06B69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26FC-B7CA-4608-A371-325A253CC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CA6BE5D-6C01-4B93-8C93-B266E0E63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uyen.wmv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tdcs%20-%20YouTube.wmv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Clip%202%201%201%20Em%20tim%20hieu%20ve%20hieu%20ung%20nha%20kinh%20-%20YouTube_2.mp4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6.wav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www.mediplantex.com/picture/tintuc/raumuong2.jpg&amp;imgrefurl=http://www.mediplantex.com/home/index.php?progid=3&amp;loai=26&amp;tim=&amp;n=6&amp;usg=__JfJk29XGzfNThgivQdZNZaCCN00=&amp;h=426&amp;w=568&amp;sz=80&amp;hl=vi&amp;start=4&amp;zoom=1&amp;itbs=1&amp;tbnid=KNnopgc1dcSzjM:&amp;tbnh=101&amp;tbnw=134&amp;prev=/images?q=raumuong&amp;hl=vi&amp;sa=G&amp;gbv=2&amp;tbs=isch:1&amp;ei=Gvk2TeXkF47fcaXZyMoB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.vn/imgres?imgurl=http://www.giadinhtoi.vn/upload/fckeditor/image/nau%20nuong/kien%20thuc%20thuc%20pham/thang%209/THANG%209/rau%20can.jpg&amp;imgrefurl=http://www.giadinhtoi.vn/tintuc/2119-mon-an-thuc-uong-tot-cho-nguoi-mo-mau.html&amp;usg=__pvBiNT8vZCm3GwIZZEmfvVS2lEo=&amp;h=413&amp;w=550&amp;sz=101&amp;hl=vi&amp;start=4&amp;zoom=1&amp;itbs=1&amp;tbnid=zlFstNKA9ZqE_M:&amp;tbnh=100&amp;tbnw=133&amp;prev=/images?q=raucan&amp;hl=vi&amp;sa=G&amp;gbv=2&amp;tbs=isch:1&amp;ei=wvw2Tdi-LsH4canP-c8B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75118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icture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9050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Picture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905000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28600" y="57150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</a:rPr>
              <a:t>Mét sè lo¹i th©n c©y cho gç ®Ó lµm gi­êng tñ, bµn ghÕ, lµm nhµ, ®ãng tµu, thuyÒn, 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icture 00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" y="1863725"/>
            <a:ext cx="29718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9" descr="Picture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708400"/>
            <a:ext cx="29718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Picture 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3725"/>
            <a:ext cx="5867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</a:rPr>
              <a:t>     </a:t>
            </a:r>
            <a:r>
              <a:rPr lang="en-US" sz="3200" b="1" i="1">
                <a:solidFill>
                  <a:srgbClr val="FF0000"/>
                </a:solidFill>
              </a:rPr>
              <a:t>Mét sè th©n c©y ®­îc dïng lµm thøc ¨n cho ng­êi vµ ®éng vËt.</a:t>
            </a:r>
          </a:p>
        </p:txBody>
      </p:sp>
      <p:sp>
        <p:nvSpPr>
          <p:cNvPr id="13319" name="WordArt 5"/>
          <p:cNvSpPr>
            <a:spLocks noChangeArrowheads="1" noChangeShapeType="1" noTextEdit="1"/>
          </p:cNvSpPr>
          <p:nvPr/>
        </p:nvSpPr>
        <p:spPr bwMode="auto">
          <a:xfrm>
            <a:off x="2514600" y="1177925"/>
            <a:ext cx="4267200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haân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(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tiếp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theo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45720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4200"/>
            <a:ext cx="45720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234113"/>
            <a:ext cx="4572000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Haøng raøo ñöôïc laøm töø thaân caây</a:t>
            </a:r>
            <a:r>
              <a:rPr lang="en-US" sz="2400">
                <a:solidFill>
                  <a:srgbClr val="FF0000"/>
                </a:solidFill>
              </a:rPr>
              <a:t>.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4572000" y="6223000"/>
            <a:ext cx="45720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Nhaø saøn ñöôïc laøm töø thaân caây</a:t>
            </a:r>
            <a:r>
              <a:rPr lang="en-US" sz="2400">
                <a:solidFill>
                  <a:srgbClr val="FF0000"/>
                </a:solidFill>
              </a:rPr>
              <a:t>.</a:t>
            </a:r>
            <a:r>
              <a:rPr lang="en-US" sz="32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81000" y="1843088"/>
            <a:ext cx="3733800" cy="4843462"/>
            <a:chOff x="528" y="1152"/>
            <a:chExt cx="2112" cy="2286"/>
          </a:xfrm>
        </p:grpSpPr>
        <p:pic>
          <p:nvPicPr>
            <p:cNvPr id="15378" name="Picture 3" descr="amazing_tree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211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Text Box 4"/>
            <p:cNvSpPr txBox="1">
              <a:spLocks noChangeArrowheads="1"/>
            </p:cNvSpPr>
            <p:nvPr/>
          </p:nvSpPr>
          <p:spPr bwMode="auto">
            <a:xfrm>
              <a:off x="720" y="3264"/>
              <a:ext cx="158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Th©n c©y lµm cÇu thang</a:t>
              </a:r>
            </a:p>
          </p:txBody>
        </p:sp>
      </p:grp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4724400" y="1905000"/>
            <a:ext cx="3810000" cy="4776788"/>
            <a:chOff x="2928" y="1200"/>
            <a:chExt cx="2400" cy="2237"/>
          </a:xfrm>
        </p:grpSpPr>
        <p:pic>
          <p:nvPicPr>
            <p:cNvPr id="15376" name="Picture 6" descr="amazing_tree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400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7"/>
            <p:cNvSpPr txBox="1">
              <a:spLocks noChangeArrowheads="1"/>
            </p:cNvSpPr>
            <p:nvPr/>
          </p:nvSpPr>
          <p:spPr bwMode="auto">
            <a:xfrm>
              <a:off x="3264" y="3264"/>
              <a:ext cx="19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Th©n c©y lµm cæng lµng</a:t>
              </a:r>
            </a:p>
          </p:txBody>
        </p:sp>
      </p:grp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457200" y="1833563"/>
            <a:ext cx="3962400" cy="4803775"/>
            <a:chOff x="336" y="1296"/>
            <a:chExt cx="2496" cy="2340"/>
          </a:xfrm>
        </p:grpSpPr>
        <p:pic>
          <p:nvPicPr>
            <p:cNvPr id="15374" name="Picture 12" descr="amazing_tre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249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672" y="3456"/>
              <a:ext cx="1584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T</a:t>
              </a:r>
              <a:r>
                <a:rPr lang="en-US">
                  <a:solidFill>
                    <a:srgbClr val="FF0000"/>
                  </a:solidFill>
                </a:rPr>
                <a:t>h©n c©y lµm cæng nhµ</a:t>
              </a:r>
              <a:endParaRPr lang="en-US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39950" name="Group 14"/>
          <p:cNvGrpSpPr>
            <a:grpSpLocks/>
          </p:cNvGrpSpPr>
          <p:nvPr/>
        </p:nvGrpSpPr>
        <p:grpSpPr bwMode="auto">
          <a:xfrm>
            <a:off x="4724400" y="1849438"/>
            <a:ext cx="4038600" cy="4875212"/>
            <a:chOff x="3024" y="1248"/>
            <a:chExt cx="2352" cy="2441"/>
          </a:xfrm>
        </p:grpSpPr>
        <p:pic>
          <p:nvPicPr>
            <p:cNvPr id="15372" name="Picture 15" descr="amazing_tree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48"/>
              <a:ext cx="235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Text Box 16"/>
            <p:cNvSpPr txBox="1">
              <a:spLocks noChangeArrowheads="1"/>
            </p:cNvSpPr>
            <p:nvPr/>
          </p:nvSpPr>
          <p:spPr bwMode="auto">
            <a:xfrm>
              <a:off x="3216" y="3504"/>
              <a:ext cx="211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Th©n c©y lµm ®Ñp cho ng«i nhµ</a:t>
              </a:r>
            </a:p>
          </p:txBody>
        </p:sp>
      </p:grpSp>
      <p:grpSp>
        <p:nvGrpSpPr>
          <p:cNvPr id="39954" name="Group 18"/>
          <p:cNvGrpSpPr>
            <a:grpSpLocks/>
          </p:cNvGrpSpPr>
          <p:nvPr/>
        </p:nvGrpSpPr>
        <p:grpSpPr bwMode="auto">
          <a:xfrm>
            <a:off x="381000" y="1857375"/>
            <a:ext cx="3962400" cy="4932363"/>
            <a:chOff x="240" y="1440"/>
            <a:chExt cx="2496" cy="2470"/>
          </a:xfrm>
        </p:grpSpPr>
        <p:pic>
          <p:nvPicPr>
            <p:cNvPr id="15370" name="Picture 19" descr="Cay can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0"/>
              <a:ext cx="249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20"/>
            <p:cNvSpPr txBox="1">
              <a:spLocks noChangeArrowheads="1"/>
            </p:cNvSpPr>
            <p:nvPr/>
          </p:nvSpPr>
          <p:spPr bwMode="auto">
            <a:xfrm>
              <a:off x="528" y="3679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C©y trång lµm c¶nh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1828800"/>
            <a:ext cx="4267200" cy="2819400"/>
          </a:xfrm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878013"/>
            <a:ext cx="480060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648200"/>
            <a:ext cx="424021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94188" y="5622925"/>
            <a:ext cx="48006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0000CC"/>
                </a:solidFill>
                <a:latin typeface="VNI-Times" pitchFamily="2" charset="0"/>
              </a:rPr>
              <a:t>Töôïng goã ñöôïc laøm</a:t>
            </a:r>
            <a:br>
              <a:rPr lang="en-US" sz="3600" b="1">
                <a:solidFill>
                  <a:srgbClr val="0000CC"/>
                </a:solidFill>
                <a:latin typeface="VNI-Times" pitchFamily="2" charset="0"/>
              </a:rPr>
            </a:br>
            <a:r>
              <a:rPr lang="en-US" sz="3600" b="1">
                <a:solidFill>
                  <a:srgbClr val="0000CC"/>
                </a:solidFill>
                <a:latin typeface="VNI-Times" pitchFamily="2" charset="0"/>
              </a:rPr>
              <a:t> töø thaân caây</a:t>
            </a:r>
            <a:r>
              <a:rPr lang="en-US" sz="3200">
                <a:solidFill>
                  <a:srgbClr val="0000CC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602288"/>
            <a:ext cx="2286000" cy="1241425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5510213"/>
            <a:ext cx="2514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0" y="1876425"/>
            <a:ext cx="4114800" cy="2668588"/>
            <a:chOff x="1581" y="1152"/>
            <a:chExt cx="1443" cy="1488"/>
          </a:xfrm>
        </p:grpSpPr>
        <p:pic>
          <p:nvPicPr>
            <p:cNvPr id="17427" name="Picture 6" descr="cây mâ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52"/>
              <a:ext cx="1440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AutoShape 7"/>
            <p:cNvSpPr>
              <a:spLocks noChangeArrowheads="1"/>
            </p:cNvSpPr>
            <p:nvPr/>
          </p:nvSpPr>
          <p:spPr bwMode="blackWhite">
            <a:xfrm>
              <a:off x="1581" y="2379"/>
              <a:ext cx="359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defTabSz="957263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Mây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38800"/>
            <a:ext cx="20574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4191000" y="1981200"/>
            <a:ext cx="4953000" cy="3124200"/>
            <a:chOff x="288" y="1200"/>
            <a:chExt cx="2352" cy="2997"/>
          </a:xfrm>
        </p:grpSpPr>
        <p:pic>
          <p:nvPicPr>
            <p:cNvPr id="17425" name="Picture 10" descr="tre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235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11"/>
            <p:cNvSpPr txBox="1">
              <a:spLocks noChangeArrowheads="1"/>
            </p:cNvSpPr>
            <p:nvPr/>
          </p:nvSpPr>
          <p:spPr bwMode="auto">
            <a:xfrm>
              <a:off x="480" y="3840"/>
              <a:ext cx="192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17415" name="Rectangle 18"/>
          <p:cNvSpPr>
            <a:spLocks noChangeArrowheads="1"/>
          </p:cNvSpPr>
          <p:nvPr/>
        </p:nvSpPr>
        <p:spPr bwMode="auto">
          <a:xfrm>
            <a:off x="7239000" y="5122863"/>
            <a:ext cx="13303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Baøn gheá</a:t>
            </a:r>
            <a:r>
              <a:rPr lang="en-US"/>
              <a:t> </a:t>
            </a:r>
          </a:p>
        </p:txBody>
      </p:sp>
      <p:pic>
        <p:nvPicPr>
          <p:cNvPr id="1741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48325"/>
            <a:ext cx="23622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Rectangle 26"/>
          <p:cNvSpPr>
            <a:spLocks noChangeArrowheads="1"/>
          </p:cNvSpPr>
          <p:nvPr/>
        </p:nvSpPr>
        <p:spPr bwMode="auto">
          <a:xfrm>
            <a:off x="4953000" y="5122863"/>
            <a:ext cx="1182688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Loï hoa</a:t>
            </a:r>
            <a:r>
              <a:rPr lang="en-US"/>
              <a:t> </a:t>
            </a:r>
          </a:p>
        </p:txBody>
      </p:sp>
      <p:sp>
        <p:nvSpPr>
          <p:cNvPr id="17418" name="Rectangle 27"/>
          <p:cNvSpPr>
            <a:spLocks noChangeArrowheads="1"/>
          </p:cNvSpPr>
          <p:nvPr/>
        </p:nvSpPr>
        <p:spPr bwMode="auto">
          <a:xfrm>
            <a:off x="2667000" y="5116513"/>
            <a:ext cx="142716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Tuùi xaùch</a:t>
            </a:r>
            <a:r>
              <a:rPr lang="en-US"/>
              <a:t> </a:t>
            </a:r>
          </a:p>
        </p:txBody>
      </p:sp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371475" y="5095875"/>
            <a:ext cx="13049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Gioû hoa</a:t>
            </a:r>
            <a:r>
              <a:rPr lang="en-US"/>
              <a:t> </a:t>
            </a:r>
          </a:p>
        </p:txBody>
      </p:sp>
      <p:sp>
        <p:nvSpPr>
          <p:cNvPr id="17420" name="Rectangle 29"/>
          <p:cNvSpPr>
            <a:spLocks noChangeArrowheads="1"/>
          </p:cNvSpPr>
          <p:nvPr/>
        </p:nvSpPr>
        <p:spPr bwMode="auto">
          <a:xfrm>
            <a:off x="26988" y="4556125"/>
            <a:ext cx="909002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Töø thaân caây maây vaø thaân caây tre laøm ra caùc ñoà mó ngheä :</a:t>
            </a:r>
          </a:p>
        </p:txBody>
      </p:sp>
      <p:sp>
        <p:nvSpPr>
          <p:cNvPr id="17421" name="Rectangle 30"/>
          <p:cNvSpPr>
            <a:spLocks noChangeArrowheads="1"/>
          </p:cNvSpPr>
          <p:nvPr/>
        </p:nvSpPr>
        <p:spPr bwMode="auto">
          <a:xfrm>
            <a:off x="4191000" y="4000500"/>
            <a:ext cx="14351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Arial" pitchFamily="34" charset="0"/>
              </a:rPr>
              <a:t>cây tre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724400" cy="2362200"/>
          </a:xfrm>
        </p:spPr>
      </p:pic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4724400" y="1828800"/>
            <a:ext cx="4419600" cy="2362200"/>
            <a:chOff x="2160" y="912"/>
            <a:chExt cx="1776" cy="1536"/>
          </a:xfrm>
        </p:grpSpPr>
        <p:pic>
          <p:nvPicPr>
            <p:cNvPr id="18445" name="Picture 4" descr="cay_Tia_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912"/>
              <a:ext cx="1776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6" name="AutoShape 5"/>
            <p:cNvSpPr>
              <a:spLocks noChangeArrowheads="1"/>
            </p:cNvSpPr>
            <p:nvPr/>
          </p:nvSpPr>
          <p:spPr bwMode="blackWhite">
            <a:xfrm>
              <a:off x="2160" y="2187"/>
              <a:ext cx="431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defTabSz="957263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Tía tô</a:t>
              </a:r>
            </a:p>
          </p:txBody>
        </p:sp>
      </p:grp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3648075"/>
            <a:ext cx="180975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cây bạc hà</a:t>
            </a:r>
            <a:r>
              <a:rPr lang="en-US"/>
              <a:t> 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28600" y="6311900"/>
            <a:ext cx="8610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Thaân caây coù theå duøng laøm thuoác ñeå chöõa beänh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0" y="5791200"/>
            <a:ext cx="230981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cây </a:t>
            </a: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höông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 nhu</a:t>
            </a:r>
            <a:r>
              <a:rPr lang="en-US"/>
              <a:t> </a:t>
            </a:r>
          </a:p>
        </p:txBody>
      </p:sp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191000"/>
            <a:ext cx="44053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4800600" y="5791200"/>
            <a:ext cx="199231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cây </a:t>
            </a: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ngaûi cöùu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8600" y="1905000"/>
            <a:ext cx="868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i="1" u="sng">
                <a:solidFill>
                  <a:srgbClr val="FF0000"/>
                </a:solidFill>
              </a:rPr>
              <a:t>KÕt luËn: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800" y="2914650"/>
            <a:ext cx="8763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4400" b="1" i="1">
                <a:solidFill>
                  <a:srgbClr val="0000CC"/>
                </a:solidFill>
              </a:rPr>
              <a:t>* Th©n c©y </a:t>
            </a:r>
            <a:r>
              <a:rPr 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i="1">
                <a:solidFill>
                  <a:srgbClr val="0000CC"/>
                </a:solidFill>
              </a:rPr>
              <a:t> dïng lµm thøc ¨n cho ng</a:t>
            </a:r>
            <a:r>
              <a:rPr 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400" b="1" i="1">
                <a:solidFill>
                  <a:srgbClr val="0000CC"/>
                </a:solidFill>
              </a:rPr>
              <a:t> vµ ®éng vËt hoÆc ®Ó lµm nhµ, ®ãng ®å dïng, lµm </a:t>
            </a:r>
            <a:r>
              <a:rPr lang="en-US" sz="4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 mĩ nghệ</a:t>
            </a:r>
            <a:r>
              <a:rPr lang="en-US" sz="4400" b="1" i="1">
                <a:solidFill>
                  <a:srgbClr val="0000CC"/>
                </a:solidFill>
              </a:rPr>
              <a:t>, lµm thuèc, lµm c¶nh,.....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514600" y="1177925"/>
            <a:ext cx="4267200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Thaân caây (tiếp theo)</a:t>
            </a:r>
          </a:p>
        </p:txBody>
      </p:sp>
      <p:sp>
        <p:nvSpPr>
          <p:cNvPr id="15" name="WordArt 2" descr="19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71628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14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CCFFCC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RUNG CHUÔNG VÀNG</a:t>
            </a:r>
          </a:p>
        </p:txBody>
      </p:sp>
      <p:pic>
        <p:nvPicPr>
          <p:cNvPr id="16" name="Picture 3" descr="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6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60363" y="1138238"/>
            <a:ext cx="762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2057400"/>
            <a:ext cx="8839200" cy="6096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</a:rPr>
              <a:t>Người ta dùng cây nào để đan rổ ?</a:t>
            </a:r>
            <a:r>
              <a:rPr lang="en-US" sz="3600" b="1">
                <a:solidFill>
                  <a:srgbClr val="CC0066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438400" y="2971800"/>
            <a:ext cx="762000" cy="533400"/>
            <a:chOff x="1110" y="2656"/>
            <a:chExt cx="1549" cy="1351"/>
          </a:xfrm>
        </p:grpSpPr>
        <p:sp>
          <p:nvSpPr>
            <p:cNvPr id="21539" name="AutoShape 1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1540" name="AutoShape 1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A</a:t>
              </a:r>
            </a:p>
          </p:txBody>
        </p:sp>
      </p:grp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3276600" y="2895600"/>
            <a:ext cx="3429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66FF"/>
                </a:solidFill>
                <a:latin typeface="Arial" charset="0"/>
              </a:rPr>
              <a:t>Cây dừa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438400" y="3733800"/>
            <a:ext cx="762000" cy="533400"/>
            <a:chOff x="1110" y="2656"/>
            <a:chExt cx="1549" cy="1351"/>
          </a:xfrm>
        </p:grpSpPr>
        <p:sp>
          <p:nvSpPr>
            <p:cNvPr id="21536" name="AutoShape 1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1537" name="AutoShape 2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B</a:t>
              </a:r>
            </a:p>
          </p:txBody>
        </p:sp>
      </p:grp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3276600" y="3759200"/>
            <a:ext cx="3429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66FF"/>
                </a:solidFill>
                <a:latin typeface="Arial" charset="0"/>
              </a:rPr>
              <a:t>Cây mía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276600" y="5359400"/>
            <a:ext cx="3429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rgbClr val="0066FF"/>
                </a:solidFill>
                <a:latin typeface="Arial" charset="0"/>
              </a:rPr>
              <a:t>Cả 3 loại trên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3276600" y="4572000"/>
            <a:ext cx="3429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66FF"/>
                </a:solidFill>
                <a:latin typeface="Arial" charset="0"/>
              </a:rPr>
              <a:t>Cây trúc</a:t>
            </a:r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2438400" y="4495800"/>
            <a:ext cx="762000" cy="533400"/>
            <a:chOff x="1110" y="2656"/>
            <a:chExt cx="1549" cy="1351"/>
          </a:xfrm>
        </p:grpSpPr>
        <p:sp>
          <p:nvSpPr>
            <p:cNvPr id="21533" name="AutoShape 2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1534" name="AutoShape 2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C</a:t>
              </a: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2438400" y="5334000"/>
            <a:ext cx="762000" cy="533400"/>
            <a:chOff x="1110" y="2656"/>
            <a:chExt cx="1549" cy="1351"/>
          </a:xfrm>
        </p:grpSpPr>
        <p:sp>
          <p:nvSpPr>
            <p:cNvPr id="21530" name="AutoShape 30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1531" name="AutoShape 31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D</a:t>
              </a:r>
            </a:p>
          </p:txBody>
        </p:sp>
      </p:grpSp>
      <p:sp>
        <p:nvSpPr>
          <p:cNvPr id="34" name="Oval 44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35" name="Oval 45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36" name="Oval 46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3</a:t>
            </a:r>
          </a:p>
        </p:txBody>
      </p:sp>
      <p:sp>
        <p:nvSpPr>
          <p:cNvPr id="37" name="Oval 47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4</a:t>
            </a:r>
          </a:p>
        </p:txBody>
      </p:sp>
      <p:sp>
        <p:nvSpPr>
          <p:cNvPr id="38" name="Oval 48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5</a:t>
            </a:r>
          </a:p>
        </p:txBody>
      </p:sp>
      <p:sp>
        <p:nvSpPr>
          <p:cNvPr id="39" name="Oval 49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6</a:t>
            </a:r>
          </a:p>
        </p:txBody>
      </p:sp>
      <p:sp>
        <p:nvSpPr>
          <p:cNvPr id="40" name="Oval 50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7</a:t>
            </a:r>
          </a:p>
        </p:txBody>
      </p:sp>
      <p:sp>
        <p:nvSpPr>
          <p:cNvPr id="41" name="Oval 51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8</a:t>
            </a:r>
          </a:p>
        </p:txBody>
      </p:sp>
      <p:sp>
        <p:nvSpPr>
          <p:cNvPr id="42" name="Oval 52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9</a:t>
            </a:r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10</a:t>
            </a:r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8235950" y="1192213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3200" b="1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2" grpId="0" animBg="1"/>
      <p:bldP spid="23" grpId="0" animBg="1"/>
      <p:bldP spid="24" grpId="0" build="allAtOnce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2188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49530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C¸c em h·y quan s¸t tranh vµ nhËn xÐt vÒ c¸ch mäc cña 2 lo¹i c©y này?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33550" y="5791200"/>
            <a:ext cx="502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C©y lóa : Th©n mäc ®øng</a:t>
            </a:r>
          </a:p>
          <a:p>
            <a:r>
              <a:rPr lang="en-US" sz="2400" b="1">
                <a:solidFill>
                  <a:srgbClr val="FF0000"/>
                </a:solidFill>
              </a:rPr>
              <a:t>C©y bµng : Th©n mäc ®øng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04800" y="50292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Tõng lo¹i c©y nµy thuéc lo¹i th©n g×?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676400" y="5638800"/>
            <a:ext cx="3581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C©y lóa : Th©n th¶o</a:t>
            </a:r>
          </a:p>
          <a:p>
            <a:r>
              <a:rPr lang="en-US" sz="2400" b="1">
                <a:solidFill>
                  <a:srgbClr val="FF0000"/>
                </a:solidFill>
              </a:rPr>
              <a:t>C©y bµng : Th©n gç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152400" y="0"/>
            <a:ext cx="8839200" cy="838200"/>
          </a:xfrm>
          <a:prstGeom prst="horizontalScroll">
            <a:avLst>
              <a:gd name="adj" fmla="val 12500"/>
            </a:avLst>
          </a:prstGeom>
          <a:solidFill>
            <a:srgbClr val="B2F8A6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 smtClean="0">
                <a:solidFill>
                  <a:srgbClr val="CC00CC"/>
                </a:solidFill>
              </a:rPr>
              <a:t>Ôn</a:t>
            </a:r>
            <a:r>
              <a:rPr lang="en-US" sz="3600" b="1" dirty="0" smtClean="0">
                <a:solidFill>
                  <a:srgbClr val="FF9900"/>
                </a:solidFill>
              </a:rPr>
              <a:t> </a:t>
            </a:r>
            <a:r>
              <a:rPr lang="en-US" sz="3600" b="1" dirty="0" err="1">
                <a:solidFill>
                  <a:srgbClr val="FF9900"/>
                </a:solidFill>
              </a:rPr>
              <a:t>bµi</a:t>
            </a:r>
            <a:r>
              <a:rPr lang="en-US" sz="3600" b="1" dirty="0">
                <a:solidFill>
                  <a:srgbClr val="FF9900"/>
                </a:solidFill>
              </a:rPr>
              <a:t> </a:t>
            </a:r>
            <a:r>
              <a:rPr lang="en-US" sz="3600" b="1" dirty="0" err="1">
                <a:solidFill>
                  <a:srgbClr val="FF9900"/>
                </a:solidFill>
              </a:rPr>
              <a:t>cò</a:t>
            </a:r>
            <a:r>
              <a:rPr lang="en-US" sz="3600" dirty="0">
                <a:solidFill>
                  <a:schemeClr val="hlink"/>
                </a:solidFill>
              </a:rPr>
              <a:t/>
            </a:r>
            <a:br>
              <a:rPr lang="en-US" sz="3600" dirty="0">
                <a:solidFill>
                  <a:schemeClr val="hlink"/>
                </a:solidFill>
              </a:rPr>
            </a:br>
            <a:endParaRPr lang="en-US" sz="3600" dirty="0">
              <a:solidFill>
                <a:schemeClr val="hlink"/>
              </a:solidFill>
            </a:endParaRPr>
          </a:p>
        </p:txBody>
      </p:sp>
      <p:pic>
        <p:nvPicPr>
          <p:cNvPr id="4104" name="Picture 9" descr="CayB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39624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6118225" y="4419600"/>
            <a:ext cx="178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 </a:t>
            </a:r>
            <a:r>
              <a:rPr lang="en-US" sz="2800" b="1">
                <a:solidFill>
                  <a:srgbClr val="3333FF"/>
                </a:solidFill>
              </a:rPr>
              <a:t>C©y bµng</a:t>
            </a:r>
            <a:r>
              <a:rPr lang="en-US"/>
              <a:t> </a:t>
            </a: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1524000" y="4419600"/>
            <a:ext cx="1360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33FF"/>
                </a:solidFill>
              </a:rPr>
              <a:t>C©y lóa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2" grpId="1"/>
      <p:bldP spid="48133" grpId="0"/>
      <p:bldP spid="48133" grpId="1"/>
      <p:bldP spid="48134" grpId="0"/>
      <p:bldP spid="481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3400" y="1981200"/>
            <a:ext cx="8153400" cy="125095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800" b="1">
                <a:solidFill>
                  <a:srgbClr val="000099"/>
                </a:solidFill>
                <a:latin typeface="Arial" charset="0"/>
              </a:rPr>
              <a:t>Bác nông dân dùng thân cây nào để trồng nấm rơm? 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752600" y="3505200"/>
            <a:ext cx="762000" cy="533400"/>
            <a:chOff x="1110" y="2656"/>
            <a:chExt cx="1549" cy="1351"/>
          </a:xfrm>
        </p:grpSpPr>
        <p:sp>
          <p:nvSpPr>
            <p:cNvPr id="22563" name="AutoShape 1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2564" name="AutoShape 1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A</a:t>
              </a:r>
            </a:p>
          </p:txBody>
        </p:sp>
      </p:grpSp>
      <p:sp>
        <p:nvSpPr>
          <p:cNvPr id="14" name="AutoShape 15"/>
          <p:cNvSpPr>
            <a:spLocks noChangeArrowheads="1"/>
          </p:cNvSpPr>
          <p:nvPr/>
        </p:nvSpPr>
        <p:spPr bwMode="gray">
          <a:xfrm>
            <a:off x="2743200" y="3352800"/>
            <a:ext cx="4419600" cy="660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mía 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752600" y="4267200"/>
            <a:ext cx="762000" cy="533400"/>
            <a:chOff x="1110" y="2656"/>
            <a:chExt cx="1549" cy="1351"/>
          </a:xfrm>
        </p:grpSpPr>
        <p:sp>
          <p:nvSpPr>
            <p:cNvPr id="22560" name="AutoShape 1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2561" name="AutoShape 1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B</a:t>
              </a:r>
            </a:p>
          </p:txBody>
        </p:sp>
      </p:grpSp>
      <p:sp>
        <p:nvSpPr>
          <p:cNvPr id="19" name="AutoShape 20"/>
          <p:cNvSpPr>
            <a:spLocks noChangeArrowheads="1"/>
          </p:cNvSpPr>
          <p:nvPr/>
        </p:nvSpPr>
        <p:spPr bwMode="gray">
          <a:xfrm>
            <a:off x="2667000" y="4191000"/>
            <a:ext cx="44196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bàng</a:t>
            </a:r>
            <a:r>
              <a:rPr lang="en-US" sz="3200" b="1">
                <a:solidFill>
                  <a:srgbClr val="6600CC"/>
                </a:solidFill>
                <a:latin typeface="Arial" charset="0"/>
              </a:rPr>
              <a:t> 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gray">
          <a:xfrm>
            <a:off x="2590800" y="6019800"/>
            <a:ext cx="44196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lúa</a:t>
            </a:r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gray">
          <a:xfrm>
            <a:off x="2590800" y="5181600"/>
            <a:ext cx="44196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thông</a:t>
            </a:r>
            <a:r>
              <a:rPr lang="en-US" sz="3200" b="1">
                <a:solidFill>
                  <a:srgbClr val="6600CC"/>
                </a:solidFill>
                <a:latin typeface="Arial" charset="0"/>
              </a:rPr>
              <a:t> 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752600" y="5105400"/>
            <a:ext cx="762000" cy="533400"/>
            <a:chOff x="1110" y="2656"/>
            <a:chExt cx="1549" cy="1351"/>
          </a:xfrm>
        </p:grpSpPr>
        <p:sp>
          <p:nvSpPr>
            <p:cNvPr id="22557" name="AutoShape 2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2558" name="AutoShape 2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C</a:t>
              </a:r>
            </a:p>
          </p:txBody>
        </p:sp>
      </p:grp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1752600" y="6019800"/>
            <a:ext cx="762000" cy="533400"/>
            <a:chOff x="1110" y="2656"/>
            <a:chExt cx="1549" cy="1351"/>
          </a:xfrm>
        </p:grpSpPr>
        <p:sp>
          <p:nvSpPr>
            <p:cNvPr id="22554" name="AutoShape 2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2555" name="AutoShape 2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D</a:t>
              </a:r>
            </a:p>
          </p:txBody>
        </p:sp>
      </p:grp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3</a:t>
            </a:r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4</a:t>
            </a:r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5</a:t>
            </a: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6</a:t>
            </a:r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7</a:t>
            </a: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8</a:t>
            </a:r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9</a:t>
            </a:r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10</a:t>
            </a:r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8153400" y="10668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32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2553" name="WordArt 6"/>
          <p:cNvSpPr>
            <a:spLocks noChangeArrowheads="1" noChangeShapeType="1" noTextEdit="1"/>
          </p:cNvSpPr>
          <p:nvPr/>
        </p:nvSpPr>
        <p:spPr bwMode="auto">
          <a:xfrm>
            <a:off x="422275" y="1143000"/>
            <a:ext cx="5619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0" grpId="0" build="allAtOnce" animBg="1"/>
      <p:bldP spid="21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2133600"/>
            <a:ext cx="7961312" cy="64611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Cây báo hiệu cho mùa xuân đến là</a:t>
            </a:r>
            <a:r>
              <a:rPr lang="vi-VN" sz="3600" b="1">
                <a:solidFill>
                  <a:srgbClr val="0000FF"/>
                </a:solidFill>
                <a:latin typeface="Arial" charset="0"/>
              </a:rPr>
              <a:t>:</a:t>
            </a:r>
            <a:endParaRPr lang="en-US" sz="36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871663" y="3006725"/>
            <a:ext cx="762000" cy="533400"/>
            <a:chOff x="1110" y="2656"/>
            <a:chExt cx="1549" cy="1351"/>
          </a:xfrm>
        </p:grpSpPr>
        <p:sp>
          <p:nvSpPr>
            <p:cNvPr id="23587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3588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A</a:t>
              </a:r>
            </a:p>
          </p:txBody>
        </p:sp>
      </p:grpSp>
      <p:sp>
        <p:nvSpPr>
          <p:cNvPr id="15" name="AutoShape 12"/>
          <p:cNvSpPr>
            <a:spLocks noChangeArrowheads="1"/>
          </p:cNvSpPr>
          <p:nvPr/>
        </p:nvSpPr>
        <p:spPr bwMode="gray">
          <a:xfrm>
            <a:off x="2633663" y="3006725"/>
            <a:ext cx="5443537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Cây bàng  </a:t>
            </a: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808163" y="3844925"/>
            <a:ext cx="762000" cy="685800"/>
            <a:chOff x="1110" y="2656"/>
            <a:chExt cx="1549" cy="1351"/>
          </a:xfrm>
        </p:grpSpPr>
        <p:sp>
          <p:nvSpPr>
            <p:cNvPr id="23584" name="AutoShape 1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3585" name="AutoShape 1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B</a:t>
              </a:r>
            </a:p>
          </p:txBody>
        </p:sp>
      </p:grpSp>
      <p:sp>
        <p:nvSpPr>
          <p:cNvPr id="20" name="AutoShape 17"/>
          <p:cNvSpPr>
            <a:spLocks noChangeArrowheads="1"/>
          </p:cNvSpPr>
          <p:nvPr/>
        </p:nvSpPr>
        <p:spPr bwMode="gray">
          <a:xfrm>
            <a:off x="2570163" y="3844925"/>
            <a:ext cx="54864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Cây phượng </a:t>
            </a: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gray">
          <a:xfrm>
            <a:off x="2608263" y="5597525"/>
            <a:ext cx="5461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Cây mía 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gray">
          <a:xfrm>
            <a:off x="2570163" y="4683125"/>
            <a:ext cx="54864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Cây mai </a:t>
            </a: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808163" y="4683125"/>
            <a:ext cx="762000" cy="762000"/>
            <a:chOff x="1110" y="2656"/>
            <a:chExt cx="1549" cy="1351"/>
          </a:xfrm>
        </p:grpSpPr>
        <p:sp>
          <p:nvSpPr>
            <p:cNvPr id="23581" name="AutoShape 21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3582" name="AutoShape 22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>
              <a:off x="1200" y="2735"/>
              <a:ext cx="1349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C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1846263" y="5597525"/>
            <a:ext cx="762000" cy="533400"/>
            <a:chOff x="1110" y="2656"/>
            <a:chExt cx="1549" cy="1351"/>
          </a:xfrm>
        </p:grpSpPr>
        <p:sp>
          <p:nvSpPr>
            <p:cNvPr id="23578" name="AutoShape 25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23579" name="AutoShape 26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latin typeface="Arial" pitchFamily="34" charset="0"/>
              </a:endParaRP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>
                  <a:solidFill>
                    <a:srgbClr val="FFFF00"/>
                  </a:solidFill>
                  <a:latin typeface=".VnHelvetInsH" pitchFamily="34" charset="0"/>
                  <a:ea typeface="Gulim" pitchFamily="34" charset="-127"/>
                </a:rPr>
                <a:t>D</a:t>
              </a:r>
            </a:p>
          </p:txBody>
        </p:sp>
      </p:grp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3</a:t>
            </a:r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4</a:t>
            </a:r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5</a:t>
            </a: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6</a:t>
            </a:r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7</a:t>
            </a:r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8</a:t>
            </a:r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9</a:t>
            </a:r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8229600" y="12192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10</a:t>
            </a: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8229600" y="1216025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32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3577" name="WordArt 9">
            <a:hlinkClick r:id="rId6"/>
          </p:cNvPr>
          <p:cNvSpPr>
            <a:spLocks noChangeArrowheads="1" noChangeShapeType="1" noTextEdit="1"/>
          </p:cNvSpPr>
          <p:nvPr/>
        </p:nvSpPr>
        <p:spPr bwMode="auto">
          <a:xfrm>
            <a:off x="457200" y="1203325"/>
            <a:ext cx="520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build="allAtOnce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19200" y="2209800"/>
            <a:ext cx="7239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Arial" pitchFamily="34" charset="0"/>
              </a:rPr>
              <a:t>Nhà máy sử dụng thân cây nào để sản xuất ra tấm nệm ?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57400" y="3581400"/>
            <a:ext cx="762000" cy="533400"/>
            <a:chOff x="1110" y="2656"/>
            <a:chExt cx="1549" cy="1351"/>
          </a:xfrm>
        </p:grpSpPr>
        <p:sp>
          <p:nvSpPr>
            <p:cNvPr id="24611" name="AutoShape 12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4612" name="AutoShape 13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A</a:t>
              </a:r>
            </a:p>
          </p:txBody>
        </p:sp>
      </p:grp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2895600" y="35814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lúa  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57400" y="4419600"/>
            <a:ext cx="762000" cy="533400"/>
            <a:chOff x="1110" y="2656"/>
            <a:chExt cx="1549" cy="1351"/>
          </a:xfrm>
        </p:grpSpPr>
        <p:sp>
          <p:nvSpPr>
            <p:cNvPr id="24608" name="AutoShape 17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4609" name="AutoShape 18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B</a:t>
              </a:r>
            </a:p>
          </p:txBody>
        </p:sp>
      </p:grpSp>
      <p:sp>
        <p:nvSpPr>
          <p:cNvPr id="20" name="AutoShape 20"/>
          <p:cNvSpPr>
            <a:spLocks noChangeArrowheads="1"/>
          </p:cNvSpPr>
          <p:nvPr/>
        </p:nvSpPr>
        <p:spPr bwMode="gray">
          <a:xfrm>
            <a:off x="2882900" y="44450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đu đủ 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2895600" y="60452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cao su 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2895600" y="528320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6600CC"/>
                </a:solidFill>
                <a:latin typeface="Arial" charset="0"/>
              </a:rPr>
              <a:t>Cây bàng </a:t>
            </a:r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057400" y="5257800"/>
            <a:ext cx="762000" cy="533400"/>
            <a:chOff x="1110" y="2656"/>
            <a:chExt cx="1549" cy="1351"/>
          </a:xfrm>
        </p:grpSpPr>
        <p:sp>
          <p:nvSpPr>
            <p:cNvPr id="24605" name="AutoShape 2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4606" name="AutoShape 2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C</a:t>
              </a: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2057400" y="6019800"/>
            <a:ext cx="762000" cy="533400"/>
            <a:chOff x="1110" y="2656"/>
            <a:chExt cx="1549" cy="1351"/>
          </a:xfrm>
        </p:grpSpPr>
        <p:sp>
          <p:nvSpPr>
            <p:cNvPr id="24602" name="AutoShape 2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24603" name="AutoShape 2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b="1">
                <a:latin typeface="Arial" pitchFamily="34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gray">
            <a:xfrm>
              <a:off x="1200" y="2736"/>
              <a:ext cx="1349" cy="1166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defRPr/>
              </a:pPr>
              <a:r>
                <a:rPr kumimoji="1" lang="en-US" sz="2400" b="1">
                  <a:solidFill>
                    <a:srgbClr val="FFFF00"/>
                  </a:solidFill>
                  <a:latin typeface=".VnSouthern" pitchFamily="34" charset="0"/>
                  <a:ea typeface="Gulim" pitchFamily="34" charset="-127"/>
                </a:rPr>
                <a:t>D</a:t>
              </a:r>
            </a:p>
          </p:txBody>
        </p:sp>
      </p:grp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3</a:t>
            </a: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4</a:t>
            </a: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5</a:t>
            </a: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6</a:t>
            </a: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7</a:t>
            </a: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8</a:t>
            </a: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9</a:t>
            </a: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8153400" y="1371600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00"/>
                </a:solidFill>
                <a:latin typeface="Symbol" pitchFamily="18" charset="2"/>
              </a:rPr>
              <a:t>10</a:t>
            </a: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8153400" y="1368425"/>
            <a:ext cx="6858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32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4601" name="WordArt 6">
            <a:hlinkClick r:id="rId6"/>
          </p:cNvPr>
          <p:cNvSpPr>
            <a:spLocks noChangeArrowheads="1" noChangeShapeType="1" noTextEdit="1"/>
          </p:cNvSpPr>
          <p:nvPr/>
        </p:nvSpPr>
        <p:spPr bwMode="auto">
          <a:xfrm>
            <a:off x="342900" y="1422400"/>
            <a:ext cx="64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1" grpId="0" build="allAtOnce" animBg="1"/>
      <p:bldP spid="22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981200"/>
            <a:ext cx="4633913" cy="2438400"/>
          </a:xfr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0000CC"/>
                </a:solidFill>
                <a:latin typeface="VNI-Times" pitchFamily="2" charset="0"/>
              </a:rPr>
              <a:t>       Caây raát quan troïng ñoái vôùi ñôøi soáng con ngöôøi, vì vaäy em caàn laøm gì ñeå baûo veä caây coái xung quanh em?</a:t>
            </a:r>
            <a:endParaRPr lang="en-US" sz="3200" b="1" smtClean="0"/>
          </a:p>
        </p:txBody>
      </p:sp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85800"/>
            <a:ext cx="2133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9071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30450" y="4572000"/>
            <a:ext cx="46355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phải chăm sóc và bảo vệ cây. Không được chặt cây và phá hoại cây cối xung quanh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229600" cy="5461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VNI-Times" pitchFamily="2" charset="0"/>
              </a:rPr>
              <a:t>DAËN DOØ: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132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- Ôn lại bài.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- Về nhà chuẩn bị bài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 cây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077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b="1">
                <a:solidFill>
                  <a:srgbClr val="990000"/>
                </a:solidFill>
                <a:latin typeface=".VnShelley Allegro" pitchFamily="82" charset="0"/>
              </a:rPr>
              <a:t>Xin ch©n thµnh c¶m ¬n c¸c thÇy gi¸o, c« gi¸o vµ c¸c em häc sinh!</a:t>
            </a:r>
          </a:p>
        </p:txBody>
      </p:sp>
      <p:pic>
        <p:nvPicPr>
          <p:cNvPr id="1028" name="Picture 3" descr="3d butterfly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271963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3124200" y="4191000"/>
            <a:ext cx="2362200" cy="1600200"/>
            <a:chOff x="669" y="2064"/>
            <a:chExt cx="675" cy="503"/>
          </a:xfrm>
        </p:grpSpPr>
        <p:pic>
          <p:nvPicPr>
            <p:cNvPr id="1031" name="Picture 5" descr="HOA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6" descr="HOA NO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AutoShape 25">
            <a:hlinkClick r:id="" action="ppaction://noaction" highlightClick="1">
              <a:snd r:embed="rId7" name="applause.wav"/>
            </a:hlinkClick>
          </p:cNvPr>
          <p:cNvSpPr>
            <a:spLocks noChangeArrowheads="1"/>
          </p:cNvSpPr>
          <p:nvPr/>
        </p:nvSpPr>
        <p:spPr bwMode="auto">
          <a:xfrm flipV="1">
            <a:off x="8686800" y="6324600"/>
            <a:ext cx="381000" cy="381000"/>
          </a:xfrm>
          <a:prstGeom prst="actionButtonSound">
            <a:avLst/>
          </a:prstGeom>
          <a:solidFill>
            <a:srgbClr val="00CC00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lang="en-US" sz="2400">
              <a:solidFill>
                <a:srgbClr val="00FFFF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WindowsMediaPlayer1" r:id="rId2" imgW="6780952" imgH="533474"/>
        </mc:Choice>
        <mc:Fallback>
          <p:control name="WindowsMediaPlayer1" r:id="rId2" imgW="6780952" imgH="533474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6248400"/>
                  <a:ext cx="67818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2514600" y="1177925"/>
            <a:ext cx="4267200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Thaân caây (tiếp theo)</a:t>
            </a: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2286000" y="685800"/>
            <a:ext cx="4724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Picture 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14600"/>
            <a:ext cx="4314825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 descr="Picture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96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18542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Khi r¹ch vµo th©n c©y (®u ®ñ, cao su,...) ta thÊy g×?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667000" y="62626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Ta thÊy nhùa c©y ch¶y ra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63538" y="5826125"/>
            <a:ext cx="4191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91088" y="5802313"/>
            <a:ext cx="4191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Picture 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46482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 descr="Picture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1851025"/>
            <a:ext cx="9144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</a:rPr>
              <a:t>      BÊm mét ngän c©y (</a:t>
            </a: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m­ướp</a:t>
            </a:r>
            <a:r>
              <a:rPr lang="en-US" sz="2600" b="1">
                <a:solidFill>
                  <a:srgbClr val="0000CC"/>
                </a:solidFill>
              </a:rPr>
              <a:t>, khoai lang, ...) </a:t>
            </a: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nh­ưng</a:t>
            </a:r>
            <a:r>
              <a:rPr lang="en-US" sz="2600" b="1">
                <a:solidFill>
                  <a:srgbClr val="0000CC"/>
                </a:solidFill>
              </a:rPr>
              <a:t> kh«ng lµm ®øt rêi khái th©n. Vµi ngµy sau, b¹n thÊy ngän c©y thÕ nµo?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14500" y="628015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Ngän c©y bÞ hÐo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20650" y="5791200"/>
            <a:ext cx="64135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3a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89475" y="5791200"/>
            <a:ext cx="64135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3b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738"/>
            <a:ext cx="59436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1371600" y="1876425"/>
            <a:ext cx="2057400" cy="4752975"/>
            <a:chOff x="1632" y="624"/>
            <a:chExt cx="1296" cy="3120"/>
          </a:xfrm>
        </p:grpSpPr>
        <p:sp>
          <p:nvSpPr>
            <p:cNvPr id="8202" name="Line 4"/>
            <p:cNvSpPr>
              <a:spLocks noChangeShapeType="1"/>
            </p:cNvSpPr>
            <p:nvPr/>
          </p:nvSpPr>
          <p:spPr bwMode="auto">
            <a:xfrm flipV="1">
              <a:off x="2064" y="3312"/>
              <a:ext cx="48" cy="4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5"/>
            <p:cNvSpPr>
              <a:spLocks noChangeShapeType="1"/>
            </p:cNvSpPr>
            <p:nvPr/>
          </p:nvSpPr>
          <p:spPr bwMode="auto">
            <a:xfrm flipV="1">
              <a:off x="2256" y="1296"/>
              <a:ext cx="48" cy="4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6"/>
            <p:cNvSpPr>
              <a:spLocks noChangeShapeType="1"/>
            </p:cNvSpPr>
            <p:nvPr/>
          </p:nvSpPr>
          <p:spPr bwMode="auto">
            <a:xfrm flipV="1">
              <a:off x="2208" y="1824"/>
              <a:ext cx="48" cy="4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7"/>
            <p:cNvSpPr>
              <a:spLocks noChangeShapeType="1"/>
            </p:cNvSpPr>
            <p:nvPr/>
          </p:nvSpPr>
          <p:spPr bwMode="auto">
            <a:xfrm flipV="1">
              <a:off x="2112" y="2592"/>
              <a:ext cx="48" cy="4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8"/>
            <p:cNvSpPr>
              <a:spLocks noChangeShapeType="1"/>
            </p:cNvSpPr>
            <p:nvPr/>
          </p:nvSpPr>
          <p:spPr bwMode="auto">
            <a:xfrm flipV="1">
              <a:off x="2688" y="720"/>
              <a:ext cx="240" cy="3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9"/>
            <p:cNvSpPr>
              <a:spLocks noChangeShapeType="1"/>
            </p:cNvSpPr>
            <p:nvPr/>
          </p:nvSpPr>
          <p:spPr bwMode="auto">
            <a:xfrm flipH="1" flipV="1">
              <a:off x="1632" y="768"/>
              <a:ext cx="432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 flipV="1">
              <a:off x="2304" y="624"/>
              <a:ext cx="48" cy="43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2362200" y="4343400"/>
            <a:ext cx="381000" cy="1206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743200" y="4559300"/>
            <a:ext cx="152400" cy="361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9" name="Picture 13" descr="So do cay co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76425"/>
            <a:ext cx="2971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WordArt 5"/>
          <p:cNvSpPr>
            <a:spLocks noChangeArrowheads="1" noChangeShapeType="1" noTextEdit="1"/>
          </p:cNvSpPr>
          <p:nvPr/>
        </p:nvSpPr>
        <p:spPr bwMode="auto">
          <a:xfrm>
            <a:off x="2514600" y="1177925"/>
            <a:ext cx="4267200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Thaân caây (tiếp theo)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8382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 u="sng">
                <a:solidFill>
                  <a:srgbClr val="FF0000"/>
                </a:solidFill>
              </a:rPr>
              <a:t>KÕt luËn:</a:t>
            </a:r>
          </a:p>
          <a:p>
            <a:pPr algn="just"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</a:rPr>
              <a:t>* Mét trong nh÷ng chøc n¨ng cña th©n c©y lµ vËn chuyÓn nhùa tõ rÔ lªn l¸ vµ tõ l¸ ®i kh¾p c¸c bé phËn cña c©y ®Ó nu«i c©y.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2400" y="44196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</a:rPr>
              <a:t>* </a:t>
            </a:r>
            <a:r>
              <a:rPr lang="en-US" sz="3600" b="1" i="1">
                <a:solidFill>
                  <a:srgbClr val="0000CC"/>
                </a:solidFill>
              </a:rPr>
              <a:t>Th©n c©y cßn cã chøc n¨ng n©ng ®ì, mang l¸, hoa, qu¶,....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4288" y="2324100"/>
            <a:ext cx="9102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/>
              <a:t>   </a:t>
            </a:r>
            <a:r>
              <a:rPr lang="en-US" sz="2800" b="1">
                <a:solidFill>
                  <a:srgbClr val="000099"/>
                </a:solidFill>
              </a:rPr>
              <a:t>* Quan s¸t c¸c h×nh ¶nh sau vµ cho biÕt th©n c©y cã nh÷ng lîi Ých g× ®èi víi ®êi sèng con ng­êi?</a:t>
            </a:r>
            <a:r>
              <a:rPr lang="en-US" sz="280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4589" name="WordArt 13"/>
          <p:cNvSpPr>
            <a:spLocks noChangeArrowheads="1" noChangeShapeType="1" noTextEdit="1"/>
          </p:cNvSpPr>
          <p:nvPr/>
        </p:nvSpPr>
        <p:spPr bwMode="auto">
          <a:xfrm>
            <a:off x="228600" y="1905000"/>
            <a:ext cx="434340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VNI-Times"/>
              </a:rPr>
              <a:t>Thaûo luaän nhoùm ñoâi:</a:t>
            </a:r>
          </a:p>
        </p:txBody>
      </p:sp>
      <p:pic>
        <p:nvPicPr>
          <p:cNvPr id="10247" name="Picture 5" descr="Picture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276600"/>
            <a:ext cx="4419600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6" descr="Picture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3276600"/>
            <a:ext cx="4572000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114300" y="6400800"/>
            <a:ext cx="4191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0250" name="Oval 13"/>
          <p:cNvSpPr>
            <a:spLocks noChangeArrowheads="1"/>
          </p:cNvSpPr>
          <p:nvPr/>
        </p:nvSpPr>
        <p:spPr bwMode="auto">
          <a:xfrm>
            <a:off x="8572500" y="6411913"/>
            <a:ext cx="4191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905000"/>
            <a:ext cx="4533900" cy="48831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Oval 7"/>
          <p:cNvSpPr>
            <a:spLocks noChangeArrowheads="1"/>
          </p:cNvSpPr>
          <p:nvPr/>
        </p:nvSpPr>
        <p:spPr bwMode="auto">
          <a:xfrm>
            <a:off x="8520113" y="6275388"/>
            <a:ext cx="4953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  <a:p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1268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724400"/>
            <a:ext cx="4337050" cy="206375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Oval 11"/>
          <p:cNvSpPr>
            <a:spLocks noChangeArrowheads="1"/>
          </p:cNvSpPr>
          <p:nvPr/>
        </p:nvSpPr>
        <p:spPr bwMode="auto">
          <a:xfrm>
            <a:off x="3851275" y="6310313"/>
            <a:ext cx="533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1270" name="Picture 1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905000"/>
            <a:ext cx="4337050" cy="26939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Oval 13"/>
          <p:cNvSpPr>
            <a:spLocks noChangeArrowheads="1"/>
          </p:cNvSpPr>
          <p:nvPr/>
        </p:nvSpPr>
        <p:spPr bwMode="auto">
          <a:xfrm>
            <a:off x="114300" y="4164013"/>
            <a:ext cx="419100" cy="381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27374"/>
  <p:tag name="VIOLETTITLE" val="Bài 41. Thân cây"/>
  <p:tag name="VIOLETLESSON" val="37"/>
  <p:tag name="VIOLETCATID" val="2219"/>
  <p:tag name="VIOLETSUBJECT" val="Tự nhiên và Xã hội 3"/>
  <p:tag name="VIOLETAUTHORID" val="8118847"/>
  <p:tag name="VIOLETAUTHORNAME" val="Trần Minh Tân"/>
  <p:tag name="VIOLETAUTHORAVATAR" val="no_avatar.jpg"/>
  <p:tag name="VIOLETAUTHORADDRESS" val="Trường TH Trường Xuân 2 - Đồng Tháp"/>
  <p:tag name="VIOLETDATE" val="2018-04-07 11:41:20"/>
  <p:tag name="VIOLETHIT" val="36"/>
  <p:tag name="VIOLETLIKE" val="0"/>
  <p:tag name="MMPROD_NEXTUNIQUEID" val="10011"/>
  <p:tag name="MMPROD_UIDATA" val="&lt;database version=&quot;7.0&quot;&gt;&lt;object type=&quot;1&quot; unique_id=&quot;10001&quot;&gt;&lt;object type=&quot;2&quot; unique_id=&quot;11150&quot;&gt;&lt;object type=&quot;3&quot; unique_id=&quot;11151&quot;&gt;&lt;property id=&quot;20148&quot; value=&quot;5&quot;/&gt;&lt;property id=&quot;20300&quot; value=&quot;Slide 2&quot;/&gt;&lt;property id=&quot;20307&quot; value=&quot;280&quot;/&gt;&lt;/object&gt;&lt;object type=&quot;3&quot; unique_id=&quot;11152&quot;&gt;&lt;property id=&quot;20148&quot; value=&quot;5&quot;/&gt;&lt;property id=&quot;20300&quot; value=&quot;Slide 3&quot;/&gt;&lt;property id=&quot;20307&quot; value=&quot;296&quot;/&gt;&lt;/object&gt;&lt;object type=&quot;3&quot; unique_id=&quot;11153&quot;&gt;&lt;property id=&quot;20148&quot; value=&quot;5&quot;/&gt;&lt;property id=&quot;20300&quot; value=&quot;Slide 4&quot;/&gt;&lt;property id=&quot;20307&quot; value=&quot;257&quot;/&gt;&lt;/object&gt;&lt;object type=&quot;3&quot; unique_id=&quot;11154&quot;&gt;&lt;property id=&quot;20148&quot; value=&quot;5&quot;/&gt;&lt;property id=&quot;20300&quot; value=&quot;Slide 5&quot;/&gt;&lt;property id=&quot;20307&quot; value=&quot;260&quot;/&gt;&lt;/object&gt;&lt;object type=&quot;3&quot; unique_id=&quot;11155&quot;&gt;&lt;property id=&quot;20148&quot; value=&quot;5&quot;/&gt;&lt;property id=&quot;20300&quot; value=&quot;Slide 6&quot;/&gt;&lt;property id=&quot;20307&quot; value=&quot;277&quot;/&gt;&lt;/object&gt;&lt;object type=&quot;3&quot; unique_id=&quot;11156&quot;&gt;&lt;property id=&quot;20148&quot; value=&quot;5&quot;/&gt;&lt;property id=&quot;20300&quot; value=&quot;Slide 7&quot;/&gt;&lt;property id=&quot;20307&quot; value=&quot;268&quot;/&gt;&lt;/object&gt;&lt;object type=&quot;3&quot; unique_id=&quot;11157&quot;&gt;&lt;property id=&quot;20148&quot; value=&quot;5&quot;/&gt;&lt;property id=&quot;20300&quot; value=&quot;Slide 8&quot;/&gt;&lt;property id=&quot;20307&quot; value=&quot;261&quot;/&gt;&lt;/object&gt;&lt;object type=&quot;3&quot; unique_id=&quot;11158&quot;&gt;&lt;property id=&quot;20148&quot; value=&quot;5&quot;/&gt;&lt;property id=&quot;20300&quot; value=&quot;Slide 9&quot;/&gt;&lt;property id=&quot;20307&quot; value=&quot;299&quot;/&gt;&lt;/object&gt;&lt;object type=&quot;3&quot; unique_id=&quot;11159&quot;&gt;&lt;property id=&quot;20148&quot; value=&quot;5&quot;/&gt;&lt;property id=&quot;20300&quot; value=&quot;Slide 10&quot;/&gt;&lt;property id=&quot;20307&quot; value=&quot;269&quot;/&gt;&lt;/object&gt;&lt;object type=&quot;3&quot; unique_id=&quot;11160&quot;&gt;&lt;property id=&quot;20148&quot; value=&quot;5&quot;/&gt;&lt;property id=&quot;20300&quot; value=&quot;Slide 11&quot;/&gt;&lt;property id=&quot;20307&quot; value=&quot;262&quot;/&gt;&lt;/object&gt;&lt;object type=&quot;3&quot; unique_id=&quot;11161&quot;&gt;&lt;property id=&quot;20148&quot; value=&quot;5&quot;/&gt;&lt;property id=&quot;20300&quot; value=&quot;Slide 12&quot;/&gt;&lt;property id=&quot;20307&quot; value=&quot;282&quot;/&gt;&lt;/object&gt;&lt;object type=&quot;3&quot; unique_id=&quot;11162&quot;&gt;&lt;property id=&quot;20148&quot; value=&quot;5&quot;/&gt;&lt;property id=&quot;20300&quot; value=&quot;Slide 13&quot;/&gt;&lt;property id=&quot;20307&quot; value=&quot;275&quot;/&gt;&lt;/object&gt;&lt;object type=&quot;3&quot; unique_id=&quot;11163&quot;&gt;&lt;property id=&quot;20148&quot; value=&quot;5&quot;/&gt;&lt;property id=&quot;20300&quot; value=&quot;Slide 14&quot;/&gt;&lt;property id=&quot;20307&quot; value=&quot;283&quot;/&gt;&lt;/object&gt;&lt;object type=&quot;3&quot; unique_id=&quot;11164&quot;&gt;&lt;property id=&quot;20148&quot; value=&quot;5&quot;/&gt;&lt;property id=&quot;20300&quot; value=&quot;Slide 15&quot;/&gt;&lt;property id=&quot;20307&quot; value=&quot;289&quot;/&gt;&lt;/object&gt;&lt;object type=&quot;3&quot; unique_id=&quot;11165&quot;&gt;&lt;property id=&quot;20148&quot; value=&quot;5&quot;/&gt;&lt;property id=&quot;20300&quot; value=&quot;Slide 16&quot;/&gt;&lt;property id=&quot;20307&quot; value=&quot;290&quot;/&gt;&lt;/object&gt;&lt;object type=&quot;3&quot; unique_id=&quot;11166&quot;&gt;&lt;property id=&quot;20148&quot; value=&quot;5&quot;/&gt;&lt;property id=&quot;20300&quot; value=&quot;Slide 17&quot;/&gt;&lt;property id=&quot;20307&quot; value=&quot;291&quot;/&gt;&lt;/object&gt;&lt;object type=&quot;3&quot; unique_id=&quot;11167&quot;&gt;&lt;property id=&quot;20148&quot; value=&quot;5&quot;/&gt;&lt;property id=&quot;20300&quot; value=&quot;Slide 18&quot;/&gt;&lt;property id=&quot;20307&quot; value=&quot;298&quot;/&gt;&lt;/object&gt;&lt;object type=&quot;3&quot; unique_id=&quot;11168&quot;&gt;&lt;property id=&quot;20148&quot; value=&quot;5&quot;/&gt;&lt;property id=&quot;20300&quot; value=&quot;Slide 19&quot;/&gt;&lt;property id=&quot;20307&quot; value=&quot;297&quot;/&gt;&lt;/object&gt;&lt;object type=&quot;3&quot; unique_id=&quot;11169&quot;&gt;&lt;property id=&quot;20148&quot; value=&quot;5&quot;/&gt;&lt;property id=&quot;20300&quot; value=&quot;Slide 20&quot;/&gt;&lt;property id=&quot;20307&quot; value=&quot;303&quot;/&gt;&lt;/object&gt;&lt;object type=&quot;3&quot; unique_id=&quot;11170&quot;&gt;&lt;property id=&quot;20148&quot; value=&quot;5&quot;/&gt;&lt;property id=&quot;20300&quot; value=&quot;Slide 21&quot;/&gt;&lt;property id=&quot;20307&quot; value=&quot;302&quot;/&gt;&lt;/object&gt;&lt;object type=&quot;3&quot; unique_id=&quot;11171&quot;&gt;&lt;property id=&quot;20148&quot; value=&quot;5&quot;/&gt;&lt;property id=&quot;20300&quot; value=&quot;Slide 22&quot;/&gt;&lt;property id=&quot;20307&quot; value=&quot;301&quot;/&gt;&lt;/object&gt;&lt;object type=&quot;3&quot; unique_id=&quot;11172&quot;&gt;&lt;property id=&quot;20148&quot; value=&quot;5&quot;/&gt;&lt;property id=&quot;20300&quot; value=&quot;Slide 23 - &amp;quot;       Caây raát quan troïng ñoái vôùi ñôøi soáng con ngöôøi, vì vaäy em caàn laøm gì ñeå baûo veä caây coái xung &quot;/&gt;&lt;property id=&quot;20307&quot; value=&quot;293&quot;/&gt;&lt;/object&gt;&lt;object type=&quot;3&quot; unique_id=&quot;11173&quot;&gt;&lt;property id=&quot;20148&quot; value=&quot;5&quot;/&gt;&lt;property id=&quot;20300&quot; value=&quot;Slide 24 - &amp;quot;DAËN DOØ:&amp;quot;&quot;/&gt;&lt;property id=&quot;20307&quot; value=&quot;294&quot;/&gt;&lt;/object&gt;&lt;object type=&quot;3&quot; unique_id=&quot;11174&quot;&gt;&lt;property id=&quot;20148&quot; value=&quot;5&quot;/&gt;&lt;property id=&quot;20300&quot; value=&quot;Slide 25&quot;/&gt;&lt;property id=&quot;20307&quot; value=&quot;278&quot;/&gt;&lt;/object&gt;&lt;object type=&quot;3&quot; unique_id=&quot;11227&quot;&gt;&lt;property id=&quot;20148&quot; value=&quot;5&quot;/&gt;&lt;property id=&quot;20300&quot; value=&quot;Slide 1&quot;/&gt;&lt;property id=&quot;20307&quot; value=&quot;304&quot;/&gt;&lt;/object&gt;&lt;/object&gt;&lt;object type=&quot;8&quot; unique_id=&quot;112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790</TotalTime>
  <Words>674</Words>
  <Application>Microsoft Office PowerPoint</Application>
  <PresentationFormat>On-screen Show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Caây raát quan troïng ñoái vôùi ñôøi soáng con ngöôøi, vì vaäy em caàn laøm gì ñeå baûo veä caây coái xung quanh em?</vt:lpstr>
      <vt:lpstr>DAËN DOØ: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83</cp:revision>
  <cp:lastPrinted>1601-01-01T00:00:00Z</cp:lastPrinted>
  <dcterms:created xsi:type="dcterms:W3CDTF">1601-01-01T00:00:00Z</dcterms:created>
  <dcterms:modified xsi:type="dcterms:W3CDTF">2019-01-07T05:24:39Z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