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2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71" r:id="rId10"/>
    <p:sldId id="264" r:id="rId11"/>
    <p:sldId id="263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rgbClr val="FF00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rgbClr val="FF00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rgbClr val="FF00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rgbClr val="FF00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9966"/>
    <a:srgbClr val="99FFCC"/>
    <a:srgbClr val="FFFF00"/>
    <a:srgbClr val="0099FF"/>
    <a:srgbClr val="0066FF"/>
    <a:srgbClr val="FF9900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43CBD558-1E7B-49E4-A603-B48737EAC6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D7A694-0E58-46DC-8CA6-87E3065A9AC5}" type="slidenum">
              <a:rPr lang="en-US"/>
              <a:pPr/>
              <a:t>2</a:t>
            </a:fld>
            <a:endParaRPr lang="en-US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54015E-B9A5-44C0-A807-5DC63527832E}" type="slidenum">
              <a:rPr lang="en-US"/>
              <a:pPr/>
              <a:t>11</a:t>
            </a:fld>
            <a:endParaRPr lang="en-US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065389-09E1-41A5-933F-005B14F27BCA}" type="slidenum">
              <a:rPr lang="en-US"/>
              <a:pPr/>
              <a:t>3</a:t>
            </a:fld>
            <a:endParaRPr lang="en-U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E60098-3B9D-4B89-8FCD-C76820D4A790}" type="slidenum">
              <a:rPr lang="en-US"/>
              <a:pPr/>
              <a:t>4</a:t>
            </a:fld>
            <a:endParaRPr lang="en-US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9B8180-9A71-4A47-96C2-7989C553F4B4}" type="slidenum">
              <a:rPr lang="en-US"/>
              <a:pPr/>
              <a:t>5</a:t>
            </a:fld>
            <a:endParaRPr lang="en-US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DC723-CDDB-4470-A2BB-92529FA41DF5}" type="slidenum">
              <a:rPr lang="en-US"/>
              <a:pPr/>
              <a:t>6</a:t>
            </a:fld>
            <a:endParaRPr lang="en-US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AB3B34-3211-4AB0-9CBB-EFA80ACFFEFC}" type="slidenum">
              <a:rPr lang="en-US"/>
              <a:pPr/>
              <a:t>7</a:t>
            </a:fld>
            <a:endParaRPr lang="en-US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BDFFDB-1545-4D86-AA6F-CFFBEABACA6A}" type="slidenum">
              <a:rPr lang="en-US"/>
              <a:pPr/>
              <a:t>8</a:t>
            </a:fld>
            <a:endParaRPr lang="en-US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23F126-3EA5-4349-8276-7C7F78C5FEFA}" type="slidenum">
              <a:rPr lang="en-US"/>
              <a:pPr/>
              <a:t>9</a:t>
            </a:fld>
            <a:endParaRPr lang="en-US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043EAA-21F6-451B-8D09-F5E6EE736C63}" type="slidenum">
              <a:rPr lang="en-US"/>
              <a:pPr/>
              <a:t>10</a:t>
            </a:fld>
            <a:endParaRPr lang="en-US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A43BF-7FC6-4565-BAEA-AC2945592B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BE792-FE62-4D5B-AD53-15193CE396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323FB-DFCE-453D-91B9-938BD2BE9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6EA6628-5985-4CDF-A7F1-C0D6D58B14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9A233-EC4E-45E4-99F5-A6395358A5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3FF44-466C-4680-ADEE-F496557D0D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4F20E-BCB7-4A4F-8DDC-21C7C0F301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EC5FC-08D9-49AC-BFCD-D0D9230849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921FE-4ABB-4B15-AE33-17BFB0526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80FD4-3FCF-4356-8F89-DFAD6B2328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8BC20-282A-4AF8-ACA1-535FB636D2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C7D4D-D73E-4C4A-A4E5-F4226F0A0E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fld id="{E234B54F-0F08-44EB-9608-D29C2CF87A6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None/>
            </a:pP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LUYỆN TẬP-10 000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Củng cố :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0" y="1981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Thi đua viết số: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828800" y="28956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Một vạn :</a:t>
            </a:r>
            <a:r>
              <a:rPr lang="en-US" sz="2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0" y="3810000"/>
            <a:ext cx="662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Tám nghìn năm trăm :</a:t>
            </a:r>
            <a:r>
              <a:rPr lang="en-US" sz="2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533400" y="4800600"/>
            <a:ext cx="624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Ba nghìn bảy trăm chín mươi chín :</a:t>
            </a:r>
          </a:p>
        </p:txBody>
      </p:sp>
      <p:grpSp>
        <p:nvGrpSpPr>
          <p:cNvPr id="20502" name="Group 22"/>
          <p:cNvGrpSpPr>
            <a:grpSpLocks/>
          </p:cNvGrpSpPr>
          <p:nvPr/>
        </p:nvGrpSpPr>
        <p:grpSpPr bwMode="auto">
          <a:xfrm>
            <a:off x="3586163" y="2895600"/>
            <a:ext cx="4929187" cy="2419350"/>
            <a:chOff x="2448" y="1824"/>
            <a:chExt cx="3105" cy="1524"/>
          </a:xfrm>
        </p:grpSpPr>
        <p:sp>
          <p:nvSpPr>
            <p:cNvPr id="20495" name="Text Box 15"/>
            <p:cNvSpPr txBox="1">
              <a:spLocks noChangeArrowheads="1"/>
            </p:cNvSpPr>
            <p:nvPr/>
          </p:nvSpPr>
          <p:spPr bwMode="auto">
            <a:xfrm>
              <a:off x="2448" y="1824"/>
              <a:ext cx="8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10 000</a:t>
              </a:r>
            </a:p>
          </p:txBody>
        </p:sp>
        <p:sp>
          <p:nvSpPr>
            <p:cNvPr id="20500" name="Text Box 20"/>
            <p:cNvSpPr txBox="1">
              <a:spLocks noChangeArrowheads="1"/>
            </p:cNvSpPr>
            <p:nvPr/>
          </p:nvSpPr>
          <p:spPr bwMode="auto">
            <a:xfrm>
              <a:off x="3024" y="2397"/>
              <a:ext cx="129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8500</a:t>
              </a:r>
            </a:p>
          </p:txBody>
        </p:sp>
        <p:sp>
          <p:nvSpPr>
            <p:cNvPr id="20501" name="Text Box 21"/>
            <p:cNvSpPr txBox="1">
              <a:spLocks noChangeArrowheads="1"/>
            </p:cNvSpPr>
            <p:nvPr/>
          </p:nvSpPr>
          <p:spPr bwMode="auto">
            <a:xfrm>
              <a:off x="3441" y="3021"/>
              <a:ext cx="211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3799</a:t>
              </a:r>
            </a:p>
          </p:txBody>
        </p:sp>
      </p:grp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600" decel="100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600" decel="100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00" decel="100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00" decel="100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/>
      <p:bldP spid="20493" grpId="0"/>
      <p:bldP spid="20497" grpId="0"/>
      <p:bldP spid="204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9" name="Picture 9" descr="BellaRosal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51" name="WordArt 11" descr="80%"/>
          <p:cNvSpPr>
            <a:spLocks noChangeArrowheads="1" noChangeShapeType="1" noTextEdit="1"/>
          </p:cNvSpPr>
          <p:nvPr/>
        </p:nvSpPr>
        <p:spPr bwMode="auto">
          <a:xfrm>
            <a:off x="1143000" y="5257800"/>
            <a:ext cx="6705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r>
              <a:rPr lang="en-US" sz="4000" i="1" kern="10">
                <a:ln w="9525">
                  <a:round/>
                  <a:headEnd/>
                  <a:tailEnd/>
                </a:ln>
                <a:pattFill prst="pct80">
                  <a:fgClr>
                    <a:srgbClr val="FF9900"/>
                  </a:fgClr>
                  <a:bgClr>
                    <a:srgbClr val="FFFFFF"/>
                  </a:bgClr>
                </a:pattFill>
                <a:latin typeface="Times New Roman"/>
                <a:cs typeface="Times New Roman"/>
              </a:rPr>
              <a:t>CHÀO TẠM BIỆT</a:t>
            </a:r>
          </a:p>
        </p:txBody>
      </p:sp>
      <p:sp>
        <p:nvSpPr>
          <p:cNvPr id="10252" name="WordArt 12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8305800" cy="971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4000" i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KÍNH CHÚC THẦY, CÔ VÀ CÁC EM SỨC KHỎE</a:t>
            </a:r>
          </a:p>
        </p:txBody>
      </p:sp>
      <p:pic>
        <p:nvPicPr>
          <p:cNvPr id="10254" name="Picture 14" descr="Dove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1752600"/>
            <a:ext cx="1905000" cy="1406525"/>
          </a:xfrm>
          <a:prstGeom prst="rect">
            <a:avLst/>
          </a:prstGeom>
          <a:noFill/>
        </p:spPr>
      </p:pic>
      <p:pic>
        <p:nvPicPr>
          <p:cNvPr id="10255" name="Picture 15" descr="Dove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3810000"/>
            <a:ext cx="1905000" cy="1406525"/>
          </a:xfrm>
          <a:prstGeom prst="rect">
            <a:avLst/>
          </a:prstGeom>
          <a:noFill/>
        </p:spPr>
      </p:pic>
      <p:pic>
        <p:nvPicPr>
          <p:cNvPr id="10256" name="Picture 16" descr="Dove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715000" y="2133600"/>
            <a:ext cx="1905000" cy="14065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  <p:bldP spid="102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581400" y="533400"/>
            <a:ext cx="137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/>
              <a:t>Toán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09600" y="1063625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A50021"/>
                </a:solidFill>
              </a:rPr>
              <a:t>Ôn </a:t>
            </a:r>
            <a:r>
              <a:rPr lang="en-US" sz="2800" dirty="0" err="1">
                <a:solidFill>
                  <a:srgbClr val="A50021"/>
                </a:solidFill>
              </a:rPr>
              <a:t>bài</a:t>
            </a:r>
            <a:r>
              <a:rPr lang="en-US" sz="2800" dirty="0">
                <a:solidFill>
                  <a:srgbClr val="A50021"/>
                </a:solidFill>
              </a:rPr>
              <a:t> </a:t>
            </a:r>
            <a:r>
              <a:rPr lang="en-US" sz="2800" dirty="0" err="1">
                <a:solidFill>
                  <a:srgbClr val="A50021"/>
                </a:solidFill>
              </a:rPr>
              <a:t>cũ</a:t>
            </a:r>
            <a:r>
              <a:rPr lang="en-US" sz="2800" dirty="0">
                <a:solidFill>
                  <a:srgbClr val="A50021"/>
                </a:solidFill>
              </a:rPr>
              <a:t> :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990600" y="17526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>
                <a:solidFill>
                  <a:schemeClr val="tx1"/>
                </a:solidFill>
              </a:rPr>
              <a:t>Viết các số ( theo mẫu) :</a:t>
            </a:r>
          </a:p>
        </p:txBody>
      </p:sp>
      <p:grpSp>
        <p:nvGrpSpPr>
          <p:cNvPr id="3105" name="Group 33"/>
          <p:cNvGrpSpPr>
            <a:grpSpLocks/>
          </p:cNvGrpSpPr>
          <p:nvPr/>
        </p:nvGrpSpPr>
        <p:grpSpPr bwMode="auto">
          <a:xfrm>
            <a:off x="762000" y="2362200"/>
            <a:ext cx="6213475" cy="609600"/>
            <a:chOff x="480" y="1488"/>
            <a:chExt cx="3914" cy="384"/>
          </a:xfrm>
        </p:grpSpPr>
        <p:sp>
          <p:nvSpPr>
            <p:cNvPr id="3080" name="Text Box 8"/>
            <p:cNvSpPr txBox="1">
              <a:spLocks noChangeArrowheads="1"/>
            </p:cNvSpPr>
            <p:nvPr/>
          </p:nvSpPr>
          <p:spPr bwMode="auto">
            <a:xfrm>
              <a:off x="480" y="1497"/>
              <a:ext cx="91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Mẫu 1 :</a:t>
              </a: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1488" y="1488"/>
              <a:ext cx="2906" cy="384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2800"/>
                <a:t>9731 = 9000 + 700 + 30 + 1</a:t>
              </a:r>
            </a:p>
          </p:txBody>
        </p:sp>
      </p:grp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828800" y="3278188"/>
            <a:ext cx="5715000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chemeClr val="tx1"/>
                </a:solidFill>
              </a:rPr>
              <a:t>9999 =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    </a:t>
            </a:r>
          </a:p>
          <a:p>
            <a:pPr marL="342900" indent="-342900" algn="l">
              <a:spcBef>
                <a:spcPct val="50000"/>
              </a:spcBef>
            </a:pPr>
            <a:endParaRPr lang="en-US" sz="2800">
              <a:solidFill>
                <a:srgbClr val="0066FF"/>
              </a:solidFill>
            </a:endParaRPr>
          </a:p>
        </p:txBody>
      </p:sp>
      <p:grpSp>
        <p:nvGrpSpPr>
          <p:cNvPr id="3106" name="Group 34"/>
          <p:cNvGrpSpPr>
            <a:grpSpLocks/>
          </p:cNvGrpSpPr>
          <p:nvPr/>
        </p:nvGrpSpPr>
        <p:grpSpPr bwMode="auto">
          <a:xfrm>
            <a:off x="838200" y="4343400"/>
            <a:ext cx="4114800" cy="533400"/>
            <a:chOff x="528" y="2736"/>
            <a:chExt cx="2592" cy="336"/>
          </a:xfrm>
        </p:grpSpPr>
        <p:sp>
          <p:nvSpPr>
            <p:cNvPr id="3092" name="Text Box 20"/>
            <p:cNvSpPr txBox="1">
              <a:spLocks noChangeArrowheads="1"/>
            </p:cNvSpPr>
            <p:nvPr/>
          </p:nvSpPr>
          <p:spPr bwMode="auto">
            <a:xfrm>
              <a:off x="528" y="2736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Mẫu 2 :</a:t>
              </a:r>
            </a:p>
          </p:txBody>
        </p:sp>
        <p:sp>
          <p:nvSpPr>
            <p:cNvPr id="3093" name="Rectangle 21"/>
            <p:cNvSpPr>
              <a:spLocks noChangeArrowheads="1"/>
            </p:cNvSpPr>
            <p:nvPr/>
          </p:nvSpPr>
          <p:spPr bwMode="auto">
            <a:xfrm>
              <a:off x="1488" y="2736"/>
              <a:ext cx="1632" cy="336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2800"/>
                <a:t>6006 = 6000 + 6</a:t>
              </a:r>
            </a:p>
          </p:txBody>
        </p:sp>
      </p:grp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917700" y="5080000"/>
            <a:ext cx="4495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b) 2002   =</a:t>
            </a:r>
          </a:p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    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700338" y="3262313"/>
            <a:ext cx="441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z="2800">
                <a:solidFill>
                  <a:schemeClr val="tx1"/>
                </a:solidFill>
              </a:rPr>
              <a:t>9000 + 900 + 90 + 9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2209800" y="5070475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z="2800">
                <a:solidFill>
                  <a:schemeClr val="tx1"/>
                </a:solidFill>
              </a:rPr>
              <a:t>2000 + 2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1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1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30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/>
      <p:bldP spid="3083" grpId="0"/>
      <p:bldP spid="3094" grpId="0"/>
      <p:bldP spid="3098" grpId="0"/>
      <p:bldP spid="31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514600" y="9144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    </a:t>
            </a:r>
            <a:r>
              <a:rPr lang="en-US" sz="2800"/>
              <a:t>Số 10 000 – Luyện tập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81000" y="1447800"/>
            <a:ext cx="2514600" cy="40386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64" name="Group 68"/>
          <p:cNvGrpSpPr>
            <a:grpSpLocks/>
          </p:cNvGrpSpPr>
          <p:nvPr/>
        </p:nvGrpSpPr>
        <p:grpSpPr bwMode="auto">
          <a:xfrm>
            <a:off x="533400" y="1727200"/>
            <a:ext cx="2241550" cy="3565525"/>
            <a:chOff x="336" y="1088"/>
            <a:chExt cx="1412" cy="2246"/>
          </a:xfrm>
        </p:grpSpPr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1124" y="3046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1000</a:t>
              </a: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336" y="2552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1000</a:t>
              </a: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336" y="3046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1000</a:t>
              </a: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336" y="1554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1000</a:t>
              </a: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1104" y="2544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1000</a:t>
              </a: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336" y="2070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1000</a:t>
              </a: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1104" y="2064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1000</a:t>
              </a: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336" y="1088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1000</a:t>
              </a:r>
            </a:p>
          </p:txBody>
        </p:sp>
      </p:grp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914400" y="5562600"/>
            <a:ext cx="1143000" cy="5286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8000</a:t>
            </a:r>
          </a:p>
        </p:txBody>
      </p:sp>
      <p:grpSp>
        <p:nvGrpSpPr>
          <p:cNvPr id="4162" name="Group 66"/>
          <p:cNvGrpSpPr>
            <a:grpSpLocks/>
          </p:cNvGrpSpPr>
          <p:nvPr/>
        </p:nvGrpSpPr>
        <p:grpSpPr bwMode="auto">
          <a:xfrm>
            <a:off x="3352800" y="1447800"/>
            <a:ext cx="2514600" cy="4405313"/>
            <a:chOff x="2112" y="912"/>
            <a:chExt cx="1584" cy="2775"/>
          </a:xfrm>
        </p:grpSpPr>
        <p:grpSp>
          <p:nvGrpSpPr>
            <p:cNvPr id="4127" name="Group 31"/>
            <p:cNvGrpSpPr>
              <a:grpSpLocks/>
            </p:cNvGrpSpPr>
            <p:nvPr/>
          </p:nvGrpSpPr>
          <p:grpSpPr bwMode="auto">
            <a:xfrm>
              <a:off x="2112" y="912"/>
              <a:ext cx="1584" cy="2544"/>
              <a:chOff x="240" y="1104"/>
              <a:chExt cx="1584" cy="2544"/>
            </a:xfrm>
          </p:grpSpPr>
          <p:sp>
            <p:nvSpPr>
              <p:cNvPr id="4128" name="Rectangle 32"/>
              <p:cNvSpPr>
                <a:spLocks noChangeArrowheads="1"/>
              </p:cNvSpPr>
              <p:nvPr/>
            </p:nvSpPr>
            <p:spPr bwMode="auto">
              <a:xfrm>
                <a:off x="240" y="1104"/>
                <a:ext cx="1584" cy="25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/>
            </p:nvSpPr>
            <p:spPr bwMode="auto">
              <a:xfrm>
                <a:off x="1124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30" name="Rectangle 34"/>
              <p:cNvSpPr>
                <a:spLocks noChangeArrowheads="1"/>
              </p:cNvSpPr>
              <p:nvPr/>
            </p:nvSpPr>
            <p:spPr bwMode="auto">
              <a:xfrm>
                <a:off x="336" y="2744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31" name="Rectangle 35"/>
              <p:cNvSpPr>
                <a:spLocks noChangeArrowheads="1"/>
              </p:cNvSpPr>
              <p:nvPr/>
            </p:nvSpPr>
            <p:spPr bwMode="auto">
              <a:xfrm>
                <a:off x="336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32" name="Rectangle 36"/>
              <p:cNvSpPr>
                <a:spLocks noChangeArrowheads="1"/>
              </p:cNvSpPr>
              <p:nvPr/>
            </p:nvSpPr>
            <p:spPr bwMode="auto">
              <a:xfrm>
                <a:off x="336" y="174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33" name="Rectangle 37"/>
              <p:cNvSpPr>
                <a:spLocks noChangeArrowheads="1"/>
              </p:cNvSpPr>
              <p:nvPr/>
            </p:nvSpPr>
            <p:spPr bwMode="auto">
              <a:xfrm>
                <a:off x="1104" y="273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34" name="Rectangle 38"/>
              <p:cNvSpPr>
                <a:spLocks noChangeArrowheads="1"/>
              </p:cNvSpPr>
              <p:nvPr/>
            </p:nvSpPr>
            <p:spPr bwMode="auto">
              <a:xfrm>
                <a:off x="336" y="2262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35" name="Rectangle 39"/>
              <p:cNvSpPr>
                <a:spLocks noChangeArrowheads="1"/>
              </p:cNvSpPr>
              <p:nvPr/>
            </p:nvSpPr>
            <p:spPr bwMode="auto">
              <a:xfrm>
                <a:off x="1104" y="225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36" name="Rectangle 40"/>
              <p:cNvSpPr>
                <a:spLocks noChangeArrowheads="1"/>
              </p:cNvSpPr>
              <p:nvPr/>
            </p:nvSpPr>
            <p:spPr bwMode="auto">
              <a:xfrm>
                <a:off x="336" y="1280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</p:grpSp>
        <p:sp>
          <p:nvSpPr>
            <p:cNvPr id="4139" name="Text Box 43"/>
            <p:cNvSpPr txBox="1">
              <a:spLocks noChangeArrowheads="1"/>
            </p:cNvSpPr>
            <p:nvPr/>
          </p:nvSpPr>
          <p:spPr bwMode="auto">
            <a:xfrm>
              <a:off x="2640" y="3360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tx1"/>
                  </a:solidFill>
                </a:rPr>
                <a:t>…</a:t>
              </a:r>
            </a:p>
          </p:txBody>
        </p:sp>
      </p:grpSp>
      <p:sp>
        <p:nvSpPr>
          <p:cNvPr id="4140" name="Rectangle 44" descr="Parchment"/>
          <p:cNvSpPr>
            <a:spLocks noChangeArrowheads="1"/>
          </p:cNvSpPr>
          <p:nvPr/>
        </p:nvSpPr>
        <p:spPr bwMode="auto">
          <a:xfrm>
            <a:off x="4038600" y="5562600"/>
            <a:ext cx="1066800" cy="4572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>
                <a:solidFill>
                  <a:schemeClr val="tx1"/>
                </a:solidFill>
              </a:rPr>
              <a:t>9000</a:t>
            </a:r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4724400" y="2438400"/>
            <a:ext cx="990600" cy="457200"/>
          </a:xfrm>
          <a:prstGeom prst="rect">
            <a:avLst/>
          </a:prstGeom>
          <a:solidFill>
            <a:srgbClr val="0099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1000</a:t>
            </a:r>
          </a:p>
        </p:txBody>
      </p:sp>
      <p:grpSp>
        <p:nvGrpSpPr>
          <p:cNvPr id="4147" name="Group 51"/>
          <p:cNvGrpSpPr>
            <a:grpSpLocks/>
          </p:cNvGrpSpPr>
          <p:nvPr/>
        </p:nvGrpSpPr>
        <p:grpSpPr bwMode="auto">
          <a:xfrm>
            <a:off x="6324600" y="1447800"/>
            <a:ext cx="2514600" cy="4419600"/>
            <a:chOff x="3984" y="1143"/>
            <a:chExt cx="1584" cy="2784"/>
          </a:xfrm>
        </p:grpSpPr>
        <p:grpSp>
          <p:nvGrpSpPr>
            <p:cNvPr id="4117" name="Group 21"/>
            <p:cNvGrpSpPr>
              <a:grpSpLocks/>
            </p:cNvGrpSpPr>
            <p:nvPr/>
          </p:nvGrpSpPr>
          <p:grpSpPr bwMode="auto">
            <a:xfrm>
              <a:off x="3984" y="1143"/>
              <a:ext cx="1584" cy="2544"/>
              <a:chOff x="240" y="1104"/>
              <a:chExt cx="1584" cy="2544"/>
            </a:xfrm>
          </p:grpSpPr>
          <p:sp>
            <p:nvSpPr>
              <p:cNvPr id="4118" name="Rectangle 22"/>
              <p:cNvSpPr>
                <a:spLocks noChangeArrowheads="1"/>
              </p:cNvSpPr>
              <p:nvPr/>
            </p:nvSpPr>
            <p:spPr bwMode="auto">
              <a:xfrm>
                <a:off x="240" y="1104"/>
                <a:ext cx="1584" cy="25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/>
            </p:nvSpPr>
            <p:spPr bwMode="auto">
              <a:xfrm>
                <a:off x="1124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/>
            </p:nvSpPr>
            <p:spPr bwMode="auto">
              <a:xfrm>
                <a:off x="336" y="2744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/>
            </p:nvSpPr>
            <p:spPr bwMode="auto">
              <a:xfrm>
                <a:off x="336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/>
            </p:nvSpPr>
            <p:spPr bwMode="auto">
              <a:xfrm>
                <a:off x="336" y="174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/>
            </p:nvSpPr>
            <p:spPr bwMode="auto">
              <a:xfrm>
                <a:off x="1104" y="273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/>
            </p:nvSpPr>
            <p:spPr bwMode="auto">
              <a:xfrm>
                <a:off x="336" y="2262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/>
            </p:nvSpPr>
            <p:spPr bwMode="auto">
              <a:xfrm>
                <a:off x="1104" y="225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/>
            </p:nvSpPr>
            <p:spPr bwMode="auto">
              <a:xfrm>
                <a:off x="336" y="1280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800"/>
                  <a:t>1000</a:t>
                </a:r>
              </a:p>
            </p:txBody>
          </p:sp>
        </p:grpSp>
        <p:sp>
          <p:nvSpPr>
            <p:cNvPr id="4144" name="Text Box 48"/>
            <p:cNvSpPr txBox="1">
              <a:spLocks noChangeArrowheads="1"/>
            </p:cNvSpPr>
            <p:nvPr/>
          </p:nvSpPr>
          <p:spPr bwMode="auto">
            <a:xfrm>
              <a:off x="4560" y="3600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tx1"/>
                  </a:solidFill>
                </a:rPr>
                <a:t>…</a:t>
              </a:r>
            </a:p>
          </p:txBody>
        </p:sp>
        <p:sp>
          <p:nvSpPr>
            <p:cNvPr id="4146" name="Rectangle 50"/>
            <p:cNvSpPr>
              <a:spLocks noChangeArrowheads="1"/>
            </p:cNvSpPr>
            <p:nvPr/>
          </p:nvSpPr>
          <p:spPr bwMode="auto">
            <a:xfrm>
              <a:off x="4848" y="1767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1000</a:t>
              </a:r>
            </a:p>
          </p:txBody>
        </p:sp>
      </p:grp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7696200" y="1752600"/>
            <a:ext cx="990600" cy="457200"/>
          </a:xfrm>
          <a:prstGeom prst="rect">
            <a:avLst/>
          </a:prstGeom>
          <a:solidFill>
            <a:srgbClr val="0099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1000</a:t>
            </a:r>
          </a:p>
        </p:txBody>
      </p:sp>
      <p:sp>
        <p:nvSpPr>
          <p:cNvPr id="4149" name="Rectangle 53" descr="Parchment"/>
          <p:cNvSpPr>
            <a:spLocks noChangeArrowheads="1"/>
          </p:cNvSpPr>
          <p:nvPr/>
        </p:nvSpPr>
        <p:spPr bwMode="auto">
          <a:xfrm>
            <a:off x="7086600" y="5562600"/>
            <a:ext cx="1066800" cy="4572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>
                <a:solidFill>
                  <a:srgbClr val="FF9900"/>
                </a:solidFill>
              </a:rPr>
              <a:t>10 000</a:t>
            </a:r>
          </a:p>
        </p:txBody>
      </p:sp>
      <p:sp>
        <p:nvSpPr>
          <p:cNvPr id="4163" name="Text Box 67"/>
          <p:cNvSpPr txBox="1">
            <a:spLocks noChangeArrowheads="1"/>
          </p:cNvSpPr>
          <p:nvPr/>
        </p:nvSpPr>
        <p:spPr bwMode="auto">
          <a:xfrm>
            <a:off x="1752600" y="6186488"/>
            <a:ext cx="6172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10 000 đọc là mười nghìn hoặc một vạn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20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 animBg="1"/>
      <p:bldP spid="4138" grpId="0" animBg="1"/>
      <p:bldP spid="4140" grpId="0" animBg="1"/>
      <p:bldP spid="4145" grpId="0" animBg="1"/>
      <p:bldP spid="4148" grpId="0" animBg="1"/>
      <p:bldP spid="4149" grpId="0" animBg="1"/>
      <p:bldP spid="41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Thực hành :</a:t>
            </a:r>
          </a:p>
        </p:txBody>
      </p:sp>
      <p:grpSp>
        <p:nvGrpSpPr>
          <p:cNvPr id="5131" name="Group 11"/>
          <p:cNvGrpSpPr>
            <a:grpSpLocks/>
          </p:cNvGrpSpPr>
          <p:nvPr/>
        </p:nvGrpSpPr>
        <p:grpSpPr bwMode="auto">
          <a:xfrm>
            <a:off x="533400" y="2209800"/>
            <a:ext cx="7772400" cy="685800"/>
            <a:chOff x="336" y="1248"/>
            <a:chExt cx="4896" cy="432"/>
          </a:xfrm>
        </p:grpSpPr>
        <p:sp>
          <p:nvSpPr>
            <p:cNvPr id="5126" name="Oval 6"/>
            <p:cNvSpPr>
              <a:spLocks noChangeArrowheads="1"/>
            </p:cNvSpPr>
            <p:nvPr/>
          </p:nvSpPr>
          <p:spPr bwMode="auto">
            <a:xfrm>
              <a:off x="336" y="1248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1</a:t>
              </a:r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1056" y="1248"/>
              <a:ext cx="41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>
                  <a:solidFill>
                    <a:schemeClr val="tx1"/>
                  </a:solidFill>
                </a:rPr>
                <a:t>Viết các số tròn nghìn từ 1000 đến 10 000.</a:t>
              </a:r>
            </a:p>
          </p:txBody>
        </p:sp>
      </p:grpSp>
      <p:sp>
        <p:nvSpPr>
          <p:cNvPr id="5134" name="Rectangle 14" descr="Papyrus"/>
          <p:cNvSpPr>
            <a:spLocks noChangeArrowheads="1"/>
          </p:cNvSpPr>
          <p:nvPr/>
        </p:nvSpPr>
        <p:spPr bwMode="auto">
          <a:xfrm>
            <a:off x="609600" y="3048000"/>
            <a:ext cx="8153400" cy="8382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/>
              <a:t>1000; 2000; 3000; 4000; 5000; 6000;7000; 8000; 9000;10 000</a:t>
            </a:r>
            <a:r>
              <a:rPr lang="en-US" sz="2800"/>
              <a:t>.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Thực hành :</a:t>
            </a:r>
          </a:p>
        </p:txBody>
      </p:sp>
      <p:sp>
        <p:nvSpPr>
          <p:cNvPr id="23559" name="Rectangle 7" descr="Parchment"/>
          <p:cNvSpPr>
            <a:spLocks noChangeArrowheads="1"/>
          </p:cNvSpPr>
          <p:nvPr/>
        </p:nvSpPr>
        <p:spPr bwMode="auto">
          <a:xfrm>
            <a:off x="609600" y="3429000"/>
            <a:ext cx="8153400" cy="8382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/>
              <a:t>         </a:t>
            </a:r>
            <a:r>
              <a:rPr lang="en-US" sz="2800">
                <a:solidFill>
                  <a:srgbClr val="0066FF"/>
                </a:solidFill>
              </a:rPr>
              <a:t>9300 ; 9400 ; 9500 ; 9600 ; 9700 ; 9800 ; 9900.</a:t>
            </a:r>
          </a:p>
        </p:txBody>
      </p:sp>
      <p:grpSp>
        <p:nvGrpSpPr>
          <p:cNvPr id="23560" name="Group 8"/>
          <p:cNvGrpSpPr>
            <a:grpSpLocks/>
          </p:cNvGrpSpPr>
          <p:nvPr/>
        </p:nvGrpSpPr>
        <p:grpSpPr bwMode="auto">
          <a:xfrm>
            <a:off x="609600" y="2438400"/>
            <a:ext cx="8077200" cy="685800"/>
            <a:chOff x="384" y="2304"/>
            <a:chExt cx="5088" cy="432"/>
          </a:xfrm>
        </p:grpSpPr>
        <p:sp>
          <p:nvSpPr>
            <p:cNvPr id="23561" name="Oval 9"/>
            <p:cNvSpPr>
              <a:spLocks noChangeArrowheads="1"/>
            </p:cNvSpPr>
            <p:nvPr/>
          </p:nvSpPr>
          <p:spPr bwMode="auto">
            <a:xfrm>
              <a:off x="384" y="2304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2</a:t>
              </a:r>
            </a:p>
          </p:txBody>
        </p:sp>
        <p:sp>
          <p:nvSpPr>
            <p:cNvPr id="23562" name="Text Box 10"/>
            <p:cNvSpPr txBox="1">
              <a:spLocks noChangeArrowheads="1"/>
            </p:cNvSpPr>
            <p:nvPr/>
          </p:nvSpPr>
          <p:spPr bwMode="auto">
            <a:xfrm>
              <a:off x="1104" y="2352"/>
              <a:ext cx="43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>
                  <a:solidFill>
                    <a:schemeClr val="tx2"/>
                  </a:solidFill>
                </a:rPr>
                <a:t>Viết các số tròn trăm từ 9300 đến 9900.</a:t>
              </a:r>
            </a:p>
          </p:txBody>
        </p:sp>
      </p:grp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3" name="Group 3"/>
          <p:cNvGrpSpPr>
            <a:grpSpLocks/>
          </p:cNvGrpSpPr>
          <p:nvPr/>
        </p:nvGrpSpPr>
        <p:grpSpPr bwMode="auto">
          <a:xfrm>
            <a:off x="304800" y="1981200"/>
            <a:ext cx="8077200" cy="685800"/>
            <a:chOff x="384" y="2304"/>
            <a:chExt cx="5088" cy="432"/>
          </a:xfrm>
        </p:grpSpPr>
        <p:sp>
          <p:nvSpPr>
            <p:cNvPr id="25604" name="Oval 4"/>
            <p:cNvSpPr>
              <a:spLocks noChangeArrowheads="1"/>
            </p:cNvSpPr>
            <p:nvPr/>
          </p:nvSpPr>
          <p:spPr bwMode="auto">
            <a:xfrm>
              <a:off x="384" y="2304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3</a:t>
              </a:r>
            </a:p>
          </p:txBody>
        </p:sp>
        <p:sp>
          <p:nvSpPr>
            <p:cNvPr id="25605" name="Text Box 5"/>
            <p:cNvSpPr txBox="1">
              <a:spLocks noChangeArrowheads="1"/>
            </p:cNvSpPr>
            <p:nvPr/>
          </p:nvSpPr>
          <p:spPr bwMode="auto">
            <a:xfrm>
              <a:off x="1104" y="2352"/>
              <a:ext cx="43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>
                  <a:solidFill>
                    <a:schemeClr val="tx2"/>
                  </a:solidFill>
                </a:rPr>
                <a:t>Viết các số tròn chục từ 9940 đến 9990.</a:t>
              </a:r>
            </a:p>
          </p:txBody>
        </p:sp>
      </p:grp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12750" y="1393825"/>
            <a:ext cx="2058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Thực hành :</a:t>
            </a:r>
          </a:p>
        </p:txBody>
      </p:sp>
      <p:sp>
        <p:nvSpPr>
          <p:cNvPr id="25607" name="Rectangle 7" descr="Parchment"/>
          <p:cNvSpPr>
            <a:spLocks noChangeArrowheads="1"/>
          </p:cNvSpPr>
          <p:nvPr/>
        </p:nvSpPr>
        <p:spPr bwMode="auto">
          <a:xfrm>
            <a:off x="609600" y="2819400"/>
            <a:ext cx="8153400" cy="8382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/>
              <a:t>             </a:t>
            </a:r>
            <a:r>
              <a:rPr lang="en-US" sz="2800">
                <a:solidFill>
                  <a:srgbClr val="0066FF"/>
                </a:solidFill>
              </a:rPr>
              <a:t>9940 ; 9950 ; 9960 ; 9970 ; 9980 ; 9990.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12750" y="1393825"/>
            <a:ext cx="2058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Thực hành :</a:t>
            </a:r>
          </a:p>
        </p:txBody>
      </p:sp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533400" y="2438400"/>
            <a:ext cx="8001000" cy="685800"/>
            <a:chOff x="384" y="2304"/>
            <a:chExt cx="5088" cy="432"/>
          </a:xfrm>
        </p:grpSpPr>
        <p:sp>
          <p:nvSpPr>
            <p:cNvPr id="6155" name="Oval 11"/>
            <p:cNvSpPr>
              <a:spLocks noChangeArrowheads="1"/>
            </p:cNvSpPr>
            <p:nvPr/>
          </p:nvSpPr>
          <p:spPr bwMode="auto">
            <a:xfrm>
              <a:off x="384" y="2304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4</a:t>
              </a: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1104" y="2352"/>
              <a:ext cx="43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>
                  <a:solidFill>
                    <a:schemeClr val="tx2"/>
                  </a:solidFill>
                </a:rPr>
                <a:t>Viết các số từ 9995 đến 10 000.</a:t>
              </a:r>
            </a:p>
          </p:txBody>
        </p:sp>
      </p:grp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609600" y="3505200"/>
            <a:ext cx="81534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/>
              <a:t>             </a:t>
            </a:r>
            <a:r>
              <a:rPr lang="en-US" sz="2800">
                <a:solidFill>
                  <a:srgbClr val="0066FF"/>
                </a:solidFill>
              </a:rPr>
              <a:t>9995 ; 9996 ; 9997 ; 9998 ; 9999 ; 10 000.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82600" y="1179513"/>
            <a:ext cx="20589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Thực hành :</a:t>
            </a:r>
          </a:p>
        </p:txBody>
      </p:sp>
      <p:grpSp>
        <p:nvGrpSpPr>
          <p:cNvPr id="7191" name="Group 23"/>
          <p:cNvGrpSpPr>
            <a:grpSpLocks/>
          </p:cNvGrpSpPr>
          <p:nvPr/>
        </p:nvGrpSpPr>
        <p:grpSpPr bwMode="auto">
          <a:xfrm>
            <a:off x="304800" y="1638300"/>
            <a:ext cx="8077200" cy="1236663"/>
            <a:chOff x="384" y="2304"/>
            <a:chExt cx="5088" cy="779"/>
          </a:xfrm>
        </p:grpSpPr>
        <p:sp>
          <p:nvSpPr>
            <p:cNvPr id="7192" name="Oval 24"/>
            <p:cNvSpPr>
              <a:spLocks noChangeArrowheads="1"/>
            </p:cNvSpPr>
            <p:nvPr/>
          </p:nvSpPr>
          <p:spPr bwMode="auto">
            <a:xfrm>
              <a:off x="384" y="2304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5</a:t>
              </a:r>
            </a:p>
          </p:txBody>
        </p:sp>
        <p:sp>
          <p:nvSpPr>
            <p:cNvPr id="7193" name="Text Box 25"/>
            <p:cNvSpPr txBox="1">
              <a:spLocks noChangeArrowheads="1"/>
            </p:cNvSpPr>
            <p:nvPr/>
          </p:nvSpPr>
          <p:spPr bwMode="auto">
            <a:xfrm>
              <a:off x="1104" y="2352"/>
              <a:ext cx="4368" cy="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Viết số liền trước, số liền sau của mỗi số :</a:t>
              </a:r>
            </a:p>
            <a:p>
              <a:pPr algn="l"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 2665 ; 2002 ; 1999 ; 9999 ; 6890.</a:t>
              </a:r>
            </a:p>
          </p:txBody>
        </p:sp>
      </p:grpSp>
      <p:graphicFrame>
        <p:nvGraphicFramePr>
          <p:cNvPr id="7395" name="Group 227"/>
          <p:cNvGraphicFramePr>
            <a:graphicFrameLocks noGrp="1"/>
          </p:cNvGraphicFramePr>
          <p:nvPr/>
        </p:nvGraphicFramePr>
        <p:xfrm>
          <a:off x="1066800" y="3076575"/>
          <a:ext cx="7162800" cy="3205799"/>
        </p:xfrm>
        <a:graphic>
          <a:graphicData uri="http://schemas.openxmlformats.org/drawingml/2006/table">
            <a:tbl>
              <a:tblPr/>
              <a:tblGrid>
                <a:gridCol w="2489200"/>
                <a:gridCol w="2311400"/>
                <a:gridCol w="2362200"/>
              </a:tblGrid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liền trước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đã cho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liền sau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2665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9999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6890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97" name="Text Box 229"/>
          <p:cNvSpPr txBox="1">
            <a:spLocks noChangeArrowheads="1"/>
          </p:cNvSpPr>
          <p:nvPr/>
        </p:nvSpPr>
        <p:spPr bwMode="auto">
          <a:xfrm>
            <a:off x="6400800" y="40386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0066FF"/>
              </a:solidFill>
            </a:endParaRPr>
          </a:p>
        </p:txBody>
      </p:sp>
      <p:grpSp>
        <p:nvGrpSpPr>
          <p:cNvPr id="7407" name="Group 239"/>
          <p:cNvGrpSpPr>
            <a:grpSpLocks/>
          </p:cNvGrpSpPr>
          <p:nvPr/>
        </p:nvGrpSpPr>
        <p:grpSpPr bwMode="auto">
          <a:xfrm>
            <a:off x="1828800" y="3624263"/>
            <a:ext cx="5715000" cy="2652712"/>
            <a:chOff x="1152" y="2553"/>
            <a:chExt cx="3600" cy="1671"/>
          </a:xfrm>
        </p:grpSpPr>
        <p:sp>
          <p:nvSpPr>
            <p:cNvPr id="7396" name="Text Box 228"/>
            <p:cNvSpPr txBox="1">
              <a:spLocks noChangeArrowheads="1"/>
            </p:cNvSpPr>
            <p:nvPr/>
          </p:nvSpPr>
          <p:spPr bwMode="auto">
            <a:xfrm>
              <a:off x="1152" y="2558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2664</a:t>
              </a:r>
            </a:p>
          </p:txBody>
        </p:sp>
        <p:sp>
          <p:nvSpPr>
            <p:cNvPr id="7398" name="Text Box 230"/>
            <p:cNvSpPr txBox="1">
              <a:spLocks noChangeArrowheads="1"/>
            </p:cNvSpPr>
            <p:nvPr/>
          </p:nvSpPr>
          <p:spPr bwMode="auto">
            <a:xfrm>
              <a:off x="4128" y="2889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2003</a:t>
              </a:r>
            </a:p>
          </p:txBody>
        </p:sp>
        <p:sp>
          <p:nvSpPr>
            <p:cNvPr id="7399" name="Text Box 231"/>
            <p:cNvSpPr txBox="1">
              <a:spLocks noChangeArrowheads="1"/>
            </p:cNvSpPr>
            <p:nvPr/>
          </p:nvSpPr>
          <p:spPr bwMode="auto">
            <a:xfrm>
              <a:off x="4128" y="2553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2666</a:t>
              </a:r>
            </a:p>
          </p:txBody>
        </p:sp>
        <p:sp>
          <p:nvSpPr>
            <p:cNvPr id="7400" name="Text Box 232"/>
            <p:cNvSpPr txBox="1">
              <a:spLocks noChangeArrowheads="1"/>
            </p:cNvSpPr>
            <p:nvPr/>
          </p:nvSpPr>
          <p:spPr bwMode="auto">
            <a:xfrm>
              <a:off x="1152" y="2889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2001</a:t>
              </a:r>
            </a:p>
          </p:txBody>
        </p:sp>
        <p:sp>
          <p:nvSpPr>
            <p:cNvPr id="7401" name="Text Box 233"/>
            <p:cNvSpPr txBox="1">
              <a:spLocks noChangeArrowheads="1"/>
            </p:cNvSpPr>
            <p:nvPr/>
          </p:nvSpPr>
          <p:spPr bwMode="auto">
            <a:xfrm>
              <a:off x="1152" y="3225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1998</a:t>
              </a:r>
            </a:p>
          </p:txBody>
        </p:sp>
        <p:sp>
          <p:nvSpPr>
            <p:cNvPr id="7402" name="Text Box 234"/>
            <p:cNvSpPr txBox="1">
              <a:spLocks noChangeArrowheads="1"/>
            </p:cNvSpPr>
            <p:nvPr/>
          </p:nvSpPr>
          <p:spPr bwMode="auto">
            <a:xfrm>
              <a:off x="4128" y="3897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6891</a:t>
              </a:r>
            </a:p>
          </p:txBody>
        </p:sp>
        <p:sp>
          <p:nvSpPr>
            <p:cNvPr id="7403" name="Text Box 235"/>
            <p:cNvSpPr txBox="1">
              <a:spLocks noChangeArrowheads="1"/>
            </p:cNvSpPr>
            <p:nvPr/>
          </p:nvSpPr>
          <p:spPr bwMode="auto">
            <a:xfrm>
              <a:off x="4128" y="3216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2000</a:t>
              </a:r>
            </a:p>
          </p:txBody>
        </p:sp>
        <p:sp>
          <p:nvSpPr>
            <p:cNvPr id="7404" name="Text Box 236"/>
            <p:cNvSpPr txBox="1">
              <a:spLocks noChangeArrowheads="1"/>
            </p:cNvSpPr>
            <p:nvPr/>
          </p:nvSpPr>
          <p:spPr bwMode="auto">
            <a:xfrm>
              <a:off x="1152" y="3561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9998</a:t>
              </a:r>
            </a:p>
          </p:txBody>
        </p:sp>
        <p:sp>
          <p:nvSpPr>
            <p:cNvPr id="7405" name="Text Box 237"/>
            <p:cNvSpPr txBox="1">
              <a:spLocks noChangeArrowheads="1"/>
            </p:cNvSpPr>
            <p:nvPr/>
          </p:nvSpPr>
          <p:spPr bwMode="auto">
            <a:xfrm>
              <a:off x="3936" y="3561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10 000</a:t>
              </a:r>
            </a:p>
          </p:txBody>
        </p:sp>
        <p:sp>
          <p:nvSpPr>
            <p:cNvPr id="7406" name="Text Box 238"/>
            <p:cNvSpPr txBox="1">
              <a:spLocks noChangeArrowheads="1"/>
            </p:cNvSpPr>
            <p:nvPr/>
          </p:nvSpPr>
          <p:spPr bwMode="auto">
            <a:xfrm>
              <a:off x="1152" y="3897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66FF"/>
                  </a:solidFill>
                </a:rPr>
                <a:t>6889</a:t>
              </a:r>
            </a:p>
          </p:txBody>
        </p: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3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81000" y="1600200"/>
            <a:ext cx="185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Thực hành</a:t>
            </a:r>
          </a:p>
        </p:txBody>
      </p:sp>
      <p:grpSp>
        <p:nvGrpSpPr>
          <p:cNvPr id="38916" name="Group 4"/>
          <p:cNvGrpSpPr>
            <a:grpSpLocks/>
          </p:cNvGrpSpPr>
          <p:nvPr/>
        </p:nvGrpSpPr>
        <p:grpSpPr bwMode="auto">
          <a:xfrm>
            <a:off x="533400" y="2286000"/>
            <a:ext cx="7848600" cy="762000"/>
            <a:chOff x="336" y="1392"/>
            <a:chExt cx="4944" cy="480"/>
          </a:xfrm>
        </p:grpSpPr>
        <p:sp>
          <p:nvSpPr>
            <p:cNvPr id="38917" name="Oval 5"/>
            <p:cNvSpPr>
              <a:spLocks noChangeArrowheads="1"/>
            </p:cNvSpPr>
            <p:nvPr/>
          </p:nvSpPr>
          <p:spPr bwMode="auto">
            <a:xfrm>
              <a:off x="336" y="1392"/>
              <a:ext cx="672" cy="48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/>
                <a:t>6</a:t>
              </a:r>
            </a:p>
          </p:txBody>
        </p:sp>
        <p:sp>
          <p:nvSpPr>
            <p:cNvPr id="38918" name="Text Box 6"/>
            <p:cNvSpPr txBox="1">
              <a:spLocks noChangeArrowheads="1"/>
            </p:cNvSpPr>
            <p:nvPr/>
          </p:nvSpPr>
          <p:spPr bwMode="auto">
            <a:xfrm>
              <a:off x="1104" y="1440"/>
              <a:ext cx="41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>
                  <a:solidFill>
                    <a:srgbClr val="FF00FF"/>
                  </a:solidFill>
                </a:rPr>
                <a:t>Viết tiếp số thích hợp vào dưới mỗi vạch :</a:t>
              </a:r>
            </a:p>
          </p:txBody>
        </p:sp>
      </p:grp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228600" y="4114800"/>
            <a:ext cx="891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8920" name="Group 8"/>
          <p:cNvGrpSpPr>
            <a:grpSpLocks/>
          </p:cNvGrpSpPr>
          <p:nvPr/>
        </p:nvGrpSpPr>
        <p:grpSpPr bwMode="auto">
          <a:xfrm>
            <a:off x="76200" y="4343400"/>
            <a:ext cx="9067800" cy="736600"/>
            <a:chOff x="144" y="2688"/>
            <a:chExt cx="5712" cy="380"/>
          </a:xfrm>
        </p:grpSpPr>
        <p:sp>
          <p:nvSpPr>
            <p:cNvPr id="38921" name="Text Box 9"/>
            <p:cNvSpPr txBox="1">
              <a:spLocks noChangeArrowheads="1"/>
            </p:cNvSpPr>
            <p:nvPr/>
          </p:nvSpPr>
          <p:spPr bwMode="auto">
            <a:xfrm>
              <a:off x="5088" y="2832"/>
              <a:ext cx="768" cy="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</a:rPr>
                <a:t>10 000</a:t>
              </a:r>
            </a:p>
          </p:txBody>
        </p:sp>
        <p:sp>
          <p:nvSpPr>
            <p:cNvPr id="38922" name="Text Box 10"/>
            <p:cNvSpPr txBox="1">
              <a:spLocks noChangeArrowheads="1"/>
            </p:cNvSpPr>
            <p:nvPr/>
          </p:nvSpPr>
          <p:spPr bwMode="auto">
            <a:xfrm>
              <a:off x="1248" y="2784"/>
              <a:ext cx="624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tx1"/>
                  </a:solidFill>
                </a:rPr>
                <a:t>…</a:t>
              </a:r>
            </a:p>
          </p:txBody>
        </p:sp>
        <p:sp>
          <p:nvSpPr>
            <p:cNvPr id="38923" name="Text Box 11"/>
            <p:cNvSpPr txBox="1">
              <a:spLocks noChangeArrowheads="1"/>
            </p:cNvSpPr>
            <p:nvPr/>
          </p:nvSpPr>
          <p:spPr bwMode="auto">
            <a:xfrm>
              <a:off x="1728" y="2784"/>
              <a:ext cx="624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tx1"/>
                  </a:solidFill>
                </a:rPr>
                <a:t>…</a:t>
              </a:r>
            </a:p>
          </p:txBody>
        </p:sp>
        <p:sp>
          <p:nvSpPr>
            <p:cNvPr id="38924" name="Text Box 12"/>
            <p:cNvSpPr txBox="1">
              <a:spLocks noChangeArrowheads="1"/>
            </p:cNvSpPr>
            <p:nvPr/>
          </p:nvSpPr>
          <p:spPr bwMode="auto">
            <a:xfrm>
              <a:off x="2208" y="2784"/>
              <a:ext cx="624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tx1"/>
                  </a:solidFill>
                </a:rPr>
                <a:t>…</a:t>
              </a:r>
            </a:p>
          </p:txBody>
        </p:sp>
        <p:sp>
          <p:nvSpPr>
            <p:cNvPr id="38925" name="Text Box 13"/>
            <p:cNvSpPr txBox="1">
              <a:spLocks noChangeArrowheads="1"/>
            </p:cNvSpPr>
            <p:nvPr/>
          </p:nvSpPr>
          <p:spPr bwMode="auto">
            <a:xfrm>
              <a:off x="4176" y="2784"/>
              <a:ext cx="624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tx1"/>
                  </a:solidFill>
                </a:rPr>
                <a:t>…</a:t>
              </a:r>
            </a:p>
          </p:txBody>
        </p:sp>
        <p:sp>
          <p:nvSpPr>
            <p:cNvPr id="38926" name="Text Box 14"/>
            <p:cNvSpPr txBox="1">
              <a:spLocks noChangeArrowheads="1"/>
            </p:cNvSpPr>
            <p:nvPr/>
          </p:nvSpPr>
          <p:spPr bwMode="auto">
            <a:xfrm>
              <a:off x="4656" y="2784"/>
              <a:ext cx="624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tx1"/>
                  </a:solidFill>
                </a:rPr>
                <a:t>…</a:t>
              </a:r>
            </a:p>
          </p:txBody>
        </p:sp>
        <p:sp>
          <p:nvSpPr>
            <p:cNvPr id="38927" name="Text Box 15"/>
            <p:cNvSpPr txBox="1">
              <a:spLocks noChangeArrowheads="1"/>
            </p:cNvSpPr>
            <p:nvPr/>
          </p:nvSpPr>
          <p:spPr bwMode="auto">
            <a:xfrm>
              <a:off x="2736" y="2832"/>
              <a:ext cx="624" cy="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</a:rPr>
                <a:t>9995</a:t>
              </a:r>
            </a:p>
          </p:txBody>
        </p:sp>
        <p:grpSp>
          <p:nvGrpSpPr>
            <p:cNvPr id="38928" name="Group 16"/>
            <p:cNvGrpSpPr>
              <a:grpSpLocks/>
            </p:cNvGrpSpPr>
            <p:nvPr/>
          </p:nvGrpSpPr>
          <p:grpSpPr bwMode="auto">
            <a:xfrm>
              <a:off x="144" y="2688"/>
              <a:ext cx="5616" cy="144"/>
              <a:chOff x="0" y="2064"/>
              <a:chExt cx="5616" cy="144"/>
            </a:xfrm>
          </p:grpSpPr>
          <p:grpSp>
            <p:nvGrpSpPr>
              <p:cNvPr id="38929" name="Group 17"/>
              <p:cNvGrpSpPr>
                <a:grpSpLocks/>
              </p:cNvGrpSpPr>
              <p:nvPr/>
            </p:nvGrpSpPr>
            <p:grpSpPr bwMode="auto">
              <a:xfrm>
                <a:off x="0" y="2064"/>
                <a:ext cx="480" cy="144"/>
                <a:chOff x="576" y="2064"/>
                <a:chExt cx="480" cy="144"/>
              </a:xfrm>
            </p:grpSpPr>
            <p:sp>
              <p:nvSpPr>
                <p:cNvPr id="38930" name="Line 18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31" name="Line 19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32" name="Group 20"/>
              <p:cNvGrpSpPr>
                <a:grpSpLocks/>
              </p:cNvGrpSpPr>
              <p:nvPr/>
            </p:nvGrpSpPr>
            <p:grpSpPr bwMode="auto">
              <a:xfrm>
                <a:off x="480" y="2064"/>
                <a:ext cx="480" cy="144"/>
                <a:chOff x="576" y="2064"/>
                <a:chExt cx="480" cy="144"/>
              </a:xfrm>
            </p:grpSpPr>
            <p:sp>
              <p:nvSpPr>
                <p:cNvPr id="38933" name="Line 21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34" name="Line 22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35" name="Group 23"/>
              <p:cNvGrpSpPr>
                <a:grpSpLocks/>
              </p:cNvGrpSpPr>
              <p:nvPr/>
            </p:nvGrpSpPr>
            <p:grpSpPr bwMode="auto">
              <a:xfrm>
                <a:off x="960" y="2064"/>
                <a:ext cx="480" cy="144"/>
                <a:chOff x="576" y="2064"/>
                <a:chExt cx="480" cy="144"/>
              </a:xfrm>
            </p:grpSpPr>
            <p:sp>
              <p:nvSpPr>
                <p:cNvPr id="38936" name="Line 24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37" name="Line 25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38" name="Group 26"/>
              <p:cNvGrpSpPr>
                <a:grpSpLocks/>
              </p:cNvGrpSpPr>
              <p:nvPr/>
            </p:nvGrpSpPr>
            <p:grpSpPr bwMode="auto">
              <a:xfrm>
                <a:off x="1440" y="2064"/>
                <a:ext cx="480" cy="144"/>
                <a:chOff x="576" y="2064"/>
                <a:chExt cx="480" cy="144"/>
              </a:xfrm>
            </p:grpSpPr>
            <p:sp>
              <p:nvSpPr>
                <p:cNvPr id="38939" name="Line 27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40" name="Line 28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41" name="Group 29"/>
              <p:cNvGrpSpPr>
                <a:grpSpLocks/>
              </p:cNvGrpSpPr>
              <p:nvPr/>
            </p:nvGrpSpPr>
            <p:grpSpPr bwMode="auto">
              <a:xfrm>
                <a:off x="1920" y="2064"/>
                <a:ext cx="480" cy="144"/>
                <a:chOff x="576" y="2064"/>
                <a:chExt cx="480" cy="144"/>
              </a:xfrm>
            </p:grpSpPr>
            <p:sp>
              <p:nvSpPr>
                <p:cNvPr id="38942" name="Line 30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43" name="Line 31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44" name="Group 32"/>
              <p:cNvGrpSpPr>
                <a:grpSpLocks/>
              </p:cNvGrpSpPr>
              <p:nvPr/>
            </p:nvGrpSpPr>
            <p:grpSpPr bwMode="auto">
              <a:xfrm>
                <a:off x="2400" y="2064"/>
                <a:ext cx="480" cy="144"/>
                <a:chOff x="576" y="2064"/>
                <a:chExt cx="480" cy="144"/>
              </a:xfrm>
            </p:grpSpPr>
            <p:sp>
              <p:nvSpPr>
                <p:cNvPr id="38945" name="Line 33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46" name="Line 34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47" name="Group 35"/>
              <p:cNvGrpSpPr>
                <a:grpSpLocks/>
              </p:cNvGrpSpPr>
              <p:nvPr/>
            </p:nvGrpSpPr>
            <p:grpSpPr bwMode="auto">
              <a:xfrm>
                <a:off x="2880" y="2064"/>
                <a:ext cx="480" cy="144"/>
                <a:chOff x="576" y="2064"/>
                <a:chExt cx="480" cy="144"/>
              </a:xfrm>
            </p:grpSpPr>
            <p:sp>
              <p:nvSpPr>
                <p:cNvPr id="38948" name="Line 36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49" name="Line 37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50" name="Group 38"/>
              <p:cNvGrpSpPr>
                <a:grpSpLocks/>
              </p:cNvGrpSpPr>
              <p:nvPr/>
            </p:nvGrpSpPr>
            <p:grpSpPr bwMode="auto">
              <a:xfrm>
                <a:off x="3360" y="2064"/>
                <a:ext cx="480" cy="144"/>
                <a:chOff x="576" y="2064"/>
                <a:chExt cx="480" cy="144"/>
              </a:xfrm>
            </p:grpSpPr>
            <p:sp>
              <p:nvSpPr>
                <p:cNvPr id="38951" name="Line 39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52" name="Line 40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53" name="Group 41"/>
              <p:cNvGrpSpPr>
                <a:grpSpLocks/>
              </p:cNvGrpSpPr>
              <p:nvPr/>
            </p:nvGrpSpPr>
            <p:grpSpPr bwMode="auto">
              <a:xfrm>
                <a:off x="3840" y="2064"/>
                <a:ext cx="480" cy="144"/>
                <a:chOff x="576" y="2064"/>
                <a:chExt cx="480" cy="144"/>
              </a:xfrm>
            </p:grpSpPr>
            <p:sp>
              <p:nvSpPr>
                <p:cNvPr id="38954" name="Line 42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55" name="Line 43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56" name="Group 44"/>
              <p:cNvGrpSpPr>
                <a:grpSpLocks/>
              </p:cNvGrpSpPr>
              <p:nvPr/>
            </p:nvGrpSpPr>
            <p:grpSpPr bwMode="auto">
              <a:xfrm>
                <a:off x="4320" y="2064"/>
                <a:ext cx="480" cy="144"/>
                <a:chOff x="576" y="2064"/>
                <a:chExt cx="480" cy="144"/>
              </a:xfrm>
            </p:grpSpPr>
            <p:sp>
              <p:nvSpPr>
                <p:cNvPr id="38957" name="Line 45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58" name="Line 46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8959" name="Group 47"/>
              <p:cNvGrpSpPr>
                <a:grpSpLocks/>
              </p:cNvGrpSpPr>
              <p:nvPr/>
            </p:nvGrpSpPr>
            <p:grpSpPr bwMode="auto">
              <a:xfrm>
                <a:off x="4800" y="2064"/>
                <a:ext cx="480" cy="144"/>
                <a:chOff x="576" y="2064"/>
                <a:chExt cx="480" cy="144"/>
              </a:xfrm>
            </p:grpSpPr>
            <p:sp>
              <p:nvSpPr>
                <p:cNvPr id="38960" name="Line 48"/>
                <p:cNvSpPr>
                  <a:spLocks noChangeShapeType="1"/>
                </p:cNvSpPr>
                <p:nvPr/>
              </p:nvSpPr>
              <p:spPr bwMode="auto">
                <a:xfrm>
                  <a:off x="576" y="216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61" name="Line 49"/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962" name="Line 50"/>
              <p:cNvSpPr>
                <a:spLocks noChangeShapeType="1"/>
              </p:cNvSpPr>
              <p:nvPr/>
            </p:nvSpPr>
            <p:spPr bwMode="auto">
              <a:xfrm>
                <a:off x="5280" y="2160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8963" name="Text Box 51"/>
            <p:cNvSpPr txBox="1">
              <a:spLocks noChangeArrowheads="1"/>
            </p:cNvSpPr>
            <p:nvPr/>
          </p:nvSpPr>
          <p:spPr bwMode="auto">
            <a:xfrm>
              <a:off x="3696" y="2784"/>
              <a:ext cx="624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tx1"/>
                  </a:solidFill>
                </a:rPr>
                <a:t>…</a:t>
              </a:r>
            </a:p>
          </p:txBody>
        </p:sp>
        <p:sp>
          <p:nvSpPr>
            <p:cNvPr id="38964" name="Text Box 52"/>
            <p:cNvSpPr txBox="1">
              <a:spLocks noChangeArrowheads="1"/>
            </p:cNvSpPr>
            <p:nvPr/>
          </p:nvSpPr>
          <p:spPr bwMode="auto">
            <a:xfrm>
              <a:off x="3216" y="2784"/>
              <a:ext cx="624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tx1"/>
                  </a:solidFill>
                </a:rPr>
                <a:t>…</a:t>
              </a:r>
            </a:p>
          </p:txBody>
        </p:sp>
        <p:sp>
          <p:nvSpPr>
            <p:cNvPr id="38965" name="Text Box 53"/>
            <p:cNvSpPr txBox="1">
              <a:spLocks noChangeArrowheads="1"/>
            </p:cNvSpPr>
            <p:nvPr/>
          </p:nvSpPr>
          <p:spPr bwMode="auto">
            <a:xfrm>
              <a:off x="768" y="2832"/>
              <a:ext cx="624" cy="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</a:rPr>
                <a:t>9991</a:t>
              </a:r>
            </a:p>
          </p:txBody>
        </p:sp>
        <p:sp>
          <p:nvSpPr>
            <p:cNvPr id="38966" name="Text Box 54"/>
            <p:cNvSpPr txBox="1">
              <a:spLocks noChangeArrowheads="1"/>
            </p:cNvSpPr>
            <p:nvPr/>
          </p:nvSpPr>
          <p:spPr bwMode="auto">
            <a:xfrm>
              <a:off x="288" y="2832"/>
              <a:ext cx="624" cy="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</a:rPr>
                <a:t>9990</a:t>
              </a:r>
            </a:p>
          </p:txBody>
        </p:sp>
      </p:grpSp>
      <p:sp>
        <p:nvSpPr>
          <p:cNvPr id="38967" name="Text Box 55"/>
          <p:cNvSpPr txBox="1">
            <a:spLocks noChangeArrowheads="1"/>
          </p:cNvSpPr>
          <p:nvPr/>
        </p:nvSpPr>
        <p:spPr bwMode="auto">
          <a:xfrm>
            <a:off x="2700338" y="4614863"/>
            <a:ext cx="852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9993</a:t>
            </a:r>
          </a:p>
        </p:txBody>
      </p:sp>
      <p:sp>
        <p:nvSpPr>
          <p:cNvPr id="38968" name="Text Box 56"/>
          <p:cNvSpPr txBox="1">
            <a:spLocks noChangeArrowheads="1"/>
          </p:cNvSpPr>
          <p:nvPr/>
        </p:nvSpPr>
        <p:spPr bwMode="auto">
          <a:xfrm>
            <a:off x="3462338" y="46053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9994</a:t>
            </a:r>
          </a:p>
        </p:txBody>
      </p:sp>
      <p:sp>
        <p:nvSpPr>
          <p:cNvPr id="38969" name="Text Box 57"/>
          <p:cNvSpPr txBox="1">
            <a:spLocks noChangeArrowheads="1"/>
          </p:cNvSpPr>
          <p:nvPr/>
        </p:nvSpPr>
        <p:spPr bwMode="auto">
          <a:xfrm>
            <a:off x="4943475" y="460057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9996</a:t>
            </a:r>
          </a:p>
        </p:txBody>
      </p:sp>
      <p:sp>
        <p:nvSpPr>
          <p:cNvPr id="38970" name="Text Box 58"/>
          <p:cNvSpPr txBox="1">
            <a:spLocks noChangeArrowheads="1"/>
          </p:cNvSpPr>
          <p:nvPr/>
        </p:nvSpPr>
        <p:spPr bwMode="auto">
          <a:xfrm>
            <a:off x="5748338" y="4576763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9997</a:t>
            </a:r>
          </a:p>
        </p:txBody>
      </p:sp>
      <p:sp>
        <p:nvSpPr>
          <p:cNvPr id="38971" name="Text Box 59"/>
          <p:cNvSpPr txBox="1">
            <a:spLocks noChangeArrowheads="1"/>
          </p:cNvSpPr>
          <p:nvPr/>
        </p:nvSpPr>
        <p:spPr bwMode="auto">
          <a:xfrm>
            <a:off x="6434138" y="4581525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9998</a:t>
            </a:r>
          </a:p>
        </p:txBody>
      </p:sp>
      <p:sp>
        <p:nvSpPr>
          <p:cNvPr id="38972" name="Text Box 60"/>
          <p:cNvSpPr txBox="1">
            <a:spLocks noChangeArrowheads="1"/>
          </p:cNvSpPr>
          <p:nvPr/>
        </p:nvSpPr>
        <p:spPr bwMode="auto">
          <a:xfrm>
            <a:off x="7077075" y="4567238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9999</a:t>
            </a:r>
          </a:p>
        </p:txBody>
      </p:sp>
      <p:sp>
        <p:nvSpPr>
          <p:cNvPr id="38977" name="Text Box 65"/>
          <p:cNvSpPr txBox="1">
            <a:spLocks noChangeArrowheads="1"/>
          </p:cNvSpPr>
          <p:nvPr/>
        </p:nvSpPr>
        <p:spPr bwMode="auto">
          <a:xfrm>
            <a:off x="1890713" y="460057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9992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3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38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38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38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67" grpId="0"/>
      <p:bldP spid="38968" grpId="0"/>
      <p:bldP spid="38969" grpId="0"/>
      <p:bldP spid="38970" grpId="0"/>
      <p:bldP spid="38972" grpId="0"/>
      <p:bldP spid="3897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43708"/>
  <p:tag name="VIOLETTITLE" val="toan"/>
  <p:tag name="VIOLETLESSON" val="56"/>
  <p:tag name="VIOLETCATID" val="8049774"/>
  <p:tag name="VIOLETSUBJECT" val="Toán học 3"/>
  <p:tag name="VIOLETAUTHORID" val="6240494"/>
  <p:tag name="VIOLETAUTHORNAME" val="Trần Văn Còn"/>
  <p:tag name="VIOLETAUTHORAVATAR" val="no_avatar.jpg"/>
  <p:tag name="VIOLETAUTHORADDRESS" val="th lu van kha - long an "/>
  <p:tag name="VIOLETDATE" val="2012-10-20 14:13:30"/>
  <p:tag name="VIOLETHIT" val="88"/>
  <p:tag name="VIOLETLIKE" val="0"/>
  <p:tag name="MMPROD_NEXTUNIQUEID" val="10011"/>
  <p:tag name="MMPROD_UIDATA" val="&lt;database version=&quot;7.0&quot;&gt;&lt;object type=&quot;1&quot; unique_id=&quot;10001&quot;&gt;&lt;object type=&quot;2&quot; unique_id=&quot;10656&quot;&gt;&lt;object type=&quot;3&quot; unique_id=&quot;10657&quot;&gt;&lt;property id=&quot;20148&quot; value=&quot;5&quot;/&gt;&lt;property id=&quot;20300&quot; value=&quot;Slide 1&quot;/&gt;&lt;property id=&quot;20307&quot; value=&quot;272&quot;/&gt;&lt;/object&gt;&lt;object type=&quot;3&quot; unique_id=&quot;10658&quot;&gt;&lt;property id=&quot;20148&quot; value=&quot;5&quot;/&gt;&lt;property id=&quot;20300&quot; value=&quot;Slide 2&quot;/&gt;&lt;property id=&quot;20307&quot; value=&quot;257&quot;/&gt;&lt;/object&gt;&lt;object type=&quot;3&quot; unique_id=&quot;10659&quot;&gt;&lt;property id=&quot;20148&quot; value=&quot;5&quot;/&gt;&lt;property id=&quot;20300&quot; value=&quot;Slide 3&quot;/&gt;&lt;property id=&quot;20307&quot; value=&quot;258&quot;/&gt;&lt;/object&gt;&lt;object type=&quot;3&quot; unique_id=&quot;10660&quot;&gt;&lt;property id=&quot;20148&quot; value=&quot;5&quot;/&gt;&lt;property id=&quot;20300&quot; value=&quot;Slide 4&quot;/&gt;&lt;property id=&quot;20307&quot; value=&quot;259&quot;/&gt;&lt;/object&gt;&lt;object type=&quot;3&quot; unique_id=&quot;10661&quot;&gt;&lt;property id=&quot;20148&quot; value=&quot;5&quot;/&gt;&lt;property id=&quot;20300&quot; value=&quot;Slide 5&quot;/&gt;&lt;property id=&quot;20307&quot; value=&quot;266&quot;/&gt;&lt;/object&gt;&lt;object type=&quot;3&quot; unique_id=&quot;10662&quot;&gt;&lt;property id=&quot;20148&quot; value=&quot;5&quot;/&gt;&lt;property id=&quot;20300&quot; value=&quot;Slide 6&quot;/&gt;&lt;property id=&quot;20307&quot; value=&quot;267&quot;/&gt;&lt;/object&gt;&lt;object type=&quot;3&quot; unique_id=&quot;10663&quot;&gt;&lt;property id=&quot;20148&quot; value=&quot;5&quot;/&gt;&lt;property id=&quot;20300&quot; value=&quot;Slide 7&quot;/&gt;&lt;property id=&quot;20307&quot; value=&quot;260&quot;/&gt;&lt;/object&gt;&lt;object type=&quot;3&quot; unique_id=&quot;10664&quot;&gt;&lt;property id=&quot;20148&quot; value=&quot;5&quot;/&gt;&lt;property id=&quot;20300&quot; value=&quot;Slide 8&quot;/&gt;&lt;property id=&quot;20307&quot; value=&quot;261&quot;/&gt;&lt;/object&gt;&lt;object type=&quot;3&quot; unique_id=&quot;10665&quot;&gt;&lt;property id=&quot;20148&quot; value=&quot;5&quot;/&gt;&lt;property id=&quot;20300&quot; value=&quot;Slide 9&quot;/&gt;&lt;property id=&quot;20307&quot; value=&quot;271&quot;/&gt;&lt;/object&gt;&lt;object type=&quot;3&quot; unique_id=&quot;10666&quot;&gt;&lt;property id=&quot;20148&quot; value=&quot;5&quot;/&gt;&lt;property id=&quot;20300&quot; value=&quot;Slide 10&quot;/&gt;&lt;property id=&quot;20307&quot; value=&quot;264&quot;/&gt;&lt;/object&gt;&lt;object type=&quot;3&quot; unique_id=&quot;10667&quot;&gt;&lt;property id=&quot;20148&quot; value=&quot;5&quot;/&gt;&lt;property id=&quot;20300&quot; value=&quot;Slide 11&quot;/&gt;&lt;property id=&quot;20307&quot; value=&quot;263&quot;/&gt;&lt;/object&gt;&lt;/object&gt;&lt;object type=&quot;8&quot; unique_id=&quot;1068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372</Words>
  <Application>Microsoft Office PowerPoint</Application>
  <PresentationFormat>On-screen Show (4:3)</PresentationFormat>
  <Paragraphs>130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.VnTimeH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dht</dc:creator>
  <cp:lastModifiedBy>AutoBVT</cp:lastModifiedBy>
  <cp:revision>156</cp:revision>
  <dcterms:created xsi:type="dcterms:W3CDTF">2008-12-18T03:51:33Z</dcterms:created>
  <dcterms:modified xsi:type="dcterms:W3CDTF">2019-01-08T02:54:57Z</dcterms:modified>
</cp:coreProperties>
</file>