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478" r:id="rId2"/>
    <p:sldId id="452" r:id="rId3"/>
    <p:sldId id="443" r:id="rId4"/>
    <p:sldId id="453" r:id="rId5"/>
    <p:sldId id="376" r:id="rId6"/>
    <p:sldId id="477" r:id="rId7"/>
    <p:sldId id="454" r:id="rId8"/>
    <p:sldId id="401" r:id="rId9"/>
    <p:sldId id="378" r:id="rId10"/>
    <p:sldId id="382" r:id="rId11"/>
    <p:sldId id="385" r:id="rId12"/>
    <p:sldId id="456" r:id="rId13"/>
    <p:sldId id="379" r:id="rId14"/>
    <p:sldId id="457" r:id="rId15"/>
    <p:sldId id="459" r:id="rId16"/>
    <p:sldId id="329" r:id="rId17"/>
    <p:sldId id="460" r:id="rId18"/>
    <p:sldId id="462" r:id="rId19"/>
    <p:sldId id="393" r:id="rId20"/>
    <p:sldId id="464" r:id="rId21"/>
    <p:sldId id="463" r:id="rId22"/>
    <p:sldId id="465" r:id="rId23"/>
    <p:sldId id="466" r:id="rId24"/>
    <p:sldId id="470" r:id="rId25"/>
    <p:sldId id="469" r:id="rId26"/>
    <p:sldId id="467" r:id="rId27"/>
    <p:sldId id="471" r:id="rId28"/>
    <p:sldId id="473" r:id="rId29"/>
    <p:sldId id="407" r:id="rId30"/>
    <p:sldId id="475" r:id="rId31"/>
    <p:sldId id="446" r:id="rId32"/>
    <p:sldId id="447" r:id="rId33"/>
    <p:sldId id="448" r:id="rId34"/>
    <p:sldId id="449" r:id="rId35"/>
    <p:sldId id="450" r:id="rId36"/>
    <p:sldId id="451" r:id="rId37"/>
    <p:sldId id="372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33"/>
    <a:srgbClr val="800000"/>
    <a:srgbClr val="FFCCCC"/>
    <a:srgbClr val="0066FF"/>
    <a:srgbClr val="FF3300"/>
    <a:srgbClr val="00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0" autoAdjust="0"/>
    <p:restoredTop sz="94660"/>
  </p:normalViewPr>
  <p:slideViewPr>
    <p:cSldViewPr>
      <p:cViewPr>
        <p:scale>
          <a:sx n="66" d="100"/>
          <a:sy n="66" d="100"/>
        </p:scale>
        <p:origin x="-6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4F3EC3-A2C4-45E5-8FF4-118B7BC2B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21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007BDA-5AEC-4C62-BC90-076C178CE4D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12E20-CD41-4519-8DA6-3D6E66DC52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488FB-4C46-4A47-B298-619D7CD7D94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4EB10-1790-437F-A741-6105D5A26D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8EBD39-D631-4C2A-B761-99C6E96435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AEE241-DD53-4F0A-8BCF-3E10024A7D6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F43B7-F37D-4751-B1DD-2A9C856BD3E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D48BF-503F-4C1C-99C5-D23A8ABFAC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E5CFA-49E0-4F3B-B41A-99A44DDA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0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8254-CAE5-436E-A6FD-0FCC3C34F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9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BC01-B2AE-4A99-B9FC-A3906DAD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48FD6-2038-4450-822E-7CC7C9C76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7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1D6C-23E9-4C33-A66C-CB79EBFDC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7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F9EE1-121D-4E75-AAD5-B881A52CC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87F89-5BF0-4224-BB13-ABE5D2D6E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157C-42C7-41C3-9164-F81DF2F29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9991-2A06-4671-9E88-B0BFEE51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840B1-EFCB-43B1-9E6A-35F4E2E95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74C3-9133-44A3-B7B5-23F5D9A96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9D28-FE1B-435F-B9D7-14963AC77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7C69-59B9-4E2B-97AE-C75F96AEB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613B28-DD46-4B87-9E8D-844A5FAA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811" y="3330714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1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248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ight Arrow 13"/>
          <p:cNvSpPr>
            <a:spLocks noChangeArrowheads="1"/>
          </p:cNvSpPr>
          <p:nvPr/>
        </p:nvSpPr>
        <p:spPr bwMode="auto">
          <a:xfrm>
            <a:off x="5105400" y="3159125"/>
            <a:ext cx="1371600" cy="650875"/>
          </a:xfrm>
          <a:prstGeom prst="rightArrow">
            <a:avLst>
              <a:gd name="adj1" fmla="val 50000"/>
              <a:gd name="adj2" fmla="val 563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Flowchart: Preparation 12"/>
          <p:cNvSpPr>
            <a:spLocks noChangeArrowheads="1"/>
          </p:cNvSpPr>
          <p:nvPr/>
        </p:nvSpPr>
        <p:spPr bwMode="auto">
          <a:xfrm>
            <a:off x="6477000" y="2362200"/>
            <a:ext cx="2590800" cy="2297113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Sốt xuất 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6705600" cy="6172200"/>
          </a:xfrm>
        </p:spPr>
      </p:pic>
      <p:sp>
        <p:nvSpPr>
          <p:cNvPr id="13315" name="Right Arrow 10"/>
          <p:cNvSpPr>
            <a:spLocks noChangeArrowheads="1"/>
          </p:cNvSpPr>
          <p:nvPr/>
        </p:nvSpPr>
        <p:spPr bwMode="auto">
          <a:xfrm>
            <a:off x="5410200" y="2971800"/>
            <a:ext cx="1371600" cy="650875"/>
          </a:xfrm>
          <a:prstGeom prst="rightArrow">
            <a:avLst>
              <a:gd name="adj1" fmla="val 50000"/>
              <a:gd name="adj2" fmla="val 563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Flowchart: Preparation 11"/>
          <p:cNvSpPr>
            <a:spLocks noChangeArrowheads="1"/>
          </p:cNvSpPr>
          <p:nvPr/>
        </p:nvSpPr>
        <p:spPr bwMode="auto">
          <a:xfrm>
            <a:off x="6477000" y="2552700"/>
            <a:ext cx="2514600" cy="1441450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3300"/>
                </a:solidFill>
                <a:latin typeface="Times New Roman" pitchFamily="18" charset="0"/>
              </a:rPr>
              <a:t>Dịch hạch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0" y="2286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Hoạt động 1.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Sự ô nhiễm và tác hại của rác thải đối với sức khỏe con người. 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905000" y="1752600"/>
            <a:ext cx="6477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vi-VN" sz="2800" b="1" i="1">
                <a:solidFill>
                  <a:srgbClr val="0066FF"/>
                </a:solidFill>
                <a:latin typeface="Times New Roman" pitchFamily="18" charset="0"/>
              </a:rPr>
              <a:t>Rác thải gây ô nhiễm môi trường, ảnh hưởng tới sức khỏe con người.</a:t>
            </a:r>
            <a:endParaRPr lang="vi-VN" sz="2800" b="1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2800" b="1">
                <a:solidFill>
                  <a:srgbClr val="0066FF"/>
                </a:solidFill>
                <a:latin typeface="Times New Roman" pitchFamily="18" charset="0"/>
              </a:rPr>
              <a:t>- </a:t>
            </a:r>
            <a:r>
              <a:rPr lang="vi-VN" sz="2800" b="1" i="1">
                <a:solidFill>
                  <a:srgbClr val="0066FF"/>
                </a:solidFill>
                <a:latin typeface="Times New Roman" pitchFamily="18" charset="0"/>
              </a:rPr>
              <a:t>Chuột, gián, ruồi, muỗi... thường sống trong rác thải. Chúng là những con vật trung gian truyền bệnh cho con người.</a:t>
            </a:r>
          </a:p>
        </p:txBody>
      </p:sp>
      <p:pic>
        <p:nvPicPr>
          <p:cNvPr id="12294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4" name="Picture 8" descr="18859_1d3d6_rac_thai_quan_7_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66FF"/>
                </a:solidFill>
                <a:latin typeface="Times New Roman" pitchFamily="18" charset="0"/>
              </a:rPr>
              <a:t>Những hình ảnh rác thải gây ô nhiễm môi trường</a:t>
            </a:r>
            <a:endParaRPr lang="vi-VN" sz="3200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167946" name="Picture 10" descr="baitoancholoigiai14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7" name="Picture 11" descr="bai-r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8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88913"/>
            <a:ext cx="7772400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463"/>
            <a:ext cx="5948363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1385888"/>
            <a:ext cx="4978401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128713"/>
            <a:ext cx="4054475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76200" y="152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Hoạt động 2.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Cách xử lý rác thải. </a:t>
            </a:r>
          </a:p>
        </p:txBody>
      </p:sp>
      <p:pic>
        <p:nvPicPr>
          <p:cNvPr id="8" name="Picture 47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3957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 descr="anh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3962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9" descr="anh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4062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8" descr="anh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62000" y="35052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8305800" y="33528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609600" y="60960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648200" y="6400800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228600" y="22860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Sai</a:t>
            </a: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7696200" y="914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152400" y="4876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7924800" y="501015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2" grpId="0" animBg="1"/>
      <p:bldP spid="13" grpId="0" animBg="1"/>
      <p:bldP spid="14" grpId="0" animBg="1"/>
      <p:bldP spid="15" grpId="0" animBg="1"/>
      <p:bldP spid="15373" grpId="0"/>
      <p:bldP spid="15374" grpId="0"/>
      <p:bldP spid="15375" grpId="0"/>
      <p:bldP spid="153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3"/>
          <p:cNvSpPr>
            <a:spLocks noChangeShapeType="1"/>
          </p:cNvSpPr>
          <p:nvPr/>
        </p:nvSpPr>
        <p:spPr bwMode="auto">
          <a:xfrm>
            <a:off x="4648200" y="0"/>
            <a:ext cx="0" cy="70104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Text Box 44"/>
          <p:cNvSpPr txBox="1">
            <a:spLocks noChangeArrowheads="1"/>
          </p:cNvSpPr>
          <p:nvPr/>
        </p:nvSpPr>
        <p:spPr bwMode="auto">
          <a:xfrm>
            <a:off x="762000" y="228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B050"/>
                </a:solidFill>
                <a:latin typeface="Times New Roman" pitchFamily="18" charset="0"/>
              </a:rPr>
              <a:t>Những việc nên làm</a:t>
            </a:r>
          </a:p>
        </p:txBody>
      </p:sp>
      <p:sp>
        <p:nvSpPr>
          <p:cNvPr id="17412" name="Text Box 45"/>
          <p:cNvSpPr txBox="1">
            <a:spLocks noChangeArrowheads="1"/>
          </p:cNvSpPr>
          <p:nvPr/>
        </p:nvSpPr>
        <p:spPr bwMode="auto">
          <a:xfrm>
            <a:off x="5029200" y="228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Những việc không nên làm</a:t>
            </a:r>
          </a:p>
        </p:txBody>
      </p:sp>
      <p:pic>
        <p:nvPicPr>
          <p:cNvPr id="18437" name="Picture 46" descr="a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7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8" descr="anh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2362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9" descr="anh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3527425" y="601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219200" y="6096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5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114800" y="3124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534400" y="5943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  <p:bldP spid="184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7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5720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724400" y="3429000"/>
            <a:ext cx="4419600" cy="25908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vi-VN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5105400" y="623888"/>
            <a:ext cx="40386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Tại sao chúng ta không nên vứt rác nơi công cộng?</a:t>
            </a:r>
          </a:p>
          <a:p>
            <a:pPr eaLnBrk="1" hangingPunct="1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4000" y="3733800"/>
            <a:ext cx="3810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i="1">
                <a:solidFill>
                  <a:srgbClr val="FF3300"/>
                </a:solidFill>
                <a:latin typeface="Times New Roman" pitchFamily="18" charset="0"/>
              </a:rPr>
              <a:t>* </a:t>
            </a:r>
            <a:r>
              <a:rPr lang="vi-VN" sz="2400" b="1" i="1" u="sng">
                <a:solidFill>
                  <a:srgbClr val="FF3300"/>
                </a:solidFill>
                <a:latin typeface="Times New Roman" pitchFamily="18" charset="0"/>
              </a:rPr>
              <a:t>Kết luận</a:t>
            </a:r>
            <a:r>
              <a:rPr lang="vi-VN" sz="2400" b="1" i="1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vi-VN" sz="2000" b="1" i="1">
                <a:solidFill>
                  <a:srgbClr val="0066FF"/>
                </a:solidFill>
                <a:latin typeface="Times New Roman" pitchFamily="18" charset="0"/>
              </a:rPr>
              <a:t>Vứt rác bừa bãi không đúng nơi qui định là những hành vi xấu gây ô nhiễm môi trường, làm xấu cảnh quan nơi công cộng.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41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3"/>
          <p:cNvSpPr>
            <a:spLocks noChangeShapeType="1"/>
          </p:cNvSpPr>
          <p:nvPr/>
        </p:nvSpPr>
        <p:spPr bwMode="auto">
          <a:xfrm>
            <a:off x="4648200" y="0"/>
            <a:ext cx="0" cy="70104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Text Box 44"/>
          <p:cNvSpPr txBox="1">
            <a:spLocks noChangeArrowheads="1"/>
          </p:cNvSpPr>
          <p:nvPr/>
        </p:nvSpPr>
        <p:spPr bwMode="auto">
          <a:xfrm>
            <a:off x="762000" y="228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B050"/>
                </a:solidFill>
                <a:latin typeface="Times New Roman" pitchFamily="18" charset="0"/>
              </a:rPr>
              <a:t>Những việc nên làm</a:t>
            </a:r>
          </a:p>
        </p:txBody>
      </p:sp>
      <p:sp>
        <p:nvSpPr>
          <p:cNvPr id="19460" name="Text Box 45"/>
          <p:cNvSpPr txBox="1">
            <a:spLocks noChangeArrowheads="1"/>
          </p:cNvSpPr>
          <p:nvPr/>
        </p:nvSpPr>
        <p:spPr bwMode="auto">
          <a:xfrm>
            <a:off x="5029200" y="228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FF0000"/>
                </a:solidFill>
                <a:latin typeface="Times New Roman" pitchFamily="18" charset="0"/>
              </a:rPr>
              <a:t>Những việc không nên làm</a:t>
            </a:r>
          </a:p>
        </p:txBody>
      </p:sp>
      <p:pic>
        <p:nvPicPr>
          <p:cNvPr id="19461" name="Picture 46" descr="a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7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8" descr="anh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2362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9" descr="anh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36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527425" y="601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1219200" y="60960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5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114800" y="31242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8534400" y="5943600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vi-VN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3018527">
            <a:off x="-31749" y="3257550"/>
            <a:ext cx="1035050" cy="40322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4648200" y="0"/>
            <a:ext cx="0" cy="7010400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66FF"/>
                </a:solidFill>
                <a:latin typeface="Times New Roman" pitchFamily="18" charset="0"/>
              </a:rPr>
              <a:t>Những việc nên làm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029200" y="228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solidFill>
                  <a:srgbClr val="0066FF"/>
                </a:solidFill>
                <a:latin typeface="Times New Roman" pitchFamily="18" charset="0"/>
              </a:rPr>
              <a:t>Những việc không nên làm</a:t>
            </a:r>
          </a:p>
        </p:txBody>
      </p:sp>
      <p:pic>
        <p:nvPicPr>
          <p:cNvPr id="20485" name="Picture 14" descr="images (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5" descr="a1-6b1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images1991821_Picture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-2499"/>
          <a:stretch>
            <a:fillRect/>
          </a:stretch>
        </p:blipFill>
        <p:spPr bwMode="auto">
          <a:xfrm>
            <a:off x="381000" y="6096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://www.baoquangninh.com.vn/dataimages/201209/original/images647304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76200" y="304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Hoạt động 2.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Cách xử lý rác thải.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457200" y="1524000"/>
            <a:ext cx="8305800" cy="3581400"/>
          </a:xfrm>
          <a:prstGeom prst="cloudCallout">
            <a:avLst>
              <a:gd name="adj1" fmla="val -20651"/>
              <a:gd name="adj2" fmla="val 76579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800000"/>
                </a:solidFill>
              </a:rPr>
              <a:t>Sau khi rác được bỏ vào đúng nơi quy định, rác sẽ được xử lý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vận chuyển r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2865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Ở Thành phố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838200" y="57404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Thu gom và vận chuyển đến nơi tập kết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ết quả hình ảnh cho nhà máy xử lý rác t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6200" cy="56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228600" y="57150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Nhà máy xử lý rác thải theo quy trình để chế biến thành phân bón hoặc các sản phẩm tái chế.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8332788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228600" y="57150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Nhà máy xử lý rác thải theo quy trình để chế biến thành phân bón hoặc các sản phẩm tái chế.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Ở Nông thôn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1905000" y="60960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Thu gom và chôn lấp</a:t>
            </a:r>
          </a:p>
        </p:txBody>
      </p:sp>
      <p:pic>
        <p:nvPicPr>
          <p:cNvPr id="8" name="Picture 48" descr="an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1143000"/>
            <a:ext cx="4419600" cy="4267200"/>
            <a:chOff x="192" y="1392"/>
            <a:chExt cx="1584" cy="1392"/>
          </a:xfrm>
        </p:grpSpPr>
        <p:grpSp>
          <p:nvGrpSpPr>
            <p:cNvPr id="25606" name="Group 32"/>
            <p:cNvGrpSpPr>
              <a:grpSpLocks/>
            </p:cNvGrpSpPr>
            <p:nvPr/>
          </p:nvGrpSpPr>
          <p:grpSpPr bwMode="auto">
            <a:xfrm>
              <a:off x="192" y="1392"/>
              <a:ext cx="1584" cy="1392"/>
              <a:chOff x="192" y="1392"/>
              <a:chExt cx="1584" cy="1392"/>
            </a:xfrm>
          </p:grpSpPr>
          <p:pic>
            <p:nvPicPr>
              <p:cNvPr id="25608" name="Picture 33" descr="21501C0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76"/>
              <a:stretch>
                <a:fillRect/>
              </a:stretch>
            </p:blipFill>
            <p:spPr bwMode="auto">
              <a:xfrm>
                <a:off x="192" y="1392"/>
                <a:ext cx="1584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09" name="Oval 34"/>
              <p:cNvSpPr>
                <a:spLocks noChangeArrowheads="1"/>
              </p:cNvSpPr>
              <p:nvPr/>
            </p:nvSpPr>
            <p:spPr bwMode="auto">
              <a:xfrm>
                <a:off x="238" y="2534"/>
                <a:ext cx="144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5607" name="Text Box 35"/>
            <p:cNvSpPr txBox="1">
              <a:spLocks noChangeArrowheads="1"/>
            </p:cNvSpPr>
            <p:nvPr/>
          </p:nvSpPr>
          <p:spPr bwMode="auto">
            <a:xfrm>
              <a:off x="212" y="2516"/>
              <a:ext cx="24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914400"/>
            <a:ext cx="7010400" cy="4495800"/>
            <a:chOff x="3744" y="2928"/>
            <a:chExt cx="1920" cy="1200"/>
          </a:xfrm>
        </p:grpSpPr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3744" y="2928"/>
              <a:ext cx="1872" cy="1200"/>
              <a:chOff x="3744" y="2928"/>
              <a:chExt cx="1872" cy="1200"/>
            </a:xfrm>
          </p:grpSpPr>
          <p:pic>
            <p:nvPicPr>
              <p:cNvPr id="26631" name="Picture 6" descr="IMG0028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928"/>
                <a:ext cx="1872" cy="1200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32" name="Oval 7"/>
              <p:cNvSpPr>
                <a:spLocks noChangeArrowheads="1"/>
              </p:cNvSpPr>
              <p:nvPr/>
            </p:nvSpPr>
            <p:spPr bwMode="auto">
              <a:xfrm>
                <a:off x="5444" y="3926"/>
                <a:ext cx="144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6630" name="Text Box 8"/>
            <p:cNvSpPr txBox="1">
              <a:spLocks noChangeArrowheads="1"/>
            </p:cNvSpPr>
            <p:nvPr/>
          </p:nvSpPr>
          <p:spPr bwMode="auto">
            <a:xfrm>
              <a:off x="5424" y="3897"/>
              <a:ext cx="2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3300"/>
                </a:solidFill>
              </a:endParaRPr>
            </a:p>
          </p:txBody>
        </p:sp>
      </p:grp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Ở Nông thôn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2133600" y="5638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Thu gom và đốt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28600"/>
            <a:ext cx="7543800" cy="5715000"/>
            <a:chOff x="3744" y="1440"/>
            <a:chExt cx="1892" cy="1344"/>
          </a:xfrm>
        </p:grpSpPr>
        <p:grpSp>
          <p:nvGrpSpPr>
            <p:cNvPr id="27652" name="Group 5"/>
            <p:cNvGrpSpPr>
              <a:grpSpLocks/>
            </p:cNvGrpSpPr>
            <p:nvPr/>
          </p:nvGrpSpPr>
          <p:grpSpPr bwMode="auto">
            <a:xfrm>
              <a:off x="3744" y="1440"/>
              <a:ext cx="1872" cy="1344"/>
              <a:chOff x="3744" y="1440"/>
              <a:chExt cx="1872" cy="1344"/>
            </a:xfrm>
          </p:grpSpPr>
          <p:pic>
            <p:nvPicPr>
              <p:cNvPr id="27654" name="Picture 6" descr="1D552D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09"/>
              <a:stretch>
                <a:fillRect/>
              </a:stretch>
            </p:blipFill>
            <p:spPr bwMode="auto">
              <a:xfrm>
                <a:off x="3744" y="1440"/>
                <a:ext cx="1872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5" name="Oval 7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144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7653" name="Text Box 8"/>
            <p:cNvSpPr txBox="1">
              <a:spLocks noChangeArrowheads="1"/>
            </p:cNvSpPr>
            <p:nvPr/>
          </p:nvSpPr>
          <p:spPr bwMode="auto">
            <a:xfrm>
              <a:off x="5396" y="2533"/>
              <a:ext cx="24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3300"/>
                </a:solidFill>
              </a:endParaRPr>
            </a:p>
          </p:txBody>
        </p:sp>
      </p:grpSp>
      <p:sp>
        <p:nvSpPr>
          <p:cNvPr id="27651" name="Text Box 10"/>
          <p:cNvSpPr txBox="1">
            <a:spLocks noChangeArrowheads="1"/>
          </p:cNvSpPr>
          <p:nvPr/>
        </p:nvSpPr>
        <p:spPr bwMode="auto">
          <a:xfrm>
            <a:off x="2133600" y="6019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Thu gom và bán phế liệu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48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1676400" y="60198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Thu gom và ủ để làm phân bón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76200" y="3048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Hoạt động 2.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Cách xử lý rác thải. </a:t>
            </a:r>
          </a:p>
        </p:txBody>
      </p:sp>
      <p:sp>
        <p:nvSpPr>
          <p:cNvPr id="29701" name="TextBox 19"/>
          <p:cNvSpPr txBox="1">
            <a:spLocks noChangeArrowheads="1"/>
          </p:cNvSpPr>
          <p:nvPr/>
        </p:nvSpPr>
        <p:spPr bwMode="auto">
          <a:xfrm>
            <a:off x="304800" y="10668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B050"/>
                </a:solidFill>
              </a:rPr>
              <a:t>? Có mấy cách xử lý rác thải?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1676400" y="2133600"/>
            <a:ext cx="77724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Rác thải có thể xử lí theo bốn cách: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-Chôn;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-Đốt;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-Ủ (để bón ruộng,…);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-Tái chế.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3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3780" name="Picture 4" descr="racyt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92100" y="24130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itchFamily="18" charset="0"/>
              </a:rPr>
              <a:t>                   </a:t>
            </a: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Những sản phẩm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0066FF"/>
                </a:solidFill>
                <a:latin typeface="Times New Roman" pitchFamily="18" charset="0"/>
              </a:rPr>
              <a:t>sau khi được tái chế</a:t>
            </a:r>
            <a:endParaRPr lang="vi-VN" sz="2800" b="1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203782" name="Picture 6" descr="taiche_tphc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305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3-811664-1369380276_500x0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638"/>
            <a:ext cx="8610600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mages (1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hoithi1jpg13704044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hqdefaul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101026776_141750_1373256549634_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maxresdefaul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tai-che-chai-nhua-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152400" y="1066800"/>
            <a:ext cx="4748213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8600" y="1905000"/>
            <a:ext cx="8991600" cy="3352800"/>
          </a:xfrm>
          <a:prstGeom prst="cloudCallou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</a:rPr>
              <a:t>Dựa vào tranh sưu tầm, hãy kể về những hoạt động công nghiệp hoặc nông nghiệp ở địa phương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228600" y="533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Kết luận</a:t>
            </a: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1749" name="Picture 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63700" y="1295400"/>
            <a:ext cx="7467600" cy="414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vi-VN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 thải gây ô nhiễm môi trường, ảnh hưởng tới sức khỏe con người, không nên vứt rác bừa bãi nơi công cộng.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-Ủ (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>
              <a:defRPr/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vi-VN" sz="2800" i="1" dirty="0">
              <a:solidFill>
                <a:srgbClr val="0000FF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1524000"/>
            <a:ext cx="60198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771" name="Title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sz="36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tập củng cố.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667000" y="2971800"/>
            <a:ext cx="17526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980709" y="2971800"/>
            <a:ext cx="1752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667000" y="4267200"/>
            <a:ext cx="17526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3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980709" y="4267200"/>
            <a:ext cx="17526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4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8229600" y="64770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 tmFilter="0,0; .5, 0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3" y="152400"/>
            <a:ext cx="8229600" cy="3810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  <a:p>
            <a:pPr marL="0" indent="0" algn="just">
              <a:buFontTx/>
              <a:buNone/>
            </a:pPr>
            <a:r>
              <a:rPr lang="en-US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giữ gìn vệ sinh môi trường chúng ta cần làm gì</a:t>
            </a:r>
            <a:r>
              <a:rPr lang="en-US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a) Không xả rác bừa bãi, thấy rác phải nhặt bỏ đùng nơi quy định.</a:t>
            </a:r>
          </a:p>
          <a:p>
            <a:pPr marL="0" indent="0" algn="just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b) Thấy rác không nhặt, xả rác thoải mái.</a:t>
            </a:r>
          </a:p>
          <a:p>
            <a:pPr marL="0" indent="0" algn="just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c) Vứt xác chết động vật ra đường.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924800" y="6096000"/>
            <a:ext cx="762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4275" y="5688013"/>
            <a:ext cx="1143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8913" y="5688013"/>
            <a:ext cx="1371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3125" y="5688013"/>
            <a:ext cx="12573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163" y="4267200"/>
            <a:ext cx="12192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5163" y="4267200"/>
            <a:ext cx="1239837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163" y="4267200"/>
            <a:ext cx="1239837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4688" y="4267200"/>
            <a:ext cx="1219200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163" y="4267200"/>
            <a:ext cx="1239837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 tmFilter="0,0; .5, 0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7924800" y="6096000"/>
            <a:ext cx="762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5650" y="5154613"/>
            <a:ext cx="12573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1438" y="5154613"/>
            <a:ext cx="1371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154613"/>
            <a:ext cx="1143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038600"/>
            <a:ext cx="914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4035425"/>
            <a:ext cx="914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4038600"/>
            <a:ext cx="914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038600"/>
            <a:ext cx="914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4038600"/>
            <a:ext cx="914400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3505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Câu 2</a:t>
            </a:r>
          </a:p>
          <a:p>
            <a:pPr marL="0" indent="0" algn="just">
              <a:buFontTx/>
              <a:buNone/>
            </a:pPr>
            <a:r>
              <a:rPr lang="vi-VN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sinh vật nào sống trong môi trường có rác?</a:t>
            </a:r>
          </a:p>
          <a:p>
            <a:pPr marL="0" indent="0">
              <a:buFontTx/>
              <a:buNone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a)	Chó, mèo.</a:t>
            </a:r>
          </a:p>
          <a:p>
            <a:pPr marL="0" indent="0">
              <a:buFontTx/>
              <a:buNone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b)	Chuột, gián, ruồi, muỗi.</a:t>
            </a:r>
          </a:p>
          <a:p>
            <a:pPr marL="0" indent="0">
              <a:buFontTx/>
              <a:buNone/>
            </a:pPr>
            <a:r>
              <a:rPr lang="vi-VN" smtClean="0">
                <a:latin typeface="Times New Roman" pitchFamily="18" charset="0"/>
                <a:cs typeface="Times New Roman" pitchFamily="18" charset="0"/>
              </a:rPr>
              <a:t>c)	Chuột, gà, ruồi.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 tmFilter="0,0; .5, 0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 tmFilter="0,0; .5, 0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 tmFilter="0,0; .5, 0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96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</a:p>
          <a:p>
            <a:pPr marL="0" indent="0" algn="just">
              <a:buFontTx/>
              <a:buNone/>
            </a:pPr>
            <a:r>
              <a:rPr lang="en-US" sz="3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câu đúng:</a:t>
            </a:r>
            <a:endParaRPr lang="en-US" sz="3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Ta không cần bảo vệ môi trường vì đó là trách nhiệm của người lớn.</a:t>
            </a:r>
          </a:p>
          <a:p>
            <a:pPr marL="0" indent="0" algn="just">
              <a:buFontTx/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Môi trường bị ô nhiễm nên ta xả rác thoải mái.</a:t>
            </a:r>
          </a:p>
          <a:p>
            <a:pPr marL="0" indent="0" algn="just">
              <a:buFontTx/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Bảo vệ môi trường là trách nhiệm hàng đầu, là trách nhiệm chung của cộng động.</a:t>
            </a: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7924800" y="6096000"/>
            <a:ext cx="762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5715000"/>
            <a:ext cx="1143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1438" y="5715000"/>
            <a:ext cx="1371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5650" y="5700713"/>
            <a:ext cx="12573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419600"/>
            <a:ext cx="1143000" cy="6445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430713"/>
            <a:ext cx="1143000" cy="6334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419600"/>
            <a:ext cx="11430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419600"/>
            <a:ext cx="11430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4430713"/>
            <a:ext cx="1143000" cy="7191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 tmFilter="0,0; .5, 0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1625"/>
            <a:ext cx="8229600" cy="3355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Câu 4</a:t>
            </a:r>
          </a:p>
          <a:p>
            <a:pPr marL="0" indent="0">
              <a:buFontTx/>
              <a:buNone/>
            </a:pPr>
            <a:r>
              <a:rPr lang="en-US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 xử lí rác là:</a:t>
            </a:r>
            <a:endParaRPr lang="en-US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AutoNum type="alphaLcParenR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Chôn, đốt, vứt xuống sông.</a:t>
            </a:r>
          </a:p>
          <a:p>
            <a:pPr marL="0" indent="0">
              <a:buFontTx/>
              <a:buAutoNum type="alphaLcParenR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Chôn, đốt, ủ rác, tái chế.</a:t>
            </a:r>
          </a:p>
          <a:p>
            <a:pPr marL="0" indent="0">
              <a:buFontTx/>
              <a:buAutoNum type="alphaLcParenR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Cả a, b đều đúng.</a:t>
            </a: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7924800" y="6096000"/>
            <a:ext cx="7620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5154613"/>
            <a:ext cx="1143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1438" y="5154613"/>
            <a:ext cx="1371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5650" y="5140325"/>
            <a:ext cx="12573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4114800"/>
            <a:ext cx="1143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4114800"/>
            <a:ext cx="1143000" cy="788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 tmFilter="0,0; .5, 0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 tmFilter="0,0; .5, 0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i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endParaRPr lang="en-US" b="1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Các em cần phải có ý thức bảo vệ môi trường, không được xả rác bừa bãi, hãy làm một hành động nhỏ để giúp môi trường ngày càng xanh, sạch đẹp hơn.</a:t>
            </a:r>
          </a:p>
          <a:p>
            <a:pPr marL="0" indent="0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Về nhà các em nhớ xem lại vài và chuẩn bị cho bài tiếp theo bài 37: Vệ sinh môi trường (tiếp theo).</a:t>
            </a:r>
          </a:p>
          <a:p>
            <a:pPr marL="0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311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381000" y="1295400"/>
            <a:ext cx="8467725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E1F70D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QUÝ THẦY CÔ CÙNG CÁC EM!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E1F70D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916" name="Picture 4" descr="BDRPC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822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52400" y="1524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Hoạt động 1.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Sự ô nhiễm và tác hại của rác thải đối với sức khỏe con người.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1" name="Picture 3" descr="®Ç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4943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Rectangle 4"/>
          <p:cNvSpPr>
            <a:spLocks noChangeArrowheads="1"/>
          </p:cNvSpPr>
          <p:nvPr/>
        </p:nvSpPr>
        <p:spPr bwMode="auto">
          <a:xfrm>
            <a:off x="304800" y="1447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Tranh 1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228600" y="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1: Sự ô nhiễm và tác hại của rác thải đối với sức khỏe con người. </a:t>
            </a:r>
          </a:p>
        </p:txBody>
      </p:sp>
      <p:pic>
        <p:nvPicPr>
          <p:cNvPr id="5" name="Picture 2" descr="a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24200" y="6096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Tranh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1" name="Picture 3" descr="®Ç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0463"/>
            <a:ext cx="7505700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Rectangle 4"/>
          <p:cNvSpPr>
            <a:spLocks noChangeArrowheads="1"/>
          </p:cNvSpPr>
          <p:nvPr/>
        </p:nvSpPr>
        <p:spPr bwMode="auto">
          <a:xfrm>
            <a:off x="304800" y="14478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Tranh 1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28600" y="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1: Sự ô nhiễm và tác hại của rác thải đối với sức khỏe con người. </a:t>
            </a:r>
          </a:p>
        </p:txBody>
      </p:sp>
      <p:pic>
        <p:nvPicPr>
          <p:cNvPr id="7" name="Picture 2" descr="a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6205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705600" y="6181725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Tranh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2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®Ç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343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1219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Tranh 1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228600" y="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1: Sự ô nhiễm và tác hại của rác thải đối với sức khỏe con người. </a:t>
            </a:r>
          </a:p>
        </p:txBody>
      </p:sp>
      <p:pic>
        <p:nvPicPr>
          <p:cNvPr id="8197" name="Picture 2" descr="anh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620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7696200" y="3886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Tranh 2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0" y="4800600"/>
            <a:ext cx="8915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  Rác có tác hại gì?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4724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5562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90600" y="5562600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sz="3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 sinh vật nào thường sống nơi có rác. Chúng có hại gì đối với sức khỏe con người?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1500" y="5170488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33"/>
                </a:solidFill>
                <a:latin typeface="Times New Roman" pitchFamily="18" charset="0"/>
              </a:rPr>
              <a:t>Con có cảm giác gì khi đi qua đống rác?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9" grpId="0" animBg="1"/>
      <p:bldP spid="10" grpId="0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19" name="Picture 6" descr="m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images (1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Kết quả hình ảnh cho chuột gián  trên đống r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04800"/>
            <a:ext cx="4283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10" descr="Kết quả hình ảnh cho ruồi muỗi trên đống r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3" name="Picture 12" descr="Kết quả hình ảnh cho ruồi muỗi trên đống r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29000"/>
            <a:ext cx="4387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4" descr="kham-pha-ky-an-con-ruoi-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953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Preparation 13"/>
          <p:cNvSpPr>
            <a:spLocks noChangeArrowheads="1"/>
          </p:cNvSpPr>
          <p:nvPr/>
        </p:nvSpPr>
        <p:spPr bwMode="auto">
          <a:xfrm>
            <a:off x="5029200" y="1981200"/>
            <a:ext cx="3427413" cy="3028950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Gây bệnh dịch tả,      lị,…</a:t>
            </a:r>
          </a:p>
        </p:txBody>
      </p:sp>
      <p:sp>
        <p:nvSpPr>
          <p:cNvPr id="11269" name="Right Arrow 14"/>
          <p:cNvSpPr>
            <a:spLocks noChangeArrowheads="1"/>
          </p:cNvSpPr>
          <p:nvPr/>
        </p:nvSpPr>
        <p:spPr bwMode="auto">
          <a:xfrm>
            <a:off x="3962400" y="3048000"/>
            <a:ext cx="1371600" cy="650875"/>
          </a:xfrm>
          <a:prstGeom prst="rightArrow">
            <a:avLst>
              <a:gd name="adj1" fmla="val 50000"/>
              <a:gd name="adj2" fmla="val 5636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vi-VN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2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6932"/>
  <p:tag name="VIOLETTITLE" val="Bài 36. Vệ sinh môi trường"/>
  <p:tag name="VIOLETLESSON" val="32"/>
  <p:tag name="VIOLETCATID" val="2219"/>
  <p:tag name="VIOLETSUBJECT" val="Tự nhiên và Xã hội 3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2:03:55"/>
  <p:tag name="VIOLETHIT" val="45"/>
  <p:tag name="VIOLETLIKE" val="0"/>
  <p:tag name="MMPROD_NEXTUNIQUEID" val="10010"/>
  <p:tag name="MMPROD_UIDATA" val="&lt;database version=&quot;7.0&quot;&gt;&lt;object type=&quot;1&quot; unique_id=&quot;10001&quot;&gt;&lt;object type=&quot;2&quot; unique_id=&quot;10288&quot;&gt;&lt;object type=&quot;3&quot; unique_id=&quot;10289&quot;&gt;&lt;property id=&quot;20148&quot; value=&quot;5&quot;/&gt;&lt;property id=&quot;20300&quot; value=&quot;Slide 3&quot;/&gt;&lt;property id=&quot;20307&quot; value=&quot;443&quot;/&gt;&lt;/object&gt;&lt;object type=&quot;3&quot; unique_id=&quot;10290&quot;&gt;&lt;property id=&quot;20148&quot; value=&quot;5&quot;/&gt;&lt;property id=&quot;20300&quot; value=&quot;Slide 2&quot;/&gt;&lt;property id=&quot;20307&quot; value=&quot;452&quot;/&gt;&lt;/object&gt;&lt;object type=&quot;3&quot; unique_id=&quot;10291&quot;&gt;&lt;property id=&quot;20148&quot; value=&quot;5&quot;/&gt;&lt;property id=&quot;20300&quot; value=&quot;Slide 4&quot;/&gt;&lt;property id=&quot;20307&quot; value=&quot;453&quot;/&gt;&lt;/object&gt;&lt;object type=&quot;3&quot; unique_id=&quot;10292&quot;&gt;&lt;property id=&quot;20148&quot; value=&quot;5&quot;/&gt;&lt;property id=&quot;20300&quot; value=&quot;Slide 5&quot;/&gt;&lt;property id=&quot;20307&quot; value=&quot;376&quot;/&gt;&lt;/object&gt;&lt;object type=&quot;3&quot; unique_id=&quot;10293&quot;&gt;&lt;property id=&quot;20148&quot; value=&quot;5&quot;/&gt;&lt;property id=&quot;20300&quot; value=&quot;Slide 6&quot;/&gt;&lt;property id=&quot;20307&quot; value=&quot;477&quot;/&gt;&lt;/object&gt;&lt;object type=&quot;3&quot; unique_id=&quot;10294&quot;&gt;&lt;property id=&quot;20148&quot; value=&quot;5&quot;/&gt;&lt;property id=&quot;20300&quot; value=&quot;Slide 7&quot;/&gt;&lt;property id=&quot;20307&quot; value=&quot;454&quot;/&gt;&lt;/object&gt;&lt;object type=&quot;3&quot; unique_id=&quot;10295&quot;&gt;&lt;property id=&quot;20148&quot; value=&quot;5&quot;/&gt;&lt;property id=&quot;20300&quot; value=&quot;Slide 8&quot;/&gt;&lt;property id=&quot;20307&quot; value=&quot;401&quot;/&gt;&lt;/object&gt;&lt;object type=&quot;3&quot; unique_id=&quot;10296&quot;&gt;&lt;property id=&quot;20148&quot; value=&quot;5&quot;/&gt;&lt;property id=&quot;20300&quot; value=&quot;Slide 9&quot;/&gt;&lt;property id=&quot;20307&quot; value=&quot;378&quot;/&gt;&lt;/object&gt;&lt;object type=&quot;3&quot; unique_id=&quot;10297&quot;&gt;&lt;property id=&quot;20148&quot; value=&quot;5&quot;/&gt;&lt;property id=&quot;20300&quot; value=&quot;Slide 10&quot;/&gt;&lt;property id=&quot;20307&quot; value=&quot;382&quot;/&gt;&lt;/object&gt;&lt;object type=&quot;3&quot; unique_id=&quot;10298&quot;&gt;&lt;property id=&quot;20148&quot; value=&quot;5&quot;/&gt;&lt;property id=&quot;20300&quot; value=&quot;Slide 11&quot;/&gt;&lt;property id=&quot;20307&quot; value=&quot;385&quot;/&gt;&lt;/object&gt;&lt;object type=&quot;3&quot; unique_id=&quot;10299&quot;&gt;&lt;property id=&quot;20148&quot; value=&quot;5&quot;/&gt;&lt;property id=&quot;20300&quot; value=&quot;Slide 12&quot;/&gt;&lt;property id=&quot;20307&quot; value=&quot;456&quot;/&gt;&lt;/object&gt;&lt;object type=&quot;3&quot; unique_id=&quot;10300&quot;&gt;&lt;property id=&quot;20148&quot; value=&quot;5&quot;/&gt;&lt;property id=&quot;20300&quot; value=&quot;Slide 13&quot;/&gt;&lt;property id=&quot;20307&quot; value=&quot;379&quot;/&gt;&lt;/object&gt;&lt;object type=&quot;3&quot; unique_id=&quot;10301&quot;&gt;&lt;property id=&quot;20148&quot; value=&quot;5&quot;/&gt;&lt;property id=&quot;20300&quot; value=&quot;Slide 14&quot;/&gt;&lt;property id=&quot;20307&quot; value=&quot;457&quot;/&gt;&lt;/object&gt;&lt;object type=&quot;3&quot; unique_id=&quot;10302&quot;&gt;&lt;property id=&quot;20148&quot; value=&quot;5&quot;/&gt;&lt;property id=&quot;20300&quot; value=&quot;Slide 15&quot;/&gt;&lt;property id=&quot;20307&quot; value=&quot;459&quot;/&gt;&lt;/object&gt;&lt;object type=&quot;3&quot; unique_id=&quot;10303&quot;&gt;&lt;property id=&quot;20148&quot; value=&quot;5&quot;/&gt;&lt;property id=&quot;20300&quot; value=&quot;Slide 16&quot;/&gt;&lt;property id=&quot;20307&quot; value=&quot;329&quot;/&gt;&lt;/object&gt;&lt;object type=&quot;3&quot; unique_id=&quot;10304&quot;&gt;&lt;property id=&quot;20148&quot; value=&quot;5&quot;/&gt;&lt;property id=&quot;20300&quot; value=&quot;Slide 17&quot;/&gt;&lt;property id=&quot;20307&quot; value=&quot;460&quot;/&gt;&lt;/object&gt;&lt;object type=&quot;3&quot; unique_id=&quot;10305&quot;&gt;&lt;property id=&quot;20148&quot; value=&quot;5&quot;/&gt;&lt;property id=&quot;20300&quot; value=&quot;Slide 18&quot;/&gt;&lt;property id=&quot;20307&quot; value=&quot;462&quot;/&gt;&lt;/object&gt;&lt;object type=&quot;3&quot; unique_id=&quot;10306&quot;&gt;&lt;property id=&quot;20148&quot; value=&quot;5&quot;/&gt;&lt;property id=&quot;20300&quot; value=&quot;Slide 19&quot;/&gt;&lt;property id=&quot;20307&quot; value=&quot;393&quot;/&gt;&lt;/object&gt;&lt;object type=&quot;3&quot; unique_id=&quot;10307&quot;&gt;&lt;property id=&quot;20148&quot; value=&quot;5&quot;/&gt;&lt;property id=&quot;20300&quot; value=&quot;Slide 20&quot;/&gt;&lt;property id=&quot;20307&quot; value=&quot;464&quot;/&gt;&lt;/object&gt;&lt;object type=&quot;3&quot; unique_id=&quot;10308&quot;&gt;&lt;property id=&quot;20148&quot; value=&quot;5&quot;/&gt;&lt;property id=&quot;20300&quot; value=&quot;Slide 21&quot;/&gt;&lt;property id=&quot;20307&quot; value=&quot;463&quot;/&gt;&lt;/object&gt;&lt;object type=&quot;3&quot; unique_id=&quot;10309&quot;&gt;&lt;property id=&quot;20148&quot; value=&quot;5&quot;/&gt;&lt;property id=&quot;20300&quot; value=&quot;Slide 22&quot;/&gt;&lt;property id=&quot;20307&quot; value=&quot;465&quot;/&gt;&lt;/object&gt;&lt;object type=&quot;3&quot; unique_id=&quot;10310&quot;&gt;&lt;property id=&quot;20148&quot; value=&quot;5&quot;/&gt;&lt;property id=&quot;20300&quot; value=&quot;Slide 23&quot;/&gt;&lt;property id=&quot;20307&quot; value=&quot;466&quot;/&gt;&lt;/object&gt;&lt;object type=&quot;3&quot; unique_id=&quot;10311&quot;&gt;&lt;property id=&quot;20148&quot; value=&quot;5&quot;/&gt;&lt;property id=&quot;20300&quot; value=&quot;Slide 24&quot;/&gt;&lt;property id=&quot;20307&quot; value=&quot;470&quot;/&gt;&lt;/object&gt;&lt;object type=&quot;3&quot; unique_id=&quot;10312&quot;&gt;&lt;property id=&quot;20148&quot; value=&quot;5&quot;/&gt;&lt;property id=&quot;20300&quot; value=&quot;Slide 25&quot;/&gt;&lt;property id=&quot;20307&quot; value=&quot;469&quot;/&gt;&lt;/object&gt;&lt;object type=&quot;3&quot; unique_id=&quot;10313&quot;&gt;&lt;property id=&quot;20148&quot; value=&quot;5&quot;/&gt;&lt;property id=&quot;20300&quot; value=&quot;Slide 26&quot;/&gt;&lt;property id=&quot;20307&quot; value=&quot;467&quot;/&gt;&lt;/object&gt;&lt;object type=&quot;3&quot; unique_id=&quot;10314&quot;&gt;&lt;property id=&quot;20148&quot; value=&quot;5&quot;/&gt;&lt;property id=&quot;20300&quot; value=&quot;Slide 27&quot;/&gt;&lt;property id=&quot;20307&quot; value=&quot;471&quot;/&gt;&lt;/object&gt;&lt;object type=&quot;3&quot; unique_id=&quot;10315&quot;&gt;&lt;property id=&quot;20148&quot; value=&quot;5&quot;/&gt;&lt;property id=&quot;20300&quot; value=&quot;Slide 28&quot;/&gt;&lt;property id=&quot;20307&quot; value=&quot;473&quot;/&gt;&lt;/object&gt;&lt;object type=&quot;3&quot; unique_id=&quot;10316&quot;&gt;&lt;property id=&quot;20148&quot; value=&quot;5&quot;/&gt;&lt;property id=&quot;20300&quot; value=&quot;Slide 29&quot;/&gt;&lt;property id=&quot;20307&quot; value=&quot;407&quot;/&gt;&lt;/object&gt;&lt;object type=&quot;3&quot; unique_id=&quot;10317&quot;&gt;&lt;property id=&quot;20148&quot; value=&quot;5&quot;/&gt;&lt;property id=&quot;20300&quot; value=&quot;Slide 30&quot;/&gt;&lt;property id=&quot;20307&quot; value=&quot;475&quot;/&gt;&lt;/object&gt;&lt;object type=&quot;3&quot; unique_id=&quot;10318&quot;&gt;&lt;property id=&quot;20148&quot; value=&quot;5&quot;/&gt;&lt;property id=&quot;20300&quot; value=&quot;Slide 31 - &amp;quot;Bài tập củng cố.&amp;quot;&quot;/&gt;&lt;property id=&quot;20307&quot; value=&quot;446&quot;/&gt;&lt;/object&gt;&lt;object type=&quot;3&quot; unique_id=&quot;10319&quot;&gt;&lt;property id=&quot;20148&quot; value=&quot;5&quot;/&gt;&lt;property id=&quot;20300&quot; value=&quot;Slide 32&quot;/&gt;&lt;property id=&quot;20307&quot; value=&quot;447&quot;/&gt;&lt;/object&gt;&lt;object type=&quot;3&quot; unique_id=&quot;10320&quot;&gt;&lt;property id=&quot;20148&quot; value=&quot;5&quot;/&gt;&lt;property id=&quot;20300&quot; value=&quot;Slide 33&quot;/&gt;&lt;property id=&quot;20307&quot; value=&quot;448&quot;/&gt;&lt;/object&gt;&lt;object type=&quot;3&quot; unique_id=&quot;10321&quot;&gt;&lt;property id=&quot;20148&quot; value=&quot;5&quot;/&gt;&lt;property id=&quot;20300&quot; value=&quot;Slide 34&quot;/&gt;&lt;property id=&quot;20307&quot; value=&quot;449&quot;/&gt;&lt;/object&gt;&lt;object type=&quot;3&quot; unique_id=&quot;10322&quot;&gt;&lt;property id=&quot;20148&quot; value=&quot;5&quot;/&gt;&lt;property id=&quot;20300&quot; value=&quot;Slide 35&quot;/&gt;&lt;property id=&quot;20307&quot; value=&quot;450&quot;/&gt;&lt;/object&gt;&lt;object type=&quot;3&quot; unique_id=&quot;10323&quot;&gt;&lt;property id=&quot;20148&quot; value=&quot;5&quot;/&gt;&lt;property id=&quot;20300&quot; value=&quot;Slide 36&quot;/&gt;&lt;property id=&quot;20307&quot; value=&quot;451&quot;/&gt;&lt;/object&gt;&lt;object type=&quot;3&quot; unique_id=&quot;10324&quot;&gt;&lt;property id=&quot;20148&quot; value=&quot;5&quot;/&gt;&lt;property id=&quot;20300&quot; value=&quot;Slide 37&quot;/&gt;&lt;property id=&quot;20307&quot; value=&quot;372&quot;/&gt;&lt;/object&gt;&lt;object type=&quot;3&quot; unique_id=&quot;10401&quot;&gt;&lt;property id=&quot;20148&quot; value=&quot;5&quot;/&gt;&lt;property id=&quot;20300&quot; value=&quot;Slide 1 - &amp;quot;&amp;#x0D;&amp;#x0A;&amp;quot;&quot;/&gt;&lt;property id=&quot;20307&quot; value=&quot;478&quot;/&gt;&lt;/object&gt;&lt;/object&gt;&lt;object type=&quot;8&quot; unique_id=&quot;103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7808</TotalTime>
  <Words>878</Words>
  <Application>Microsoft Office PowerPoint</Application>
  <PresentationFormat>On-screen Show (4:3)</PresentationFormat>
  <Paragraphs>151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255</cp:revision>
  <dcterms:created xsi:type="dcterms:W3CDTF">2009-03-04T06:00:53Z</dcterms:created>
  <dcterms:modified xsi:type="dcterms:W3CDTF">2018-12-12T03:47:25Z</dcterms:modified>
</cp:coreProperties>
</file>