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3" r:id="rId2"/>
    <p:sldId id="284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86" r:id="rId11"/>
    <p:sldId id="288" r:id="rId12"/>
    <p:sldId id="289" r:id="rId13"/>
    <p:sldId id="272" r:id="rId14"/>
    <p:sldId id="29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CC"/>
    <a:srgbClr val="0066FF"/>
    <a:srgbClr val="00FF00"/>
    <a:srgbClr val="000000"/>
    <a:srgbClr val="FF0066"/>
    <a:srgbClr val="CC0066"/>
    <a:srgbClr val="C7F8FD"/>
    <a:srgbClr val="043E07"/>
    <a:srgbClr val="CC99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9" autoAdjust="0"/>
    <p:restoredTop sz="99167" autoAdjust="0"/>
  </p:normalViewPr>
  <p:slideViewPr>
    <p:cSldViewPr>
      <p:cViewPr>
        <p:scale>
          <a:sx n="60" d="100"/>
          <a:sy n="60" d="100"/>
        </p:scale>
        <p:origin x="-786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F8DB7A0-8C11-4A96-9135-D4B126153110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1AFF5D3-7862-413B-8E13-0C8813631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4000" b="-5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8309C5A-1499-43DE-8A68-5E5881175AED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1295400" y="3962400"/>
            <a:ext cx="381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.VnAristote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6096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effectLst/>
                <a:latin typeface="Times New Roman" pitchFamily="18" charset="0"/>
                <a:cs typeface="Times New Roman" pitchFamily="18" charset="0"/>
              </a:rPr>
              <a:t>Trường Tiểu học Ái Mộ A</a:t>
            </a:r>
            <a:endParaRPr lang="en-US" sz="4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7526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Môn: Toán</a:t>
            </a:r>
            <a:endParaRPr lang="en-US" sz="4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27432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effectLst/>
                <a:latin typeface="Times New Roman" pitchFamily="18" charset="0"/>
                <a:cs typeface="Times New Roman" pitchFamily="18" charset="0"/>
              </a:rPr>
              <a:t>Lớp: 2B</a:t>
            </a:r>
            <a:endParaRPr lang="en-US" sz="4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19400" y="3559314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effectLst/>
                <a:latin typeface="Times New Roman" pitchFamily="18" charset="0"/>
                <a:cs typeface="Times New Roman" pitchFamily="18" charset="0"/>
              </a:rPr>
              <a:t>Tên bài: Phép chia</a:t>
            </a:r>
            <a:endParaRPr lang="en-US" sz="4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67200" y="60198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effectLst/>
                <a:latin typeface="Times New Roman" pitchFamily="18" charset="0"/>
                <a:cs typeface="Times New Roman" pitchFamily="18" charset="0"/>
              </a:rPr>
              <a:t>Giáo viên: Nguyễn Thị Minh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3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8" name="Group 23"/>
          <p:cNvGrpSpPr>
            <a:grpSpLocks/>
          </p:cNvGrpSpPr>
          <p:nvPr/>
        </p:nvGrpSpPr>
        <p:grpSpPr bwMode="auto">
          <a:xfrm rot="-590108">
            <a:off x="214761" y="3764222"/>
            <a:ext cx="1256261" cy="1730440"/>
            <a:chOff x="0" y="0"/>
            <a:chExt cx="480" cy="960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17" name="Group 25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30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9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27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9" name="Group 33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24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37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21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" name="Group 41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11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" name="Group 44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15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" name="Group 48"/>
          <p:cNvGrpSpPr>
            <a:grpSpLocks/>
          </p:cNvGrpSpPr>
          <p:nvPr/>
        </p:nvGrpSpPr>
        <p:grpSpPr bwMode="auto">
          <a:xfrm rot="-590108">
            <a:off x="1425823" y="3761887"/>
            <a:ext cx="1256261" cy="1747080"/>
            <a:chOff x="0" y="0"/>
            <a:chExt cx="480" cy="960"/>
          </a:xfrm>
        </p:grpSpPr>
        <p:grpSp>
          <p:nvGrpSpPr>
            <p:cNvPr id="34" name="Group 49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42" name="Group 50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55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" name="Group 54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52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" name="Group 58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49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62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46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" name="Group 66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36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" name="Group 69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40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9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8" name="Group 73"/>
          <p:cNvGrpSpPr>
            <a:grpSpLocks/>
          </p:cNvGrpSpPr>
          <p:nvPr/>
        </p:nvGrpSpPr>
        <p:grpSpPr bwMode="auto">
          <a:xfrm rot="-590108">
            <a:off x="2570105" y="3844571"/>
            <a:ext cx="1256261" cy="1700860"/>
            <a:chOff x="0" y="0"/>
            <a:chExt cx="480" cy="960"/>
          </a:xfrm>
        </p:grpSpPr>
        <p:grpSp>
          <p:nvGrpSpPr>
            <p:cNvPr id="59" name="Group 74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67" name="Group 75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80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8" name="Group 79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77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9" name="Group 83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74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0" name="Group 87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71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0" name="Group 91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61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3" name="Group 94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65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4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3" name="Group 98"/>
          <p:cNvGrpSpPr>
            <a:grpSpLocks/>
          </p:cNvGrpSpPr>
          <p:nvPr/>
        </p:nvGrpSpPr>
        <p:grpSpPr bwMode="auto">
          <a:xfrm rot="-590108">
            <a:off x="3855241" y="3751512"/>
            <a:ext cx="1256261" cy="1821032"/>
            <a:chOff x="0" y="0"/>
            <a:chExt cx="480" cy="960"/>
          </a:xfrm>
        </p:grpSpPr>
        <p:grpSp>
          <p:nvGrpSpPr>
            <p:cNvPr id="84" name="Group 99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92" name="Group 100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105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" name="Group 104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102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" name="Group 108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99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0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" name="Group 112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96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85" name="Group 116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86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8" name="Group 119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90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9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8" name="Group 123"/>
          <p:cNvGrpSpPr>
            <a:grpSpLocks/>
          </p:cNvGrpSpPr>
          <p:nvPr/>
        </p:nvGrpSpPr>
        <p:grpSpPr bwMode="auto">
          <a:xfrm rot="-590108">
            <a:off x="4998241" y="3827712"/>
            <a:ext cx="1256261" cy="1821031"/>
            <a:chOff x="0" y="0"/>
            <a:chExt cx="480" cy="960"/>
          </a:xfrm>
        </p:grpSpPr>
        <p:grpSp>
          <p:nvGrpSpPr>
            <p:cNvPr id="109" name="Group 124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117" name="Group 125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130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1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2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8" name="Group 129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127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9" name="Group 133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124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6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0" name="Group 137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121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0" name="Group 141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111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3" name="Group 144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115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4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6" name="Rectangle 135"/>
          <p:cNvSpPr/>
          <p:nvPr/>
        </p:nvSpPr>
        <p:spPr>
          <a:xfrm>
            <a:off x="457200" y="1295400"/>
            <a:ext cx="29562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Times New Roman" pitchFamily="18" charset="0"/>
              </a:rPr>
              <a:t>a ) 3 x 5 = 15</a:t>
            </a:r>
            <a:endParaRPr lang="en-US" sz="40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37" name="Rectangle 20"/>
          <p:cNvSpPr>
            <a:spLocks noChangeArrowheads="1"/>
          </p:cNvSpPr>
          <p:nvPr/>
        </p:nvSpPr>
        <p:spPr bwMode="auto">
          <a:xfrm>
            <a:off x="6477000" y="3048000"/>
            <a:ext cx="2362200" cy="304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3 x 5 = 15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15 : 3 = 5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15 : 5 = 3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533400" y="914400"/>
            <a:ext cx="2971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Times New Roman" pitchFamily="18" charset="0"/>
              </a:rPr>
              <a:t>b ) 4 x 3 = 12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6096000" y="2667000"/>
            <a:ext cx="2514600" cy="2590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smtClean="0">
                <a:solidFill>
                  <a:srgbClr val="0066FF"/>
                </a:solidFill>
                <a:latin typeface="Times New Roman" pitchFamily="18" charset="0"/>
              </a:rPr>
              <a:t>4 x 3 = 12</a:t>
            </a:r>
          </a:p>
          <a:p>
            <a:pPr algn="ctr"/>
            <a:r>
              <a:rPr lang="en-US" sz="4000" b="1" smtClean="0">
                <a:solidFill>
                  <a:srgbClr val="0066FF"/>
                </a:solidFill>
                <a:latin typeface="Times New Roman" pitchFamily="18" charset="0"/>
              </a:rPr>
              <a:t>12 </a:t>
            </a:r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: 4 = 3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12 : 3 = 4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13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176"/>
          <p:cNvSpPr/>
          <p:nvPr/>
        </p:nvSpPr>
        <p:spPr>
          <a:xfrm>
            <a:off x="98425" y="5943600"/>
            <a:ext cx="28194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78" name="Picture 11" descr="vit xam 4"/>
          <p:cNvPicPr>
            <a:picLocks noChangeAspect="1" noChangeArrowheads="1"/>
          </p:cNvPicPr>
          <p:nvPr/>
        </p:nvPicPr>
        <p:blipFill>
          <a:blip r:embed="rId3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842963" y="5068888"/>
            <a:ext cx="887412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9" name="Picture 3" descr="vit con 3"/>
          <p:cNvPicPr>
            <a:picLocks noChangeAspect="1" noChangeArrowheads="1"/>
          </p:cNvPicPr>
          <p:nvPr/>
        </p:nvPicPr>
        <p:blipFill>
          <a:blip r:embed="rId4">
            <a:lum bright="-10000"/>
          </a:blip>
          <a:srcRect/>
          <a:stretch>
            <a:fillRect/>
          </a:stretch>
        </p:blipFill>
        <p:spPr bwMode="auto">
          <a:xfrm rot="20099703">
            <a:off x="409575" y="5575300"/>
            <a:ext cx="9985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0" name="Picture 4" descr="v"/>
          <p:cNvPicPr>
            <a:picLocks noChangeAspect="1" noChangeArrowheads="1"/>
          </p:cNvPicPr>
          <p:nvPr/>
        </p:nvPicPr>
        <p:blipFill>
          <a:blip r:embed="rId5">
            <a:lum bright="-30000" contrast="40000"/>
          </a:blip>
          <a:srcRect/>
          <a:stretch>
            <a:fillRect/>
          </a:stretch>
        </p:blipFill>
        <p:spPr bwMode="auto">
          <a:xfrm rot="958434">
            <a:off x="1139825" y="5580063"/>
            <a:ext cx="830263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1" name="Picture 16" descr="vit xam 4"/>
          <p:cNvPicPr>
            <a:picLocks noChangeAspect="1" noChangeArrowheads="1"/>
          </p:cNvPicPr>
          <p:nvPr/>
        </p:nvPicPr>
        <p:blipFill>
          <a:blip r:embed="rId3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1760538" y="5527675"/>
            <a:ext cx="903287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2" name="Oval 181"/>
          <p:cNvSpPr/>
          <p:nvPr/>
        </p:nvSpPr>
        <p:spPr>
          <a:xfrm>
            <a:off x="784225" y="4876800"/>
            <a:ext cx="1600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3" name="Straight Connector 182"/>
          <p:cNvCxnSpPr>
            <a:endCxn id="182" idx="6"/>
          </p:cNvCxnSpPr>
          <p:nvPr/>
        </p:nvCxnSpPr>
        <p:spPr>
          <a:xfrm>
            <a:off x="819150" y="5048250"/>
            <a:ext cx="15652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>
            <a:stCxn id="182" idx="1"/>
            <a:endCxn id="182" idx="4"/>
          </p:cNvCxnSpPr>
          <p:nvPr/>
        </p:nvCxnSpPr>
        <p:spPr>
          <a:xfrm rot="16200000" flipH="1">
            <a:off x="1139031" y="4812507"/>
            <a:ext cx="325437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V="1">
            <a:off x="1012825" y="4876800"/>
            <a:ext cx="685800" cy="284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rot="16200000" flipH="1">
            <a:off x="1361281" y="4756944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rot="16200000" flipH="1">
            <a:off x="1742281" y="4756944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rot="10800000" flipV="1">
            <a:off x="1546225" y="48768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rot="16200000" flipH="1">
            <a:off x="905668" y="5364957"/>
            <a:ext cx="1503363" cy="1136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endCxn id="177" idx="5"/>
          </p:cNvCxnSpPr>
          <p:nvPr/>
        </p:nvCxnSpPr>
        <p:spPr>
          <a:xfrm rot="16200000" flipH="1">
            <a:off x="1286668" y="5441157"/>
            <a:ext cx="1401763" cy="1035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rot="16200000" flipH="1">
            <a:off x="1584325" y="5372100"/>
            <a:ext cx="1371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16200000" flipH="1">
            <a:off x="593725" y="5372100"/>
            <a:ext cx="16002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rot="16200000" flipH="1">
            <a:off x="365125" y="5448300"/>
            <a:ext cx="15240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rot="16200000" flipH="1">
            <a:off x="136525" y="58293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rot="16200000" flipH="1">
            <a:off x="1992313" y="5421312"/>
            <a:ext cx="1087438" cy="760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rot="16200000" flipH="1">
            <a:off x="2193925" y="5219700"/>
            <a:ext cx="7620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rot="16200000" flipH="1">
            <a:off x="98425" y="6019800"/>
            <a:ext cx="685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rot="16200000" flipH="1">
            <a:off x="212725" y="5676900"/>
            <a:ext cx="1295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rot="5400000">
            <a:off x="860425" y="5105400"/>
            <a:ext cx="1600200" cy="1600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rot="5400000">
            <a:off x="1089025" y="5257800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endCxn id="177" idx="3"/>
          </p:cNvCxnSpPr>
          <p:nvPr/>
        </p:nvCxnSpPr>
        <p:spPr>
          <a:xfrm rot="10800000" flipV="1">
            <a:off x="511175" y="5257800"/>
            <a:ext cx="1492250" cy="14017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rot="5400000">
            <a:off x="1089025" y="5257800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rot="5400000">
            <a:off x="327025" y="5181600"/>
            <a:ext cx="1295400" cy="1295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 rot="10800000" flipV="1">
            <a:off x="76200" y="5257800"/>
            <a:ext cx="1165225" cy="114141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endCxn id="177" idx="4"/>
          </p:cNvCxnSpPr>
          <p:nvPr/>
        </p:nvCxnSpPr>
        <p:spPr>
          <a:xfrm rot="5400000">
            <a:off x="1450975" y="5543550"/>
            <a:ext cx="1295400" cy="1181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 rot="5400000">
            <a:off x="1774825" y="5715000"/>
            <a:ext cx="1066800" cy="1066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rot="5400000">
            <a:off x="302418" y="5130007"/>
            <a:ext cx="741363" cy="844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rot="5400000">
            <a:off x="2155825" y="5973763"/>
            <a:ext cx="762000" cy="762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>
            <a:endCxn id="177" idx="5"/>
          </p:cNvCxnSpPr>
          <p:nvPr/>
        </p:nvCxnSpPr>
        <p:spPr>
          <a:xfrm rot="10800000" flipV="1">
            <a:off x="2505075" y="6248400"/>
            <a:ext cx="412750" cy="4111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rot="16200000" flipH="1">
            <a:off x="136525" y="63627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Oval 210"/>
          <p:cNvSpPr/>
          <p:nvPr/>
        </p:nvSpPr>
        <p:spPr>
          <a:xfrm>
            <a:off x="1828800" y="4038600"/>
            <a:ext cx="28194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12" name="Picture 11" descr="vit xam 4"/>
          <p:cNvPicPr>
            <a:picLocks noChangeAspect="1" noChangeArrowheads="1"/>
          </p:cNvPicPr>
          <p:nvPr/>
        </p:nvPicPr>
        <p:blipFill>
          <a:blip r:embed="rId3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2573338" y="3163888"/>
            <a:ext cx="887412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3" name="Picture 3" descr="vit con 3"/>
          <p:cNvPicPr>
            <a:picLocks noChangeAspect="1" noChangeArrowheads="1"/>
          </p:cNvPicPr>
          <p:nvPr/>
        </p:nvPicPr>
        <p:blipFill>
          <a:blip r:embed="rId4">
            <a:lum bright="-10000"/>
          </a:blip>
          <a:srcRect/>
          <a:stretch>
            <a:fillRect/>
          </a:stretch>
        </p:blipFill>
        <p:spPr bwMode="auto">
          <a:xfrm rot="20099703">
            <a:off x="2139950" y="3670300"/>
            <a:ext cx="1000125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4" name="Picture 4" descr="v"/>
          <p:cNvPicPr>
            <a:picLocks noChangeAspect="1" noChangeArrowheads="1"/>
          </p:cNvPicPr>
          <p:nvPr/>
        </p:nvPicPr>
        <p:blipFill>
          <a:blip r:embed="rId5">
            <a:lum bright="-30000" contrast="40000"/>
          </a:blip>
          <a:srcRect/>
          <a:stretch>
            <a:fillRect/>
          </a:stretch>
        </p:blipFill>
        <p:spPr bwMode="auto">
          <a:xfrm rot="958434">
            <a:off x="2870200" y="3675063"/>
            <a:ext cx="831850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" name="Picture 16" descr="vit xam 4"/>
          <p:cNvPicPr>
            <a:picLocks noChangeAspect="1" noChangeArrowheads="1"/>
          </p:cNvPicPr>
          <p:nvPr/>
        </p:nvPicPr>
        <p:blipFill>
          <a:blip r:embed="rId3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3490913" y="3622675"/>
            <a:ext cx="903287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7" name="Oval 216"/>
          <p:cNvSpPr/>
          <p:nvPr/>
        </p:nvSpPr>
        <p:spPr>
          <a:xfrm>
            <a:off x="2514600" y="2971800"/>
            <a:ext cx="1600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19" name="Straight Connector 218"/>
          <p:cNvCxnSpPr>
            <a:endCxn id="217" idx="6"/>
          </p:cNvCxnSpPr>
          <p:nvPr/>
        </p:nvCxnSpPr>
        <p:spPr>
          <a:xfrm>
            <a:off x="2549525" y="3143250"/>
            <a:ext cx="15652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217" idx="1"/>
            <a:endCxn id="217" idx="4"/>
          </p:cNvCxnSpPr>
          <p:nvPr/>
        </p:nvCxnSpPr>
        <p:spPr>
          <a:xfrm rot="16200000" flipH="1">
            <a:off x="2869406" y="2907507"/>
            <a:ext cx="325437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 flipV="1">
            <a:off x="2743200" y="2971800"/>
            <a:ext cx="685800" cy="284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rot="16200000" flipH="1">
            <a:off x="3091656" y="2851944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rot="16200000" flipH="1">
            <a:off x="3472656" y="2851944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rot="10800000" flipV="1">
            <a:off x="3276600" y="29718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rot="16200000" flipH="1">
            <a:off x="2636043" y="3459957"/>
            <a:ext cx="1503363" cy="1136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endCxn id="211" idx="5"/>
          </p:cNvCxnSpPr>
          <p:nvPr/>
        </p:nvCxnSpPr>
        <p:spPr>
          <a:xfrm rot="16200000" flipH="1">
            <a:off x="3017043" y="3536157"/>
            <a:ext cx="1401763" cy="1035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rot="16200000" flipH="1">
            <a:off x="3314700" y="3467100"/>
            <a:ext cx="1371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 rot="16200000" flipH="1">
            <a:off x="2324100" y="3467100"/>
            <a:ext cx="16002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16200000" flipH="1">
            <a:off x="2095500" y="3543300"/>
            <a:ext cx="15240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rot="16200000" flipH="1">
            <a:off x="1866900" y="39243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 rot="16200000" flipH="1">
            <a:off x="3722688" y="3516312"/>
            <a:ext cx="1087438" cy="760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rot="16200000" flipH="1">
            <a:off x="3924300" y="3314700"/>
            <a:ext cx="7620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 rot="16200000" flipH="1">
            <a:off x="1828800" y="4191000"/>
            <a:ext cx="685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rot="16200000" flipH="1">
            <a:off x="1943100" y="3771900"/>
            <a:ext cx="1295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 rot="5400000">
            <a:off x="2590800" y="3200400"/>
            <a:ext cx="1600200" cy="1600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rot="5400000">
            <a:off x="2819400" y="3352800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>
            <a:endCxn id="211" idx="3"/>
          </p:cNvCxnSpPr>
          <p:nvPr/>
        </p:nvCxnSpPr>
        <p:spPr>
          <a:xfrm rot="10800000" flipV="1">
            <a:off x="2241550" y="3352800"/>
            <a:ext cx="1492250" cy="14017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rot="5400000">
            <a:off x="2819400" y="3352800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rot="5400000">
            <a:off x="1981200" y="3352800"/>
            <a:ext cx="1295400" cy="1295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 rot="10800000" flipV="1">
            <a:off x="2133600" y="2971800"/>
            <a:ext cx="1165225" cy="114141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>
            <a:endCxn id="211" idx="4"/>
          </p:cNvCxnSpPr>
          <p:nvPr/>
        </p:nvCxnSpPr>
        <p:spPr>
          <a:xfrm rot="5400000">
            <a:off x="3181350" y="3638550"/>
            <a:ext cx="1295400" cy="1181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rot="5400000">
            <a:off x="3505200" y="3810000"/>
            <a:ext cx="1066800" cy="1066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>
            <a:stCxn id="217" idx="3"/>
          </p:cNvCxnSpPr>
          <p:nvPr/>
        </p:nvCxnSpPr>
        <p:spPr>
          <a:xfrm rot="5400000">
            <a:off x="1956594" y="3245644"/>
            <a:ext cx="741362" cy="844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rot="5400000">
            <a:off x="3810000" y="3992563"/>
            <a:ext cx="838200" cy="838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>
            <a:endCxn id="211" idx="5"/>
          </p:cNvCxnSpPr>
          <p:nvPr/>
        </p:nvCxnSpPr>
        <p:spPr>
          <a:xfrm rot="10800000" flipV="1">
            <a:off x="4235450" y="4343400"/>
            <a:ext cx="412750" cy="4111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Oval 280"/>
          <p:cNvSpPr/>
          <p:nvPr/>
        </p:nvSpPr>
        <p:spPr>
          <a:xfrm>
            <a:off x="3810000" y="5867401"/>
            <a:ext cx="28194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82" name="Picture 11" descr="vit xam 4"/>
          <p:cNvPicPr>
            <a:picLocks noChangeAspect="1" noChangeArrowheads="1"/>
          </p:cNvPicPr>
          <p:nvPr/>
        </p:nvPicPr>
        <p:blipFill>
          <a:blip r:embed="rId3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4554538" y="4992689"/>
            <a:ext cx="887412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3" name="Picture 3" descr="vit con 3"/>
          <p:cNvPicPr>
            <a:picLocks noChangeAspect="1" noChangeArrowheads="1"/>
          </p:cNvPicPr>
          <p:nvPr/>
        </p:nvPicPr>
        <p:blipFill>
          <a:blip r:embed="rId4">
            <a:lum bright="-10000"/>
          </a:blip>
          <a:srcRect/>
          <a:stretch>
            <a:fillRect/>
          </a:stretch>
        </p:blipFill>
        <p:spPr bwMode="auto">
          <a:xfrm rot="20099703">
            <a:off x="4121150" y="5499101"/>
            <a:ext cx="9985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4" name="Picture 4" descr="v"/>
          <p:cNvPicPr>
            <a:picLocks noChangeAspect="1" noChangeArrowheads="1"/>
          </p:cNvPicPr>
          <p:nvPr/>
        </p:nvPicPr>
        <p:blipFill>
          <a:blip r:embed="rId5">
            <a:lum bright="-30000" contrast="40000"/>
          </a:blip>
          <a:srcRect/>
          <a:stretch>
            <a:fillRect/>
          </a:stretch>
        </p:blipFill>
        <p:spPr bwMode="auto">
          <a:xfrm rot="958434">
            <a:off x="4851400" y="5503864"/>
            <a:ext cx="830263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5" name="Picture 16" descr="vit xam 4"/>
          <p:cNvPicPr>
            <a:picLocks noChangeAspect="1" noChangeArrowheads="1"/>
          </p:cNvPicPr>
          <p:nvPr/>
        </p:nvPicPr>
        <p:blipFill>
          <a:blip r:embed="rId3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5472113" y="5451476"/>
            <a:ext cx="903287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" name="Oval 285"/>
          <p:cNvSpPr/>
          <p:nvPr/>
        </p:nvSpPr>
        <p:spPr>
          <a:xfrm>
            <a:off x="4495800" y="4800601"/>
            <a:ext cx="1600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87" name="Straight Connector 286"/>
          <p:cNvCxnSpPr>
            <a:endCxn id="286" idx="6"/>
          </p:cNvCxnSpPr>
          <p:nvPr/>
        </p:nvCxnSpPr>
        <p:spPr>
          <a:xfrm>
            <a:off x="4530725" y="4972051"/>
            <a:ext cx="15652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>
            <a:stCxn id="286" idx="1"/>
            <a:endCxn id="286" idx="4"/>
          </p:cNvCxnSpPr>
          <p:nvPr/>
        </p:nvCxnSpPr>
        <p:spPr>
          <a:xfrm rot="16200000" flipH="1">
            <a:off x="4850606" y="4736308"/>
            <a:ext cx="325437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/>
          <p:nvPr/>
        </p:nvCxnSpPr>
        <p:spPr>
          <a:xfrm flipV="1">
            <a:off x="4724400" y="4800601"/>
            <a:ext cx="685800" cy="284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/>
          <p:cNvCxnSpPr/>
          <p:nvPr/>
        </p:nvCxnSpPr>
        <p:spPr>
          <a:xfrm rot="16200000" flipH="1">
            <a:off x="5072856" y="4680745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/>
          <p:nvPr/>
        </p:nvCxnSpPr>
        <p:spPr>
          <a:xfrm rot="16200000" flipH="1">
            <a:off x="5453856" y="4680745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 rot="10800000" flipV="1">
            <a:off x="5257800" y="4800601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/>
          <p:nvPr/>
        </p:nvCxnSpPr>
        <p:spPr>
          <a:xfrm rot="16200000" flipH="1">
            <a:off x="4617243" y="5288758"/>
            <a:ext cx="1503363" cy="1136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>
            <a:endCxn id="281" idx="5"/>
          </p:cNvCxnSpPr>
          <p:nvPr/>
        </p:nvCxnSpPr>
        <p:spPr>
          <a:xfrm rot="16200000" flipH="1">
            <a:off x="4998243" y="5364958"/>
            <a:ext cx="1401763" cy="1035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/>
          <p:nvPr/>
        </p:nvCxnSpPr>
        <p:spPr>
          <a:xfrm rot="16200000" flipH="1">
            <a:off x="5295900" y="5295901"/>
            <a:ext cx="1371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/>
          <p:nvPr/>
        </p:nvCxnSpPr>
        <p:spPr>
          <a:xfrm rot="16200000" flipH="1">
            <a:off x="4305300" y="5295901"/>
            <a:ext cx="16002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/>
          <p:nvPr/>
        </p:nvCxnSpPr>
        <p:spPr>
          <a:xfrm rot="16200000" flipH="1">
            <a:off x="4076700" y="5372101"/>
            <a:ext cx="15240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/>
          <p:nvPr/>
        </p:nvCxnSpPr>
        <p:spPr>
          <a:xfrm rot="16200000" flipH="1">
            <a:off x="3848100" y="5753101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>
          <a:xfrm rot="16200000" flipH="1">
            <a:off x="5703888" y="5345113"/>
            <a:ext cx="1087438" cy="760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/>
          <p:nvPr/>
        </p:nvCxnSpPr>
        <p:spPr>
          <a:xfrm rot="16200000" flipH="1">
            <a:off x="5905500" y="5143501"/>
            <a:ext cx="7620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/>
          <p:nvPr/>
        </p:nvCxnSpPr>
        <p:spPr>
          <a:xfrm rot="16200000" flipH="1">
            <a:off x="3810000" y="5943601"/>
            <a:ext cx="685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/>
          <p:nvPr/>
        </p:nvCxnSpPr>
        <p:spPr>
          <a:xfrm rot="16200000" flipH="1">
            <a:off x="3924300" y="5600701"/>
            <a:ext cx="1295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/>
          <p:nvPr/>
        </p:nvCxnSpPr>
        <p:spPr>
          <a:xfrm rot="5400000">
            <a:off x="4572000" y="5029201"/>
            <a:ext cx="1600200" cy="1600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 rot="5400000">
            <a:off x="4800600" y="5181601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>
            <a:endCxn id="281" idx="3"/>
          </p:cNvCxnSpPr>
          <p:nvPr/>
        </p:nvCxnSpPr>
        <p:spPr>
          <a:xfrm rot="10800000" flipV="1">
            <a:off x="4222750" y="5181601"/>
            <a:ext cx="1492250" cy="14017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/>
          <p:nvPr/>
        </p:nvCxnSpPr>
        <p:spPr>
          <a:xfrm rot="5400000">
            <a:off x="4800600" y="5181601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/>
          <p:nvPr/>
        </p:nvCxnSpPr>
        <p:spPr>
          <a:xfrm rot="5400000">
            <a:off x="4038600" y="5105401"/>
            <a:ext cx="1295400" cy="1295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/>
          <p:nvPr/>
        </p:nvCxnSpPr>
        <p:spPr>
          <a:xfrm rot="10800000" flipV="1">
            <a:off x="3787775" y="5181601"/>
            <a:ext cx="1165225" cy="114141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>
            <a:endCxn id="281" idx="4"/>
          </p:cNvCxnSpPr>
          <p:nvPr/>
        </p:nvCxnSpPr>
        <p:spPr>
          <a:xfrm rot="5400000">
            <a:off x="5162550" y="5467351"/>
            <a:ext cx="1295400" cy="1181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/>
          <p:nvPr/>
        </p:nvCxnSpPr>
        <p:spPr>
          <a:xfrm rot="5400000">
            <a:off x="5486400" y="5638801"/>
            <a:ext cx="1066800" cy="1066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/>
          <p:nvPr/>
        </p:nvCxnSpPr>
        <p:spPr>
          <a:xfrm rot="5400000">
            <a:off x="4013993" y="5053808"/>
            <a:ext cx="741363" cy="844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/>
          <p:cNvCxnSpPr/>
          <p:nvPr/>
        </p:nvCxnSpPr>
        <p:spPr>
          <a:xfrm rot="5400000">
            <a:off x="5867400" y="5897564"/>
            <a:ext cx="762000" cy="762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/>
          <p:cNvCxnSpPr>
            <a:endCxn id="281" idx="5"/>
          </p:cNvCxnSpPr>
          <p:nvPr/>
        </p:nvCxnSpPr>
        <p:spPr>
          <a:xfrm rot="10800000" flipV="1">
            <a:off x="6216650" y="6172201"/>
            <a:ext cx="412750" cy="4111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/>
          <p:cNvCxnSpPr/>
          <p:nvPr/>
        </p:nvCxnSpPr>
        <p:spPr>
          <a:xfrm rot="16200000" flipH="1">
            <a:off x="3848100" y="6286501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2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2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2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2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2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2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2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2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2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2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20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2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2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2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2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2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2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2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1" animBg="1"/>
      <p:bldP spid="177" grpId="0" animBg="1"/>
      <p:bldP spid="182" grpId="0" animBg="1"/>
      <p:bldP spid="211" grpId="0" animBg="1"/>
      <p:bldP spid="217" grpId="0" animBg="1"/>
      <p:bldP spid="281" grpId="0" animBg="1"/>
      <p:bldP spid="28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76200" y="1219200"/>
            <a:ext cx="2971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2060"/>
                </a:solidFill>
                <a:latin typeface="Times New Roman" pitchFamily="18" charset="0"/>
              </a:rPr>
              <a:t>c ) 2 x 5 = 10</a:t>
            </a: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6858000" y="3200400"/>
            <a:ext cx="1981200" cy="2438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2 x 5 = 10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10 : 5 = 2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10 : 2 = 5</a:t>
            </a: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304800" y="29718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32" name="Oval 15"/>
          <p:cNvSpPr>
            <a:spLocks noChangeArrowheads="1"/>
          </p:cNvSpPr>
          <p:nvPr/>
        </p:nvSpPr>
        <p:spPr bwMode="auto">
          <a:xfrm>
            <a:off x="1143000" y="3124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16"/>
          <p:cNvSpPr>
            <a:spLocks noChangeArrowheads="1"/>
          </p:cNvSpPr>
          <p:nvPr/>
        </p:nvSpPr>
        <p:spPr bwMode="auto">
          <a:xfrm>
            <a:off x="4572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2514600" y="29718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35" name="Oval 18"/>
          <p:cNvSpPr>
            <a:spLocks noChangeArrowheads="1"/>
          </p:cNvSpPr>
          <p:nvPr/>
        </p:nvSpPr>
        <p:spPr bwMode="auto">
          <a:xfrm>
            <a:off x="3352800" y="3124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Oval 19"/>
          <p:cNvSpPr>
            <a:spLocks noChangeArrowheads="1"/>
          </p:cNvSpPr>
          <p:nvPr/>
        </p:nvSpPr>
        <p:spPr bwMode="auto">
          <a:xfrm>
            <a:off x="26670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4724400" y="29718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38" name="Oval 21"/>
          <p:cNvSpPr>
            <a:spLocks noChangeArrowheads="1"/>
          </p:cNvSpPr>
          <p:nvPr/>
        </p:nvSpPr>
        <p:spPr bwMode="auto">
          <a:xfrm>
            <a:off x="5562600" y="3124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2"/>
          <p:cNvSpPr>
            <a:spLocks noChangeArrowheads="1"/>
          </p:cNvSpPr>
          <p:nvPr/>
        </p:nvSpPr>
        <p:spPr bwMode="auto">
          <a:xfrm>
            <a:off x="48768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23"/>
          <p:cNvSpPr>
            <a:spLocks noChangeArrowheads="1"/>
          </p:cNvSpPr>
          <p:nvPr/>
        </p:nvSpPr>
        <p:spPr bwMode="auto">
          <a:xfrm>
            <a:off x="3581400" y="48006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41" name="Oval 24"/>
          <p:cNvSpPr>
            <a:spLocks noChangeArrowheads="1"/>
          </p:cNvSpPr>
          <p:nvPr/>
        </p:nvSpPr>
        <p:spPr bwMode="auto">
          <a:xfrm>
            <a:off x="4419600" y="49530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Oval 25"/>
          <p:cNvSpPr>
            <a:spLocks noChangeArrowheads="1"/>
          </p:cNvSpPr>
          <p:nvPr/>
        </p:nvSpPr>
        <p:spPr bwMode="auto">
          <a:xfrm>
            <a:off x="3733800" y="5486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1295400" y="48006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44" name="Oval 27"/>
          <p:cNvSpPr>
            <a:spLocks noChangeArrowheads="1"/>
          </p:cNvSpPr>
          <p:nvPr/>
        </p:nvSpPr>
        <p:spPr bwMode="auto">
          <a:xfrm>
            <a:off x="2133600" y="49530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28"/>
          <p:cNvSpPr>
            <a:spLocks noChangeArrowheads="1"/>
          </p:cNvSpPr>
          <p:nvPr/>
        </p:nvSpPr>
        <p:spPr bwMode="auto">
          <a:xfrm>
            <a:off x="1447800" y="5486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457200" y="1219200"/>
            <a:ext cx="2286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4000" b="1">
                <a:latin typeface="Times New Roman" pitchFamily="18" charset="0"/>
              </a:rPr>
              <a:t>Bài 2 : Tính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914400" y="3048000"/>
            <a:ext cx="2514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3 x 4 </a:t>
            </a:r>
            <a:r>
              <a:rPr lang="en-US" sz="5000" b="1" smtClean="0">
                <a:solidFill>
                  <a:srgbClr val="0066FF"/>
                </a:solidFill>
                <a:latin typeface="Times New Roman" pitchFamily="18" charset="0"/>
              </a:rPr>
              <a:t> = </a:t>
            </a:r>
            <a:endParaRPr lang="en-US" sz="5000" b="1">
              <a:solidFill>
                <a:srgbClr val="0066FF"/>
              </a:solidFill>
              <a:latin typeface="Times New Roman" pitchFamily="18" charset="0"/>
            </a:endParaRPr>
          </a:p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12 : 3 = </a:t>
            </a:r>
          </a:p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12 : 4 =</a:t>
            </a: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152400" y="3276600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a )</a:t>
            </a: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638800" y="3048000"/>
            <a:ext cx="2514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4 x 5 </a:t>
            </a:r>
            <a:r>
              <a:rPr lang="en-US" sz="5000" b="1" smtClean="0">
                <a:solidFill>
                  <a:srgbClr val="0066FF"/>
                </a:solidFill>
                <a:latin typeface="Times New Roman" pitchFamily="18" charset="0"/>
              </a:rPr>
              <a:t> = </a:t>
            </a:r>
            <a:endParaRPr lang="en-US" sz="5000" b="1">
              <a:solidFill>
                <a:srgbClr val="0066FF"/>
              </a:solidFill>
              <a:latin typeface="Times New Roman" pitchFamily="18" charset="0"/>
            </a:endParaRPr>
          </a:p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20 : 4 = </a:t>
            </a:r>
          </a:p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20 : 5 =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876800" y="3352800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b )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7772400" y="3124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33" name="Rectangle 14"/>
          <p:cNvSpPr>
            <a:spLocks noChangeArrowheads="1"/>
          </p:cNvSpPr>
          <p:nvPr/>
        </p:nvSpPr>
        <p:spPr bwMode="auto">
          <a:xfrm>
            <a:off x="8001000" y="39624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34" name="Rectangle 15"/>
          <p:cNvSpPr>
            <a:spLocks noChangeArrowheads="1"/>
          </p:cNvSpPr>
          <p:nvPr/>
        </p:nvSpPr>
        <p:spPr bwMode="auto">
          <a:xfrm>
            <a:off x="8001000" y="4800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3124200" y="3124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36" name="Rectangle 17"/>
          <p:cNvSpPr>
            <a:spLocks noChangeArrowheads="1"/>
          </p:cNvSpPr>
          <p:nvPr/>
        </p:nvSpPr>
        <p:spPr bwMode="auto">
          <a:xfrm>
            <a:off x="3276600" y="39624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3276600" y="4800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60" name="WordArt 48"/>
          <p:cNvSpPr>
            <a:spLocks noChangeArrowheads="1" noChangeShapeType="1" noTextEdit="1"/>
          </p:cNvSpPr>
          <p:nvPr/>
        </p:nvSpPr>
        <p:spPr bwMode="auto">
          <a:xfrm>
            <a:off x="1447800" y="838200"/>
            <a:ext cx="4572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917"/>
              </a:avLst>
            </a:prstTxWarp>
          </a:bodyPr>
          <a:lstStyle/>
          <a:p>
            <a:pPr algn="ctr"/>
            <a:r>
              <a:rPr lang="en-US" sz="4800" b="1" kern="10" smtClean="0">
                <a:ln w="19050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Củng cố - Dặn dò:</a:t>
            </a:r>
            <a:endParaRPr lang="en-US" sz="4800" b="1" kern="10" dirty="0">
              <a:ln w="19050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6" name="Rectangle 5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endParaRPr lang="vi-VN" b="1"/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304800" y="2819400"/>
            <a:ext cx="2286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Arial" charset="0"/>
              <a:buChar char="•"/>
            </a:pPr>
            <a:r>
              <a:rPr lang="en-US" sz="4000" b="1" smtClean="0">
                <a:latin typeface="Times New Roman" pitchFamily="18" charset="0"/>
              </a:rPr>
              <a:t>Về xem lại bài học</a:t>
            </a:r>
          </a:p>
          <a:p>
            <a:pPr>
              <a:buFont typeface="Arial" charset="0"/>
              <a:buChar char="•"/>
            </a:pPr>
            <a:r>
              <a:rPr lang="en-US" sz="4000" b="1" smtClean="0">
                <a:latin typeface="Times New Roman" pitchFamily="18" charset="0"/>
              </a:rPr>
              <a:t> </a:t>
            </a:r>
            <a:r>
              <a:rPr lang="en-US" sz="4000" b="1" smtClean="0">
                <a:latin typeface="Times New Roman" pitchFamily="18" charset="0"/>
              </a:rPr>
              <a:t>Chuẩn bị trước bài sau: Bảng chia 2.</a:t>
            </a:r>
            <a:endParaRPr lang="en-US" sz="4000" b="1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60" grpId="0" animBg="1"/>
      <p:bldP spid="38960" grpId="1" animBg="1"/>
      <p:bldP spid="38960" grpId="2" animBg="1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>
            <a:off x="1787151" y="2382694"/>
            <a:ext cx="5981067" cy="1609702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lIns="97566" tIns="48783" rIns="97566" bIns="48783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9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800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sz="3800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8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38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3333FF"/>
                  </a:gs>
                </a:gsLst>
                <a:lin ang="5400000" scaled="1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592019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304800" y="6858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err="1" smtClean="0"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smtClean="0">
                <a:effectLst/>
                <a:latin typeface="Times New Roman" pitchFamily="18" charset="0"/>
                <a:cs typeface="Times New Roman" pitchFamily="18" charset="0"/>
              </a:rPr>
              <a:t> toán: Mỗi học sinh được mượn 4 quyển sách. Hỏi 8 học sinh mượn được bao nhiêu quyển </a:t>
            </a:r>
            <a:r>
              <a:rPr lang="en-US" sz="2400" b="1" smtClean="0">
                <a:effectLst/>
                <a:latin typeface="Times New Roman" pitchFamily="18" charset="0"/>
                <a:cs typeface="Times New Roman" pitchFamily="18" charset="0"/>
              </a:rPr>
              <a:t>sách ?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2286000" y="2133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itchFamily="18" charset="0"/>
              </a:rPr>
              <a:t>x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2209800"/>
            <a:ext cx="8763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4 x 8 = 32 (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32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981200" y="1143000"/>
            <a:ext cx="1447800" cy="12966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86200" y="1143000"/>
            <a:ext cx="1447800" cy="12966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715000" y="1066800"/>
            <a:ext cx="1447800" cy="12966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981200" y="3199150"/>
            <a:ext cx="1447800" cy="12966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886200" y="3199150"/>
            <a:ext cx="1447800" cy="12966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15000" y="3199150"/>
            <a:ext cx="1447800" cy="12966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43200" y="4953000"/>
            <a:ext cx="426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= 6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Minus 29"/>
          <p:cNvSpPr/>
          <p:nvPr/>
        </p:nvSpPr>
        <p:spPr>
          <a:xfrm>
            <a:off x="41685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1" name="Minus 30"/>
          <p:cNvSpPr/>
          <p:nvPr/>
        </p:nvSpPr>
        <p:spPr>
          <a:xfrm>
            <a:off x="46257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2" name="Minus 31"/>
          <p:cNvSpPr/>
          <p:nvPr/>
        </p:nvSpPr>
        <p:spPr>
          <a:xfrm>
            <a:off x="51591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3" name="Minus 32"/>
          <p:cNvSpPr/>
          <p:nvPr/>
        </p:nvSpPr>
        <p:spPr>
          <a:xfrm>
            <a:off x="56925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0" name="Minus 39"/>
          <p:cNvSpPr/>
          <p:nvPr/>
        </p:nvSpPr>
        <p:spPr>
          <a:xfrm>
            <a:off x="62259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68355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2" name="Minus 41"/>
          <p:cNvSpPr/>
          <p:nvPr/>
        </p:nvSpPr>
        <p:spPr>
          <a:xfrm>
            <a:off x="36351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30255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4" name="Minus 43"/>
          <p:cNvSpPr/>
          <p:nvPr/>
        </p:nvSpPr>
        <p:spPr>
          <a:xfrm>
            <a:off x="24159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5" name="Minus 44"/>
          <p:cNvSpPr/>
          <p:nvPr/>
        </p:nvSpPr>
        <p:spPr>
          <a:xfrm>
            <a:off x="18063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6" name="Minus 45"/>
          <p:cNvSpPr/>
          <p:nvPr/>
        </p:nvSpPr>
        <p:spPr>
          <a:xfrm>
            <a:off x="74451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7" name="Minus 46"/>
          <p:cNvSpPr/>
          <p:nvPr/>
        </p:nvSpPr>
        <p:spPr>
          <a:xfrm>
            <a:off x="12729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6200" y="4876800"/>
            <a:ext cx="906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6 ô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2 phần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 phần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3 ô.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39" grpId="1"/>
      <p:bldP spid="30" grpId="0" animBg="1"/>
      <p:bldP spid="31" grpId="0" animBg="1"/>
      <p:bldP spid="32" grpId="0" animBg="1"/>
      <p:bldP spid="33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905000" y="13716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</a:p>
          <a:p>
            <a:r>
              <a:rPr lang="en-US" sz="36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14600" y="3352800"/>
            <a:ext cx="4495800" cy="10156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 = 3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28800" y="4800600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 </a:t>
            </a: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: 2 = 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882588" y="2636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87588" y="2636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692588" y="2636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82588" y="4160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787588" y="4160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92588" y="4160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5800" y="533400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6 ô chia mỗi phần 3 ô thì được 2 phần.</a:t>
            </a:r>
            <a:endParaRPr lang="en-US" sz="4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0" y="762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23" name="Minus 22"/>
          <p:cNvSpPr/>
          <p:nvPr/>
        </p:nvSpPr>
        <p:spPr>
          <a:xfrm>
            <a:off x="40161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2" name="Minus 31"/>
          <p:cNvSpPr/>
          <p:nvPr/>
        </p:nvSpPr>
        <p:spPr>
          <a:xfrm>
            <a:off x="44733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3" name="Minus 32"/>
          <p:cNvSpPr/>
          <p:nvPr/>
        </p:nvSpPr>
        <p:spPr>
          <a:xfrm>
            <a:off x="50067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4" name="Minus 33"/>
          <p:cNvSpPr/>
          <p:nvPr/>
        </p:nvSpPr>
        <p:spPr>
          <a:xfrm>
            <a:off x="55401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5" name="Minus 34"/>
          <p:cNvSpPr/>
          <p:nvPr/>
        </p:nvSpPr>
        <p:spPr>
          <a:xfrm>
            <a:off x="60735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66831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7" name="Minus 36"/>
          <p:cNvSpPr/>
          <p:nvPr/>
        </p:nvSpPr>
        <p:spPr>
          <a:xfrm>
            <a:off x="34827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2" name="Minus 41"/>
          <p:cNvSpPr/>
          <p:nvPr/>
        </p:nvSpPr>
        <p:spPr>
          <a:xfrm>
            <a:off x="28731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22635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4" name="Minus 43"/>
          <p:cNvSpPr/>
          <p:nvPr/>
        </p:nvSpPr>
        <p:spPr>
          <a:xfrm>
            <a:off x="16539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5" name="Minus 44"/>
          <p:cNvSpPr/>
          <p:nvPr/>
        </p:nvSpPr>
        <p:spPr>
          <a:xfrm>
            <a:off x="72927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6" name="Minus 45"/>
          <p:cNvSpPr/>
          <p:nvPr/>
        </p:nvSpPr>
        <p:spPr>
          <a:xfrm>
            <a:off x="11205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40" grpId="0" animBg="1"/>
      <p:bldP spid="41" grpId="0" animBg="1"/>
      <p:bldP spid="38" grpId="0"/>
      <p:bldP spid="23" grpId="1" animBg="1"/>
      <p:bldP spid="32" grpId="1" animBg="1"/>
      <p:bldP spid="33" grpId="2" animBg="1"/>
      <p:bldP spid="34" grpId="2" animBg="1"/>
      <p:bldP spid="35" grpId="2" animBg="1"/>
      <p:bldP spid="36" grpId="2" animBg="1"/>
      <p:bldP spid="37" grpId="2" animBg="1"/>
      <p:bldP spid="42" grpId="2" animBg="1"/>
      <p:bldP spid="43" grpId="2" animBg="1"/>
      <p:bldP spid="44" grpId="1" animBg="1"/>
      <p:bldP spid="45" grpId="2" animBg="1"/>
      <p:bldP spid="46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143000" y="1371600"/>
            <a:ext cx="6705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Ta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3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FF0000"/>
                </a:solidFill>
                <a:latin typeface="Times New Roman" pitchFamily="18" charset="0"/>
              </a:rPr>
              <a:t>chia</a:t>
            </a:r>
            <a:r>
              <a:rPr lang="en-US" sz="3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để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tìm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err="1" smtClean="0">
                <a:solidFill>
                  <a:srgbClr val="000000"/>
                </a:solidFill>
                <a:latin typeface="Times New Roman" pitchFamily="18" charset="0"/>
              </a:rPr>
              <a:t>phần</a:t>
            </a:r>
            <a:r>
              <a:rPr lang="en-US" sz="3800" b="1" smtClean="0">
                <a:solidFill>
                  <a:srgbClr val="000000"/>
                </a:solidFill>
                <a:latin typeface="Times New Roman" pitchFamily="18" charset="0"/>
              </a:rPr>
              <a:t>,</a:t>
            </a:r>
          </a:p>
          <a:p>
            <a:r>
              <a:rPr lang="en-US" sz="3800" b="1" smtClean="0">
                <a:solidFill>
                  <a:srgbClr val="000000"/>
                </a:solidFill>
                <a:latin typeface="Times New Roman" pitchFamily="18" charset="0"/>
              </a:rPr>
              <a:t>mỗi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phần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3 ô: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90800" y="3124200"/>
            <a:ext cx="4419600" cy="11079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6600" b="1" smtClean="0">
                <a:solidFill>
                  <a:srgbClr val="FF0000"/>
                </a:solidFill>
                <a:latin typeface="Times New Roman" pitchFamily="18" charset="0"/>
              </a:rPr>
              <a:t>: 3 = 2</a:t>
            </a:r>
            <a:endParaRPr lang="en-US" sz="6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76400" y="5276671"/>
            <a:ext cx="662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“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sáu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err="1" smtClean="0">
                <a:solidFill>
                  <a:srgbClr val="FF0000"/>
                </a:solidFill>
                <a:latin typeface="Times New Roman" pitchFamily="18" charset="0"/>
              </a:rPr>
              <a:t>chia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 ba </a:t>
            </a:r>
            <a:r>
              <a:rPr lang="en-US" sz="4000" b="1" err="1" smtClean="0">
                <a:solidFill>
                  <a:srgbClr val="FF0000"/>
                </a:solidFill>
                <a:latin typeface="Times New Roman" pitchFamily="18" charset="0"/>
              </a:rPr>
              <a:t>bằng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 hai”  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Viết </a:t>
            </a:r>
            <a:r>
              <a:rPr lang="en-US" sz="4000" b="1" err="1" smtClean="0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 6 : 3 = 2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143000" y="2133600"/>
            <a:ext cx="2362200" cy="1143000"/>
          </a:xfrm>
          <a:prstGeom prst="rect">
            <a:avLst/>
          </a:prstGeom>
          <a:solidFill>
            <a:srgbClr val="66FF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3 x 2 = 6</a:t>
            </a:r>
            <a:endParaRPr lang="en-US" sz="4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353050" y="533400"/>
            <a:ext cx="1733550" cy="1143000"/>
          </a:xfrm>
          <a:prstGeom prst="roundRect">
            <a:avLst>
              <a:gd name="adj" fmla="val 1299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2" name="Flowchart: Process 21"/>
          <p:cNvSpPr/>
          <p:nvPr/>
        </p:nvSpPr>
        <p:spPr>
          <a:xfrm>
            <a:off x="5295899" y="4038600"/>
            <a:ext cx="1866900" cy="1079500"/>
          </a:xfrm>
          <a:prstGeom prst="flowChartProcess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>
              <a:latin typeface="Times New Roman" pitchFamily="18" charset="0"/>
            </a:endParaRPr>
          </a:p>
        </p:txBody>
      </p:sp>
      <p:cxnSp>
        <p:nvCxnSpPr>
          <p:cNvPr id="27" name="Straight Arrow Connector 26"/>
          <p:cNvCxnSpPr>
            <a:stCxn id="20" idx="3"/>
            <a:endCxn id="21" idx="1"/>
          </p:cNvCxnSpPr>
          <p:nvPr/>
        </p:nvCxnSpPr>
        <p:spPr>
          <a:xfrm flipV="1">
            <a:off x="3505200" y="1104900"/>
            <a:ext cx="1847850" cy="1600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0" idx="3"/>
            <a:endCxn id="22" idx="1"/>
          </p:cNvCxnSpPr>
          <p:nvPr/>
        </p:nvCxnSpPr>
        <p:spPr>
          <a:xfrm>
            <a:off x="3505200" y="2705100"/>
            <a:ext cx="1790699" cy="18732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457824" y="754559"/>
            <a:ext cx="20859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</a:rPr>
              <a:t>6:2=3</a:t>
            </a:r>
            <a:endParaRPr lang="en-US" sz="4400" dirty="0">
              <a:latin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10200" y="4191000"/>
            <a:ext cx="180022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6:3=2</a:t>
            </a:r>
            <a:endParaRPr lang="en-US" sz="4400" dirty="0" smtClean="0">
              <a:latin typeface="Times New Roman" pitchFamily="18" charset="0"/>
            </a:endParaRPr>
          </a:p>
          <a:p>
            <a:endParaRPr lang="en-US" dirty="0">
              <a:latin typeface="Times New Roman" pitchFamily="18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6200" y="5780782"/>
            <a:ext cx="8839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</a:rPr>
              <a:t>Từ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phép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nhân</a:t>
            </a:r>
            <a:r>
              <a:rPr lang="en-US" sz="3200" b="1" dirty="0" smtClean="0">
                <a:latin typeface="Times New Roman" pitchFamily="18" charset="0"/>
              </a:rPr>
              <a:t> ban </a:t>
            </a:r>
            <a:r>
              <a:rPr lang="en-US" sz="3200" b="1" dirty="0" err="1" smtClean="0">
                <a:latin typeface="Times New Roman" pitchFamily="18" charset="0"/>
              </a:rPr>
              <a:t>đầu,ta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thành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nên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phép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chia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tương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ứng</a:t>
            </a:r>
            <a:endParaRPr lang="en-US" sz="32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 L -0.47917 0.0006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 L -0.47448 0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39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28600" y="990600"/>
            <a:ext cx="8915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1. Cho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Oval 12"/>
          <p:cNvSpPr>
            <a:spLocks noChangeArrowheads="1"/>
          </p:cNvSpPr>
          <p:nvPr/>
        </p:nvSpPr>
        <p:spPr bwMode="auto">
          <a:xfrm>
            <a:off x="304800" y="2743200"/>
            <a:ext cx="2667000" cy="3429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16"/>
          <p:cNvSpPr>
            <a:spLocks noChangeArrowheads="1"/>
          </p:cNvSpPr>
          <p:nvPr/>
        </p:nvSpPr>
        <p:spPr bwMode="auto">
          <a:xfrm flipH="1">
            <a:off x="3276600" y="2667000"/>
            <a:ext cx="2743200" cy="3429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8" name="Picture 15" descr="D:\My Documents\Downloads\convi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2971800"/>
            <a:ext cx="12509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15" descr="D:\My Documents\Downloads\convi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3962400"/>
            <a:ext cx="99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15" descr="D:\My Documents\Downloads\convit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52600" y="38862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15" descr="D:\My Documents\Downloads\convit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43000" y="48768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15" descr="D:\My Documents\Downloads\convit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3962400" y="2895600"/>
            <a:ext cx="117565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5" descr="D:\My Documents\Downloads\convit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flipH="1">
            <a:off x="3548743" y="3581400"/>
            <a:ext cx="1175657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5" descr="D:\My Documents\Downloads\convit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flipH="1">
            <a:off x="3967753" y="4724400"/>
            <a:ext cx="121158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5" descr="D:\My Documents\Downloads\convit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flipH="1">
            <a:off x="4572000" y="3505200"/>
            <a:ext cx="117565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6400800" y="3154501"/>
            <a:ext cx="2438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66FF"/>
                </a:solidFill>
                <a:latin typeface="Times New Roman" pitchFamily="18" charset="0"/>
              </a:rPr>
              <a:t>Mẫu :</a:t>
            </a:r>
            <a:endParaRPr lang="en-US" sz="4000" b="1" smtClean="0">
              <a:solidFill>
                <a:srgbClr val="FF3300"/>
              </a:solidFill>
              <a:latin typeface="Times New Roman" pitchFamily="18" charset="0"/>
            </a:endParaRPr>
          </a:p>
          <a:p>
            <a:pPr algn="ctr"/>
            <a:r>
              <a:rPr lang="en-US" sz="4000" b="1" smtClean="0">
                <a:solidFill>
                  <a:srgbClr val="FF3300"/>
                </a:solidFill>
                <a:latin typeface="Times New Roman" pitchFamily="18" charset="0"/>
              </a:rPr>
              <a:t>4 x 2 = 8</a:t>
            </a:r>
          </a:p>
          <a:p>
            <a:pPr algn="ctr"/>
            <a:r>
              <a:rPr lang="en-US" sz="4000" b="1" smtClean="0">
                <a:solidFill>
                  <a:srgbClr val="FF3300"/>
                </a:solidFill>
                <a:latin typeface="Times New Roman" pitchFamily="18" charset="0"/>
              </a:rPr>
              <a:t>8 : 2 = 4</a:t>
            </a:r>
          </a:p>
          <a:p>
            <a:pPr algn="ctr"/>
            <a:r>
              <a:rPr lang="en-US" sz="4000" b="1" smtClean="0">
                <a:solidFill>
                  <a:srgbClr val="FF3300"/>
                </a:solidFill>
                <a:latin typeface="Times New Roman" pitchFamily="18" charset="0"/>
              </a:rPr>
              <a:t>8 : 4 = 2</a:t>
            </a:r>
          </a:p>
          <a:p>
            <a:endParaRPr lang="en-US" sz="40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 animBg="1"/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1979</TotalTime>
  <Words>376</Words>
  <Application>Microsoft Office PowerPoint</Application>
  <PresentationFormat>On-screen Show (4:3)</PresentationFormat>
  <Paragraphs>73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AnNgo</dc:creator>
  <cp:lastModifiedBy>A</cp:lastModifiedBy>
  <cp:revision>235</cp:revision>
  <dcterms:created xsi:type="dcterms:W3CDTF">2014-03-12T16:56:11Z</dcterms:created>
  <dcterms:modified xsi:type="dcterms:W3CDTF">2018-02-02T06:16:59Z</dcterms:modified>
</cp:coreProperties>
</file>