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1" r:id="rId4"/>
    <p:sldId id="267" r:id="rId5"/>
    <p:sldId id="269" r:id="rId6"/>
    <p:sldId id="268" r:id="rId7"/>
    <p:sldId id="274" r:id="rId8"/>
    <p:sldId id="273" r:id="rId9"/>
    <p:sldId id="277" r:id="rId10"/>
    <p:sldId id="275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FFFF66"/>
    <a:srgbClr val="CC00CC"/>
    <a:srgbClr val="000066"/>
    <a:srgbClr val="003300"/>
    <a:srgbClr val="A50021"/>
    <a:srgbClr val="035D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E540-FFCA-4247-A7F6-D78E6F7592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43C02-AD19-4783-A6C0-6534C323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A3DB-DE62-48AB-A767-EA3B986E94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37A5-DDF7-4CD9-A069-598C9EEE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A3DB-DE62-48AB-A767-EA3B986E94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37A5-DDF7-4CD9-A069-598C9EEE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A3DB-DE62-48AB-A767-EA3B986E94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37A5-DDF7-4CD9-A069-598C9EEE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D4544-5C90-4DF3-95B2-E565C6AD5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A3DB-DE62-48AB-A767-EA3B986E94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37A5-DDF7-4CD9-A069-598C9EEE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A3DB-DE62-48AB-A767-EA3B986E94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37A5-DDF7-4CD9-A069-598C9EEE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A3DB-DE62-48AB-A767-EA3B986E94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37A5-DDF7-4CD9-A069-598C9EEE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A3DB-DE62-48AB-A767-EA3B986E94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37A5-DDF7-4CD9-A069-598C9EEE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A3DB-DE62-48AB-A767-EA3B986E94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37A5-DDF7-4CD9-A069-598C9EEE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A3DB-DE62-48AB-A767-EA3B986E94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37A5-DDF7-4CD9-A069-598C9EEE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A3DB-DE62-48AB-A767-EA3B986E94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37A5-DDF7-4CD9-A069-598C9EEE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A3DB-DE62-48AB-A767-EA3B986E94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37A5-DDF7-4CD9-A069-598C9EEE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A3DB-DE62-48AB-A767-EA3B986E94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37A5-DDF7-4CD9-A069-598C9EEE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ranh ảnh dạy học\Hinh nen dep\SLGG_2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3429000" y="5900448"/>
            <a:ext cx="5334000" cy="7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301" tIns="56151" rIns="112301" bIns="56151">
            <a:spAutoFit/>
          </a:bodyPr>
          <a:lstStyle/>
          <a:p>
            <a:pPr defTabSz="1123950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GV: Nguyễn Thị Minh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00200" y="533400"/>
            <a:ext cx="6248400" cy="7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301" tIns="56151" rIns="112301" bIns="56151">
            <a:spAutoFit/>
          </a:bodyPr>
          <a:lstStyle/>
          <a:p>
            <a:pPr defTabSz="1123950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685800" y="2590800"/>
            <a:ext cx="7924800" cy="1600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defTabSz="957263"/>
            <a:r>
              <a:rPr lang="pt-BR"/>
              <a:t> </a:t>
            </a:r>
            <a:endParaRPr lang="pt-BR" sz="3600" b="1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2514600" y="2514600"/>
            <a:ext cx="4419600" cy="1600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defTabSz="957263"/>
            <a:r>
              <a:rPr lang="pt-BR"/>
              <a:t> </a:t>
            </a:r>
            <a:r>
              <a:rPr lang="pt-BR" sz="3600" smtClean="0"/>
              <a:t>Môn:Toán</a:t>
            </a:r>
          </a:p>
          <a:p>
            <a:pPr defTabSz="957263"/>
            <a:r>
              <a:rPr lang="pt-BR" sz="3600" b="1" smtClean="0">
                <a:solidFill>
                  <a:srgbClr val="006600"/>
                </a:solidFill>
                <a:cs typeface="Times New Roman" pitchFamily="18" charset="0"/>
              </a:rPr>
              <a:t>Tên bài: Ngày, tháng</a:t>
            </a:r>
          </a:p>
          <a:p>
            <a:pPr defTabSz="957263"/>
            <a:r>
              <a:rPr lang="pt-BR" sz="3600" b="1" smtClean="0">
                <a:solidFill>
                  <a:srgbClr val="006600"/>
                </a:solidFill>
                <a:cs typeface="Times New Roman" pitchFamily="18" charset="0"/>
              </a:rPr>
              <a:t>Lớp: 2B</a:t>
            </a:r>
            <a:endParaRPr lang="pt-BR" sz="3600" b="1">
              <a:solidFill>
                <a:srgbClr val="0066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28600"/>
          <a:ext cx="8610600" cy="330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</a:tblGrid>
              <a:tr h="5334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TƯ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NĂM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SÁU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BẢY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NHẬT</a:t>
                      </a:r>
                      <a:endParaRPr lang="en-US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rowSpan="5"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4267200"/>
            <a:ext cx="868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12.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47800" y="1524000"/>
            <a:ext cx="8382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486400" y="3124200"/>
            <a:ext cx="3276600" cy="1219200"/>
          </a:xfrm>
          <a:prstGeom prst="cloud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72200" y="3352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28600"/>
          <a:ext cx="8610600" cy="330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</a:tblGrid>
              <a:tr h="5334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TƯ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NĂM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SÁU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BẢY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NHẬT</a:t>
                      </a:r>
                      <a:endParaRPr lang="en-US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rowSpan="5"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37338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algn="just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1447800" y="1524000"/>
            <a:ext cx="8382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8100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733800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41148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4114800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47800" y="1524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24400" y="228600"/>
            <a:ext cx="838200" cy="762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46482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91000" y="46482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80420" y="4572000"/>
            <a:ext cx="152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61020" y="4657927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95400" y="51054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0" y="4659177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506043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7, 14, 21, 28. 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18620" y="899410"/>
            <a:ext cx="990600" cy="4572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02380" y="1432810"/>
            <a:ext cx="990600" cy="4572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3630" y="1966210"/>
            <a:ext cx="990600" cy="4572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2380" y="2514600"/>
            <a:ext cx="990600" cy="4572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54864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12.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94810" y="594485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133600" y="5898630"/>
            <a:ext cx="243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3790" y="2514600"/>
            <a:ext cx="990600" cy="4572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/>
      <p:bldP spid="14" grpId="0" animBg="1"/>
      <p:bldP spid="15" grpId="0" animBg="1"/>
      <p:bldP spid="18" grpId="0"/>
      <p:bldP spid="20" grpId="0" animBg="1"/>
      <p:bldP spid="21" grpId="0" animBg="1"/>
      <p:bldP spid="19" grpId="0"/>
      <p:bldP spid="22" grpId="0" animBg="1"/>
      <p:bldP spid="23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24" grpId="0" animBg="1"/>
      <p:bldP spid="31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9"/>
          <p:cNvSpPr>
            <a:spLocks noChangeArrowheads="1" noChangeShapeType="1" noTextEdit="1"/>
          </p:cNvSpPr>
          <p:nvPr/>
        </p:nvSpPr>
        <p:spPr bwMode="auto">
          <a:xfrm>
            <a:off x="1692275" y="1126067"/>
            <a:ext cx="601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pic>
        <p:nvPicPr>
          <p:cNvPr id="79882" name="Picture 10" descr="chuot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508501"/>
            <a:ext cx="1295400" cy="151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1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019925" y="4942418"/>
            <a:ext cx="1631950" cy="14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15" descr="2 c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9" y="3357033"/>
            <a:ext cx="3527425" cy="273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WordArt 11"/>
          <p:cNvSpPr>
            <a:spLocks noChangeArrowheads="1" noChangeShapeType="1" noTextEdit="1"/>
          </p:cNvSpPr>
          <p:nvPr/>
        </p:nvSpPr>
        <p:spPr bwMode="auto">
          <a:xfrm rot="208482">
            <a:off x="1879600" y="2933701"/>
            <a:ext cx="5041900" cy="98636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8861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RUNG CHUÔNG VÀNG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98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166688" y="3412067"/>
            <a:ext cx="582612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360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blackWhite">
          <a:xfrm>
            <a:off x="685800" y="584200"/>
            <a:ext cx="7924800" cy="1600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defTabSz="957263"/>
            <a:r>
              <a:rPr lang="pt-BR"/>
              <a:t> </a:t>
            </a:r>
            <a:r>
              <a:rPr lang="pt-BR" sz="3600" b="1" u="sng">
                <a:solidFill>
                  <a:srgbClr val="006600"/>
                </a:solidFill>
                <a:cs typeface="Times New Roman" pitchFamily="18" charset="0"/>
              </a:rPr>
              <a:t>Câu 1</a:t>
            </a:r>
            <a:r>
              <a:rPr lang="pt-BR" sz="3600" b="1">
                <a:solidFill>
                  <a:srgbClr val="006600"/>
                </a:solidFill>
                <a:cs typeface="Times New Roman" pitchFamily="18" charset="0"/>
              </a:rPr>
              <a:t> :  Tháng 11 có bao nhiêu ngày ?</a:t>
            </a:r>
          </a:p>
          <a:p>
            <a:pPr defTabSz="957263"/>
            <a:r>
              <a:rPr lang="pt-BR" sz="3600" b="1">
                <a:solidFill>
                  <a:srgbClr val="006600"/>
                </a:solidFill>
                <a:cs typeface="Times New Roman" pitchFamily="18" charset="0"/>
              </a:rPr>
              <a:t>Tháng 12 có bao nhiêu ngày ?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04800" y="2413001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a. Tháng 11 có 30 ngày. Tháng 12 có 30 ngày.  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7800" y="3276601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cs typeface="Times New Roman" pitchFamily="18" charset="0"/>
              </a:rPr>
              <a:t> b. Tháng 11 có 30 ngày. Tháng 12 có 31 ngày.  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04800" y="4140201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C000"/>
                </a:solidFill>
                <a:cs typeface="Times New Roman" pitchFamily="18" charset="0"/>
              </a:rPr>
              <a:t>c. Tháng 11 có 28 ngày. Tháng 12 có 31 ngày.</a:t>
            </a:r>
          </a:p>
        </p:txBody>
      </p:sp>
      <p:sp>
        <p:nvSpPr>
          <p:cNvPr id="9" name="AutoShape 126"/>
          <p:cNvSpPr>
            <a:spLocks noChangeArrowheads="1"/>
          </p:cNvSpPr>
          <p:nvPr/>
        </p:nvSpPr>
        <p:spPr bwMode="auto">
          <a:xfrm>
            <a:off x="4100513" y="5765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10" name="AutoShape 127"/>
          <p:cNvSpPr>
            <a:spLocks noChangeArrowheads="1"/>
          </p:cNvSpPr>
          <p:nvPr/>
        </p:nvSpPr>
        <p:spPr bwMode="auto">
          <a:xfrm>
            <a:off x="4114800" y="57806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80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1" name="AutoShape 128"/>
          <p:cNvSpPr>
            <a:spLocks noChangeArrowheads="1"/>
          </p:cNvSpPr>
          <p:nvPr/>
        </p:nvSpPr>
        <p:spPr bwMode="auto">
          <a:xfrm>
            <a:off x="4098925" y="57806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2" name="AutoShape 129"/>
          <p:cNvSpPr>
            <a:spLocks noChangeArrowheads="1"/>
          </p:cNvSpPr>
          <p:nvPr/>
        </p:nvSpPr>
        <p:spPr bwMode="auto">
          <a:xfrm>
            <a:off x="4114800" y="57806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3" name="AutoShape 130"/>
          <p:cNvSpPr>
            <a:spLocks noChangeArrowheads="1"/>
          </p:cNvSpPr>
          <p:nvPr/>
        </p:nvSpPr>
        <p:spPr bwMode="auto">
          <a:xfrm>
            <a:off x="4100513" y="5827184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14" name="AutoShape 131"/>
          <p:cNvSpPr>
            <a:spLocks noChangeArrowheads="1"/>
          </p:cNvSpPr>
          <p:nvPr/>
        </p:nvSpPr>
        <p:spPr bwMode="auto">
          <a:xfrm>
            <a:off x="4127500" y="5814484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5</a:t>
            </a:r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3095626" y="3327400"/>
            <a:ext cx="3457575" cy="1051984"/>
            <a:chOff x="912" y="2592"/>
            <a:chExt cx="3072" cy="960"/>
          </a:xfrm>
        </p:grpSpPr>
        <p:sp>
          <p:nvSpPr>
            <p:cNvPr id="15375" name="Oval 15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57150" cmpd="thinThick">
              <a:solidFill>
                <a:srgbClr val="FB313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b="1">
                <a:latin typeface="Calibri" pitchFamily="34" charset="0"/>
              </a:endParaRPr>
            </a:p>
          </p:txBody>
        </p:sp>
        <p:sp>
          <p:nvSpPr>
            <p:cNvPr id="15376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B313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152400" y="5005917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cs typeface="Times New Roman" pitchFamily="18" charset="0"/>
              </a:rPr>
              <a:t> d. Tháng 11 có 29 ngày. Tháng 12 có 31 ngày.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  <p:bldP spid="4" grpId="0"/>
      <p:bldP spid="5" grpId="0"/>
      <p:bldP spid="6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5016500" y="6000751"/>
            <a:ext cx="533400" cy="61171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360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981200" y="5259917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a. Thứ hai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029200" y="5291667"/>
            <a:ext cx="220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2060"/>
                </a:solidFill>
                <a:cs typeface="Times New Roman" pitchFamily="18" charset="0"/>
              </a:rPr>
              <a:t> b. Thứ ba 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5835651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C000"/>
                </a:solidFill>
                <a:cs typeface="Times New Roman" pitchFamily="18" charset="0"/>
              </a:rPr>
              <a:t>c. Thứ tư </a:t>
            </a:r>
          </a:p>
        </p:txBody>
      </p:sp>
      <p:sp>
        <p:nvSpPr>
          <p:cNvPr id="9" name="AutoShape 126"/>
          <p:cNvSpPr>
            <a:spLocks noChangeArrowheads="1"/>
          </p:cNvSpPr>
          <p:nvPr/>
        </p:nvSpPr>
        <p:spPr bwMode="auto">
          <a:xfrm>
            <a:off x="7681913" y="56493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10" name="AutoShape 127"/>
          <p:cNvSpPr>
            <a:spLocks noChangeArrowheads="1"/>
          </p:cNvSpPr>
          <p:nvPr/>
        </p:nvSpPr>
        <p:spPr bwMode="auto">
          <a:xfrm>
            <a:off x="7696200" y="5664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80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1" name="AutoShape 128"/>
          <p:cNvSpPr>
            <a:spLocks noChangeArrowheads="1"/>
          </p:cNvSpPr>
          <p:nvPr/>
        </p:nvSpPr>
        <p:spPr bwMode="auto">
          <a:xfrm>
            <a:off x="7680325" y="5664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2" name="AutoShape 129"/>
          <p:cNvSpPr>
            <a:spLocks noChangeArrowheads="1"/>
          </p:cNvSpPr>
          <p:nvPr/>
        </p:nvSpPr>
        <p:spPr bwMode="auto">
          <a:xfrm>
            <a:off x="7696200" y="5664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3" name="AutoShape 130"/>
          <p:cNvSpPr>
            <a:spLocks noChangeArrowheads="1"/>
          </p:cNvSpPr>
          <p:nvPr/>
        </p:nvSpPr>
        <p:spPr bwMode="auto">
          <a:xfrm>
            <a:off x="7681913" y="5710767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14" name="AutoShape 131"/>
          <p:cNvSpPr>
            <a:spLocks noChangeArrowheads="1"/>
          </p:cNvSpPr>
          <p:nvPr/>
        </p:nvSpPr>
        <p:spPr bwMode="auto">
          <a:xfrm>
            <a:off x="7708900" y="5698067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5</a:t>
            </a:r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3124200" y="5664201"/>
            <a:ext cx="3276600" cy="827617"/>
            <a:chOff x="912" y="2592"/>
            <a:chExt cx="3072" cy="960"/>
          </a:xfrm>
        </p:grpSpPr>
        <p:sp>
          <p:nvSpPr>
            <p:cNvPr id="16403" name="Oval 15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57150" cmpd="thinThick">
              <a:solidFill>
                <a:srgbClr val="FB313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b="1">
                <a:latin typeface="Calibri" pitchFamily="34" charset="0"/>
              </a:endParaRPr>
            </a:p>
          </p:txBody>
        </p:sp>
        <p:sp>
          <p:nvSpPr>
            <p:cNvPr id="16404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1488" y="2869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B313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6397" name="Picture 10" descr="chuot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257801"/>
            <a:ext cx="1295400" cy="151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953000" y="5867401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cs typeface="Times New Roman" pitchFamily="18" charset="0"/>
              </a:rPr>
              <a:t> d. Thứ năm </a:t>
            </a:r>
          </a:p>
        </p:txBody>
      </p:sp>
      <p:pic>
        <p:nvPicPr>
          <p:cNvPr id="1639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" y="1752600"/>
            <a:ext cx="891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Rectangle 21"/>
          <p:cNvSpPr>
            <a:spLocks noChangeArrowheads="1"/>
          </p:cNvSpPr>
          <p:nvPr/>
        </p:nvSpPr>
        <p:spPr bwMode="auto">
          <a:xfrm>
            <a:off x="304800" y="1016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57263"/>
            <a:r>
              <a:rPr lang="pt-BR" sz="3600" b="1" u="sng">
                <a:solidFill>
                  <a:srgbClr val="006600"/>
                </a:solidFill>
                <a:cs typeface="Times New Roman" pitchFamily="18" charset="0"/>
              </a:rPr>
              <a:t>Câu 2</a:t>
            </a:r>
            <a:r>
              <a:rPr lang="pt-BR" sz="3600" b="1">
                <a:solidFill>
                  <a:srgbClr val="006600"/>
                </a:solidFill>
                <a:cs typeface="Times New Roman" pitchFamily="18" charset="0"/>
              </a:rPr>
              <a:t> :  Xem tờ lịch rồi cho biết : </a:t>
            </a:r>
          </a:p>
          <a:p>
            <a:pPr algn="ctr" defTabSz="957263"/>
            <a:r>
              <a:rPr lang="pt-BR" sz="3600" b="1">
                <a:solidFill>
                  <a:srgbClr val="006600"/>
                </a:solidFill>
                <a:cs typeface="Times New Roman" pitchFamily="18" charset="0"/>
              </a:rPr>
              <a:t>Ngày 20 tháng 11 là thứ mấy ?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318000" y="4089400"/>
            <a:ext cx="736600" cy="474133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127500" y="1871133"/>
            <a:ext cx="1155700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3" grpId="0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26"/>
          <p:cNvSpPr>
            <a:spLocks noChangeArrowheads="1"/>
          </p:cNvSpPr>
          <p:nvPr/>
        </p:nvSpPr>
        <p:spPr bwMode="auto">
          <a:xfrm>
            <a:off x="3859213" y="5461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10" name="AutoShape 127"/>
          <p:cNvSpPr>
            <a:spLocks noChangeArrowheads="1"/>
          </p:cNvSpPr>
          <p:nvPr/>
        </p:nvSpPr>
        <p:spPr bwMode="auto">
          <a:xfrm>
            <a:off x="3873500" y="54758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80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1" name="AutoShape 128"/>
          <p:cNvSpPr>
            <a:spLocks noChangeArrowheads="1"/>
          </p:cNvSpPr>
          <p:nvPr/>
        </p:nvSpPr>
        <p:spPr bwMode="auto">
          <a:xfrm>
            <a:off x="3857625" y="54758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2" name="AutoShape 129"/>
          <p:cNvSpPr>
            <a:spLocks noChangeArrowheads="1"/>
          </p:cNvSpPr>
          <p:nvPr/>
        </p:nvSpPr>
        <p:spPr bwMode="auto">
          <a:xfrm>
            <a:off x="3873500" y="54758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3" name="AutoShape 130"/>
          <p:cNvSpPr>
            <a:spLocks noChangeArrowheads="1"/>
          </p:cNvSpPr>
          <p:nvPr/>
        </p:nvSpPr>
        <p:spPr bwMode="auto">
          <a:xfrm>
            <a:off x="3859213" y="5522384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14" name="AutoShape 131"/>
          <p:cNvSpPr>
            <a:spLocks noChangeArrowheads="1"/>
          </p:cNvSpPr>
          <p:nvPr/>
        </p:nvSpPr>
        <p:spPr bwMode="auto">
          <a:xfrm>
            <a:off x="3886200" y="5509684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5</a:t>
            </a:r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2743200" y="5461001"/>
            <a:ext cx="3276600" cy="827617"/>
            <a:chOff x="912" y="2373"/>
            <a:chExt cx="3072" cy="960"/>
          </a:xfrm>
        </p:grpSpPr>
        <p:sp>
          <p:nvSpPr>
            <p:cNvPr id="17425" name="Oval 158"/>
            <p:cNvSpPr>
              <a:spLocks noChangeArrowheads="1"/>
            </p:cNvSpPr>
            <p:nvPr/>
          </p:nvSpPr>
          <p:spPr bwMode="auto">
            <a:xfrm>
              <a:off x="912" y="2373"/>
              <a:ext cx="3072" cy="960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57150" cmpd="thinThick">
              <a:solidFill>
                <a:srgbClr val="FB313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b="1">
                <a:latin typeface="Calibri" pitchFamily="34" charset="0"/>
              </a:endParaRPr>
            </a:p>
          </p:txBody>
        </p:sp>
        <p:sp>
          <p:nvSpPr>
            <p:cNvPr id="17426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1488" y="2673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B313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764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21"/>
          <p:cNvSpPr>
            <a:spLocks noChangeArrowheads="1"/>
          </p:cNvSpPr>
          <p:nvPr/>
        </p:nvSpPr>
        <p:spPr bwMode="auto">
          <a:xfrm>
            <a:off x="304800" y="762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57263"/>
            <a:r>
              <a:rPr lang="pt-BR" sz="3600" b="1" u="sng">
                <a:solidFill>
                  <a:srgbClr val="006600"/>
                </a:solidFill>
                <a:cs typeface="Times New Roman" pitchFamily="18" charset="0"/>
              </a:rPr>
              <a:t>Câu 3</a:t>
            </a:r>
            <a:r>
              <a:rPr lang="pt-BR" sz="3600" b="1">
                <a:solidFill>
                  <a:srgbClr val="006600"/>
                </a:solidFill>
                <a:cs typeface="Times New Roman" pitchFamily="18" charset="0"/>
              </a:rPr>
              <a:t> : Tuần này, chủ nhật là 16 tháng 11. Tuần sau, chủ nhật là ngày mấy ?</a:t>
            </a: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5029200" y="5088467"/>
            <a:ext cx="520700" cy="711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360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52400" y="5020734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cs typeface="Times New Roman" pitchFamily="18" charset="0"/>
              </a:rPr>
              <a:t>a. Ngày 9 tháng 11.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953000" y="5005917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3300"/>
                </a:solidFill>
                <a:cs typeface="Times New Roman" pitchFamily="18" charset="0"/>
              </a:rPr>
              <a:t> b. Ngày 23 tháng 11     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6200" y="5818717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C000"/>
                </a:solidFill>
                <a:cs typeface="Times New Roman" pitchFamily="18" charset="0"/>
              </a:rPr>
              <a:t>c. Ngày 30 tháng 11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876800" y="5818717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 d. Ngày 23 tháng 12 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01000" y="3937000"/>
            <a:ext cx="736600" cy="474133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3" grpId="0"/>
      <p:bldP spid="25" grpId="0"/>
      <p:bldP spid="26" grpId="0"/>
      <p:bldP spid="27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12700" y="6019800"/>
            <a:ext cx="533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360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8900" y="5175251"/>
            <a:ext cx="4191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>
                <a:solidFill>
                  <a:srgbClr val="FFC000"/>
                </a:solidFill>
                <a:cs typeface="Times New Roman" pitchFamily="18" charset="0"/>
              </a:rPr>
              <a:t>a. Ngày 2, 9, 16, 23, 30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257800" y="5213351"/>
            <a:ext cx="3886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>
                <a:solidFill>
                  <a:srgbClr val="00B0F0"/>
                </a:solidFill>
                <a:cs typeface="Times New Roman" pitchFamily="18" charset="0"/>
              </a:rPr>
              <a:t> b. Ngày 7, 14, 21, 28  </a:t>
            </a:r>
          </a:p>
        </p:txBody>
      </p:sp>
      <p:sp>
        <p:nvSpPr>
          <p:cNvPr id="9" name="AutoShape 126"/>
          <p:cNvSpPr>
            <a:spLocks noChangeArrowheads="1"/>
          </p:cNvSpPr>
          <p:nvPr/>
        </p:nvSpPr>
        <p:spPr bwMode="auto">
          <a:xfrm>
            <a:off x="4176713" y="5461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10" name="AutoShape 127"/>
          <p:cNvSpPr>
            <a:spLocks noChangeArrowheads="1"/>
          </p:cNvSpPr>
          <p:nvPr/>
        </p:nvSpPr>
        <p:spPr bwMode="auto">
          <a:xfrm>
            <a:off x="4191000" y="54758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80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1" name="AutoShape 128"/>
          <p:cNvSpPr>
            <a:spLocks noChangeArrowheads="1"/>
          </p:cNvSpPr>
          <p:nvPr/>
        </p:nvSpPr>
        <p:spPr bwMode="auto">
          <a:xfrm>
            <a:off x="4175125" y="54758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2" name="AutoShape 129"/>
          <p:cNvSpPr>
            <a:spLocks noChangeArrowheads="1"/>
          </p:cNvSpPr>
          <p:nvPr/>
        </p:nvSpPr>
        <p:spPr bwMode="auto">
          <a:xfrm>
            <a:off x="4191000" y="54758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3" name="AutoShape 130"/>
          <p:cNvSpPr>
            <a:spLocks noChangeArrowheads="1"/>
          </p:cNvSpPr>
          <p:nvPr/>
        </p:nvSpPr>
        <p:spPr bwMode="auto">
          <a:xfrm>
            <a:off x="4176713" y="5522384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14" name="AutoShape 131"/>
          <p:cNvSpPr>
            <a:spLocks noChangeArrowheads="1"/>
          </p:cNvSpPr>
          <p:nvPr/>
        </p:nvSpPr>
        <p:spPr bwMode="auto">
          <a:xfrm>
            <a:off x="4203700" y="5509684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33CC"/>
                </a:solidFill>
                <a:cs typeface="Times New Roman" pitchFamily="18" charset="0"/>
              </a:rPr>
              <a:t>5</a:t>
            </a:r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2867026" y="5359400"/>
            <a:ext cx="3457575" cy="1051984"/>
            <a:chOff x="912" y="2592"/>
            <a:chExt cx="3072" cy="960"/>
          </a:xfrm>
        </p:grpSpPr>
        <p:sp>
          <p:nvSpPr>
            <p:cNvPr id="18453" name="Oval 15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57150" cmpd="thinThick">
              <a:solidFill>
                <a:srgbClr val="FB313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b="1">
                <a:latin typeface="Calibri" pitchFamily="34" charset="0"/>
              </a:endParaRPr>
            </a:p>
          </p:txBody>
        </p:sp>
        <p:sp>
          <p:nvSpPr>
            <p:cNvPr id="18454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B313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5257800" y="5935134"/>
            <a:ext cx="3733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>
                <a:solidFill>
                  <a:srgbClr val="FF0000"/>
                </a:solidFill>
                <a:cs typeface="Times New Roman" pitchFamily="18" charset="0"/>
              </a:rPr>
              <a:t>d. Ngày 4, 11, 18, 25   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88900" y="5886451"/>
            <a:ext cx="42545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>
                <a:solidFill>
                  <a:srgbClr val="003300"/>
                </a:solidFill>
                <a:cs typeface="Times New Roman" pitchFamily="18" charset="0"/>
              </a:rPr>
              <a:t>c. Ngày 1, 8, 15, 22, 29  </a:t>
            </a:r>
          </a:p>
        </p:txBody>
      </p:sp>
      <p:sp>
        <p:nvSpPr>
          <p:cNvPr id="18446" name="Rectangle 20"/>
          <p:cNvSpPr>
            <a:spLocks noChangeArrowheads="1"/>
          </p:cNvSpPr>
          <p:nvPr/>
        </p:nvSpPr>
        <p:spPr bwMode="auto">
          <a:xfrm>
            <a:off x="0" y="19051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/>
            <a:r>
              <a:rPr lang="vi-VN" sz="3600" b="1">
                <a:solidFill>
                  <a:srgbClr val="006600"/>
                </a:solidFill>
                <a:cs typeface="Times New Roman" pitchFamily="18" charset="0"/>
              </a:rPr>
              <a:t>     </a:t>
            </a:r>
            <a:r>
              <a:rPr lang="pt-BR" sz="3600" b="1" u="sng">
                <a:solidFill>
                  <a:srgbClr val="006600"/>
                </a:solidFill>
                <a:cs typeface="Times New Roman" pitchFamily="18" charset="0"/>
              </a:rPr>
              <a:t>Câu </a:t>
            </a:r>
            <a:r>
              <a:rPr lang="vi-VN" sz="3600" b="1" u="sng">
                <a:solidFill>
                  <a:srgbClr val="006600"/>
                </a:solidFill>
                <a:cs typeface="Times New Roman" pitchFamily="18" charset="0"/>
              </a:rPr>
              <a:t>4</a:t>
            </a:r>
            <a:r>
              <a:rPr lang="pt-BR" sz="3600" b="1" u="sng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pt-BR" sz="3600" b="1">
                <a:solidFill>
                  <a:srgbClr val="006600"/>
                </a:solidFill>
                <a:cs typeface="Times New Roman" pitchFamily="18" charset="0"/>
              </a:rPr>
              <a:t>:  Xem tờ lịch tháng 12 rồi cho biết</a:t>
            </a:r>
            <a:r>
              <a:rPr lang="vi-VN" sz="3600" b="1">
                <a:solidFill>
                  <a:srgbClr val="006600"/>
                </a:solidFill>
                <a:cs typeface="Times New Roman" pitchFamily="18" charset="0"/>
              </a:rPr>
              <a:t> : Các ngày thứ hai trong tháng là</a:t>
            </a:r>
            <a:r>
              <a:rPr lang="pt-BR" sz="3600" b="1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6600"/>
                </a:solidFill>
                <a:cs typeface="Times New Roman" pitchFamily="18" charset="0"/>
              </a:rPr>
              <a:t>ngày nào ?</a:t>
            </a:r>
            <a:endParaRPr lang="pt-BR" sz="3600" b="1">
              <a:solidFill>
                <a:srgbClr val="006600"/>
              </a:solidFill>
              <a:cs typeface="Times New Roman" pitchFamily="18" charset="0"/>
            </a:endParaRPr>
          </a:p>
        </p:txBody>
      </p:sp>
      <p:pic>
        <p:nvPicPr>
          <p:cNvPr id="1844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636184"/>
            <a:ext cx="8955088" cy="355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092200" y="2480734"/>
            <a:ext cx="736600" cy="47413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1092200" y="3022600"/>
            <a:ext cx="736600" cy="474133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66800" y="3581400"/>
            <a:ext cx="736600" cy="474133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079500" y="4106334"/>
            <a:ext cx="736600" cy="474133"/>
          </a:xfrm>
          <a:prstGeom prst="ellips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1066800" y="4648200"/>
            <a:ext cx="736600" cy="474133"/>
          </a:xfrm>
          <a:prstGeom prst="ellipse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3" grpId="0"/>
      <p:bldP spid="26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blackWhite">
          <a:xfrm>
            <a:off x="685800" y="1066800"/>
            <a:ext cx="3886200" cy="11176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defTabSz="957263"/>
            <a:r>
              <a:rPr lang="pt-BR"/>
              <a:t> </a:t>
            </a:r>
            <a:r>
              <a:rPr lang="pt-BR" sz="3600" smtClean="0"/>
              <a:t>Củng cố - Dặn dò:</a:t>
            </a:r>
            <a:endParaRPr lang="pt-BR" sz="3600" b="1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blackWhite">
          <a:xfrm>
            <a:off x="685800" y="2057400"/>
            <a:ext cx="7924800" cy="1600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defTabSz="957263"/>
            <a:r>
              <a:rPr lang="pt-BR"/>
              <a:t> </a:t>
            </a:r>
            <a:r>
              <a:rPr lang="pt-BR" sz="3200" smtClean="0">
                <a:latin typeface="Times New Roman" pitchFamily="18" charset="0"/>
                <a:cs typeface="Times New Roman" pitchFamily="18" charset="0"/>
              </a:rPr>
              <a:t>- Về xem lại bài học:</a:t>
            </a:r>
          </a:p>
          <a:p>
            <a:pPr defTabSz="957263"/>
            <a:r>
              <a:rPr lang="pt-BR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Chuẩn bị trước bài sau.</a:t>
            </a:r>
            <a:endParaRPr lang="pt-BR" sz="32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98438"/>
            <a:ext cx="10058400" cy="674528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2771" name="Picture 3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667000"/>
            <a:ext cx="1816100" cy="1536700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09800" y="12954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1581" dir="2021404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62088" y="4576763"/>
            <a:ext cx="1204912" cy="528637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8 </a:t>
            </a:r>
            <a:r>
              <a:rPr lang="en-US" sz="2800" b="1" dirty="0" err="1">
                <a:latin typeface="Arial" charset="0"/>
              </a:rPr>
              <a:t>giờ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057400" y="2071688"/>
            <a:ext cx="1500188" cy="5794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11 </a:t>
            </a:r>
            <a:r>
              <a:rPr lang="en-US" sz="3200" b="1" dirty="0" err="1">
                <a:latin typeface="Arial" charset="0"/>
              </a:rPr>
              <a:t>giờ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629400" y="2995613"/>
            <a:ext cx="1371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14 </a:t>
            </a:r>
            <a:r>
              <a:rPr lang="en-US" sz="2800" b="1" dirty="0" err="1">
                <a:latin typeface="Arial" charset="0"/>
              </a:rPr>
              <a:t>giờ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32777" name="Picture 9" descr="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438400" y="2133600"/>
            <a:ext cx="4330700" cy="3916363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68800" y="2714625"/>
            <a:ext cx="344488" cy="2759075"/>
            <a:chOff x="2770" y="1274"/>
            <a:chExt cx="217" cy="1738"/>
          </a:xfrm>
        </p:grpSpPr>
        <p:pic>
          <p:nvPicPr>
            <p:cNvPr id="32779" name="Picture 5" descr="C:\Program Files\Windows Sidebar\Gadgets\WirelessNetwork.Gadget\VistaOrbClock.Gadget\images\live_m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70" y="1464"/>
              <a:ext cx="217" cy="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3" descr="C:\Program Files\Windows Sidebar\Gadgets\WirelessNetwork.Gadget\VistaOrbClock.Gadget\images\live_dot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93" y="1274"/>
              <a:ext cx="170" cy="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400550" y="1804988"/>
            <a:ext cx="293688" cy="4591050"/>
            <a:chOff x="2361" y="804"/>
            <a:chExt cx="185" cy="2892"/>
          </a:xfrm>
        </p:grpSpPr>
        <p:pic>
          <p:nvPicPr>
            <p:cNvPr id="32782" name="Picture 4" descr="C:\Program Files\Windows Sidebar\Gadgets\WirelessNetwork.Gadget\VistaOrbClock.Gadget\images\live_h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91" y="804"/>
              <a:ext cx="125" cy="2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3" name="Picture 3" descr="C:\Program Files\Windows Sidebar\Gadgets\WirelessNetwork.Gadget\VistaOrbClock.Gadget\images\live_dot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61" y="1570"/>
              <a:ext cx="185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581400" y="5929313"/>
            <a:ext cx="1295400" cy="5286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18 giờ</a:t>
            </a:r>
          </a:p>
        </p:txBody>
      </p:sp>
      <p:sp>
        <p:nvSpPr>
          <p:cNvPr id="32787" name="WordArt 19"/>
          <p:cNvSpPr>
            <a:spLocks noChangeArrowheads="1" noChangeShapeType="1" noTextEdit="1"/>
          </p:cNvSpPr>
          <p:nvPr/>
        </p:nvSpPr>
        <p:spPr bwMode="auto">
          <a:xfrm>
            <a:off x="3962400" y="381000"/>
            <a:ext cx="1600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bài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2" grpId="0"/>
      <p:bldP spid="32773" grpId="0" animBg="1"/>
      <p:bldP spid="32773" grpId="1" animBg="1"/>
      <p:bldP spid="32774" grpId="0" animBg="1"/>
      <p:bldP spid="32774" grpId="1" animBg="1"/>
      <p:bldP spid="32776" grpId="0" animBg="1"/>
      <p:bldP spid="32776" grpId="1" animBg="1"/>
      <p:bldP spid="327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49"/>
          <p:cNvGraphicFramePr>
            <a:graphicFrameLocks noGrp="1"/>
          </p:cNvGraphicFramePr>
          <p:nvPr/>
        </p:nvGraphicFramePr>
        <p:xfrm>
          <a:off x="108134" y="1752600"/>
          <a:ext cx="8929686" cy="3230832"/>
        </p:xfrm>
        <a:graphic>
          <a:graphicData uri="http://schemas.openxmlformats.org/drawingml/2006/table">
            <a:tbl>
              <a:tblPr/>
              <a:tblGrid>
                <a:gridCol w="1357424"/>
                <a:gridCol w="1103083"/>
                <a:gridCol w="1101464"/>
                <a:gridCol w="1028574"/>
                <a:gridCol w="1175975"/>
                <a:gridCol w="1101464"/>
                <a:gridCol w="1103083"/>
                <a:gridCol w="958619"/>
              </a:tblGrid>
              <a:tr h="640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HAI 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 BA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TƯ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NĂM 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SÁU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BẢY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CHỦ NHẬT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1" name="Text Box 156"/>
          <p:cNvSpPr txBox="1">
            <a:spLocks noChangeArrowheads="1"/>
          </p:cNvSpPr>
          <p:nvPr/>
        </p:nvSpPr>
        <p:spPr bwMode="auto">
          <a:xfrm>
            <a:off x="1295400" y="5562600"/>
            <a:ext cx="6408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lịch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 Vì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58"/>
          <p:cNvSpPr txBox="1">
            <a:spLocks noChangeArrowheads="1"/>
          </p:cNvSpPr>
          <p:nvPr/>
        </p:nvSpPr>
        <p:spPr bwMode="auto">
          <a:xfrm>
            <a:off x="1300162" y="5516563"/>
            <a:ext cx="6624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lịch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 ?</a:t>
            </a:r>
            <a:endParaRPr lang="vi-VN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42"/>
          <p:cNvSpPr>
            <a:spLocks noChangeArrowheads="1"/>
          </p:cNvSpPr>
          <p:nvPr/>
        </p:nvSpPr>
        <p:spPr bwMode="auto">
          <a:xfrm>
            <a:off x="304800" y="1066800"/>
            <a:ext cx="595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lịch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 Box 155"/>
          <p:cNvSpPr txBox="1">
            <a:spLocks noChangeArrowheads="1"/>
          </p:cNvSpPr>
          <p:nvPr/>
        </p:nvSpPr>
        <p:spPr bwMode="auto">
          <a:xfrm>
            <a:off x="355600" y="3352800"/>
            <a:ext cx="86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8420" y="1066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152400" y="556260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tuần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tuần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thúc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tuần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49"/>
          <p:cNvGraphicFramePr>
            <a:graphicFrameLocks noGrp="1"/>
          </p:cNvGraphicFramePr>
          <p:nvPr/>
        </p:nvGraphicFramePr>
        <p:xfrm>
          <a:off x="108134" y="1600200"/>
          <a:ext cx="8929686" cy="3535632"/>
        </p:xfrm>
        <a:graphic>
          <a:graphicData uri="http://schemas.openxmlformats.org/drawingml/2006/table">
            <a:tbl>
              <a:tblPr/>
              <a:tblGrid>
                <a:gridCol w="1357424"/>
                <a:gridCol w="1103083"/>
                <a:gridCol w="1101464"/>
                <a:gridCol w="1028574"/>
                <a:gridCol w="1175975"/>
                <a:gridCol w="1101464"/>
                <a:gridCol w="1103083"/>
                <a:gridCol w="958619"/>
              </a:tblGrid>
              <a:tr h="700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HAI 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 BA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TƯ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NĂM 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SÁU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BẢY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CHỦ NHẬT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7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7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7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7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7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4" name="Text Box 155"/>
          <p:cNvSpPr txBox="1">
            <a:spLocks noChangeArrowheads="1"/>
          </p:cNvSpPr>
          <p:nvPr/>
        </p:nvSpPr>
        <p:spPr bwMode="auto">
          <a:xfrm>
            <a:off x="355600" y="3048000"/>
            <a:ext cx="86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5"/>
          <p:cNvSpPr txBox="1">
            <a:spLocks noChangeArrowheads="1"/>
          </p:cNvSpPr>
          <p:nvPr/>
        </p:nvSpPr>
        <p:spPr bwMode="auto">
          <a:xfrm>
            <a:off x="152400" y="5334000"/>
            <a:ext cx="7559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là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mấy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83970" y="2362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77790" y="1606260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 BẢY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304800" y="5638800"/>
            <a:ext cx="6192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Vậy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có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5181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305800" y="45720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228600" y="5562600"/>
            <a:ext cx="5105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4023610"/>
            <a:ext cx="1143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7580" y="2895600"/>
            <a:ext cx="99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7580" y="3458980"/>
            <a:ext cx="99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87580" y="4023610"/>
            <a:ext cx="99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2570" y="4586990"/>
            <a:ext cx="99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71"/>
          <p:cNvSpPr txBox="1">
            <a:spLocks noChangeArrowheads="1"/>
          </p:cNvSpPr>
          <p:nvPr/>
        </p:nvSpPr>
        <p:spPr bwMode="auto">
          <a:xfrm>
            <a:off x="228600" y="5562600"/>
            <a:ext cx="5918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 Box 76"/>
          <p:cNvSpPr txBox="1">
            <a:spLocks noChangeArrowheads="1"/>
          </p:cNvSpPr>
          <p:nvPr/>
        </p:nvSpPr>
        <p:spPr bwMode="auto">
          <a:xfrm>
            <a:off x="228600" y="5638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11 có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Chủ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08430" y="2330970"/>
            <a:ext cx="88317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07180" y="2895600"/>
            <a:ext cx="88317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07180" y="3460230"/>
            <a:ext cx="88317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07180" y="4023610"/>
            <a:ext cx="88317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23420" y="4601980"/>
            <a:ext cx="88317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304800" y="5715000"/>
            <a:ext cx="7659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20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2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2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20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 animBg="1"/>
      <p:bldP spid="19" grpId="1" animBg="1"/>
      <p:bldP spid="21" grpId="0"/>
      <p:bldP spid="21" grpId="1"/>
      <p:bldP spid="21" grpId="2"/>
      <p:bldP spid="21" grpId="3"/>
      <p:bldP spid="21" grpId="4"/>
      <p:bldP spid="21" grpId="6"/>
      <p:bldP spid="22" grpId="2"/>
      <p:bldP spid="22" grpId="3"/>
      <p:bldP spid="23" grpId="0"/>
      <p:bldP spid="24" grpId="0" animBg="1"/>
      <p:bldP spid="24" grpId="1" animBg="1"/>
      <p:bldP spid="13" grpId="0"/>
      <p:bldP spid="13" grpId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/>
      <p:bldP spid="28" grpId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1066800"/>
            <a:ext cx="3276600" cy="990600"/>
            <a:chOff x="457200" y="1371600"/>
            <a:chExt cx="3276600" cy="990600"/>
          </a:xfrm>
        </p:grpSpPr>
        <p:sp>
          <p:nvSpPr>
            <p:cNvPr id="7" name="Cloud 6"/>
            <p:cNvSpPr/>
            <p:nvPr/>
          </p:nvSpPr>
          <p:spPr>
            <a:xfrm>
              <a:off x="457200" y="1371600"/>
              <a:ext cx="3276600" cy="990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1595735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CÁC LOẠI LỊCH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 descr="D:\NGÀY THÁNG TOÁN LỚP 2\lihcj năm 1 tờ.jpg"/>
          <p:cNvPicPr>
            <a:picLocks noChangeAspect="1" noChangeArrowheads="1"/>
          </p:cNvPicPr>
          <p:nvPr/>
        </p:nvPicPr>
        <p:blipFill>
          <a:blip r:embed="rId2"/>
          <a:srcRect l="4526" r="4151" b="4233"/>
          <a:stretch>
            <a:fillRect/>
          </a:stretch>
        </p:blipFill>
        <p:spPr bwMode="auto">
          <a:xfrm>
            <a:off x="3886200" y="885670"/>
            <a:ext cx="4648200" cy="58674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 rot="5400000" flipH="1" flipV="1">
            <a:off x="-100560" y="2781300"/>
            <a:ext cx="1600200" cy="12192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5400" y="2209800"/>
            <a:ext cx="22860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3690" y="3276600"/>
            <a:ext cx="1201710" cy="88442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971800"/>
            <a:ext cx="25908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NGÀY THÁNG TOÁN LỚP 2\lịch nam nhiu to.jpg"/>
          <p:cNvPicPr>
            <a:picLocks noChangeAspect="1" noChangeArrowheads="1"/>
          </p:cNvPicPr>
          <p:nvPr/>
        </p:nvPicPr>
        <p:blipFill>
          <a:blip r:embed="rId3" cstate="print"/>
          <a:srcRect l="3333" t="38333" r="81111" b="19861"/>
          <a:stretch>
            <a:fillRect/>
          </a:stretch>
        </p:blipFill>
        <p:spPr bwMode="auto">
          <a:xfrm>
            <a:off x="1371600" y="3442740"/>
            <a:ext cx="2438400" cy="3276600"/>
          </a:xfrm>
          <a:prstGeom prst="rect">
            <a:avLst/>
          </a:prstGeom>
          <a:noFill/>
        </p:spPr>
      </p:pic>
      <p:pic>
        <p:nvPicPr>
          <p:cNvPr id="22" name="Picture 5" descr="D:\NGÀY THÁNG TOÁN LỚP 2\lịch nam nhiu to.jpg"/>
          <p:cNvPicPr>
            <a:picLocks noChangeAspect="1" noChangeArrowheads="1"/>
          </p:cNvPicPr>
          <p:nvPr/>
        </p:nvPicPr>
        <p:blipFill>
          <a:blip r:embed="rId4"/>
          <a:srcRect l="20833" t="10000" r="52500" b="15000"/>
          <a:stretch>
            <a:fillRect/>
          </a:stretch>
        </p:blipFill>
        <p:spPr bwMode="auto">
          <a:xfrm>
            <a:off x="3886200" y="991850"/>
            <a:ext cx="4724400" cy="5791200"/>
          </a:xfrm>
          <a:prstGeom prst="rect">
            <a:avLst/>
          </a:prstGeom>
          <a:noFill/>
        </p:spPr>
      </p:pic>
      <p:pic>
        <p:nvPicPr>
          <p:cNvPr id="1030" name="Picture 6" descr="D:\NGÀY THÁNG TOÁN LỚP 2\lịch thang.png"/>
          <p:cNvPicPr>
            <a:picLocks noChangeAspect="1" noChangeArrowheads="1"/>
          </p:cNvPicPr>
          <p:nvPr/>
        </p:nvPicPr>
        <p:blipFill>
          <a:blip r:embed="rId5"/>
          <a:srcRect l="1482" t="2439" r="2185" b="4878"/>
          <a:stretch>
            <a:fillRect/>
          </a:stretch>
        </p:blipFill>
        <p:spPr bwMode="auto">
          <a:xfrm>
            <a:off x="3048000" y="3505200"/>
            <a:ext cx="5715000" cy="33528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cxnSp>
        <p:nvCxnSpPr>
          <p:cNvPr id="24" name="Straight Connector 23"/>
          <p:cNvCxnSpPr/>
          <p:nvPr/>
        </p:nvCxnSpPr>
        <p:spPr>
          <a:xfrm>
            <a:off x="76200" y="4191000"/>
            <a:ext cx="1295400" cy="158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95400" y="3810000"/>
            <a:ext cx="16002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>
            <a:endCxn id="31" idx="1"/>
          </p:cNvCxnSpPr>
          <p:nvPr/>
        </p:nvCxnSpPr>
        <p:spPr>
          <a:xfrm>
            <a:off x="76200" y="4191000"/>
            <a:ext cx="1219200" cy="53340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95400" y="4495801"/>
            <a:ext cx="1295400" cy="4572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lốc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D:\NGÀY THÁNG TOÁN LỚP 2\lich loc.jpg"/>
          <p:cNvPicPr>
            <a:picLocks noChangeAspect="1" noChangeArrowheads="1"/>
          </p:cNvPicPr>
          <p:nvPr/>
        </p:nvPicPr>
        <p:blipFill>
          <a:blip r:embed="rId6"/>
          <a:srcRect l="25834" t="8328" r="53333" b="6729"/>
          <a:stretch>
            <a:fillRect/>
          </a:stretch>
        </p:blipFill>
        <p:spPr bwMode="auto">
          <a:xfrm>
            <a:off x="0" y="0"/>
            <a:ext cx="3124200" cy="4495800"/>
          </a:xfrm>
          <a:prstGeom prst="rect">
            <a:avLst/>
          </a:prstGeom>
          <a:noFill/>
        </p:spPr>
      </p:pic>
      <p:pic>
        <p:nvPicPr>
          <p:cNvPr id="1032" name="Picture 8" descr="D:\NGÀY THÁNG TOÁN LỚP 2\lich loc.jpg"/>
          <p:cNvPicPr>
            <a:picLocks noChangeAspect="1" noChangeArrowheads="1"/>
          </p:cNvPicPr>
          <p:nvPr/>
        </p:nvPicPr>
        <p:blipFill>
          <a:blip r:embed="rId6"/>
          <a:srcRect l="52500" t="5030" r="4167" b="6696"/>
          <a:stretch>
            <a:fillRect/>
          </a:stretch>
        </p:blipFill>
        <p:spPr bwMode="auto">
          <a:xfrm>
            <a:off x="3148641" y="1524000"/>
            <a:ext cx="5233359" cy="533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36" name="Straight Connector 35"/>
          <p:cNvCxnSpPr/>
          <p:nvPr/>
        </p:nvCxnSpPr>
        <p:spPr>
          <a:xfrm>
            <a:off x="76200" y="4191000"/>
            <a:ext cx="1219200" cy="91440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95400" y="5105400"/>
            <a:ext cx="18288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D:\NGÀY THÁNG TOÁN LỚP 2\lịch bỏ túi.jpg"/>
          <p:cNvPicPr>
            <a:picLocks noChangeAspect="1" noChangeArrowheads="1"/>
          </p:cNvPicPr>
          <p:nvPr/>
        </p:nvPicPr>
        <p:blipFill>
          <a:blip r:embed="rId7"/>
          <a:srcRect l="5660" t="25157" r="5660" b="8805"/>
          <a:stretch>
            <a:fillRect/>
          </a:stretch>
        </p:blipFill>
        <p:spPr bwMode="auto">
          <a:xfrm>
            <a:off x="3486039" y="1143000"/>
            <a:ext cx="5257800" cy="2349230"/>
          </a:xfrm>
          <a:prstGeom prst="rect">
            <a:avLst/>
          </a:prstGeom>
          <a:noFill/>
        </p:spPr>
      </p:pic>
      <p:pic>
        <p:nvPicPr>
          <p:cNvPr id="1034" name="Picture 10" descr="D:\NGÀY THÁNG TOÁN LỚP 2\liichj bỏ tui.jpg"/>
          <p:cNvPicPr>
            <a:picLocks noChangeAspect="1" noChangeArrowheads="1"/>
          </p:cNvPicPr>
          <p:nvPr/>
        </p:nvPicPr>
        <p:blipFill>
          <a:blip r:embed="rId8"/>
          <a:srcRect l="17778" b="7556"/>
          <a:stretch>
            <a:fillRect/>
          </a:stretch>
        </p:blipFill>
        <p:spPr bwMode="auto">
          <a:xfrm>
            <a:off x="3486040" y="3505200"/>
            <a:ext cx="1981200" cy="2575560"/>
          </a:xfrm>
          <a:prstGeom prst="rect">
            <a:avLst/>
          </a:prstGeom>
          <a:noFill/>
        </p:spPr>
      </p:pic>
      <p:pic>
        <p:nvPicPr>
          <p:cNvPr id="1035" name="Picture 11" descr="D:\NGÀY THÁNG TOÁN LỚP 2\lịch tú.jpg"/>
          <p:cNvPicPr>
            <a:picLocks noChangeAspect="1" noChangeArrowheads="1"/>
          </p:cNvPicPr>
          <p:nvPr/>
        </p:nvPicPr>
        <p:blipFill>
          <a:blip r:embed="rId9"/>
          <a:srcRect l="3556" t="17778" r="7556" b="18222"/>
          <a:stretch>
            <a:fillRect/>
          </a:stretch>
        </p:blipFill>
        <p:spPr bwMode="auto">
          <a:xfrm>
            <a:off x="5543439" y="3505200"/>
            <a:ext cx="3219561" cy="2590800"/>
          </a:xfrm>
          <a:prstGeom prst="rect">
            <a:avLst/>
          </a:prstGeom>
          <a:noFill/>
        </p:spPr>
      </p:pic>
      <p:cxnSp>
        <p:nvCxnSpPr>
          <p:cNvPr id="42" name="Straight Connector 41"/>
          <p:cNvCxnSpPr/>
          <p:nvPr/>
        </p:nvCxnSpPr>
        <p:spPr>
          <a:xfrm rot="16200000" flipH="1">
            <a:off x="-76200" y="4343400"/>
            <a:ext cx="1524001" cy="12192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95400" y="5715000"/>
            <a:ext cx="18288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D:\NGÀY THÁNG TOÁN LỚP 2\lịch bàn 1.jpg"/>
          <p:cNvPicPr>
            <a:picLocks noChangeAspect="1" noChangeArrowheads="1"/>
          </p:cNvPicPr>
          <p:nvPr/>
        </p:nvPicPr>
        <p:blipFill>
          <a:blip r:embed="rId10"/>
          <a:srcRect l="5087" t="5660" r="5895"/>
          <a:stretch>
            <a:fillRect/>
          </a:stretch>
        </p:blipFill>
        <p:spPr bwMode="auto">
          <a:xfrm>
            <a:off x="3124200" y="3581400"/>
            <a:ext cx="6019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7" grpId="0" animBg="1"/>
      <p:bldP spid="31" grpId="0" animBg="1"/>
      <p:bldP spid="37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mẫu</a:t>
            </a:r>
            <a:r>
              <a:rPr lang="en-US" sz="2400" b="1" dirty="0">
                <a:latin typeface="Times New Roman" pitchFamily="18" charset="0"/>
              </a:rPr>
              <a:t>):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5643562" y="4191000"/>
            <a:ext cx="311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20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11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709612" y="35052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57200" y="5599093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=&gt;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638800" y="4876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30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11</a:t>
            </a:r>
            <a:endParaRPr lang="en-US" b="1" dirty="0"/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381000" y="2819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5257800" y="2895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7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11 </a:t>
            </a: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685800" y="4191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mươi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mười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5181600" y="3505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15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533400" y="4876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mươi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mười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381000" y="56388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15" name="Group 41"/>
          <p:cNvGraphicFramePr>
            <a:graphicFrameLocks noGrp="1"/>
          </p:cNvGraphicFramePr>
          <p:nvPr/>
        </p:nvGraphicFramePr>
        <p:xfrm>
          <a:off x="533400" y="2209800"/>
          <a:ext cx="8229600" cy="3200402"/>
        </p:xfrm>
        <a:graphic>
          <a:graphicData uri="http://schemas.openxmlformats.org/drawingml/2006/table">
            <a:tbl>
              <a:tblPr/>
              <a:tblGrid>
                <a:gridCol w="4602163"/>
                <a:gridCol w="3627437"/>
              </a:tblGrid>
              <a:tr h="578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9812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: a) </a:t>
            </a:r>
            <a:r>
              <a:rPr lang="en-US" sz="2400" b="1" dirty="0" err="1" smtClean="0">
                <a:latin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thiếu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tờ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</a:rPr>
              <a:t> 12</a:t>
            </a:r>
            <a:endParaRPr lang="en-US" sz="2400" b="1" dirty="0">
              <a:latin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2438400"/>
          <a:ext cx="8610600" cy="330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</a:tblGrid>
              <a:tr h="5334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TƯ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NĂM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SÁU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BẢY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NHẬT</a:t>
                      </a:r>
                      <a:endParaRPr lang="en-US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rowSpan="5"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Group 2"/>
          <p:cNvGraphicFramePr>
            <a:graphicFrameLocks noGrp="1"/>
          </p:cNvGraphicFramePr>
          <p:nvPr>
            <p:ph/>
          </p:nvPr>
        </p:nvGraphicFramePr>
        <p:xfrm>
          <a:off x="152401" y="1752600"/>
          <a:ext cx="8839199" cy="5023104"/>
        </p:xfrm>
        <a:graphic>
          <a:graphicData uri="http://schemas.openxmlformats.org/drawingml/2006/table">
            <a:tbl>
              <a:tblPr/>
              <a:tblGrid>
                <a:gridCol w="1486237"/>
                <a:gridCol w="1016899"/>
                <a:gridCol w="1016899"/>
                <a:gridCol w="1016899"/>
                <a:gridCol w="1100337"/>
                <a:gridCol w="1089907"/>
                <a:gridCol w="1016899"/>
                <a:gridCol w="1095122"/>
              </a:tblGrid>
              <a:tr h="116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THỨ HAI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THỨ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THỨ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TƯ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THỨ NĂM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THỨ SÁU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THỨ BẢY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CHỦ NHẬT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48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vi-VN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vi-VN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vi-VN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sp>
        <p:nvSpPr>
          <p:cNvPr id="81987" name="Text Box 67"/>
          <p:cNvSpPr txBox="1">
            <a:spLocks noChangeArrowheads="1"/>
          </p:cNvSpPr>
          <p:nvPr/>
        </p:nvSpPr>
        <p:spPr bwMode="auto">
          <a:xfrm>
            <a:off x="152400" y="3981271"/>
            <a:ext cx="114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71800" y="2971800"/>
            <a:ext cx="355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38600" y="2971800"/>
            <a:ext cx="38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62800" y="2964359"/>
            <a:ext cx="38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05000" y="3733800"/>
            <a:ext cx="38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76800" y="3733800"/>
            <a:ext cx="76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28800" y="4480810"/>
            <a:ext cx="76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48100" y="4449580"/>
            <a:ext cx="876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10400" y="4495800"/>
            <a:ext cx="76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94000" y="5257800"/>
            <a:ext cx="101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57470" y="5237536"/>
            <a:ext cx="76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010400" y="5250359"/>
            <a:ext cx="76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19400" y="6019800"/>
            <a:ext cx="76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943600" y="3733800"/>
            <a:ext cx="76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NGÀY THÁNG TOÁN LỚP 2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7983" y="3048000"/>
            <a:ext cx="909637" cy="685800"/>
          </a:xfrm>
          <a:prstGeom prst="rect">
            <a:avLst/>
          </a:prstGeom>
          <a:noFill/>
        </p:spPr>
      </p:pic>
      <p:pic>
        <p:nvPicPr>
          <p:cNvPr id="1027" name="Picture 3" descr="D:\NGÀY THÁNG TOÁN LỚP 2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799" y="3048000"/>
            <a:ext cx="914401" cy="690563"/>
          </a:xfrm>
          <a:prstGeom prst="rect">
            <a:avLst/>
          </a:prstGeom>
          <a:noFill/>
        </p:spPr>
      </p:pic>
      <p:pic>
        <p:nvPicPr>
          <p:cNvPr id="1028" name="Picture 4" descr="D:\NGÀY THÁNG TOÁN LỚP 2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032589"/>
            <a:ext cx="944380" cy="701211"/>
          </a:xfrm>
          <a:prstGeom prst="rect">
            <a:avLst/>
          </a:prstGeom>
          <a:noFill/>
        </p:spPr>
      </p:pic>
      <p:pic>
        <p:nvPicPr>
          <p:cNvPr id="1029" name="Picture 5" descr="D:\NGÀY THÁNG TOÁN LỚP 2\images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1390" y="3748790"/>
            <a:ext cx="939538" cy="690563"/>
          </a:xfrm>
          <a:prstGeom prst="rect">
            <a:avLst/>
          </a:prstGeom>
          <a:noFill/>
        </p:spPr>
      </p:pic>
      <p:pic>
        <p:nvPicPr>
          <p:cNvPr id="46" name="Picture 5" descr="D:\NGÀY THÁNG TOÁN LỚP 2\images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5289030"/>
            <a:ext cx="939538" cy="690563"/>
          </a:xfrm>
          <a:prstGeom prst="rect">
            <a:avLst/>
          </a:prstGeom>
          <a:noFill/>
        </p:spPr>
      </p:pic>
      <p:pic>
        <p:nvPicPr>
          <p:cNvPr id="1030" name="Picture 6" descr="D:\NGÀY THÁNG TOÁN LỚP 2\images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748790"/>
            <a:ext cx="990600" cy="719138"/>
          </a:xfrm>
          <a:prstGeom prst="rect">
            <a:avLst/>
          </a:prstGeom>
          <a:noFill/>
        </p:spPr>
      </p:pic>
      <p:pic>
        <p:nvPicPr>
          <p:cNvPr id="49" name="Picture 6" descr="D:\NGÀY THÁNG TOÁN LỚP 2\images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81990" y="5289030"/>
            <a:ext cx="990600" cy="719138"/>
          </a:xfrm>
          <a:prstGeom prst="rect">
            <a:avLst/>
          </a:prstGeom>
          <a:noFill/>
        </p:spPr>
      </p:pic>
      <p:pic>
        <p:nvPicPr>
          <p:cNvPr id="1031" name="Picture 7" descr="D:\NGÀY THÁNG TOÁN LỚP 2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430" y="3732550"/>
            <a:ext cx="1066800" cy="767424"/>
          </a:xfrm>
          <a:prstGeom prst="rect">
            <a:avLst/>
          </a:prstGeom>
          <a:noFill/>
        </p:spPr>
      </p:pic>
      <p:pic>
        <p:nvPicPr>
          <p:cNvPr id="52" name="Picture 7" descr="D:\NGÀY THÁNG TOÁN LỚP 2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6980" y="6036040"/>
            <a:ext cx="929152" cy="762000"/>
          </a:xfrm>
          <a:prstGeom prst="rect">
            <a:avLst/>
          </a:prstGeom>
          <a:noFill/>
        </p:spPr>
      </p:pic>
      <p:pic>
        <p:nvPicPr>
          <p:cNvPr id="55" name="Picture 7" descr="D:\NGÀY THÁNG TOÁN LỚP 2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542020"/>
            <a:ext cx="914400" cy="691224"/>
          </a:xfrm>
          <a:prstGeom prst="rect">
            <a:avLst/>
          </a:prstGeom>
          <a:noFill/>
        </p:spPr>
      </p:pic>
      <p:pic>
        <p:nvPicPr>
          <p:cNvPr id="1032" name="Picture 8" descr="D:\NGÀY THÁNG TOÁN LỚP 2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1390" y="4557010"/>
            <a:ext cx="914400" cy="695325"/>
          </a:xfrm>
          <a:prstGeom prst="rect">
            <a:avLst/>
          </a:prstGeom>
          <a:noFill/>
        </p:spPr>
      </p:pic>
      <p:pic>
        <p:nvPicPr>
          <p:cNvPr id="57" name="Picture 8" descr="D:\NGÀY THÁNG TOÁN LỚP 2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4000"/>
            <a:ext cx="914400" cy="619125"/>
          </a:xfrm>
          <a:prstGeom prst="rect">
            <a:avLst/>
          </a:prstGeom>
          <a:noFill/>
        </p:spPr>
      </p:pic>
      <p:pic>
        <p:nvPicPr>
          <p:cNvPr id="1034" name="Picture 10" descr="D:\NGÀY THÁNG TOÁN LỚP 2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527030"/>
            <a:ext cx="990600" cy="6858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457200" y="914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angle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800" b="1" i="1" dirty="0" smtClean="0">
                <a:ln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TRÒ CHƠI: ĐOÁN SỐ SAU HOA</a:t>
            </a:r>
            <a:endParaRPr lang="en-US" sz="4800" b="1" i="1" dirty="0">
              <a:ln>
                <a:solidFill>
                  <a:srgbClr val="00B0F0"/>
                </a:solidFill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52400" y="376535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: a) </a:t>
            </a:r>
            <a:r>
              <a:rPr lang="en-US" sz="2400" b="1" dirty="0" err="1" smtClean="0">
                <a:latin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thiếu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tờ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</a:rPr>
              <a:t> 12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09800" y="990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5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62" name="Group 174"/>
          <p:cNvGraphicFramePr>
            <a:graphicFrameLocks noGrp="1"/>
          </p:cNvGraphicFramePr>
          <p:nvPr>
            <p:ph sz="half" idx="1"/>
          </p:nvPr>
        </p:nvGraphicFramePr>
        <p:xfrm>
          <a:off x="68080" y="604179"/>
          <a:ext cx="4457698" cy="4110041"/>
        </p:xfrm>
        <a:graphic>
          <a:graphicData uri="http://schemas.openxmlformats.org/drawingml/2006/table">
            <a:tbl>
              <a:tblPr/>
              <a:tblGrid>
                <a:gridCol w="386139"/>
                <a:gridCol w="615866"/>
                <a:gridCol w="521368"/>
                <a:gridCol w="516480"/>
                <a:gridCol w="630530"/>
                <a:gridCol w="594685"/>
                <a:gridCol w="591428"/>
                <a:gridCol w="601202"/>
              </a:tblGrid>
              <a:tr h="1145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 HAI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 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 TƯ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 NĂM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 SÁU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 BẢY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CHỦ NHẬT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3103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32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34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32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328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63664" name="Group 176"/>
          <p:cNvGraphicFramePr>
            <a:graphicFrameLocks noGrp="1"/>
          </p:cNvGraphicFramePr>
          <p:nvPr>
            <p:ph sz="half" idx="2"/>
          </p:nvPr>
        </p:nvGraphicFramePr>
        <p:xfrm>
          <a:off x="4627380" y="604178"/>
          <a:ext cx="4394200" cy="4110042"/>
        </p:xfrm>
        <a:graphic>
          <a:graphicData uri="http://schemas.openxmlformats.org/drawingml/2006/table">
            <a:tbl>
              <a:tblPr/>
              <a:tblGrid>
                <a:gridCol w="381000"/>
                <a:gridCol w="503238"/>
                <a:gridCol w="506412"/>
                <a:gridCol w="546100"/>
                <a:gridCol w="604838"/>
                <a:gridCol w="603250"/>
                <a:gridCol w="585787"/>
                <a:gridCol w="663575"/>
              </a:tblGrid>
              <a:tr h="1012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 HAI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 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  TƯ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 NĂM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 SÁU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 BẢY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CHỦ NHẬT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0938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05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67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07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07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316" name="Text Box 170"/>
          <p:cNvSpPr txBox="1">
            <a:spLocks noChangeArrowheads="1"/>
          </p:cNvSpPr>
          <p:nvPr/>
        </p:nvSpPr>
        <p:spPr bwMode="auto">
          <a:xfrm>
            <a:off x="88900" y="0"/>
            <a:ext cx="425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</a:p>
        </p:txBody>
      </p:sp>
      <p:sp>
        <p:nvSpPr>
          <p:cNvPr id="8317" name="Text Box 171"/>
          <p:cNvSpPr txBox="1">
            <a:spLocks noChangeArrowheads="1"/>
          </p:cNvSpPr>
          <p:nvPr/>
        </p:nvSpPr>
        <p:spPr bwMode="auto">
          <a:xfrm>
            <a:off x="4572000" y="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8" name="Text Box 178"/>
          <p:cNvSpPr txBox="1">
            <a:spLocks noChangeArrowheads="1"/>
          </p:cNvSpPr>
          <p:nvPr/>
        </p:nvSpPr>
        <p:spPr bwMode="auto">
          <a:xfrm>
            <a:off x="254000" y="4648200"/>
            <a:ext cx="393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319" name="Text Box 179"/>
          <p:cNvSpPr txBox="1">
            <a:spLocks noChangeArrowheads="1"/>
          </p:cNvSpPr>
          <p:nvPr/>
        </p:nvSpPr>
        <p:spPr bwMode="auto">
          <a:xfrm>
            <a:off x="4914900" y="46482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257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2578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1177</Words>
  <Application>Microsoft Office PowerPoint</Application>
  <PresentationFormat>On-screen Show (4:3)</PresentationFormat>
  <Paragraphs>461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viettel</dc:creator>
  <cp:lastModifiedBy>A</cp:lastModifiedBy>
  <cp:revision>58</cp:revision>
  <dcterms:created xsi:type="dcterms:W3CDTF">2017-12-14T21:47:35Z</dcterms:created>
  <dcterms:modified xsi:type="dcterms:W3CDTF">2017-12-21T07:26:54Z</dcterms:modified>
</cp:coreProperties>
</file>