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3" r:id="rId4"/>
    <p:sldId id="259" r:id="rId5"/>
    <p:sldId id="280" r:id="rId6"/>
    <p:sldId id="260" r:id="rId7"/>
    <p:sldId id="261" r:id="rId8"/>
    <p:sldId id="278" r:id="rId9"/>
    <p:sldId id="279" r:id="rId10"/>
    <p:sldId id="270" r:id="rId11"/>
  </p:sldIdLst>
  <p:sldSz cx="9144000" cy="6858000" type="screen4x3"/>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VNI-Times" pitchFamily="2" charset="0"/>
        <a:ea typeface="+mn-ea"/>
        <a:cs typeface="+mn-cs"/>
      </a:defRPr>
    </a:lvl1pPr>
    <a:lvl2pPr marL="457200" algn="l" rtl="0" fontAlgn="base">
      <a:spcBef>
        <a:spcPct val="0"/>
      </a:spcBef>
      <a:spcAft>
        <a:spcPct val="0"/>
      </a:spcAft>
      <a:defRPr kern="1200">
        <a:solidFill>
          <a:schemeClr val="tx1"/>
        </a:solidFill>
        <a:latin typeface="VNI-Times" pitchFamily="2" charset="0"/>
        <a:ea typeface="+mn-ea"/>
        <a:cs typeface="+mn-cs"/>
      </a:defRPr>
    </a:lvl2pPr>
    <a:lvl3pPr marL="914400" algn="l" rtl="0" fontAlgn="base">
      <a:spcBef>
        <a:spcPct val="0"/>
      </a:spcBef>
      <a:spcAft>
        <a:spcPct val="0"/>
      </a:spcAft>
      <a:defRPr kern="1200">
        <a:solidFill>
          <a:schemeClr val="tx1"/>
        </a:solidFill>
        <a:latin typeface="VNI-Times" pitchFamily="2" charset="0"/>
        <a:ea typeface="+mn-ea"/>
        <a:cs typeface="+mn-cs"/>
      </a:defRPr>
    </a:lvl3pPr>
    <a:lvl4pPr marL="1371600" algn="l" rtl="0" fontAlgn="base">
      <a:spcBef>
        <a:spcPct val="0"/>
      </a:spcBef>
      <a:spcAft>
        <a:spcPct val="0"/>
      </a:spcAft>
      <a:defRPr kern="1200">
        <a:solidFill>
          <a:schemeClr val="tx1"/>
        </a:solidFill>
        <a:latin typeface="VNI-Times" pitchFamily="2" charset="0"/>
        <a:ea typeface="+mn-ea"/>
        <a:cs typeface="+mn-cs"/>
      </a:defRPr>
    </a:lvl4pPr>
    <a:lvl5pPr marL="1828800" algn="l" rtl="0" fontAlgn="base">
      <a:spcBef>
        <a:spcPct val="0"/>
      </a:spcBef>
      <a:spcAft>
        <a:spcPct val="0"/>
      </a:spcAft>
      <a:defRPr kern="1200">
        <a:solidFill>
          <a:schemeClr val="tx1"/>
        </a:solidFill>
        <a:latin typeface="VNI-Times" pitchFamily="2" charset="0"/>
        <a:ea typeface="+mn-ea"/>
        <a:cs typeface="+mn-cs"/>
      </a:defRPr>
    </a:lvl5pPr>
    <a:lvl6pPr marL="2286000" algn="l" defTabSz="914400" rtl="0" eaLnBrk="1" latinLnBrk="0" hangingPunct="1">
      <a:defRPr kern="1200">
        <a:solidFill>
          <a:schemeClr val="tx1"/>
        </a:solidFill>
        <a:latin typeface="VNI-Times" pitchFamily="2" charset="0"/>
        <a:ea typeface="+mn-ea"/>
        <a:cs typeface="+mn-cs"/>
      </a:defRPr>
    </a:lvl6pPr>
    <a:lvl7pPr marL="2743200" algn="l" defTabSz="914400" rtl="0" eaLnBrk="1" latinLnBrk="0" hangingPunct="1">
      <a:defRPr kern="1200">
        <a:solidFill>
          <a:schemeClr val="tx1"/>
        </a:solidFill>
        <a:latin typeface="VNI-Times" pitchFamily="2" charset="0"/>
        <a:ea typeface="+mn-ea"/>
        <a:cs typeface="+mn-cs"/>
      </a:defRPr>
    </a:lvl7pPr>
    <a:lvl8pPr marL="3200400" algn="l" defTabSz="914400" rtl="0" eaLnBrk="1" latinLnBrk="0" hangingPunct="1">
      <a:defRPr kern="1200">
        <a:solidFill>
          <a:schemeClr val="tx1"/>
        </a:solidFill>
        <a:latin typeface="VNI-Times" pitchFamily="2" charset="0"/>
        <a:ea typeface="+mn-ea"/>
        <a:cs typeface="+mn-cs"/>
      </a:defRPr>
    </a:lvl8pPr>
    <a:lvl9pPr marL="3657600" algn="l" defTabSz="914400" rtl="0" eaLnBrk="1" latinLnBrk="0" hangingPunct="1">
      <a:defRPr kern="1200">
        <a:solidFill>
          <a:schemeClr val="tx1"/>
        </a:solidFill>
        <a:latin typeface="VNI-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0000FF"/>
    <a:srgbClr val="FF0000"/>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1344" autoAdjust="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0CD39D-7FC1-4354-A7E2-737E743675C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2D1B8B-503C-4EFB-9EAC-8E0CE382BD5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E331C4-D506-457F-AE95-28574A1FFDD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3D1069-78E4-43EA-AE8D-73A3187785C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EA7F6B-9DC7-4F08-8C0F-9A12E05F68C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7CCB59-F574-4190-9B66-DAB538A943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59DBB9-E480-4375-8AFF-A14AD6DCD01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F487AF6-DC48-4547-A085-7EC1021531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A04FEB1-C4CA-436F-9BB5-FD45FFC5E63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FE0057-A5F7-48CD-ACEC-4C599860DD9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DBFA4A-059A-46CA-B9E0-9060A0A673B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9E46D373-4466-4491-9B00-6F20B61F15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gif"/><Relationship Id="rId5" Type="http://schemas.openxmlformats.org/officeDocument/2006/relationships/image" Target="../media/image16.gif"/><Relationship Id="rId4" Type="http://schemas.openxmlformats.org/officeDocument/2006/relationships/image" Target="../media/image15.gif"/></Relationships>
</file>

<file path=ppt/slides/_rels/slide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wmf"/><Relationship Id="rId1" Type="http://schemas.openxmlformats.org/officeDocument/2006/relationships/slideLayout" Target="../slideLayouts/slideLayout7.xml"/><Relationship Id="rId4" Type="http://schemas.openxmlformats.org/officeDocument/2006/relationships/image" Target="../media/image10.gif"/></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4" name="Group 6"/>
          <p:cNvGrpSpPr>
            <a:grpSpLocks/>
          </p:cNvGrpSpPr>
          <p:nvPr/>
        </p:nvGrpSpPr>
        <p:grpSpPr bwMode="auto">
          <a:xfrm>
            <a:off x="0" y="0"/>
            <a:ext cx="9144000" cy="6858000"/>
            <a:chOff x="-192" y="-144"/>
            <a:chExt cx="6144" cy="4608"/>
          </a:xfrm>
        </p:grpSpPr>
        <p:pic>
          <p:nvPicPr>
            <p:cNvPr id="2058" name="Picture 7" descr="golf_courses_csg035_augusta_national-georgia_12th_green"/>
            <p:cNvPicPr>
              <a:picLocks noChangeAspect="1" noChangeArrowheads="1"/>
            </p:cNvPicPr>
            <p:nvPr/>
          </p:nvPicPr>
          <p:blipFill>
            <a:blip r:embed="rId2"/>
            <a:srcRect/>
            <a:stretch>
              <a:fillRect/>
            </a:stretch>
          </p:blipFill>
          <p:spPr bwMode="auto">
            <a:xfrm>
              <a:off x="-192" y="-144"/>
              <a:ext cx="6144" cy="4608"/>
            </a:xfrm>
            <a:prstGeom prst="rect">
              <a:avLst/>
            </a:prstGeom>
            <a:noFill/>
            <a:ln w="9525">
              <a:noFill/>
              <a:miter lim="800000"/>
              <a:headEnd/>
              <a:tailEnd/>
            </a:ln>
          </p:spPr>
        </p:pic>
        <p:pic>
          <p:nvPicPr>
            <p:cNvPr id="2059" name="Picture 8" descr="chicken_with_chicks_a_a_hc"/>
            <p:cNvPicPr>
              <a:picLocks noChangeAspect="1" noChangeArrowheads="1" noCrop="1"/>
            </p:cNvPicPr>
            <p:nvPr/>
          </p:nvPicPr>
          <p:blipFill>
            <a:blip r:embed="rId3"/>
            <a:srcRect/>
            <a:stretch>
              <a:fillRect/>
            </a:stretch>
          </p:blipFill>
          <p:spPr bwMode="auto">
            <a:xfrm>
              <a:off x="48" y="2976"/>
              <a:ext cx="624" cy="574"/>
            </a:xfrm>
            <a:prstGeom prst="rect">
              <a:avLst/>
            </a:prstGeom>
            <a:noFill/>
            <a:ln w="9525">
              <a:noFill/>
              <a:miter lim="800000"/>
              <a:headEnd/>
              <a:tailEnd/>
            </a:ln>
          </p:spPr>
        </p:pic>
        <p:pic>
          <p:nvPicPr>
            <p:cNvPr id="2060" name="Picture 9" descr="chick_eating_mc"/>
            <p:cNvPicPr>
              <a:picLocks noChangeAspect="1" noChangeArrowheads="1" noCrop="1"/>
            </p:cNvPicPr>
            <p:nvPr/>
          </p:nvPicPr>
          <p:blipFill>
            <a:blip r:embed="rId4"/>
            <a:srcRect/>
            <a:stretch>
              <a:fillRect/>
            </a:stretch>
          </p:blipFill>
          <p:spPr bwMode="auto">
            <a:xfrm>
              <a:off x="768" y="3540"/>
              <a:ext cx="273" cy="444"/>
            </a:xfrm>
            <a:prstGeom prst="rect">
              <a:avLst/>
            </a:prstGeom>
            <a:noFill/>
            <a:ln w="9525">
              <a:noFill/>
              <a:miter lim="800000"/>
              <a:headEnd/>
              <a:tailEnd/>
            </a:ln>
          </p:spPr>
        </p:pic>
        <p:pic>
          <p:nvPicPr>
            <p:cNvPr id="2061" name="Picture 10" descr="Copy of deer1"/>
            <p:cNvPicPr>
              <a:picLocks noChangeAspect="1" noChangeArrowheads="1" noCrop="1"/>
            </p:cNvPicPr>
            <p:nvPr/>
          </p:nvPicPr>
          <p:blipFill>
            <a:blip r:embed="rId5"/>
            <a:srcRect/>
            <a:stretch>
              <a:fillRect/>
            </a:stretch>
          </p:blipFill>
          <p:spPr bwMode="auto">
            <a:xfrm>
              <a:off x="4224" y="2064"/>
              <a:ext cx="708" cy="714"/>
            </a:xfrm>
            <a:prstGeom prst="rect">
              <a:avLst/>
            </a:prstGeom>
            <a:noFill/>
            <a:ln w="9525">
              <a:noFill/>
              <a:miter lim="800000"/>
              <a:headEnd/>
              <a:tailEnd/>
            </a:ln>
          </p:spPr>
        </p:pic>
        <p:pic>
          <p:nvPicPr>
            <p:cNvPr id="2062" name="Picture 11" descr="bunny"/>
            <p:cNvPicPr>
              <a:picLocks noChangeAspect="1" noChangeArrowheads="1" noCrop="1"/>
            </p:cNvPicPr>
            <p:nvPr/>
          </p:nvPicPr>
          <p:blipFill>
            <a:blip r:embed="rId6"/>
            <a:srcRect/>
            <a:stretch>
              <a:fillRect/>
            </a:stretch>
          </p:blipFill>
          <p:spPr bwMode="auto">
            <a:xfrm>
              <a:off x="1680" y="2544"/>
              <a:ext cx="376" cy="531"/>
            </a:xfrm>
            <a:prstGeom prst="rect">
              <a:avLst/>
            </a:prstGeom>
            <a:noFill/>
            <a:ln w="9525">
              <a:noFill/>
              <a:miter lim="800000"/>
              <a:headEnd/>
              <a:tailEnd/>
            </a:ln>
          </p:spPr>
        </p:pic>
        <p:pic>
          <p:nvPicPr>
            <p:cNvPr id="2063" name="Picture 12" descr="robin_in_apple_tree_tc"/>
            <p:cNvPicPr>
              <a:picLocks noChangeAspect="1" noChangeArrowheads="1" noCrop="1"/>
            </p:cNvPicPr>
            <p:nvPr/>
          </p:nvPicPr>
          <p:blipFill>
            <a:blip r:embed="rId7"/>
            <a:srcRect/>
            <a:stretch>
              <a:fillRect/>
            </a:stretch>
          </p:blipFill>
          <p:spPr bwMode="auto">
            <a:xfrm>
              <a:off x="5136" y="2256"/>
              <a:ext cx="384" cy="480"/>
            </a:xfrm>
            <a:prstGeom prst="rect">
              <a:avLst/>
            </a:prstGeom>
            <a:noFill/>
            <a:ln w="9525">
              <a:noFill/>
              <a:miter lim="800000"/>
              <a:headEnd/>
              <a:tailEnd/>
            </a:ln>
          </p:spPr>
        </p:pic>
        <p:pic>
          <p:nvPicPr>
            <p:cNvPr id="2064" name="Picture 13" descr="robin_and_worm_mc"/>
            <p:cNvPicPr>
              <a:picLocks noChangeAspect="1" noChangeArrowheads="1" noCrop="1"/>
            </p:cNvPicPr>
            <p:nvPr/>
          </p:nvPicPr>
          <p:blipFill>
            <a:blip r:embed="rId8"/>
            <a:srcRect/>
            <a:stretch>
              <a:fillRect/>
            </a:stretch>
          </p:blipFill>
          <p:spPr bwMode="auto">
            <a:xfrm>
              <a:off x="4032" y="2880"/>
              <a:ext cx="576" cy="224"/>
            </a:xfrm>
            <a:prstGeom prst="rect">
              <a:avLst/>
            </a:prstGeom>
            <a:noFill/>
            <a:ln w="9525">
              <a:noFill/>
              <a:miter lim="800000"/>
              <a:headEnd/>
              <a:tailEnd/>
            </a:ln>
          </p:spPr>
        </p:pic>
      </p:grpSp>
      <p:sp>
        <p:nvSpPr>
          <p:cNvPr id="2056" name="Rectangle 15"/>
          <p:cNvSpPr>
            <a:spLocks noChangeArrowheads="1"/>
          </p:cNvSpPr>
          <p:nvPr/>
        </p:nvSpPr>
        <p:spPr bwMode="auto">
          <a:xfrm>
            <a:off x="2743200" y="5715000"/>
            <a:ext cx="6400800" cy="1752600"/>
          </a:xfrm>
          <a:prstGeom prst="rect">
            <a:avLst/>
          </a:prstGeom>
          <a:noFill/>
          <a:ln w="9525">
            <a:noFill/>
            <a:miter lim="800000"/>
            <a:headEnd/>
            <a:tailEnd/>
          </a:ln>
        </p:spPr>
        <p:txBody>
          <a:bodyPr/>
          <a:lstStyle/>
          <a:p>
            <a:pPr>
              <a:lnSpc>
                <a:spcPct val="80000"/>
              </a:lnSpc>
              <a:spcBef>
                <a:spcPct val="20000"/>
              </a:spcBef>
            </a:pPr>
            <a:endParaRPr lang="en-US" sz="5400" i="1">
              <a:solidFill>
                <a:srgbClr val="FF9900"/>
              </a:solidFill>
              <a:latin typeface=".VnCommercial Script" pitchFamily="34" charset="0"/>
            </a:endParaRPr>
          </a:p>
        </p:txBody>
      </p:sp>
      <p:sp>
        <p:nvSpPr>
          <p:cNvPr id="2067" name="WordArt 19"/>
          <p:cNvSpPr>
            <a:spLocks noChangeArrowheads="1" noChangeShapeType="1" noTextEdit="1"/>
          </p:cNvSpPr>
          <p:nvPr/>
        </p:nvSpPr>
        <p:spPr bwMode="auto">
          <a:xfrm>
            <a:off x="5334000" y="1371600"/>
            <a:ext cx="3352800" cy="1143000"/>
          </a:xfrm>
          <a:prstGeom prst="rect">
            <a:avLst/>
          </a:prstGeom>
        </p:spPr>
        <p:txBody>
          <a:bodyPr wrap="none" fromWordArt="1">
            <a:prstTxWarp prst="textPlain">
              <a:avLst>
                <a:gd name="adj" fmla="val 50000"/>
              </a:avLst>
            </a:prstTxWarp>
          </a:bodyPr>
          <a:lstStyle/>
          <a:p>
            <a:pPr algn="ct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CHÍNH TẢ</a:t>
            </a:r>
          </a:p>
          <a:p>
            <a:pPr algn="ctr"/>
            <a:r>
              <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 LỚP </a:t>
            </a:r>
            <a:r>
              <a:rPr lang="en-US" sz="3600" b="1"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3</a:t>
            </a:r>
            <a:endParaRPr lang="en-US" sz="3600" b="1"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2068" name="WordArt 20"/>
          <p:cNvSpPr>
            <a:spLocks noChangeArrowheads="1" noChangeShapeType="1" noTextEdit="1"/>
          </p:cNvSpPr>
          <p:nvPr/>
        </p:nvSpPr>
        <p:spPr bwMode="auto">
          <a:xfrm>
            <a:off x="304800" y="2895600"/>
            <a:ext cx="5715000" cy="20574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rPr>
              <a:t>Tuần</a:t>
            </a:r>
            <a:r>
              <a:rPr lang="en-US" sz="3600" b="1" kern="10" dirty="0" smtClean="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rPr>
              <a:t> 23: </a:t>
            </a:r>
            <a:r>
              <a:rPr lang="vi-VN" sz="3600" b="1" kern="10" dirty="0" smtClean="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rPr>
              <a:t>NGƯỜI </a:t>
            </a:r>
            <a:r>
              <a:rPr lang="vi-VN" sz="3600" b="1" kern="10" dirty="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rPr>
              <a:t>SÁNG TÁC</a:t>
            </a:r>
          </a:p>
          <a:p>
            <a:pPr algn="ctr"/>
            <a:r>
              <a:rPr lang="vi-VN" sz="3600" b="1" kern="10" dirty="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rPr>
              <a:t>QUỐC CA VIỆT NAM</a:t>
            </a:r>
            <a:endParaRPr lang="en-US" sz="3600" b="1" kern="10" dirty="0">
              <a:ln w="9525">
                <a:solidFill>
                  <a:srgbClr val="FF0000"/>
                </a:solidFill>
                <a:round/>
                <a:headEnd/>
                <a:tailEnd/>
              </a:ln>
              <a:solidFill>
                <a:srgbClr val="FF0000"/>
              </a:solidFill>
              <a:effectLst>
                <a:outerShdw dist="45791" dir="2021404" algn="ctr" rotWithShape="0">
                  <a:srgbClr val="B2B2B2">
                    <a:alpha val="80000"/>
                  </a:srgbClr>
                </a:outerShdw>
              </a:effectLst>
              <a:latin typeface="Times New Roman"/>
              <a:cs typeface="Times New 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8" name="Picture 6" descr="bar01"/>
          <p:cNvPicPr>
            <a:picLocks noChangeAspect="1" noChangeArrowheads="1"/>
          </p:cNvPicPr>
          <p:nvPr/>
        </p:nvPicPr>
        <p:blipFill>
          <a:blip r:embed="rId2">
            <a:lum bright="-6000"/>
          </a:blip>
          <a:srcRect/>
          <a:stretch>
            <a:fillRect/>
          </a:stretch>
        </p:blipFill>
        <p:spPr bwMode="auto">
          <a:xfrm>
            <a:off x="1366838" y="6467475"/>
            <a:ext cx="6248400" cy="457200"/>
          </a:xfrm>
          <a:prstGeom prst="rect">
            <a:avLst/>
          </a:prstGeom>
          <a:noFill/>
          <a:ln w="9525">
            <a:noFill/>
            <a:miter lim="800000"/>
            <a:headEnd/>
            <a:tailEnd/>
          </a:ln>
        </p:spPr>
      </p:pic>
      <p:pic>
        <p:nvPicPr>
          <p:cNvPr id="23559" name="Picture 7" descr="Val07"/>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pic>
        <p:nvPicPr>
          <p:cNvPr id="23560" name="Picture 8" descr="blumen-pflanzen141"/>
          <p:cNvPicPr>
            <a:picLocks noChangeAspect="1" noChangeArrowheads="1" noCrop="1"/>
          </p:cNvPicPr>
          <p:nvPr/>
        </p:nvPicPr>
        <p:blipFill>
          <a:blip r:embed="rId4"/>
          <a:srcRect/>
          <a:stretch>
            <a:fillRect/>
          </a:stretch>
        </p:blipFill>
        <p:spPr bwMode="auto">
          <a:xfrm>
            <a:off x="7391400" y="5029200"/>
            <a:ext cx="1295400" cy="1412875"/>
          </a:xfrm>
          <a:prstGeom prst="rect">
            <a:avLst/>
          </a:prstGeom>
          <a:noFill/>
          <a:ln w="9525">
            <a:noFill/>
            <a:miter lim="800000"/>
            <a:headEnd/>
            <a:tailEnd/>
          </a:ln>
        </p:spPr>
      </p:pic>
      <p:pic>
        <p:nvPicPr>
          <p:cNvPr id="23561" name="Picture 9" descr="blumen-pflanzen148"/>
          <p:cNvPicPr>
            <a:picLocks noChangeAspect="1" noChangeArrowheads="1" noCrop="1"/>
          </p:cNvPicPr>
          <p:nvPr/>
        </p:nvPicPr>
        <p:blipFill>
          <a:blip r:embed="rId5"/>
          <a:srcRect/>
          <a:stretch>
            <a:fillRect/>
          </a:stretch>
        </p:blipFill>
        <p:spPr bwMode="auto">
          <a:xfrm>
            <a:off x="381000" y="5181600"/>
            <a:ext cx="1390650" cy="1447800"/>
          </a:xfrm>
          <a:prstGeom prst="rect">
            <a:avLst/>
          </a:prstGeom>
          <a:noFill/>
          <a:ln w="9525">
            <a:noFill/>
            <a:miter lim="800000"/>
            <a:headEnd/>
            <a:tailEnd/>
          </a:ln>
        </p:spPr>
      </p:pic>
      <p:pic>
        <p:nvPicPr>
          <p:cNvPr id="23562" name="Picture 10" descr="blumen-pflanzen129"/>
          <p:cNvPicPr>
            <a:picLocks noChangeAspect="1" noChangeArrowheads="1" noCrop="1"/>
          </p:cNvPicPr>
          <p:nvPr/>
        </p:nvPicPr>
        <p:blipFill>
          <a:blip r:embed="rId6"/>
          <a:srcRect/>
          <a:stretch>
            <a:fillRect/>
          </a:stretch>
        </p:blipFill>
        <p:spPr bwMode="auto">
          <a:xfrm rot="1859772">
            <a:off x="4724400" y="4495800"/>
            <a:ext cx="835025" cy="1058863"/>
          </a:xfrm>
          <a:prstGeom prst="rect">
            <a:avLst/>
          </a:prstGeom>
          <a:noFill/>
          <a:ln w="9525">
            <a:noFill/>
            <a:miter lim="800000"/>
            <a:headEnd/>
            <a:tailEnd/>
          </a:ln>
        </p:spPr>
      </p:pic>
      <p:pic>
        <p:nvPicPr>
          <p:cNvPr id="23563" name="Picture 11" descr="blumen-pflanzen129"/>
          <p:cNvPicPr>
            <a:picLocks noChangeAspect="1" noChangeArrowheads="1" noCrop="1"/>
          </p:cNvPicPr>
          <p:nvPr/>
        </p:nvPicPr>
        <p:blipFill>
          <a:blip r:embed="rId6"/>
          <a:srcRect/>
          <a:stretch>
            <a:fillRect/>
          </a:stretch>
        </p:blipFill>
        <p:spPr bwMode="auto">
          <a:xfrm rot="-2689245">
            <a:off x="2819400" y="4016375"/>
            <a:ext cx="654050" cy="830263"/>
          </a:xfrm>
          <a:prstGeom prst="rect">
            <a:avLst/>
          </a:prstGeom>
          <a:noFill/>
          <a:ln w="9525">
            <a:noFill/>
            <a:miter lim="800000"/>
            <a:headEnd/>
            <a:tailEnd/>
          </a:ln>
        </p:spPr>
      </p:pic>
      <p:pic>
        <p:nvPicPr>
          <p:cNvPr id="23564" name="Picture 12" descr="blumen-pflanzen129"/>
          <p:cNvPicPr>
            <a:picLocks noChangeAspect="1" noChangeArrowheads="1" noCrop="1"/>
          </p:cNvPicPr>
          <p:nvPr/>
        </p:nvPicPr>
        <p:blipFill>
          <a:blip r:embed="rId7"/>
          <a:srcRect/>
          <a:stretch>
            <a:fillRect/>
          </a:stretch>
        </p:blipFill>
        <p:spPr bwMode="auto">
          <a:xfrm rot="1859772">
            <a:off x="5316538" y="3436938"/>
            <a:ext cx="474662" cy="601662"/>
          </a:xfrm>
          <a:prstGeom prst="rect">
            <a:avLst/>
          </a:prstGeom>
          <a:noFill/>
          <a:ln w="9525">
            <a:noFill/>
            <a:miter lim="800000"/>
            <a:headEnd/>
            <a:tailEnd/>
          </a:ln>
        </p:spPr>
      </p:pic>
      <p:pic>
        <p:nvPicPr>
          <p:cNvPr id="23565" name="Picture 13" descr="blumen-pflanzen129"/>
          <p:cNvPicPr>
            <a:picLocks noChangeAspect="1" noChangeArrowheads="1" noCrop="1"/>
          </p:cNvPicPr>
          <p:nvPr/>
        </p:nvPicPr>
        <p:blipFill>
          <a:blip r:embed="rId6"/>
          <a:srcRect/>
          <a:stretch>
            <a:fillRect/>
          </a:stretch>
        </p:blipFill>
        <p:spPr bwMode="auto">
          <a:xfrm rot="-2689245">
            <a:off x="3429000" y="2895600"/>
            <a:ext cx="654050" cy="830263"/>
          </a:xfrm>
          <a:prstGeom prst="rect">
            <a:avLst/>
          </a:prstGeom>
          <a:noFill/>
          <a:ln w="9525">
            <a:noFill/>
            <a:miter lim="800000"/>
            <a:headEnd/>
            <a:tailEnd/>
          </a:ln>
        </p:spPr>
      </p:pic>
      <p:pic>
        <p:nvPicPr>
          <p:cNvPr id="23566" name="Picture 14" descr="blumen-pflanzen129"/>
          <p:cNvPicPr>
            <a:picLocks noChangeAspect="1" noChangeArrowheads="1" noCrop="1"/>
          </p:cNvPicPr>
          <p:nvPr/>
        </p:nvPicPr>
        <p:blipFill>
          <a:blip r:embed="rId6"/>
          <a:srcRect/>
          <a:stretch>
            <a:fillRect/>
          </a:stretch>
        </p:blipFill>
        <p:spPr bwMode="auto">
          <a:xfrm rot="-2689245">
            <a:off x="4038600" y="3276600"/>
            <a:ext cx="654050" cy="830263"/>
          </a:xfrm>
          <a:prstGeom prst="rect">
            <a:avLst/>
          </a:prstGeom>
          <a:noFill/>
          <a:ln w="9525">
            <a:noFill/>
            <a:miter lim="800000"/>
            <a:headEnd/>
            <a:tailEnd/>
          </a:ln>
        </p:spPr>
      </p:pic>
      <p:sp>
        <p:nvSpPr>
          <p:cNvPr id="23569" name="WordArt 17"/>
          <p:cNvSpPr>
            <a:spLocks noChangeArrowheads="1" noChangeShapeType="1" noTextEdit="1"/>
          </p:cNvSpPr>
          <p:nvPr/>
        </p:nvSpPr>
        <p:spPr bwMode="auto">
          <a:xfrm>
            <a:off x="228600" y="685800"/>
            <a:ext cx="8458200" cy="44196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kern="10">
                <a:ln w="9525">
                  <a:round/>
                  <a:headEnd/>
                  <a:tailEnd/>
                </a:ln>
                <a:gradFill rotWithShape="0">
                  <a:gsLst>
                    <a:gs pos="0">
                      <a:srgbClr val="FFE701"/>
                    </a:gs>
                    <a:gs pos="100000">
                      <a:srgbClr val="FE3E02"/>
                    </a:gs>
                  </a:gsLst>
                  <a:lin ang="5400000" scaled="1"/>
                </a:gradFill>
                <a:latin typeface="Impact"/>
              </a:rPr>
              <a:t>CHÀO CÁC EM !</a:t>
            </a:r>
          </a:p>
        </p:txBody>
      </p:sp>
    </p:spTree>
  </p:cSld>
  <p:clrMapOvr>
    <a:masterClrMapping/>
  </p:clrMapOvr>
  <p:transition spd="med">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POINSET2"/>
          <p:cNvPicPr>
            <a:picLocks noChangeAspect="1" noChangeArrowheads="1"/>
          </p:cNvPicPr>
          <p:nvPr/>
        </p:nvPicPr>
        <p:blipFill>
          <a:blip r:embed="rId2">
            <a:lum bright="42000"/>
          </a:blip>
          <a:srcRect/>
          <a:stretch>
            <a:fillRect/>
          </a:stretch>
        </p:blipFill>
        <p:spPr bwMode="auto">
          <a:xfrm rot="5400000">
            <a:off x="7458075" y="142875"/>
            <a:ext cx="1695450" cy="1524000"/>
          </a:xfrm>
          <a:prstGeom prst="rect">
            <a:avLst/>
          </a:prstGeom>
          <a:noFill/>
          <a:ln w="9525">
            <a:noFill/>
            <a:miter lim="800000"/>
            <a:headEnd/>
            <a:tailEnd/>
          </a:ln>
        </p:spPr>
      </p:pic>
      <p:pic>
        <p:nvPicPr>
          <p:cNvPr id="3076"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3077"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3078" name="Text Box 7"/>
          <p:cNvSpPr txBox="1">
            <a:spLocks noChangeArrowheads="1"/>
          </p:cNvSpPr>
          <p:nvPr/>
        </p:nvSpPr>
        <p:spPr bwMode="auto">
          <a:xfrm>
            <a:off x="228600" y="1828800"/>
            <a:ext cx="4876800" cy="549275"/>
          </a:xfrm>
          <a:prstGeom prst="rect">
            <a:avLst/>
          </a:prstGeom>
          <a:noFill/>
          <a:ln w="9525">
            <a:noFill/>
            <a:miter lim="800000"/>
            <a:headEnd/>
            <a:tailEnd/>
          </a:ln>
        </p:spPr>
        <p:txBody>
          <a:bodyPr>
            <a:spAutoFit/>
          </a:bodyPr>
          <a:lstStyle/>
          <a:p>
            <a:pPr>
              <a:spcBef>
                <a:spcPct val="50000"/>
              </a:spcBef>
            </a:pPr>
            <a:r>
              <a:rPr lang="en-US" sz="3000">
                <a:solidFill>
                  <a:srgbClr val="800080"/>
                </a:solidFill>
                <a:cs typeface="Arial" charset="0"/>
              </a:rPr>
              <a:t>      </a:t>
            </a:r>
            <a:endParaRPr lang="en-US" sz="3000">
              <a:cs typeface="Arial" charset="0"/>
            </a:endParaRPr>
          </a:p>
        </p:txBody>
      </p:sp>
      <p:pic>
        <p:nvPicPr>
          <p:cNvPr id="3081" name="Picture 9" descr="zeichen9"/>
          <p:cNvPicPr>
            <a:picLocks noChangeAspect="1" noChangeArrowheads="1" noCrop="1"/>
          </p:cNvPicPr>
          <p:nvPr/>
        </p:nvPicPr>
        <p:blipFill>
          <a:blip r:embed="rId3"/>
          <a:srcRect/>
          <a:stretch>
            <a:fillRect/>
          </a:stretch>
        </p:blipFill>
        <p:spPr bwMode="auto">
          <a:xfrm>
            <a:off x="-228600" y="2133600"/>
            <a:ext cx="1676400" cy="1828800"/>
          </a:xfrm>
          <a:prstGeom prst="rect">
            <a:avLst/>
          </a:prstGeom>
          <a:noFill/>
        </p:spPr>
      </p:pic>
      <p:pic>
        <p:nvPicPr>
          <p:cNvPr id="3084" name="Picture 12" descr="Gio hoa"/>
          <p:cNvPicPr>
            <a:picLocks noChangeAspect="1" noChangeArrowheads="1" noCrop="1"/>
          </p:cNvPicPr>
          <p:nvPr/>
        </p:nvPicPr>
        <p:blipFill>
          <a:blip r:embed="rId4"/>
          <a:srcRect/>
          <a:stretch>
            <a:fillRect/>
          </a:stretch>
        </p:blipFill>
        <p:spPr bwMode="auto">
          <a:xfrm>
            <a:off x="7162800" y="5524500"/>
            <a:ext cx="1981200" cy="1333500"/>
          </a:xfrm>
          <a:prstGeom prst="rect">
            <a:avLst/>
          </a:prstGeom>
          <a:noFill/>
        </p:spPr>
      </p:pic>
      <p:pic>
        <p:nvPicPr>
          <p:cNvPr id="3085" name="Picture 13" descr="Gio hoa"/>
          <p:cNvPicPr>
            <a:picLocks noChangeAspect="1" noChangeArrowheads="1" noCrop="1"/>
          </p:cNvPicPr>
          <p:nvPr/>
        </p:nvPicPr>
        <p:blipFill>
          <a:blip r:embed="rId4"/>
          <a:srcRect/>
          <a:stretch>
            <a:fillRect/>
          </a:stretch>
        </p:blipFill>
        <p:spPr bwMode="auto">
          <a:xfrm>
            <a:off x="0" y="5524500"/>
            <a:ext cx="1981200" cy="1333500"/>
          </a:xfrm>
          <a:prstGeom prst="rect">
            <a:avLst/>
          </a:prstGeom>
          <a:noFill/>
        </p:spPr>
      </p:pic>
      <p:sp>
        <p:nvSpPr>
          <p:cNvPr id="3087" name="Text Box 15"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3089" name="WordArt 17"/>
          <p:cNvSpPr>
            <a:spLocks noChangeArrowheads="1" noChangeShapeType="1" noTextEdit="1"/>
          </p:cNvSpPr>
          <p:nvPr/>
        </p:nvSpPr>
        <p:spPr bwMode="auto">
          <a:xfrm>
            <a:off x="1371600" y="1600200"/>
            <a:ext cx="4086225" cy="523875"/>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ÔN BÀI </a:t>
            </a:r>
            <a:r>
              <a:rPr lang="en-US" sz="3600" b="1" kern="10" dirty="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CŨ</a:t>
            </a:r>
          </a:p>
        </p:txBody>
      </p:sp>
      <p:sp>
        <p:nvSpPr>
          <p:cNvPr id="3090" name="Text Box 18"/>
          <p:cNvSpPr txBox="1">
            <a:spLocks noChangeArrowheads="1"/>
          </p:cNvSpPr>
          <p:nvPr/>
        </p:nvSpPr>
        <p:spPr bwMode="auto">
          <a:xfrm>
            <a:off x="1752600" y="2667000"/>
            <a:ext cx="26670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latin typeface="Times New Roman" pitchFamily="18" charset="0"/>
                <a:cs typeface="Times New Roman" pitchFamily="18" charset="0"/>
              </a:rPr>
              <a:t>Viết:</a:t>
            </a:r>
          </a:p>
        </p:txBody>
      </p:sp>
      <p:sp>
        <p:nvSpPr>
          <p:cNvPr id="3091" name="Text Box 19"/>
          <p:cNvSpPr txBox="1">
            <a:spLocks noChangeArrowheads="1"/>
          </p:cNvSpPr>
          <p:nvPr/>
        </p:nvSpPr>
        <p:spPr bwMode="auto">
          <a:xfrm>
            <a:off x="2743200" y="3352800"/>
            <a:ext cx="5334000" cy="749300"/>
          </a:xfrm>
          <a:prstGeom prst="rect">
            <a:avLst/>
          </a:prstGeom>
          <a:noFill/>
          <a:ln w="9525">
            <a:noFill/>
            <a:miter lim="800000"/>
            <a:headEnd/>
            <a:tailEnd/>
          </a:ln>
          <a:effectLst/>
        </p:spPr>
        <p:txBody>
          <a:bodyPr>
            <a:spAutoFit/>
          </a:bodyPr>
          <a:lstStyle/>
          <a:p>
            <a:pPr algn="just">
              <a:lnSpc>
                <a:spcPct val="135000"/>
              </a:lnSpc>
            </a:pPr>
            <a:r>
              <a:rPr lang="en-US" sz="3200" b="1">
                <a:solidFill>
                  <a:srgbClr val="0000FF"/>
                </a:solidFill>
                <a:latin typeface="Times New Roman" pitchFamily="18" charset="0"/>
                <a:cs typeface="Times New Roman" pitchFamily="18" charset="0"/>
              </a:rPr>
              <a:t>mải miết, cao vút.</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additive="base">
                                        <p:cTn id="7" dur="500" fill="hold"/>
                                        <p:tgtEl>
                                          <p:spTgt spid="3089"/>
                                        </p:tgtEl>
                                        <p:attrNameLst>
                                          <p:attrName>ppt_x</p:attrName>
                                        </p:attrNameLst>
                                      </p:cBhvr>
                                      <p:tavLst>
                                        <p:tav tm="0">
                                          <p:val>
                                            <p:strVal val="#ppt_x"/>
                                          </p:val>
                                        </p:tav>
                                        <p:tav tm="100000">
                                          <p:val>
                                            <p:strVal val="#ppt_x"/>
                                          </p:val>
                                        </p:tav>
                                      </p:tavLst>
                                    </p:anim>
                                    <p:anim calcmode="lin" valueType="num">
                                      <p:cBhvr additive="base">
                                        <p:cTn id="8" dur="500" fill="hold"/>
                                        <p:tgtEl>
                                          <p:spTgt spid="308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90"/>
                                        </p:tgtEl>
                                        <p:attrNameLst>
                                          <p:attrName>style.visibility</p:attrName>
                                        </p:attrNameLst>
                                      </p:cBhvr>
                                      <p:to>
                                        <p:strVal val="visible"/>
                                      </p:to>
                                    </p:set>
                                    <p:anim calcmode="lin" valueType="num">
                                      <p:cBhvr additive="base">
                                        <p:cTn id="13" dur="500" fill="hold"/>
                                        <p:tgtEl>
                                          <p:spTgt spid="3090"/>
                                        </p:tgtEl>
                                        <p:attrNameLst>
                                          <p:attrName>ppt_x</p:attrName>
                                        </p:attrNameLst>
                                      </p:cBhvr>
                                      <p:tavLst>
                                        <p:tav tm="0">
                                          <p:val>
                                            <p:strVal val="#ppt_x"/>
                                          </p:val>
                                        </p:tav>
                                        <p:tav tm="100000">
                                          <p:val>
                                            <p:strVal val="#ppt_x"/>
                                          </p:val>
                                        </p:tav>
                                      </p:tavLst>
                                    </p:anim>
                                    <p:anim calcmode="lin" valueType="num">
                                      <p:cBhvr additive="base">
                                        <p:cTn id="14" dur="500" fill="hold"/>
                                        <p:tgtEl>
                                          <p:spTgt spid="309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91"/>
                                        </p:tgtEl>
                                        <p:attrNameLst>
                                          <p:attrName>style.visibility</p:attrName>
                                        </p:attrNameLst>
                                      </p:cBhvr>
                                      <p:to>
                                        <p:strVal val="visible"/>
                                      </p:to>
                                    </p:set>
                                    <p:anim calcmode="lin" valueType="num">
                                      <p:cBhvr additive="base">
                                        <p:cTn id="19" dur="500" fill="hold"/>
                                        <p:tgtEl>
                                          <p:spTgt spid="3091"/>
                                        </p:tgtEl>
                                        <p:attrNameLst>
                                          <p:attrName>ppt_x</p:attrName>
                                        </p:attrNameLst>
                                      </p:cBhvr>
                                      <p:tavLst>
                                        <p:tav tm="0">
                                          <p:val>
                                            <p:strVal val="#ppt_x"/>
                                          </p:val>
                                        </p:tav>
                                        <p:tav tm="100000">
                                          <p:val>
                                            <p:strVal val="#ppt_x"/>
                                          </p:val>
                                        </p:tav>
                                      </p:tavLst>
                                    </p:anim>
                                    <p:anim calcmode="lin" valueType="num">
                                      <p:cBhvr additive="base">
                                        <p:cTn id="20" dur="500" fill="hold"/>
                                        <p:tgtEl>
                                          <p:spTgt spid="30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9" grpId="0" animBg="1"/>
      <p:bldP spid="3090" grpId="0"/>
      <p:bldP spid="309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POINSET2"/>
          <p:cNvPicPr>
            <a:picLocks noChangeAspect="1" noChangeArrowheads="1"/>
          </p:cNvPicPr>
          <p:nvPr/>
        </p:nvPicPr>
        <p:blipFill>
          <a:blip r:embed="rId2">
            <a:lum bright="42000"/>
          </a:blip>
          <a:srcRect/>
          <a:stretch>
            <a:fillRect/>
          </a:stretch>
        </p:blipFill>
        <p:spPr bwMode="auto">
          <a:xfrm rot="5400000">
            <a:off x="7458075" y="142875"/>
            <a:ext cx="1695450" cy="1524000"/>
          </a:xfrm>
          <a:prstGeom prst="rect">
            <a:avLst/>
          </a:prstGeom>
          <a:noFill/>
          <a:ln w="9525">
            <a:noFill/>
            <a:miter lim="800000"/>
            <a:headEnd/>
            <a:tailEnd/>
          </a:ln>
        </p:spPr>
      </p:pic>
      <p:pic>
        <p:nvPicPr>
          <p:cNvPr id="4100"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4101"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4102" name="Text Box 6"/>
          <p:cNvSpPr txBox="1">
            <a:spLocks noChangeArrowheads="1"/>
          </p:cNvSpPr>
          <p:nvPr/>
        </p:nvSpPr>
        <p:spPr bwMode="auto">
          <a:xfrm>
            <a:off x="228600" y="1828800"/>
            <a:ext cx="4876800" cy="549275"/>
          </a:xfrm>
          <a:prstGeom prst="rect">
            <a:avLst/>
          </a:prstGeom>
          <a:noFill/>
          <a:ln w="9525">
            <a:noFill/>
            <a:miter lim="800000"/>
            <a:headEnd/>
            <a:tailEnd/>
          </a:ln>
        </p:spPr>
        <p:txBody>
          <a:bodyPr>
            <a:spAutoFit/>
          </a:bodyPr>
          <a:lstStyle/>
          <a:p>
            <a:pPr>
              <a:spcBef>
                <a:spcPct val="50000"/>
              </a:spcBef>
            </a:pPr>
            <a:r>
              <a:rPr lang="en-US" sz="3000">
                <a:solidFill>
                  <a:srgbClr val="800080"/>
                </a:solidFill>
                <a:cs typeface="Arial" charset="0"/>
              </a:rPr>
              <a:t>      </a:t>
            </a:r>
            <a:endParaRPr lang="en-US" sz="3000">
              <a:cs typeface="Arial" charset="0"/>
            </a:endParaRPr>
          </a:p>
        </p:txBody>
      </p:sp>
      <p:sp>
        <p:nvSpPr>
          <p:cNvPr id="4103" name="Text Box 7"/>
          <p:cNvSpPr txBox="1">
            <a:spLocks noChangeArrowheads="1"/>
          </p:cNvSpPr>
          <p:nvPr/>
        </p:nvSpPr>
        <p:spPr bwMode="auto">
          <a:xfrm>
            <a:off x="457200" y="2895600"/>
            <a:ext cx="6477000" cy="366713"/>
          </a:xfrm>
          <a:prstGeom prst="rect">
            <a:avLst/>
          </a:prstGeom>
          <a:noFill/>
          <a:ln w="9525">
            <a:noFill/>
            <a:miter lim="800000"/>
            <a:headEnd/>
            <a:tailEnd/>
          </a:ln>
        </p:spPr>
        <p:txBody>
          <a:bodyPr>
            <a:spAutoFit/>
          </a:bodyPr>
          <a:lstStyle/>
          <a:p>
            <a:pPr>
              <a:spcBef>
                <a:spcPct val="50000"/>
              </a:spcBef>
            </a:pPr>
            <a:r>
              <a:rPr lang="en-US">
                <a:latin typeface="Arial" charset="0"/>
                <a:cs typeface="Arial" charset="0"/>
              </a:rPr>
              <a:t>     </a:t>
            </a:r>
            <a:endParaRPr lang="en-US" sz="3000">
              <a:cs typeface="Arial" charset="0"/>
            </a:endParaRPr>
          </a:p>
        </p:txBody>
      </p:sp>
      <p:pic>
        <p:nvPicPr>
          <p:cNvPr id="4107" name="Picture 8"/>
          <p:cNvPicPr>
            <a:picLocks noChangeAspect="1" noChangeArrowheads="1"/>
          </p:cNvPicPr>
          <p:nvPr/>
        </p:nvPicPr>
        <p:blipFill>
          <a:blip r:embed="rId3"/>
          <a:srcRect/>
          <a:stretch>
            <a:fillRect/>
          </a:stretch>
        </p:blipFill>
        <p:spPr bwMode="auto">
          <a:xfrm>
            <a:off x="6172200" y="2895600"/>
            <a:ext cx="2971800" cy="3311525"/>
          </a:xfrm>
          <a:prstGeom prst="rect">
            <a:avLst/>
          </a:prstGeom>
          <a:noFill/>
          <a:ln w="9525">
            <a:noFill/>
            <a:miter lim="800000"/>
            <a:headEnd/>
            <a:tailEnd/>
          </a:ln>
        </p:spPr>
      </p:pic>
      <p:sp>
        <p:nvSpPr>
          <p:cNvPr id="10" name="Rectangle 9"/>
          <p:cNvSpPr/>
          <p:nvPr/>
        </p:nvSpPr>
        <p:spPr>
          <a:xfrm>
            <a:off x="6248400" y="6172200"/>
            <a:ext cx="2895600"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990000"/>
                </a:solidFill>
                <a:latin typeface="VNI-Times" pitchFamily="2" charset="0"/>
              </a:rPr>
              <a:t>VAÊN CAO </a:t>
            </a:r>
          </a:p>
          <a:p>
            <a:pPr algn="ctr"/>
            <a:r>
              <a:rPr lang="en-US" b="1">
                <a:solidFill>
                  <a:srgbClr val="990000"/>
                </a:solidFill>
                <a:latin typeface="VNI-Times" pitchFamily="2" charset="0"/>
              </a:rPr>
              <a:t>(1923 – 1995)</a:t>
            </a:r>
          </a:p>
        </p:txBody>
      </p:sp>
      <p:sp>
        <p:nvSpPr>
          <p:cNvPr id="4110" name="Text Box 14"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4111" name="Text Box 15"/>
          <p:cNvSpPr txBox="1">
            <a:spLocks noChangeArrowheads="1"/>
          </p:cNvSpPr>
          <p:nvPr/>
        </p:nvSpPr>
        <p:spPr bwMode="auto">
          <a:xfrm>
            <a:off x="0" y="1676400"/>
            <a:ext cx="6629400" cy="709613"/>
          </a:xfrm>
          <a:prstGeom prst="rect">
            <a:avLst/>
          </a:prstGeom>
          <a:noFill/>
          <a:ln w="9525">
            <a:noFill/>
            <a:miter lim="800000"/>
            <a:headEnd/>
            <a:tailEnd/>
          </a:ln>
          <a:effectLst/>
        </p:spPr>
        <p:txBody>
          <a:bodyPr>
            <a:spAutoFit/>
          </a:bodyPr>
          <a:lstStyle/>
          <a:p>
            <a:pPr>
              <a:lnSpc>
                <a:spcPct val="135000"/>
              </a:lnSpc>
            </a:pPr>
            <a:r>
              <a:rPr lang="en-US" sz="3000" b="1">
                <a:solidFill>
                  <a:srgbClr val="0000FF"/>
                </a:solidFill>
                <a:latin typeface="Times New Roman" pitchFamily="18" charset="0"/>
                <a:cs typeface="Times New Roman" pitchFamily="18" charset="0"/>
              </a:rPr>
              <a:t>   </a:t>
            </a:r>
            <a:endParaRPr lang="en-US" sz="3000">
              <a:solidFill>
                <a:srgbClr val="0000FF"/>
              </a:solidFill>
              <a:latin typeface="Times New Roman" pitchFamily="18" charset="0"/>
              <a:cs typeface="Times New Roman" pitchFamily="18" charset="0"/>
            </a:endParaRPr>
          </a:p>
        </p:txBody>
      </p:sp>
      <p:sp>
        <p:nvSpPr>
          <p:cNvPr id="4112" name="Text Box 16"/>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
        <p:nvSpPr>
          <p:cNvPr id="4113" name="Text Box 17"/>
          <p:cNvSpPr txBox="1">
            <a:spLocks noChangeArrowheads="1"/>
          </p:cNvSpPr>
          <p:nvPr/>
        </p:nvSpPr>
        <p:spPr bwMode="auto">
          <a:xfrm>
            <a:off x="0" y="1905000"/>
            <a:ext cx="6248400" cy="44783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latin typeface="Times New Roman" pitchFamily="18" charset="0"/>
                <a:cs typeface="Times New Roman" pitchFamily="18" charset="0"/>
              </a:rPr>
              <a:t>     Nhạc sĩ Văn Cao tham gia cách mạng từ khi còn trẻ. Ông sáng tác bài hát “Tiến quân ca” trong những ngày chuẩn bị khởi nghĩa. Bài ca đã nhanh chóng phổ biến trong cả nước và được Quốc hội đầu tiên của nước ta chọn làm Quốc ca. Không chỉ sáng tác nhạc, Văn Cao còn vẽ tranh và làm thơ.</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112"/>
                                        </p:tgtEl>
                                        <p:attrNameLst>
                                          <p:attrName>style.visibility</p:attrName>
                                        </p:attrNameLst>
                                      </p:cBhvr>
                                      <p:to>
                                        <p:strVal val="visible"/>
                                      </p:to>
                                    </p:set>
                                    <p:anim calcmode="discrete" valueType="clr">
                                      <p:cBhvr override="childStyle">
                                        <p:cTn id="7" dur="80"/>
                                        <p:tgtEl>
                                          <p:spTgt spid="411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112"/>
                                        </p:tgtEl>
                                        <p:attrNameLst>
                                          <p:attrName>fillcolor</p:attrName>
                                        </p:attrNameLst>
                                      </p:cBhvr>
                                      <p:tavLst>
                                        <p:tav tm="0">
                                          <p:val>
                                            <p:clrVal>
                                              <a:schemeClr val="accent2"/>
                                            </p:clrVal>
                                          </p:val>
                                        </p:tav>
                                        <p:tav tm="50000">
                                          <p:val>
                                            <p:clrVal>
                                              <a:schemeClr val="hlink"/>
                                            </p:clrVal>
                                          </p:val>
                                        </p:tav>
                                      </p:tavLst>
                                    </p:anim>
                                    <p:set>
                                      <p:cBhvr>
                                        <p:cTn id="9" dur="80"/>
                                        <p:tgtEl>
                                          <p:spTgt spid="411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113"/>
                                        </p:tgtEl>
                                        <p:attrNameLst>
                                          <p:attrName>style.visibility</p:attrName>
                                        </p:attrNameLst>
                                      </p:cBhvr>
                                      <p:to>
                                        <p:strVal val="visible"/>
                                      </p:to>
                                    </p:set>
                                    <p:anim calcmode="discrete" valueType="clr">
                                      <p:cBhvr override="childStyle">
                                        <p:cTn id="14" dur="80"/>
                                        <p:tgtEl>
                                          <p:spTgt spid="411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113"/>
                                        </p:tgtEl>
                                        <p:attrNameLst>
                                          <p:attrName>fillcolor</p:attrName>
                                        </p:attrNameLst>
                                      </p:cBhvr>
                                      <p:tavLst>
                                        <p:tav tm="0">
                                          <p:val>
                                            <p:clrVal>
                                              <a:schemeClr val="accent2"/>
                                            </p:clrVal>
                                          </p:val>
                                        </p:tav>
                                        <p:tav tm="50000">
                                          <p:val>
                                            <p:clrVal>
                                              <a:schemeClr val="hlink"/>
                                            </p:clrVal>
                                          </p:val>
                                        </p:tav>
                                      </p:tavLst>
                                    </p:anim>
                                    <p:set>
                                      <p:cBhvr>
                                        <p:cTn id="16" dur="80"/>
                                        <p:tgtEl>
                                          <p:spTgt spid="4113"/>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107"/>
                                        </p:tgtEl>
                                        <p:attrNameLst>
                                          <p:attrName>style.visibility</p:attrName>
                                        </p:attrNameLst>
                                      </p:cBhvr>
                                      <p:to>
                                        <p:strVal val="visible"/>
                                      </p:to>
                                    </p:set>
                                    <p:anim calcmode="lin" valueType="num">
                                      <p:cBhvr additive="base">
                                        <p:cTn id="21" dur="500" fill="hold"/>
                                        <p:tgtEl>
                                          <p:spTgt spid="4107"/>
                                        </p:tgtEl>
                                        <p:attrNameLst>
                                          <p:attrName>ppt_x</p:attrName>
                                        </p:attrNameLst>
                                      </p:cBhvr>
                                      <p:tavLst>
                                        <p:tav tm="0">
                                          <p:val>
                                            <p:strVal val="#ppt_x"/>
                                          </p:val>
                                        </p:tav>
                                        <p:tav tm="100000">
                                          <p:val>
                                            <p:strVal val="#ppt_x"/>
                                          </p:val>
                                        </p:tav>
                                      </p:tavLst>
                                    </p:anim>
                                    <p:anim calcmode="lin" valueType="num">
                                      <p:cBhvr additive="base">
                                        <p:cTn id="22" dur="500" fill="hold"/>
                                        <p:tgtEl>
                                          <p:spTgt spid="410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112" grpId="0"/>
      <p:bldP spid="41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POINSET2"/>
          <p:cNvPicPr>
            <a:picLocks noChangeAspect="1" noChangeArrowheads="1"/>
          </p:cNvPicPr>
          <p:nvPr/>
        </p:nvPicPr>
        <p:blipFill>
          <a:blip r:embed="rId2">
            <a:lum bright="42000"/>
          </a:blip>
          <a:srcRect/>
          <a:stretch>
            <a:fillRect/>
          </a:stretch>
        </p:blipFill>
        <p:spPr bwMode="auto">
          <a:xfrm rot="5400000">
            <a:off x="7534275" y="85725"/>
            <a:ext cx="1695450" cy="1524000"/>
          </a:xfrm>
          <a:prstGeom prst="rect">
            <a:avLst/>
          </a:prstGeom>
          <a:noFill/>
          <a:ln w="9525">
            <a:noFill/>
            <a:miter lim="800000"/>
            <a:headEnd/>
            <a:tailEnd/>
          </a:ln>
        </p:spPr>
      </p:pic>
      <p:pic>
        <p:nvPicPr>
          <p:cNvPr id="5124"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5125"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5126" name="Rectangle 8"/>
          <p:cNvSpPr>
            <a:spLocks noChangeArrowheads="1"/>
          </p:cNvSpPr>
          <p:nvPr/>
        </p:nvSpPr>
        <p:spPr bwMode="auto">
          <a:xfrm>
            <a:off x="0" y="1143000"/>
            <a:ext cx="8412163" cy="0"/>
          </a:xfrm>
          <a:prstGeom prst="rect">
            <a:avLst/>
          </a:prstGeom>
          <a:noFill/>
          <a:ln w="9525">
            <a:noFill/>
            <a:miter lim="800000"/>
            <a:headEnd/>
            <a:tailEnd/>
          </a:ln>
        </p:spPr>
        <p:txBody>
          <a:bodyPr wrap="none" anchor="ctr">
            <a:spAutoFit/>
          </a:bodyPr>
          <a:lstStyle/>
          <a:p>
            <a:endParaRPr lang="en-US"/>
          </a:p>
        </p:txBody>
      </p:sp>
      <p:sp>
        <p:nvSpPr>
          <p:cNvPr id="5127" name="Rectangle 18"/>
          <p:cNvSpPr>
            <a:spLocks noChangeArrowheads="1"/>
          </p:cNvSpPr>
          <p:nvPr/>
        </p:nvSpPr>
        <p:spPr bwMode="auto">
          <a:xfrm>
            <a:off x="0" y="2560638"/>
            <a:ext cx="184150" cy="366712"/>
          </a:xfrm>
          <a:prstGeom prst="rect">
            <a:avLst/>
          </a:prstGeom>
          <a:noFill/>
          <a:ln w="9525">
            <a:noFill/>
            <a:miter lim="800000"/>
            <a:headEnd/>
            <a:tailEnd/>
          </a:ln>
        </p:spPr>
        <p:txBody>
          <a:bodyPr wrap="none" anchor="ctr">
            <a:spAutoFit/>
          </a:bodyPr>
          <a:lstStyle/>
          <a:p>
            <a:endParaRPr lang="en-US">
              <a:latin typeface="Arial" charset="0"/>
              <a:cs typeface="Arial" charset="0"/>
            </a:endParaRPr>
          </a:p>
        </p:txBody>
      </p:sp>
      <p:sp>
        <p:nvSpPr>
          <p:cNvPr id="5131" name="Text Box 11"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5132" name="Text Box 12"/>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
        <p:nvSpPr>
          <p:cNvPr id="7174" name="Text Box 6"/>
          <p:cNvSpPr txBox="1">
            <a:spLocks noChangeArrowheads="1"/>
          </p:cNvSpPr>
          <p:nvPr/>
        </p:nvSpPr>
        <p:spPr bwMode="auto">
          <a:xfrm>
            <a:off x="0" y="5105400"/>
            <a:ext cx="9144000" cy="579438"/>
          </a:xfrm>
          <a:prstGeom prst="rect">
            <a:avLst/>
          </a:prstGeom>
          <a:noFill/>
          <a:ln w="9525">
            <a:noFill/>
            <a:miter lim="800000"/>
            <a:headEnd/>
            <a:tailEnd/>
          </a:ln>
        </p:spPr>
        <p:txBody>
          <a:bodyPr>
            <a:spAutoFit/>
          </a:bodyPr>
          <a:lstStyle/>
          <a:p>
            <a:pPr>
              <a:spcBef>
                <a:spcPct val="50000"/>
              </a:spcBef>
              <a:buFontTx/>
              <a:buChar char="-"/>
            </a:pPr>
            <a:r>
              <a:rPr lang="en-US" sz="3200" b="1">
                <a:solidFill>
                  <a:srgbClr val="990000"/>
                </a:solidFill>
                <a:latin typeface="Times New Roman" pitchFamily="18" charset="0"/>
                <a:cs typeface="Times New Roman" pitchFamily="18" charset="0"/>
              </a:rPr>
              <a:t> Đoạn văn có mấy câu?                                                              </a:t>
            </a:r>
          </a:p>
        </p:txBody>
      </p:sp>
      <p:sp>
        <p:nvSpPr>
          <p:cNvPr id="5134" name="Text Box 14"/>
          <p:cNvSpPr txBox="1">
            <a:spLocks noChangeArrowheads="1"/>
          </p:cNvSpPr>
          <p:nvPr/>
        </p:nvSpPr>
        <p:spPr bwMode="auto">
          <a:xfrm>
            <a:off x="0" y="1905000"/>
            <a:ext cx="9144000" cy="3016250"/>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latin typeface="Times New Roman" pitchFamily="18" charset="0"/>
                <a:cs typeface="Times New Roman" pitchFamily="18" charset="0"/>
              </a:rPr>
              <a:t>       Nhạc sĩ Văn Cao tham gia cách mạng từ khi còn trẻ. Ông sáng tác bài hát “Tiến quân ca” trong những ngày chuẩn bị khởi nghĩa. Bài ca đã nhanh chóng phổ biến trong cả nước và được Quốc hội đầu tiên của nước ta chọn làm Quốc ca. Không chỉ sáng tác nhạc, Văn Cao còn vẽ tranh và làm thơ.</a:t>
            </a:r>
          </a:p>
        </p:txBody>
      </p:sp>
      <p:sp>
        <p:nvSpPr>
          <p:cNvPr id="5135" name="Text Box 15"/>
          <p:cNvSpPr txBox="1">
            <a:spLocks noChangeArrowheads="1"/>
          </p:cNvSpPr>
          <p:nvPr/>
        </p:nvSpPr>
        <p:spPr bwMode="auto">
          <a:xfrm>
            <a:off x="0" y="6278563"/>
            <a:ext cx="9144000" cy="579437"/>
          </a:xfrm>
          <a:prstGeom prst="rect">
            <a:avLst/>
          </a:prstGeom>
          <a:noFill/>
          <a:ln w="9525">
            <a:noFill/>
            <a:miter lim="800000"/>
            <a:headEnd/>
            <a:tailEnd/>
          </a:ln>
          <a:effectLst/>
        </p:spPr>
        <p:txBody>
          <a:bodyPr>
            <a:spAutoFit/>
          </a:bodyPr>
          <a:lstStyle/>
          <a:p>
            <a:pPr>
              <a:spcBef>
                <a:spcPct val="50000"/>
              </a:spcBef>
              <a:buFontTx/>
              <a:buChar char="-"/>
            </a:pPr>
            <a:r>
              <a:rPr lang="en-US" sz="3200" b="1">
                <a:solidFill>
                  <a:srgbClr val="990000"/>
                </a:solidFill>
                <a:latin typeface="Times New Roman" pitchFamily="18" charset="0"/>
                <a:cs typeface="Times New Roman" pitchFamily="18" charset="0"/>
              </a:rPr>
              <a:t> Tên bài hát được đặt trong dấu gì ?</a:t>
            </a:r>
            <a:endParaRPr lang="en-US" sz="3200">
              <a:solidFill>
                <a:srgbClr val="990000"/>
              </a:solidFill>
              <a:latin typeface="Times New Roman" pitchFamily="18" charset="0"/>
              <a:cs typeface="Times New Roman" pitchFamily="18" charset="0"/>
            </a:endParaRPr>
          </a:p>
        </p:txBody>
      </p:sp>
      <p:sp>
        <p:nvSpPr>
          <p:cNvPr id="5136" name="Text Box 16"/>
          <p:cNvSpPr txBox="1">
            <a:spLocks noChangeArrowheads="1"/>
          </p:cNvSpPr>
          <p:nvPr/>
        </p:nvSpPr>
        <p:spPr bwMode="auto">
          <a:xfrm>
            <a:off x="0" y="5638800"/>
            <a:ext cx="9144000" cy="579438"/>
          </a:xfrm>
          <a:prstGeom prst="rect">
            <a:avLst/>
          </a:prstGeom>
          <a:noFill/>
          <a:ln w="9525">
            <a:noFill/>
            <a:miter lim="800000"/>
            <a:headEnd/>
            <a:tailEnd/>
          </a:ln>
          <a:effectLst/>
        </p:spPr>
        <p:txBody>
          <a:bodyPr>
            <a:spAutoFit/>
          </a:bodyPr>
          <a:lstStyle/>
          <a:p>
            <a:pPr>
              <a:spcBef>
                <a:spcPct val="50000"/>
              </a:spcBef>
            </a:pPr>
            <a:r>
              <a:rPr lang="en-US" sz="3200" b="1">
                <a:solidFill>
                  <a:srgbClr val="990000"/>
                </a:solidFill>
                <a:latin typeface="Times New Roman" pitchFamily="18" charset="0"/>
                <a:cs typeface="Times New Roman" pitchFamily="18" charset="0"/>
              </a:rPr>
              <a:t>- Trong bài chính tả </a:t>
            </a:r>
            <a:r>
              <a:rPr lang="en-US" sz="3200" b="1">
                <a:solidFill>
                  <a:srgbClr val="990000"/>
                </a:solidFill>
                <a:cs typeface="Times New Roman" pitchFamily="18" charset="0"/>
              </a:rPr>
              <a:t>nhöõng chöõ naøo phải vieát hoa</a:t>
            </a:r>
            <a:r>
              <a:rPr lang="en-US" sz="3200" b="1">
                <a:solidFill>
                  <a:srgbClr val="99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4">
                                            <p:txEl>
                                              <p:pRg st="0" end="0"/>
                                            </p:txEl>
                                          </p:spTgt>
                                        </p:tgtEl>
                                        <p:attrNameLst>
                                          <p:attrName>style.visibility</p:attrName>
                                        </p:attrNameLst>
                                      </p:cBhvr>
                                      <p:to>
                                        <p:strVal val="visible"/>
                                      </p:to>
                                    </p:set>
                                    <p:animEffect transition="in" filter="blinds(horizontal)">
                                      <p:cBhvr>
                                        <p:cTn id="7" dur="500"/>
                                        <p:tgtEl>
                                          <p:spTgt spid="71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136"/>
                                        </p:tgtEl>
                                        <p:attrNameLst>
                                          <p:attrName>style.visibility</p:attrName>
                                        </p:attrNameLst>
                                      </p:cBhvr>
                                      <p:to>
                                        <p:strVal val="visible"/>
                                      </p:to>
                                    </p:set>
                                    <p:anim calcmode="discrete" valueType="clr">
                                      <p:cBhvr override="childStyle">
                                        <p:cTn id="12" dur="80"/>
                                        <p:tgtEl>
                                          <p:spTgt spid="513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136"/>
                                        </p:tgtEl>
                                        <p:attrNameLst>
                                          <p:attrName>fillcolor</p:attrName>
                                        </p:attrNameLst>
                                      </p:cBhvr>
                                      <p:tavLst>
                                        <p:tav tm="0">
                                          <p:val>
                                            <p:clrVal>
                                              <a:schemeClr val="accent2"/>
                                            </p:clrVal>
                                          </p:val>
                                        </p:tav>
                                        <p:tav tm="50000">
                                          <p:val>
                                            <p:clrVal>
                                              <a:schemeClr val="hlink"/>
                                            </p:clrVal>
                                          </p:val>
                                        </p:tav>
                                      </p:tavLst>
                                    </p:anim>
                                    <p:set>
                                      <p:cBhvr>
                                        <p:cTn id="14" dur="80"/>
                                        <p:tgtEl>
                                          <p:spTgt spid="5136"/>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135"/>
                                        </p:tgtEl>
                                        <p:attrNameLst>
                                          <p:attrName>style.visibility</p:attrName>
                                        </p:attrNameLst>
                                      </p:cBhvr>
                                      <p:to>
                                        <p:strVal val="visible"/>
                                      </p:to>
                                    </p:set>
                                    <p:anim calcmode="discrete" valueType="clr">
                                      <p:cBhvr override="childStyle">
                                        <p:cTn id="19" dur="80"/>
                                        <p:tgtEl>
                                          <p:spTgt spid="513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135"/>
                                        </p:tgtEl>
                                        <p:attrNameLst>
                                          <p:attrName>fillcolor</p:attrName>
                                        </p:attrNameLst>
                                      </p:cBhvr>
                                      <p:tavLst>
                                        <p:tav tm="0">
                                          <p:val>
                                            <p:clrVal>
                                              <a:schemeClr val="accent2"/>
                                            </p:clrVal>
                                          </p:val>
                                        </p:tav>
                                        <p:tav tm="50000">
                                          <p:val>
                                            <p:clrVal>
                                              <a:schemeClr val="hlink"/>
                                            </p:clrVal>
                                          </p:val>
                                        </p:tav>
                                      </p:tavLst>
                                    </p:anim>
                                    <p:set>
                                      <p:cBhvr>
                                        <p:cTn id="21" dur="80"/>
                                        <p:tgtEl>
                                          <p:spTgt spid="51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5" grpId="0"/>
      <p:bldP spid="51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4" descr="vancao-5e3d2"/>
          <p:cNvPicPr>
            <a:picLocks noChangeAspect="1" noChangeArrowheads="1"/>
          </p:cNvPicPr>
          <p:nvPr/>
        </p:nvPicPr>
        <p:blipFill>
          <a:blip r:embed="rId2"/>
          <a:srcRect/>
          <a:stretch>
            <a:fillRect/>
          </a:stretch>
        </p:blipFill>
        <p:spPr bwMode="auto">
          <a:xfrm>
            <a:off x="2209800" y="2381250"/>
            <a:ext cx="6934200" cy="4476750"/>
          </a:xfrm>
          <a:prstGeom prst="rect">
            <a:avLst/>
          </a:prstGeom>
          <a:noFill/>
        </p:spPr>
      </p:pic>
      <p:sp>
        <p:nvSpPr>
          <p:cNvPr id="35845" name="Text Box 5"/>
          <p:cNvSpPr txBox="1">
            <a:spLocks noChangeArrowheads="1"/>
          </p:cNvSpPr>
          <p:nvPr/>
        </p:nvSpPr>
        <p:spPr bwMode="auto">
          <a:xfrm>
            <a:off x="0" y="1524000"/>
            <a:ext cx="9144000" cy="1165225"/>
          </a:xfrm>
          <a:prstGeom prst="rect">
            <a:avLst/>
          </a:prstGeom>
          <a:noFill/>
          <a:ln w="9525">
            <a:noFill/>
            <a:miter lim="800000"/>
            <a:headEnd/>
            <a:tailEnd/>
          </a:ln>
          <a:effectLst/>
        </p:spPr>
        <p:txBody>
          <a:bodyPr>
            <a:spAutoFit/>
          </a:bodyPr>
          <a:lstStyle/>
          <a:p>
            <a:pPr>
              <a:lnSpc>
                <a:spcPct val="135000"/>
              </a:lnSpc>
            </a:pPr>
            <a:r>
              <a:rPr lang="en-US" sz="2600" b="1">
                <a:solidFill>
                  <a:srgbClr val="0000FF"/>
                </a:solidFill>
                <a:latin typeface="Times New Roman" pitchFamily="18" charset="0"/>
                <a:cs typeface="Times New Roman" pitchFamily="18" charset="0"/>
              </a:rPr>
              <a:t>- Quốc hội: là cơ quan do dân cả nước bầu ra, có thẩm quyền cao nhất.</a:t>
            </a:r>
            <a:endParaRPr lang="en-US" sz="2600">
              <a:solidFill>
                <a:srgbClr val="0000FF"/>
              </a:solidFill>
              <a:latin typeface="Times New Roman" pitchFamily="18" charset="0"/>
              <a:cs typeface="Times New Roman" pitchFamily="18" charset="0"/>
            </a:endParaRPr>
          </a:p>
        </p:txBody>
      </p:sp>
      <p:sp>
        <p:nvSpPr>
          <p:cNvPr id="35846" name="Text Box 6"/>
          <p:cNvSpPr txBox="1">
            <a:spLocks noChangeArrowheads="1"/>
          </p:cNvSpPr>
          <p:nvPr/>
        </p:nvSpPr>
        <p:spPr bwMode="auto">
          <a:xfrm>
            <a:off x="0" y="2732088"/>
            <a:ext cx="2133600" cy="4125912"/>
          </a:xfrm>
          <a:prstGeom prst="rect">
            <a:avLst/>
          </a:prstGeom>
          <a:noFill/>
          <a:ln w="9525">
            <a:noFill/>
            <a:miter lim="800000"/>
            <a:headEnd/>
            <a:tailEnd/>
          </a:ln>
          <a:effectLst/>
        </p:spPr>
        <p:txBody>
          <a:bodyPr>
            <a:spAutoFit/>
          </a:bodyPr>
          <a:lstStyle/>
          <a:p>
            <a:pPr>
              <a:lnSpc>
                <a:spcPct val="135000"/>
              </a:lnSpc>
            </a:pPr>
            <a:r>
              <a:rPr lang="en-US" sz="2800" b="1">
                <a:solidFill>
                  <a:srgbClr val="0000FF"/>
                </a:solidFill>
                <a:latin typeface="Times New Roman" pitchFamily="18" charset="0"/>
                <a:cs typeface="Times New Roman" pitchFamily="18" charset="0"/>
              </a:rPr>
              <a:t>- Quốc ca: là bài hát chính thức của một nước, dùng khi có nghi lễ trọng thể.</a:t>
            </a:r>
            <a:endParaRPr lang="en-US" sz="2800">
              <a:solidFill>
                <a:srgbClr val="0000FF"/>
              </a:solidFill>
              <a:latin typeface="Times New Roman" pitchFamily="18" charset="0"/>
              <a:cs typeface="Times New Roman" pitchFamily="18" charset="0"/>
            </a:endParaRPr>
          </a:p>
        </p:txBody>
      </p:sp>
      <p:sp>
        <p:nvSpPr>
          <p:cNvPr id="35848" name="Text Box 8"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35849" name="Text Box 9"/>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5846"/>
                                        </p:tgtEl>
                                        <p:attrNameLst>
                                          <p:attrName>style.visibility</p:attrName>
                                        </p:attrNameLst>
                                      </p:cBhvr>
                                      <p:to>
                                        <p:strVal val="visible"/>
                                      </p:to>
                                    </p:set>
                                    <p:anim calcmode="discrete" valueType="clr">
                                      <p:cBhvr override="childStyle">
                                        <p:cTn id="7" dur="80"/>
                                        <p:tgtEl>
                                          <p:spTgt spid="3584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5846"/>
                                        </p:tgtEl>
                                        <p:attrNameLst>
                                          <p:attrName>fillcolor</p:attrName>
                                        </p:attrNameLst>
                                      </p:cBhvr>
                                      <p:tavLst>
                                        <p:tav tm="0">
                                          <p:val>
                                            <p:clrVal>
                                              <a:schemeClr val="accent2"/>
                                            </p:clrVal>
                                          </p:val>
                                        </p:tav>
                                        <p:tav tm="50000">
                                          <p:val>
                                            <p:clrVal>
                                              <a:schemeClr val="hlink"/>
                                            </p:clrVal>
                                          </p:val>
                                        </p:tav>
                                      </p:tavLst>
                                    </p:anim>
                                    <p:set>
                                      <p:cBhvr>
                                        <p:cTn id="9" dur="80"/>
                                        <p:tgtEl>
                                          <p:spTgt spid="3584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5844"/>
                                        </p:tgtEl>
                                        <p:attrNameLst>
                                          <p:attrName>style.visibility</p:attrName>
                                        </p:attrNameLst>
                                      </p:cBhvr>
                                      <p:to>
                                        <p:strVal val="visible"/>
                                      </p:to>
                                    </p:set>
                                    <p:anim calcmode="lin" valueType="num">
                                      <p:cBhvr additive="base">
                                        <p:cTn id="14" dur="500" fill="hold"/>
                                        <p:tgtEl>
                                          <p:spTgt spid="35844"/>
                                        </p:tgtEl>
                                        <p:attrNameLst>
                                          <p:attrName>ppt_x</p:attrName>
                                        </p:attrNameLst>
                                      </p:cBhvr>
                                      <p:tavLst>
                                        <p:tav tm="0">
                                          <p:val>
                                            <p:strVal val="#ppt_x"/>
                                          </p:val>
                                        </p:tav>
                                        <p:tav tm="100000">
                                          <p:val>
                                            <p:strVal val="#ppt_x"/>
                                          </p:val>
                                        </p:tav>
                                      </p:tavLst>
                                    </p:anim>
                                    <p:anim calcmode="lin" valueType="num">
                                      <p:cBhvr additive="base">
                                        <p:cTn id="15" dur="500" fill="hold"/>
                                        <p:tgtEl>
                                          <p:spTgt spid="3584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35845"/>
                                        </p:tgtEl>
                                        <p:attrNameLst>
                                          <p:attrName>style.visibility</p:attrName>
                                        </p:attrNameLst>
                                      </p:cBhvr>
                                      <p:to>
                                        <p:strVal val="visible"/>
                                      </p:to>
                                    </p:set>
                                    <p:anim calcmode="discrete" valueType="clr">
                                      <p:cBhvr override="childStyle">
                                        <p:cTn id="20" dur="80"/>
                                        <p:tgtEl>
                                          <p:spTgt spid="35845"/>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5845"/>
                                        </p:tgtEl>
                                        <p:attrNameLst>
                                          <p:attrName>fillcolor</p:attrName>
                                        </p:attrNameLst>
                                      </p:cBhvr>
                                      <p:tavLst>
                                        <p:tav tm="0">
                                          <p:val>
                                            <p:clrVal>
                                              <a:schemeClr val="accent2"/>
                                            </p:clrVal>
                                          </p:val>
                                        </p:tav>
                                        <p:tav tm="50000">
                                          <p:val>
                                            <p:clrVal>
                                              <a:schemeClr val="hlink"/>
                                            </p:clrVal>
                                          </p:val>
                                        </p:tav>
                                      </p:tavLst>
                                    </p:anim>
                                    <p:set>
                                      <p:cBhvr>
                                        <p:cTn id="22" dur="80"/>
                                        <p:tgtEl>
                                          <p:spTgt spid="3584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p:bldP spid="358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descr="POINSET2"/>
          <p:cNvPicPr>
            <a:picLocks noChangeAspect="1" noChangeArrowheads="1"/>
          </p:cNvPicPr>
          <p:nvPr/>
        </p:nvPicPr>
        <p:blipFill>
          <a:blip r:embed="rId2">
            <a:lum bright="42000"/>
          </a:blip>
          <a:srcRect/>
          <a:stretch>
            <a:fillRect/>
          </a:stretch>
        </p:blipFill>
        <p:spPr bwMode="auto">
          <a:xfrm rot="5400000">
            <a:off x="7454106" y="62706"/>
            <a:ext cx="1779588" cy="1600200"/>
          </a:xfrm>
          <a:prstGeom prst="rect">
            <a:avLst/>
          </a:prstGeom>
          <a:noFill/>
          <a:ln w="9525">
            <a:noFill/>
            <a:miter lim="800000"/>
            <a:headEnd/>
            <a:tailEnd/>
          </a:ln>
        </p:spPr>
      </p:pic>
      <p:pic>
        <p:nvPicPr>
          <p:cNvPr id="6148"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6149" name="Rectangle 5"/>
          <p:cNvSpPr>
            <a:spLocks noRot="1" noChangeArrowheads="1"/>
          </p:cNvSpPr>
          <p:nvPr/>
        </p:nvSpPr>
        <p:spPr bwMode="auto">
          <a:xfrm>
            <a:off x="3810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6156" name="Text Box 12"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6157" name="Text Box 13"/>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
        <p:nvSpPr>
          <p:cNvPr id="6158" name="Text Box 14"/>
          <p:cNvSpPr txBox="1">
            <a:spLocks noChangeArrowheads="1"/>
          </p:cNvSpPr>
          <p:nvPr/>
        </p:nvSpPr>
        <p:spPr bwMode="auto">
          <a:xfrm>
            <a:off x="3657600" y="2819400"/>
            <a:ext cx="3429000" cy="2041525"/>
          </a:xfrm>
          <a:prstGeom prst="rect">
            <a:avLst/>
          </a:prstGeom>
          <a:noFill/>
          <a:ln w="9525">
            <a:noFill/>
            <a:miter lim="800000"/>
            <a:headEnd/>
            <a:tailEnd/>
          </a:ln>
          <a:effectLst/>
        </p:spPr>
        <p:txBody>
          <a:bodyPr>
            <a:spAutoFit/>
          </a:bodyPr>
          <a:lstStyle/>
          <a:p>
            <a:r>
              <a:rPr lang="en-US" sz="3200" b="1">
                <a:solidFill>
                  <a:srgbClr val="0000FF"/>
                </a:solidFill>
                <a:latin typeface="Times New Roman" pitchFamily="18" charset="0"/>
                <a:cs typeface="Times New Roman" pitchFamily="18" charset="0"/>
              </a:rPr>
              <a:t>- sáng tác</a:t>
            </a:r>
          </a:p>
          <a:p>
            <a:r>
              <a:rPr lang="en-US" sz="3200" b="1">
                <a:solidFill>
                  <a:srgbClr val="0000FF"/>
                </a:solidFill>
                <a:latin typeface="Times New Roman" pitchFamily="18" charset="0"/>
                <a:cs typeface="Times New Roman" pitchFamily="18" charset="0"/>
              </a:rPr>
              <a:t>- Tiến quân ca</a:t>
            </a:r>
          </a:p>
          <a:p>
            <a:r>
              <a:rPr lang="en-US" sz="3200" b="1">
                <a:solidFill>
                  <a:srgbClr val="0000FF"/>
                </a:solidFill>
                <a:latin typeface="Times New Roman" pitchFamily="18" charset="0"/>
                <a:cs typeface="Times New Roman" pitchFamily="18" charset="0"/>
              </a:rPr>
              <a:t>- chuẩn bị</a:t>
            </a:r>
          </a:p>
          <a:p>
            <a:r>
              <a:rPr lang="en-US" sz="3200" b="1">
                <a:solidFill>
                  <a:srgbClr val="0000FF"/>
                </a:solidFill>
                <a:latin typeface="Times New Roman" pitchFamily="18" charset="0"/>
                <a:cs typeface="Times New Roman" pitchFamily="18" charset="0"/>
              </a:rPr>
              <a:t>- Quốc hội</a:t>
            </a:r>
          </a:p>
        </p:txBody>
      </p:sp>
      <p:sp>
        <p:nvSpPr>
          <p:cNvPr id="6159" name="WordArt 15"/>
          <p:cNvSpPr>
            <a:spLocks noChangeArrowheads="1" noChangeShapeType="1" noTextEdit="1"/>
          </p:cNvSpPr>
          <p:nvPr/>
        </p:nvSpPr>
        <p:spPr bwMode="auto">
          <a:xfrm>
            <a:off x="533400" y="2133600"/>
            <a:ext cx="2590800" cy="2057400"/>
          </a:xfrm>
          <a:prstGeom prst="rect">
            <a:avLst/>
          </a:prstGeom>
        </p:spPr>
        <p:txBody>
          <a:bodyPr wrap="none" fromWordArt="1">
            <a:prstTxWarp prst="textCurveDown">
              <a:avLst>
                <a:gd name="adj" fmla="val 43477"/>
              </a:avLst>
            </a:prstTxWarp>
          </a:bodyPr>
          <a:lstStyle/>
          <a:p>
            <a:pPr algn="ctr"/>
            <a:r>
              <a:rPr lang="en-US" sz="3600" b="1" kern="1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LUYỆN VIẾT: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9"/>
                                        </p:tgtEl>
                                        <p:attrNameLst>
                                          <p:attrName>style.visibility</p:attrName>
                                        </p:attrNameLst>
                                      </p:cBhvr>
                                      <p:to>
                                        <p:strVal val="visible"/>
                                      </p:to>
                                    </p:set>
                                    <p:anim calcmode="lin" valueType="num">
                                      <p:cBhvr additive="base">
                                        <p:cTn id="7" dur="500" fill="hold"/>
                                        <p:tgtEl>
                                          <p:spTgt spid="6159"/>
                                        </p:tgtEl>
                                        <p:attrNameLst>
                                          <p:attrName>ppt_x</p:attrName>
                                        </p:attrNameLst>
                                      </p:cBhvr>
                                      <p:tavLst>
                                        <p:tav tm="0">
                                          <p:val>
                                            <p:strVal val="#ppt_x"/>
                                          </p:val>
                                        </p:tav>
                                        <p:tav tm="100000">
                                          <p:val>
                                            <p:strVal val="#ppt_x"/>
                                          </p:val>
                                        </p:tav>
                                      </p:tavLst>
                                    </p:anim>
                                    <p:anim calcmode="lin" valueType="num">
                                      <p:cBhvr additive="base">
                                        <p:cTn id="8" dur="500" fill="hold"/>
                                        <p:tgtEl>
                                          <p:spTgt spid="615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6158"/>
                                        </p:tgtEl>
                                        <p:attrNameLst>
                                          <p:attrName>style.visibility</p:attrName>
                                        </p:attrNameLst>
                                      </p:cBhvr>
                                      <p:to>
                                        <p:strVal val="visible"/>
                                      </p:to>
                                    </p:set>
                                    <p:anim calcmode="discrete" valueType="clr">
                                      <p:cBhvr override="childStyle">
                                        <p:cTn id="13" dur="80"/>
                                        <p:tgtEl>
                                          <p:spTgt spid="6158"/>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6158"/>
                                        </p:tgtEl>
                                        <p:attrNameLst>
                                          <p:attrName>fillcolor</p:attrName>
                                        </p:attrNameLst>
                                      </p:cBhvr>
                                      <p:tavLst>
                                        <p:tav tm="0">
                                          <p:val>
                                            <p:clrVal>
                                              <a:schemeClr val="accent2"/>
                                            </p:clrVal>
                                          </p:val>
                                        </p:tav>
                                        <p:tav tm="50000">
                                          <p:val>
                                            <p:clrVal>
                                              <a:schemeClr val="hlink"/>
                                            </p:clrVal>
                                          </p:val>
                                        </p:tav>
                                      </p:tavLst>
                                    </p:anim>
                                    <p:set>
                                      <p:cBhvr>
                                        <p:cTn id="15" dur="80"/>
                                        <p:tgtEl>
                                          <p:spTgt spid="61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8" grpId="0"/>
      <p:bldP spid="615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POINSET2"/>
          <p:cNvPicPr>
            <a:picLocks noChangeAspect="1" noChangeArrowheads="1"/>
          </p:cNvPicPr>
          <p:nvPr/>
        </p:nvPicPr>
        <p:blipFill>
          <a:blip r:embed="rId2">
            <a:lum bright="42000"/>
          </a:blip>
          <a:srcRect/>
          <a:stretch>
            <a:fillRect/>
          </a:stretch>
        </p:blipFill>
        <p:spPr bwMode="auto">
          <a:xfrm rot="5400000">
            <a:off x="7458075" y="142875"/>
            <a:ext cx="1695450" cy="1524000"/>
          </a:xfrm>
          <a:prstGeom prst="rect">
            <a:avLst/>
          </a:prstGeom>
          <a:noFill/>
          <a:ln w="9525">
            <a:noFill/>
            <a:miter lim="800000"/>
            <a:headEnd/>
            <a:tailEnd/>
          </a:ln>
        </p:spPr>
      </p:pic>
      <p:pic>
        <p:nvPicPr>
          <p:cNvPr id="8196"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8197"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8204" name="Text Box 12"/>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
        <p:nvSpPr>
          <p:cNvPr id="8205" name="Text Box 13"/>
          <p:cNvSpPr txBox="1">
            <a:spLocks noChangeArrowheads="1"/>
          </p:cNvSpPr>
          <p:nvPr/>
        </p:nvSpPr>
        <p:spPr bwMode="auto">
          <a:xfrm>
            <a:off x="0" y="1905000"/>
            <a:ext cx="9144000" cy="3016250"/>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latin typeface="Times New Roman" pitchFamily="18" charset="0"/>
                <a:cs typeface="Times New Roman" pitchFamily="18" charset="0"/>
              </a:rPr>
              <a:t>       Nhạc sĩ Văn Cao tham gia cách mạng từ khi còn trẻ. Ông sáng tác bài hát “Tiến quân ca” trong những ngày chuẩn bị khởi nghĩa. Bài ca đã nhanh chóng phổ biến trong cả nước và được Quốc hội đầu tiên của nước ta chọn làm Quốc ca. Không chỉ sáng tác nhạc, Văn Cao còn vẽ tranh và làm thơ.</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descr="POINSET2"/>
          <p:cNvPicPr>
            <a:picLocks noChangeAspect="1" noChangeArrowheads="1"/>
          </p:cNvPicPr>
          <p:nvPr/>
        </p:nvPicPr>
        <p:blipFill>
          <a:blip r:embed="rId2">
            <a:lum bright="42000"/>
          </a:blip>
          <a:srcRect/>
          <a:stretch>
            <a:fillRect/>
          </a:stretch>
        </p:blipFill>
        <p:spPr bwMode="auto">
          <a:xfrm rot="5400000">
            <a:off x="7458075" y="142875"/>
            <a:ext cx="1695450" cy="1524000"/>
          </a:xfrm>
          <a:prstGeom prst="rect">
            <a:avLst/>
          </a:prstGeom>
          <a:noFill/>
          <a:ln w="9525">
            <a:noFill/>
            <a:miter lim="800000"/>
            <a:headEnd/>
            <a:tailEnd/>
          </a:ln>
        </p:spPr>
      </p:pic>
      <p:pic>
        <p:nvPicPr>
          <p:cNvPr id="19459"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19460"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19464" name="Text Box 8"/>
          <p:cNvSpPr txBox="1">
            <a:spLocks noChangeArrowheads="1"/>
          </p:cNvSpPr>
          <p:nvPr/>
        </p:nvSpPr>
        <p:spPr bwMode="auto">
          <a:xfrm>
            <a:off x="152400" y="2362200"/>
            <a:ext cx="9144000" cy="2041525"/>
          </a:xfrm>
          <a:prstGeom prst="rect">
            <a:avLst/>
          </a:prstGeom>
          <a:noFill/>
          <a:ln w="9525">
            <a:noFill/>
            <a:miter lim="800000"/>
            <a:headEnd/>
            <a:tailEnd/>
          </a:ln>
          <a:effectLst/>
        </p:spPr>
        <p:txBody>
          <a:bodyPr>
            <a:spAutoFit/>
          </a:bodyPr>
          <a:lstStyle/>
          <a:p>
            <a:r>
              <a:rPr lang="en-US" sz="3200" b="1">
                <a:solidFill>
                  <a:srgbClr val="0000FF"/>
                </a:solidFill>
                <a:latin typeface="Times New Roman" pitchFamily="18" charset="0"/>
                <a:cs typeface="Times New Roman" pitchFamily="18" charset="0"/>
              </a:rPr>
              <a:t>	Con chim chiền chiện</a:t>
            </a:r>
          </a:p>
          <a:p>
            <a:r>
              <a:rPr lang="en-US" sz="3200" b="1">
                <a:solidFill>
                  <a:srgbClr val="0000FF"/>
                </a:solidFill>
                <a:latin typeface="Times New Roman" pitchFamily="18" charset="0"/>
                <a:cs typeface="Times New Roman" pitchFamily="18" charset="0"/>
              </a:rPr>
              <a:t>	</a:t>
            </a:r>
            <a:r>
              <a:rPr lang="en-US" sz="3200" b="1">
                <a:solidFill>
                  <a:srgbClr val="0000FF"/>
                </a:solidFill>
                <a:cs typeface="Times New Roman" pitchFamily="18" charset="0"/>
              </a:rPr>
              <a:t>Bay v</a:t>
            </a:r>
            <a:r>
              <a:rPr lang="en-US" sz="3200" b="1">
                <a:solidFill>
                  <a:srgbClr val="FF0000"/>
                </a:solidFill>
                <a:cs typeface="Times New Roman" pitchFamily="18" charset="0"/>
              </a:rPr>
              <a:t>uùt</a:t>
            </a:r>
            <a:r>
              <a:rPr lang="en-US" sz="3200" b="1">
                <a:solidFill>
                  <a:srgbClr val="0000FF"/>
                </a:solidFill>
                <a:cs typeface="Times New Roman" pitchFamily="18" charset="0"/>
              </a:rPr>
              <a:t> v</a:t>
            </a:r>
            <a:r>
              <a:rPr lang="en-US" sz="3200" b="1">
                <a:solidFill>
                  <a:srgbClr val="FF0000"/>
                </a:solidFill>
                <a:cs typeface="Times New Roman" pitchFamily="18" charset="0"/>
              </a:rPr>
              <a:t>uùt</a:t>
            </a:r>
            <a:r>
              <a:rPr lang="en-US" sz="3200" b="1">
                <a:solidFill>
                  <a:srgbClr val="0000FF"/>
                </a:solidFill>
                <a:cs typeface="Times New Roman" pitchFamily="18" charset="0"/>
              </a:rPr>
              <a:t> cao</a:t>
            </a:r>
          </a:p>
          <a:p>
            <a:r>
              <a:rPr lang="en-US" sz="3200" b="1">
                <a:solidFill>
                  <a:srgbClr val="0000FF"/>
                </a:solidFill>
                <a:cs typeface="Times New Roman" pitchFamily="18" charset="0"/>
              </a:rPr>
              <a:t>        	Loøng ñaày yeâu meán</a:t>
            </a:r>
          </a:p>
          <a:p>
            <a:r>
              <a:rPr lang="en-US" sz="3200" b="1">
                <a:solidFill>
                  <a:srgbClr val="0000FF"/>
                </a:solidFill>
                <a:cs typeface="Times New Roman" pitchFamily="18" charset="0"/>
              </a:rPr>
              <a:t>	Kh</a:t>
            </a:r>
            <a:r>
              <a:rPr lang="en-US" sz="3200" b="1">
                <a:solidFill>
                  <a:srgbClr val="FF0000"/>
                </a:solidFill>
                <a:cs typeface="Times New Roman" pitchFamily="18" charset="0"/>
              </a:rPr>
              <a:t>uùc</a:t>
            </a:r>
            <a:r>
              <a:rPr lang="en-US" sz="3200" b="1">
                <a:solidFill>
                  <a:srgbClr val="0000FF"/>
                </a:solidFill>
                <a:cs typeface="Times New Roman" pitchFamily="18" charset="0"/>
              </a:rPr>
              <a:t> haùt ngoït ngaøo.</a:t>
            </a:r>
            <a:r>
              <a:rPr lang="en-US" sz="3200" b="1">
                <a:solidFill>
                  <a:srgbClr val="0000FF"/>
                </a:solidFill>
                <a:latin typeface="Times New Roman" pitchFamily="18" charset="0"/>
                <a:cs typeface="Times New Roman" pitchFamily="18" charset="0"/>
              </a:rPr>
              <a:t>				</a:t>
            </a:r>
          </a:p>
        </p:txBody>
      </p:sp>
      <p:sp>
        <p:nvSpPr>
          <p:cNvPr id="19467" name="Text Box 11" descr="Thu Dong Nam 50"/>
          <p:cNvSpPr txBox="1">
            <a:spLocks noChangeArrowheads="1"/>
          </p:cNvSpPr>
          <p:nvPr/>
        </p:nvSpPr>
        <p:spPr bwMode="auto">
          <a:xfrm>
            <a:off x="0" y="533400"/>
            <a:ext cx="9144000" cy="579438"/>
          </a:xfrm>
          <a:prstGeom prst="rect">
            <a:avLst/>
          </a:prstGeom>
          <a:noFill/>
          <a:ln w="9525" algn="ctr">
            <a:noFill/>
            <a:miter lim="800000"/>
            <a:headEnd/>
            <a:tailEnd/>
          </a:ln>
          <a:effectLst>
            <a:prstShdw prst="shdw17" dist="17961" dir="2700000">
              <a:srgbClr val="FFFFFF">
                <a:gamma/>
                <a:shade val="60000"/>
                <a:invGamma/>
              </a:srgbClr>
            </a:prstShdw>
          </a:effectLst>
        </p:spPr>
        <p:txBody>
          <a:bodyPr>
            <a:spAutoFit/>
          </a:bodyPr>
          <a:lstStyle/>
          <a:p>
            <a:pPr algn="ctr" eaLnBrk="0" hangingPunct="0">
              <a:spcBef>
                <a:spcPct val="50000"/>
              </a:spcBef>
            </a:pPr>
            <a:r>
              <a:rPr lang="en-US" sz="3200" b="1">
                <a:solidFill>
                  <a:srgbClr val="0000FF"/>
                </a:solidFill>
                <a:latin typeface="Times New Roman" pitchFamily="18" charset="0"/>
                <a:cs typeface="Times New Roman" pitchFamily="18" charset="0"/>
              </a:rPr>
              <a:t>Chính tả(nghe – viết)</a:t>
            </a:r>
          </a:p>
        </p:txBody>
      </p:sp>
      <p:sp>
        <p:nvSpPr>
          <p:cNvPr id="19468" name="Text Box 12"/>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Người sáng tác Quốc ca Việt Nam</a:t>
            </a:r>
          </a:p>
        </p:txBody>
      </p:sp>
      <p:sp>
        <p:nvSpPr>
          <p:cNvPr id="19469" name="Text Box 13"/>
          <p:cNvSpPr txBox="1">
            <a:spLocks noChangeArrowheads="1"/>
          </p:cNvSpPr>
          <p:nvPr/>
        </p:nvSpPr>
        <p:spPr bwMode="auto">
          <a:xfrm>
            <a:off x="0" y="1600200"/>
            <a:ext cx="9144000" cy="579438"/>
          </a:xfrm>
          <a:prstGeom prst="rect">
            <a:avLst/>
          </a:prstGeom>
          <a:noFill/>
          <a:ln w="9525">
            <a:noFill/>
            <a:miter lim="800000"/>
            <a:headEnd/>
            <a:tailEnd/>
          </a:ln>
          <a:effectLst/>
        </p:spPr>
        <p:txBody>
          <a:bodyPr>
            <a:spAutoFit/>
          </a:bodyPr>
          <a:lstStyle/>
          <a:p>
            <a:r>
              <a:rPr lang="en-US" sz="3200" b="1">
                <a:solidFill>
                  <a:srgbClr val="0000FF"/>
                </a:solidFill>
                <a:latin typeface="Times New Roman" pitchFamily="18" charset="0"/>
                <a:cs typeface="Times New Roman" pitchFamily="18" charset="0"/>
              </a:rPr>
              <a:t>* Bài tập 2:  Điền vào chỗ trống: </a:t>
            </a:r>
            <a:r>
              <a:rPr lang="en-US" sz="3200" b="1">
                <a:solidFill>
                  <a:srgbClr val="FF0000"/>
                </a:solidFill>
                <a:latin typeface="Times New Roman" pitchFamily="18" charset="0"/>
                <a:cs typeface="Times New Roman" pitchFamily="18" charset="0"/>
              </a:rPr>
              <a:t>ut</a:t>
            </a:r>
            <a:r>
              <a:rPr lang="en-US" sz="3200" b="1">
                <a:solidFill>
                  <a:srgbClr val="0000FF"/>
                </a:solidFill>
                <a:latin typeface="Times New Roman" pitchFamily="18" charset="0"/>
                <a:cs typeface="Times New Roman" pitchFamily="18" charset="0"/>
              </a:rPr>
              <a:t> hay </a:t>
            </a:r>
            <a:r>
              <a:rPr lang="en-US" sz="3200" b="1">
                <a:solidFill>
                  <a:srgbClr val="FF0000"/>
                </a:solidFill>
                <a:latin typeface="Times New Roman" pitchFamily="18" charset="0"/>
                <a:cs typeface="Times New Roman" pitchFamily="18" charset="0"/>
              </a:rPr>
              <a:t>uc</a:t>
            </a:r>
            <a:r>
              <a:rPr lang="en-US" sz="3200" b="1">
                <a:solidFill>
                  <a:srgbClr val="0000FF"/>
                </a:solidFill>
                <a:latin typeface="Times New Roman" pitchFamily="18" charset="0"/>
                <a:cs typeface="Times New Roman" pitchFamily="18" charset="0"/>
              </a:rPr>
              <a:t> ?</a:t>
            </a:r>
            <a:endParaRPr lang="en-US" sz="3200">
              <a:latin typeface="Times New Roman" pitchFamily="18" charset="0"/>
              <a:cs typeface="Times New Roman" pitchFamily="18" charset="0"/>
            </a:endParaRPr>
          </a:p>
        </p:txBody>
      </p:sp>
      <p:sp>
        <p:nvSpPr>
          <p:cNvPr id="19470" name="Text Box 14"/>
          <p:cNvSpPr txBox="1">
            <a:spLocks noChangeArrowheads="1"/>
          </p:cNvSpPr>
          <p:nvPr/>
        </p:nvSpPr>
        <p:spPr bwMode="auto">
          <a:xfrm>
            <a:off x="0" y="2133600"/>
            <a:ext cx="9144000" cy="2041525"/>
          </a:xfrm>
          <a:prstGeom prst="rect">
            <a:avLst/>
          </a:prstGeom>
          <a:noFill/>
          <a:ln w="9525">
            <a:noFill/>
            <a:miter lim="800000"/>
            <a:headEnd/>
            <a:tailEnd/>
          </a:ln>
          <a:effectLst/>
        </p:spPr>
        <p:txBody>
          <a:bodyPr>
            <a:spAutoFit/>
          </a:bodyPr>
          <a:lstStyle/>
          <a:p>
            <a:r>
              <a:rPr lang="en-US" sz="3200" b="1">
                <a:solidFill>
                  <a:srgbClr val="0000FF"/>
                </a:solidFill>
                <a:latin typeface="Times New Roman" pitchFamily="18" charset="0"/>
                <a:cs typeface="Times New Roman" pitchFamily="18" charset="0"/>
              </a:rPr>
              <a:t>         Con chim chiền chiện</a:t>
            </a:r>
          </a:p>
          <a:p>
            <a:r>
              <a:rPr lang="en-US" sz="3200" b="1">
                <a:solidFill>
                  <a:srgbClr val="0000FF"/>
                </a:solidFill>
                <a:latin typeface="Times New Roman" pitchFamily="18" charset="0"/>
                <a:cs typeface="Times New Roman" pitchFamily="18" charset="0"/>
              </a:rPr>
              <a:t>	Bay v… v… cao</a:t>
            </a:r>
          </a:p>
          <a:p>
            <a:r>
              <a:rPr lang="en-US" sz="3200" b="1">
                <a:solidFill>
                  <a:srgbClr val="0000FF"/>
                </a:solidFill>
                <a:latin typeface="Times New Roman" pitchFamily="18" charset="0"/>
                <a:cs typeface="Times New Roman" pitchFamily="18" charset="0"/>
              </a:rPr>
              <a:t>	Lòng đầy yêu mến</a:t>
            </a:r>
          </a:p>
          <a:p>
            <a:r>
              <a:rPr lang="en-US" sz="3200" b="1">
                <a:solidFill>
                  <a:srgbClr val="0000FF"/>
                </a:solidFill>
                <a:latin typeface="Times New Roman" pitchFamily="18" charset="0"/>
                <a:cs typeface="Times New Roman" pitchFamily="18" charset="0"/>
              </a:rPr>
              <a:t>	Kh… hát ngọt ngào.</a:t>
            </a:r>
            <a:endParaRPr lang="en-US" sz="320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9469"/>
                                        </p:tgtEl>
                                        <p:attrNameLst>
                                          <p:attrName>style.visibility</p:attrName>
                                        </p:attrNameLst>
                                      </p:cBhvr>
                                      <p:to>
                                        <p:strVal val="visible"/>
                                      </p:to>
                                    </p:set>
                                    <p:anim calcmode="discrete" valueType="clr">
                                      <p:cBhvr override="childStyle">
                                        <p:cTn id="7" dur="80"/>
                                        <p:tgtEl>
                                          <p:spTgt spid="1946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9469"/>
                                        </p:tgtEl>
                                        <p:attrNameLst>
                                          <p:attrName>fillcolor</p:attrName>
                                        </p:attrNameLst>
                                      </p:cBhvr>
                                      <p:tavLst>
                                        <p:tav tm="0">
                                          <p:val>
                                            <p:clrVal>
                                              <a:schemeClr val="accent2"/>
                                            </p:clrVal>
                                          </p:val>
                                        </p:tav>
                                        <p:tav tm="50000">
                                          <p:val>
                                            <p:clrVal>
                                              <a:schemeClr val="hlink"/>
                                            </p:clrVal>
                                          </p:val>
                                        </p:tav>
                                      </p:tavLst>
                                    </p:anim>
                                    <p:set>
                                      <p:cBhvr>
                                        <p:cTn id="9" dur="80"/>
                                        <p:tgtEl>
                                          <p:spTgt spid="1946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9470"/>
                                        </p:tgtEl>
                                        <p:attrNameLst>
                                          <p:attrName>style.visibility</p:attrName>
                                        </p:attrNameLst>
                                      </p:cBhvr>
                                      <p:to>
                                        <p:strVal val="visible"/>
                                      </p:to>
                                    </p:set>
                                    <p:anim calcmode="discrete" valueType="clr">
                                      <p:cBhvr override="childStyle">
                                        <p:cTn id="14" dur="80"/>
                                        <p:tgtEl>
                                          <p:spTgt spid="19470"/>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9470"/>
                                        </p:tgtEl>
                                        <p:attrNameLst>
                                          <p:attrName>fillcolor</p:attrName>
                                        </p:attrNameLst>
                                      </p:cBhvr>
                                      <p:tavLst>
                                        <p:tav tm="0">
                                          <p:val>
                                            <p:clrVal>
                                              <a:schemeClr val="accent2"/>
                                            </p:clrVal>
                                          </p:val>
                                        </p:tav>
                                        <p:tav tm="50000">
                                          <p:val>
                                            <p:clrVal>
                                              <a:schemeClr val="hlink"/>
                                            </p:clrVal>
                                          </p:val>
                                        </p:tav>
                                      </p:tavLst>
                                    </p:anim>
                                    <p:set>
                                      <p:cBhvr>
                                        <p:cTn id="16" dur="80"/>
                                        <p:tgtEl>
                                          <p:spTgt spid="19470"/>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iterate type="lt">
                                    <p:tmPct val="0"/>
                                  </p:iterate>
                                  <p:childTnLst>
                                    <p:anim calcmode="lin" valueType="num">
                                      <p:cBhvr additive="base">
                                        <p:cTn id="20" dur="500"/>
                                        <p:tgtEl>
                                          <p:spTgt spid="19470"/>
                                        </p:tgtEl>
                                        <p:attrNameLst>
                                          <p:attrName>ppt_x</p:attrName>
                                        </p:attrNameLst>
                                      </p:cBhvr>
                                      <p:tavLst>
                                        <p:tav tm="0">
                                          <p:val>
                                            <p:strVal val="ppt_x"/>
                                          </p:val>
                                        </p:tav>
                                        <p:tav tm="100000">
                                          <p:val>
                                            <p:strVal val="ppt_x"/>
                                          </p:val>
                                        </p:tav>
                                      </p:tavLst>
                                    </p:anim>
                                    <p:anim calcmode="lin" valueType="num">
                                      <p:cBhvr additive="base">
                                        <p:cTn id="21" dur="500"/>
                                        <p:tgtEl>
                                          <p:spTgt spid="19470"/>
                                        </p:tgtEl>
                                        <p:attrNameLst>
                                          <p:attrName>ppt_y</p:attrName>
                                        </p:attrNameLst>
                                      </p:cBhvr>
                                      <p:tavLst>
                                        <p:tav tm="0">
                                          <p:val>
                                            <p:strVal val="ppt_y"/>
                                          </p:val>
                                        </p:tav>
                                        <p:tav tm="100000">
                                          <p:val>
                                            <p:strVal val="1+ppt_h/2"/>
                                          </p:val>
                                        </p:tav>
                                      </p:tavLst>
                                    </p:anim>
                                    <p:set>
                                      <p:cBhvr>
                                        <p:cTn id="22" dur="1" fill="hold">
                                          <p:stCondLst>
                                            <p:cond delay="499"/>
                                          </p:stCondLst>
                                        </p:cTn>
                                        <p:tgtEl>
                                          <p:spTgt spid="19470"/>
                                        </p:tgtEl>
                                        <p:attrNameLst>
                                          <p:attrName>style.visibility</p:attrName>
                                        </p:attrNameLst>
                                      </p:cBhvr>
                                      <p:to>
                                        <p:strVal val="hidden"/>
                                      </p:to>
                                    </p:set>
                                  </p:childTnLst>
                                </p:cTn>
                              </p:par>
                            </p:childTnLst>
                          </p:cTn>
                        </p:par>
                        <p:par>
                          <p:cTn id="23" fill="hold">
                            <p:stCondLst>
                              <p:cond delay="50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19464"/>
                                        </p:tgtEl>
                                        <p:attrNameLst>
                                          <p:attrName>style.visibility</p:attrName>
                                        </p:attrNameLst>
                                      </p:cBhvr>
                                      <p:to>
                                        <p:strVal val="visible"/>
                                      </p:to>
                                    </p:set>
                                    <p:anim calcmode="discrete" valueType="clr">
                                      <p:cBhvr override="childStyle">
                                        <p:cTn id="26" dur="80"/>
                                        <p:tgtEl>
                                          <p:spTgt spid="19464"/>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9464"/>
                                        </p:tgtEl>
                                        <p:attrNameLst>
                                          <p:attrName>fillcolor</p:attrName>
                                        </p:attrNameLst>
                                      </p:cBhvr>
                                      <p:tavLst>
                                        <p:tav tm="0">
                                          <p:val>
                                            <p:clrVal>
                                              <a:schemeClr val="accent2"/>
                                            </p:clrVal>
                                          </p:val>
                                        </p:tav>
                                        <p:tav tm="50000">
                                          <p:val>
                                            <p:clrVal>
                                              <a:schemeClr val="hlink"/>
                                            </p:clrVal>
                                          </p:val>
                                        </p:tav>
                                      </p:tavLst>
                                    </p:anim>
                                    <p:set>
                                      <p:cBhvr>
                                        <p:cTn id="28" dur="80"/>
                                        <p:tgtEl>
                                          <p:spTgt spid="1946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4" grpId="0"/>
      <p:bldP spid="19469" grpId="0"/>
      <p:bldP spid="19470" grpId="0"/>
      <p:bldP spid="1947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3" descr="POINSET2"/>
          <p:cNvPicPr>
            <a:picLocks noChangeAspect="1" noChangeArrowheads="1"/>
          </p:cNvPicPr>
          <p:nvPr/>
        </p:nvPicPr>
        <p:blipFill>
          <a:blip r:embed="rId2">
            <a:lum bright="42000"/>
          </a:blip>
          <a:srcRect/>
          <a:stretch>
            <a:fillRect/>
          </a:stretch>
        </p:blipFill>
        <p:spPr bwMode="auto">
          <a:xfrm rot="5400000">
            <a:off x="7458075" y="142875"/>
            <a:ext cx="1695450" cy="1524000"/>
          </a:xfrm>
          <a:prstGeom prst="rect">
            <a:avLst/>
          </a:prstGeom>
          <a:noFill/>
          <a:ln w="9525">
            <a:noFill/>
            <a:miter lim="800000"/>
            <a:headEnd/>
            <a:tailEnd/>
          </a:ln>
        </p:spPr>
      </p:pic>
      <p:pic>
        <p:nvPicPr>
          <p:cNvPr id="21508" name="Picture 4" descr="POINSET2"/>
          <p:cNvPicPr>
            <a:picLocks noChangeAspect="1" noChangeArrowheads="1"/>
          </p:cNvPicPr>
          <p:nvPr/>
        </p:nvPicPr>
        <p:blipFill>
          <a:blip r:embed="rId2">
            <a:lum bright="42000"/>
          </a:blip>
          <a:srcRect/>
          <a:stretch>
            <a:fillRect/>
          </a:stretch>
        </p:blipFill>
        <p:spPr bwMode="auto">
          <a:xfrm>
            <a:off x="0" y="0"/>
            <a:ext cx="1295400" cy="1905000"/>
          </a:xfrm>
          <a:prstGeom prst="rect">
            <a:avLst/>
          </a:prstGeom>
          <a:noFill/>
          <a:ln w="9525">
            <a:noFill/>
            <a:miter lim="800000"/>
            <a:headEnd/>
            <a:tailEnd/>
          </a:ln>
        </p:spPr>
      </p:pic>
      <p:sp>
        <p:nvSpPr>
          <p:cNvPr id="21509" name="Rectangle 5"/>
          <p:cNvSpPr>
            <a:spLocks noRot="1"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800" i="1">
                <a:solidFill>
                  <a:srgbClr val="FFFF00"/>
                </a:solidFill>
                <a:latin typeface=".VnCommercial Script" pitchFamily="34" charset="0"/>
              </a:rPr>
              <a:t> </a:t>
            </a:r>
          </a:p>
        </p:txBody>
      </p:sp>
      <p:sp>
        <p:nvSpPr>
          <p:cNvPr id="13318" name="Text Box 6"/>
          <p:cNvSpPr txBox="1">
            <a:spLocks noChangeArrowheads="1"/>
          </p:cNvSpPr>
          <p:nvPr/>
        </p:nvSpPr>
        <p:spPr bwMode="auto">
          <a:xfrm>
            <a:off x="0" y="1828800"/>
            <a:ext cx="9144000" cy="1066800"/>
          </a:xfrm>
          <a:prstGeom prst="rect">
            <a:avLst/>
          </a:prstGeom>
          <a:noFill/>
          <a:ln w="9525">
            <a:noFill/>
            <a:miter lim="800000"/>
            <a:headEnd/>
            <a:tailEnd/>
          </a:ln>
        </p:spPr>
        <p:txBody>
          <a:bodyPr>
            <a:spAutoFit/>
          </a:bodyPr>
          <a:lstStyle/>
          <a:p>
            <a:pPr>
              <a:spcBef>
                <a:spcPct val="50000"/>
              </a:spcBef>
            </a:pPr>
            <a:r>
              <a:rPr lang="en-US" sz="3200" b="1">
                <a:solidFill>
                  <a:srgbClr val="0000FF"/>
                </a:solidFill>
                <a:cs typeface="Arial" charset="0"/>
              </a:rPr>
              <a:t>* Baøi taäp 3:  </a:t>
            </a:r>
            <a:r>
              <a:rPr lang="en-US" sz="3200" b="1">
                <a:solidFill>
                  <a:srgbClr val="0000FF"/>
                </a:solidFill>
                <a:latin typeface="Times New Roman" pitchFamily="18" charset="0"/>
                <a:cs typeface="Times New Roman" pitchFamily="18" charset="0"/>
              </a:rPr>
              <a:t>Đặt câu phân biệt hai từ trong từng cặp từ sau: </a:t>
            </a:r>
            <a:r>
              <a:rPr lang="en-US" sz="3200" b="1">
                <a:solidFill>
                  <a:srgbClr val="FF0000"/>
                </a:solidFill>
                <a:cs typeface="Times New Roman" pitchFamily="18" charset="0"/>
              </a:rPr>
              <a:t>noài – loài, no – lo.</a:t>
            </a:r>
            <a:endParaRPr lang="en-US" sz="3200" b="1">
              <a:solidFill>
                <a:srgbClr val="FF0000"/>
              </a:solidFill>
              <a:cs typeface="Arial" charset="0"/>
            </a:endParaRPr>
          </a:p>
        </p:txBody>
      </p:sp>
      <p:sp>
        <p:nvSpPr>
          <p:cNvPr id="21517" name="Text Box 13"/>
          <p:cNvSpPr txBox="1">
            <a:spLocks noChangeArrowheads="1"/>
          </p:cNvSpPr>
          <p:nvPr/>
        </p:nvSpPr>
        <p:spPr bwMode="auto">
          <a:xfrm>
            <a:off x="0" y="4114800"/>
            <a:ext cx="9144000" cy="2041525"/>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latin typeface="Times New Roman" pitchFamily="18" charset="0"/>
                <a:cs typeface="Times New Roman" pitchFamily="18" charset="0"/>
              </a:rPr>
              <a:t>- Nhà </a:t>
            </a:r>
            <a:r>
              <a:rPr lang="en-US" sz="3200" b="1">
                <a:solidFill>
                  <a:srgbClr val="0000FF"/>
                </a:solidFill>
                <a:cs typeface="Times New Roman" pitchFamily="18" charset="0"/>
              </a:rPr>
              <a:t>noäi </a:t>
            </a:r>
            <a:r>
              <a:rPr lang="en-US" sz="3200" b="1">
                <a:solidFill>
                  <a:srgbClr val="0000FF"/>
                </a:solidFill>
                <a:latin typeface="Times New Roman" pitchFamily="18" charset="0"/>
                <a:cs typeface="Times New Roman" pitchFamily="18" charset="0"/>
              </a:rPr>
              <a:t>có cái </a:t>
            </a:r>
            <a:r>
              <a:rPr lang="en-US" sz="3200" b="1">
                <a:solidFill>
                  <a:srgbClr val="FF0000"/>
                </a:solidFill>
                <a:latin typeface="Times New Roman" pitchFamily="18" charset="0"/>
                <a:cs typeface="Times New Roman" pitchFamily="18" charset="0"/>
              </a:rPr>
              <a:t>nồi</a:t>
            </a:r>
            <a:r>
              <a:rPr lang="en-US" sz="3200" b="1">
                <a:solidFill>
                  <a:srgbClr val="0000FF"/>
                </a:solidFill>
                <a:latin typeface="Times New Roman" pitchFamily="18" charset="0"/>
                <a:cs typeface="Times New Roman" pitchFamily="18" charset="0"/>
              </a:rPr>
              <a:t> rất to.                                                     - Mặt đường gần nhà em bị </a:t>
            </a:r>
            <a:r>
              <a:rPr lang="en-US" sz="3200" b="1">
                <a:solidFill>
                  <a:srgbClr val="FF0000"/>
                </a:solidFill>
                <a:latin typeface="Times New Roman" pitchFamily="18" charset="0"/>
                <a:cs typeface="Times New Roman" pitchFamily="18" charset="0"/>
              </a:rPr>
              <a:t>lồi</a:t>
            </a:r>
            <a:r>
              <a:rPr lang="en-US" sz="3200" b="1">
                <a:solidFill>
                  <a:srgbClr val="0000FF"/>
                </a:solidFill>
                <a:latin typeface="Times New Roman" pitchFamily="18" charset="0"/>
                <a:cs typeface="Times New Roman" pitchFamily="18" charset="0"/>
              </a:rPr>
              <a:t> lõm.                           - Bạn Lan ăn cơm </a:t>
            </a:r>
            <a:r>
              <a:rPr lang="en-US" sz="3200" b="1">
                <a:solidFill>
                  <a:srgbClr val="FF0000"/>
                </a:solidFill>
                <a:latin typeface="Times New Roman" pitchFamily="18" charset="0"/>
                <a:cs typeface="Times New Roman" pitchFamily="18" charset="0"/>
              </a:rPr>
              <a:t>no</a:t>
            </a:r>
            <a:r>
              <a:rPr lang="en-US" sz="3200" b="1">
                <a:solidFill>
                  <a:srgbClr val="0000FF"/>
                </a:solidFill>
                <a:latin typeface="Times New Roman" pitchFamily="18" charset="0"/>
                <a:cs typeface="Times New Roman" pitchFamily="18" charset="0"/>
              </a:rPr>
              <a:t>.                                                        - Mẹ </a:t>
            </a:r>
            <a:r>
              <a:rPr lang="en-US" sz="3200" b="1">
                <a:solidFill>
                  <a:srgbClr val="FF0000"/>
                </a:solidFill>
                <a:latin typeface="Times New Roman" pitchFamily="18" charset="0"/>
                <a:cs typeface="Times New Roman" pitchFamily="18" charset="0"/>
              </a:rPr>
              <a:t>lo</a:t>
            </a:r>
            <a:r>
              <a:rPr lang="en-US" sz="3200" b="1">
                <a:solidFill>
                  <a:srgbClr val="0000FF"/>
                </a:solidFill>
                <a:latin typeface="Times New Roman" pitchFamily="18" charset="0"/>
                <a:cs typeface="Times New Roman" pitchFamily="18" charset="0"/>
              </a:rPr>
              <a:t> lắng cho sức khoẻ của em.</a:t>
            </a:r>
          </a:p>
        </p:txBody>
      </p:sp>
      <p:sp>
        <p:nvSpPr>
          <p:cNvPr id="21518" name="Text Box 14"/>
          <p:cNvSpPr txBox="1">
            <a:spLocks noChangeArrowheads="1"/>
          </p:cNvSpPr>
          <p:nvPr/>
        </p:nvSpPr>
        <p:spPr bwMode="auto">
          <a:xfrm>
            <a:off x="838200" y="2895600"/>
            <a:ext cx="8305800" cy="1066800"/>
          </a:xfrm>
          <a:prstGeom prst="rect">
            <a:avLst/>
          </a:prstGeom>
          <a:noFill/>
          <a:ln w="9525">
            <a:noFill/>
            <a:miter lim="800000"/>
            <a:headEnd/>
            <a:tailEnd/>
          </a:ln>
          <a:effectLst/>
        </p:spPr>
        <p:txBody>
          <a:bodyPr>
            <a:spAutoFit/>
          </a:bodyPr>
          <a:lstStyle/>
          <a:p>
            <a:r>
              <a:rPr lang="en-US" sz="3200" b="1">
                <a:solidFill>
                  <a:srgbClr val="0000FF"/>
                </a:solidFill>
                <a:latin typeface="Times New Roman" pitchFamily="18" charset="0"/>
                <a:cs typeface="Times New Roman" pitchFamily="18" charset="0"/>
              </a:rPr>
              <a:t>M: - Đó là cái </a:t>
            </a:r>
            <a:r>
              <a:rPr lang="en-US" sz="3200" b="1">
                <a:solidFill>
                  <a:srgbClr val="FF0000"/>
                </a:solidFill>
                <a:latin typeface="Times New Roman" pitchFamily="18" charset="0"/>
                <a:cs typeface="Times New Roman" pitchFamily="18" charset="0"/>
              </a:rPr>
              <a:t>nồi</a:t>
            </a:r>
            <a:r>
              <a:rPr lang="en-US" sz="3200" b="1">
                <a:solidFill>
                  <a:srgbClr val="0000FF"/>
                </a:solidFill>
                <a:latin typeface="Times New Roman" pitchFamily="18" charset="0"/>
                <a:cs typeface="Times New Roman" pitchFamily="18" charset="0"/>
              </a:rPr>
              <a:t> đồng.</a:t>
            </a:r>
          </a:p>
          <a:p>
            <a:r>
              <a:rPr lang="en-US" sz="3200" b="1">
                <a:solidFill>
                  <a:srgbClr val="0000FF"/>
                </a:solidFill>
                <a:latin typeface="Times New Roman" pitchFamily="18" charset="0"/>
                <a:cs typeface="Times New Roman" pitchFamily="18" charset="0"/>
              </a:rPr>
              <a:t>      </a:t>
            </a:r>
            <a:r>
              <a:rPr lang="en-US" sz="3200" b="1">
                <a:solidFill>
                  <a:srgbClr val="0000FF"/>
                </a:solidFill>
                <a:cs typeface="Times New Roman" pitchFamily="18" charset="0"/>
              </a:rPr>
              <a:t>- Maët ñöôøng </a:t>
            </a:r>
            <a:r>
              <a:rPr lang="en-US" sz="3200" b="1">
                <a:solidFill>
                  <a:srgbClr val="FF0000"/>
                </a:solidFill>
                <a:cs typeface="Times New Roman" pitchFamily="18" charset="0"/>
              </a:rPr>
              <a:t>loài</a:t>
            </a:r>
            <a:r>
              <a:rPr lang="en-US" sz="3200" b="1">
                <a:solidFill>
                  <a:srgbClr val="0000FF"/>
                </a:solidFill>
                <a:cs typeface="Times New Roman" pitchFamily="18" charset="0"/>
              </a:rPr>
              <a:t> loõm.</a:t>
            </a:r>
            <a:endParaRPr lang="en-US" sz="3200">
              <a:solidFill>
                <a:srgbClr val="0000FF"/>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18"/>
                                        </p:tgtEl>
                                        <p:attrNameLst>
                                          <p:attrName>style.visibility</p:attrName>
                                        </p:attrNameLst>
                                      </p:cBhvr>
                                      <p:to>
                                        <p:strVal val="visible"/>
                                      </p:to>
                                    </p:set>
                                    <p:anim calcmode="discrete" valueType="clr">
                                      <p:cBhvr override="childStyle">
                                        <p:cTn id="7" dur="80"/>
                                        <p:tgtEl>
                                          <p:spTgt spid="1331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18"/>
                                        </p:tgtEl>
                                        <p:attrNameLst>
                                          <p:attrName>fillcolor</p:attrName>
                                        </p:attrNameLst>
                                      </p:cBhvr>
                                      <p:tavLst>
                                        <p:tav tm="0">
                                          <p:val>
                                            <p:clrVal>
                                              <a:schemeClr val="accent2"/>
                                            </p:clrVal>
                                          </p:val>
                                        </p:tav>
                                        <p:tav tm="50000">
                                          <p:val>
                                            <p:clrVal>
                                              <a:schemeClr val="hlink"/>
                                            </p:clrVal>
                                          </p:val>
                                        </p:tav>
                                      </p:tavLst>
                                    </p:anim>
                                    <p:set>
                                      <p:cBhvr>
                                        <p:cTn id="9" dur="80"/>
                                        <p:tgtEl>
                                          <p:spTgt spid="1331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21518">
                                            <p:txEl>
                                              <p:pRg st="0" end="0"/>
                                            </p:txEl>
                                          </p:spTgt>
                                        </p:tgtEl>
                                        <p:attrNameLst>
                                          <p:attrName>style.visibility</p:attrName>
                                        </p:attrNameLst>
                                      </p:cBhvr>
                                      <p:to>
                                        <p:strVal val="visible"/>
                                      </p:to>
                                    </p:set>
                                    <p:anim calcmode="discrete" valueType="clr">
                                      <p:cBhvr override="childStyle">
                                        <p:cTn id="14" dur="80"/>
                                        <p:tgtEl>
                                          <p:spTgt spid="2151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1518">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21518">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1517"/>
                                        </p:tgtEl>
                                        <p:attrNameLst>
                                          <p:attrName>style.visibility</p:attrName>
                                        </p:attrNameLst>
                                      </p:cBhvr>
                                      <p:to>
                                        <p:strVal val="visible"/>
                                      </p:to>
                                    </p:set>
                                    <p:anim calcmode="discrete" valueType="clr">
                                      <p:cBhvr override="childStyle">
                                        <p:cTn id="21" dur="80"/>
                                        <p:tgtEl>
                                          <p:spTgt spid="2151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1517"/>
                                        </p:tgtEl>
                                        <p:attrNameLst>
                                          <p:attrName>fillcolor</p:attrName>
                                        </p:attrNameLst>
                                      </p:cBhvr>
                                      <p:tavLst>
                                        <p:tav tm="0">
                                          <p:val>
                                            <p:clrVal>
                                              <a:schemeClr val="accent2"/>
                                            </p:clrVal>
                                          </p:val>
                                        </p:tav>
                                        <p:tav tm="50000">
                                          <p:val>
                                            <p:clrVal>
                                              <a:schemeClr val="hlink"/>
                                            </p:clrVal>
                                          </p:val>
                                        </p:tav>
                                      </p:tavLst>
                                    </p:anim>
                                    <p:set>
                                      <p:cBhvr>
                                        <p:cTn id="23" dur="80"/>
                                        <p:tgtEl>
                                          <p:spTgt spid="215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p:bldP spid="21517"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951453"/>
  <p:tag name="VIOLETTITLE" val="Tuần 23. Nghe-viết: Người sáng tác Quốc ca Việt Nam"/>
  <p:tag name="VIOLETLESSON" val="44"/>
  <p:tag name="VIOLETCATID" val="7840641"/>
  <p:tag name="VIOLETSUBJECT" val="Chính tả 3"/>
  <p:tag name="VIOLETAUTHORID" val="6145317"/>
  <p:tag name="VIOLETAUTHORNAME" val="Vũ Thị Thúy Vinh"/>
  <p:tag name="VIOLETAUTHORAVATAR" val="no_avatar.jpg"/>
  <p:tag name="VIOLETAUTHORADDRESS" val="Truong TH Song Lo - Phu tho"/>
  <p:tag name="VIOLETDATE" val="2017-02-16 10:53:42"/>
  <p:tag name="VIOLETHIT" val="132"/>
  <p:tag name="VIOLETLIKE" val="0"/>
  <p:tag name="MMPROD_NEXTUNIQUEID" val="10011"/>
  <p:tag name="MMPROD_UIDATA" val="&lt;database version=&quot;7.0&quot;&gt;&lt;object type=&quot;1&quot; unique_id=&quot;10001&quot;&gt;&lt;object type=&quot;2&quot; unique_id=&quot;10129&quot;&gt;&lt;object type=&quot;3&quot; unique_id=&quot;10130&quot;&gt;&lt;property id=&quot;20148&quot; value=&quot;5&quot;/&gt;&lt;property id=&quot;20300&quot; value=&quot;Slide 1&quot;/&gt;&lt;property id=&quot;20307&quot; value=&quot;257&quot;/&gt;&lt;/object&gt;&lt;object type=&quot;3&quot; unique_id=&quot;10131&quot;&gt;&lt;property id=&quot;20148&quot; value=&quot;5&quot;/&gt;&lt;property id=&quot;20300&quot; value=&quot;Slide 2&quot;/&gt;&lt;property id=&quot;20307&quot; value=&quot;258&quot;/&gt;&lt;/object&gt;&lt;object type=&quot;3&quot; unique_id=&quot;10132&quot;&gt;&lt;property id=&quot;20148&quot; value=&quot;5&quot;/&gt;&lt;property id=&quot;20300&quot; value=&quot;Slide 3&quot;/&gt;&lt;property id=&quot;20307&quot; value=&quot;273&quot;/&gt;&lt;/object&gt;&lt;object type=&quot;3&quot; unique_id=&quot;10133&quot;&gt;&lt;property id=&quot;20148&quot; value=&quot;5&quot;/&gt;&lt;property id=&quot;20300&quot; value=&quot;Slide 4&quot;/&gt;&lt;property id=&quot;20307&quot; value=&quot;259&quot;/&gt;&lt;/object&gt;&lt;object type=&quot;3&quot; unique_id=&quot;10134&quot;&gt;&lt;property id=&quot;20148&quot; value=&quot;5&quot;/&gt;&lt;property id=&quot;20300&quot; value=&quot;Slide 5&quot;/&gt;&lt;property id=&quot;20307&quot; value=&quot;280&quot;/&gt;&lt;/object&gt;&lt;object type=&quot;3&quot; unique_id=&quot;10135&quot;&gt;&lt;property id=&quot;20148&quot; value=&quot;5&quot;/&gt;&lt;property id=&quot;20300&quot; value=&quot;Slide 6&quot;/&gt;&lt;property id=&quot;20307&quot; value=&quot;260&quot;/&gt;&lt;/object&gt;&lt;object type=&quot;3&quot; unique_id=&quot;10136&quot;&gt;&lt;property id=&quot;20148&quot; value=&quot;5&quot;/&gt;&lt;property id=&quot;20300&quot; value=&quot;Slide 7&quot;/&gt;&lt;property id=&quot;20307&quot; value=&quot;261&quot;/&gt;&lt;/object&gt;&lt;object type=&quot;3&quot; unique_id=&quot;10137&quot;&gt;&lt;property id=&quot;20148&quot; value=&quot;5&quot;/&gt;&lt;property id=&quot;20300&quot; value=&quot;Slide 8&quot;/&gt;&lt;property id=&quot;20307&quot; value=&quot;278&quot;/&gt;&lt;/object&gt;&lt;object type=&quot;3&quot; unique_id=&quot;10138&quot;&gt;&lt;property id=&quot;20148&quot; value=&quot;5&quot;/&gt;&lt;property id=&quot;20300&quot; value=&quot;Slide 9&quot;/&gt;&lt;property id=&quot;20307&quot; value=&quot;279&quot;/&gt;&lt;/object&gt;&lt;object type=&quot;3&quot; unique_id=&quot;10139&quot;&gt;&lt;property id=&quot;20148&quot; value=&quot;5&quot;/&gt;&lt;property id=&quot;20300&quot; value=&quot;Slide 10&quot;/&gt;&lt;property id=&quot;20307&quot; value=&quot;270&quot;/&gt;&lt;/object&gt;&lt;/object&gt;&lt;object type=&quot;8&quot; unique_id=&quot;10151&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667</TotalTime>
  <Words>515</Words>
  <Application>Microsoft Office PowerPoint</Application>
  <PresentationFormat>On-screen Show (4:3)</PresentationFormat>
  <Paragraphs>59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Slide 1</vt:lpstr>
      <vt:lpstr>Slide 2</vt:lpstr>
      <vt:lpstr>Slide 3</vt:lpstr>
      <vt:lpstr>Slide 4</vt:lpstr>
      <vt:lpstr>Slide 5</vt:lpstr>
      <vt:lpstr>Slide 6</vt:lpstr>
      <vt:lpstr>Slide 7</vt:lpstr>
      <vt:lpstr>Slide 8</vt:lpstr>
      <vt:lpstr>Slide 9</vt:lpstr>
      <vt:lpstr>Slide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Thanh An</dc:creator>
  <cp:lastModifiedBy>AutoBVT</cp:lastModifiedBy>
  <cp:revision>99</cp:revision>
  <dcterms:created xsi:type="dcterms:W3CDTF">2012-02-17T04:09:55Z</dcterms:created>
  <dcterms:modified xsi:type="dcterms:W3CDTF">2018-01-29T05:12:38Z</dcterms:modified>
</cp:coreProperties>
</file>