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6" r:id="rId4"/>
    <p:sldId id="276" r:id="rId5"/>
    <p:sldId id="277" r:id="rId6"/>
    <p:sldId id="271" r:id="rId7"/>
    <p:sldId id="279" r:id="rId8"/>
    <p:sldId id="268" r:id="rId9"/>
    <p:sldId id="269" r:id="rId10"/>
    <p:sldId id="280" r:id="rId11"/>
    <p:sldId id="27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0000CC"/>
    <a:srgbClr val="FFFF00"/>
    <a:srgbClr val="FFFFCC"/>
    <a:srgbClr val="00FF0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FFCA378-F14E-4FED-ACE9-03A3E84A6920}" type="datetimeFigureOut">
              <a:rPr lang="en-US"/>
              <a:pPr>
                <a:defRPr/>
              </a:pPr>
              <a:t>5/2/2018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65AE638-816F-49D9-86FA-EAB55464E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09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BF8DB5-932D-41EE-8A3A-BCA1F8E5DBD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C602D4-C87B-418A-B3EC-95910E3ED9D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3BE62F-728A-4ACF-B202-98636D81591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779784-B350-41C3-B88B-7F74D218C25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78C697-E0D5-45C9-BDC0-62AF96D771C8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EA32-D435-44F9-B3D9-DF046688B7C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BBD7AE-4348-4FF3-85D5-419C2C9CBF6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E3436F-FCD6-44BA-9D15-19B42794E439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13A7A-3E90-4242-81AF-2FD1B4B87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02EB-8B1B-40E7-849B-6F7174BFE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84B4C-86A2-477F-A256-537817DEC2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1A857-CFB3-409C-8505-5B012A45F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27987-B793-4AF8-86ED-CD2AD1E8D8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9A6F3-47FF-4AA5-A228-7CBEB836D1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989A2-914A-4835-BD89-DD9891C7DC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9797B-97AB-4B30-8023-944F3FF54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B61EA-6126-4FFD-BDB9-108C283874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EEDFE-BA89-44E6-8A06-AE1FFA037B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309BE-B47C-4B17-9099-A2CBA785EC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415A0-9DDB-4684-B06C-B8D1C81D71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C5DD05-39F2-4D69-A18E-4BAEEC9EB2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Ho%20so%20giao%20an%20lop%203\Gi&#225;o%20an%20du%20thi\Bai%20ca%20di%20hoc%20-%20Nha%20thieu%20nhi%20quan%205.mp3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Ho%20so%20giao%20an%20lop%203\Gi&#225;o%20an%20du%20thi\Chu%20ech%20con%20-%20Xuan%20mai.mp3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solidFill>
            <a:srgbClr val="0000CC"/>
          </a:solidFill>
          <a:ln w="9525">
            <a:solidFill>
              <a:srgbClr val="0000CC"/>
            </a:solidFill>
            <a:miter lim="800000"/>
            <a:headEnd/>
            <a:tailEnd/>
          </a:ln>
        </p:spPr>
      </p:pic>
      <p:pic>
        <p:nvPicPr>
          <p:cNvPr id="2051" name="Picture 5" descr="Fireworks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1371600"/>
            <a:ext cx="1828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0" y="35814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33528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286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58200" y="61722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58200" y="3048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6" descr="star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6096000"/>
            <a:ext cx="4953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WordArt 17"/>
          <p:cNvSpPr>
            <a:spLocks noChangeArrowheads="1" noChangeShapeType="1" noTextEdit="1"/>
          </p:cNvSpPr>
          <p:nvPr/>
        </p:nvSpPr>
        <p:spPr bwMode="auto">
          <a:xfrm>
            <a:off x="6096000" y="1524000"/>
            <a:ext cx="2819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 TẢ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0" name="WordArt 18"/>
          <p:cNvSpPr>
            <a:spLocks noChangeArrowheads="1" noChangeShapeType="1" noTextEdit="1"/>
          </p:cNvSpPr>
          <p:nvPr/>
        </p:nvSpPr>
        <p:spPr bwMode="auto">
          <a:xfrm>
            <a:off x="304800" y="3352800"/>
            <a:ext cx="4495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Tuần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23: NGHE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NHẠC</a:t>
            </a:r>
          </a:p>
        </p:txBody>
      </p:sp>
      <p:sp>
        <p:nvSpPr>
          <p:cNvPr id="2061" name="WordArt 19"/>
          <p:cNvSpPr>
            <a:spLocks noChangeArrowheads="1" noChangeShapeType="1" noTextEdit="1"/>
          </p:cNvSpPr>
          <p:nvPr/>
        </p:nvSpPr>
        <p:spPr bwMode="auto">
          <a:xfrm>
            <a:off x="609600" y="5715000"/>
            <a:ext cx="76962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Lệ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Hằng</a:t>
            </a:r>
            <a:endParaRPr lang="en-US" sz="3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Bai ca di hoc - Nha thieu nhi quan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3538" y="3048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45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3"/>
          <p:cNvGraphicFramePr>
            <a:graphicFrameLocks noGrp="1"/>
          </p:cNvGraphicFramePr>
          <p:nvPr/>
        </p:nvGraphicFramePr>
        <p:xfrm>
          <a:off x="304800" y="1447800"/>
          <a:ext cx="8763000" cy="2286000"/>
        </p:xfrm>
        <a:graphic>
          <a:graphicData uri="http://schemas.openxmlformats.org/drawingml/2006/table">
            <a:tbl>
              <a:tblPr/>
              <a:tblGrid>
                <a:gridCol w="1565275"/>
                <a:gridCol w="7197725"/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ut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út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bỏ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,……………………………………… …………………………………………………..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uc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: 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ục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lọi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,…………………………………….... .………………………………………………….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5" name="Text Box 56"/>
          <p:cNvSpPr txBox="1">
            <a:spLocks noChangeArrowheads="1"/>
          </p:cNvSpPr>
          <p:nvPr/>
        </p:nvSpPr>
        <p:spPr bwMode="auto">
          <a:xfrm>
            <a:off x="188913" y="609600"/>
            <a:ext cx="3462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Chứa tiếng có vần:</a:t>
            </a:r>
          </a:p>
        </p:txBody>
      </p:sp>
      <p:sp>
        <p:nvSpPr>
          <p:cNvPr id="5" name="Text Box 68"/>
          <p:cNvSpPr txBox="1">
            <a:spLocks noChangeArrowheads="1"/>
          </p:cNvSpPr>
          <p:nvPr/>
        </p:nvSpPr>
        <p:spPr bwMode="auto">
          <a:xfrm>
            <a:off x="2482850" y="2593975"/>
            <a:ext cx="6581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l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ục</a:t>
            </a:r>
            <a:r>
              <a:rPr lang="en-US" altLang="en-US" sz="2800">
                <a:latin typeface="Times New Roman" pitchFamily="18" charset="0"/>
              </a:rPr>
              <a:t> lọi, m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r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, ch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mừng, x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úc</a:t>
            </a:r>
            <a:r>
              <a:rPr lang="en-US" altLang="en-US" sz="2800">
                <a:latin typeface="Times New Roman" pitchFamily="18" charset="0"/>
              </a:rPr>
              <a:t> động,</a:t>
            </a:r>
          </a:p>
        </p:txBody>
      </p:sp>
      <p:sp>
        <p:nvSpPr>
          <p:cNvPr id="6" name="Text Box 70"/>
          <p:cNvSpPr txBox="1">
            <a:spLocks noChangeArrowheads="1"/>
          </p:cNvSpPr>
          <p:nvPr/>
        </p:nvSpPr>
        <p:spPr bwMode="auto">
          <a:xfrm>
            <a:off x="2479675" y="1444625"/>
            <a:ext cx="69246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tr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bỏ, t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, ph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ụt</a:t>
            </a:r>
            <a:r>
              <a:rPr lang="en-US" altLang="en-US" sz="2800">
                <a:latin typeface="Times New Roman" pitchFamily="18" charset="0"/>
              </a:rPr>
              <a:t> nước, s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bụi, m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kem, h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út</a:t>
            </a:r>
            <a:r>
              <a:rPr lang="en-US" altLang="en-US" sz="2800">
                <a:latin typeface="Times New Roman" pitchFamily="18" charset="0"/>
              </a:rPr>
              <a:t> thuốc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821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WordArt 5"/>
          <p:cNvSpPr>
            <a:spLocks noChangeArrowheads="1" noChangeShapeType="1" noTextEdit="1"/>
          </p:cNvSpPr>
          <p:nvPr/>
        </p:nvSpPr>
        <p:spPr bwMode="auto">
          <a:xfrm>
            <a:off x="-152400" y="1371600"/>
            <a:ext cx="8839200" cy="3352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THẦY CÔ CÙNG CÁC EM !</a:t>
            </a:r>
          </a:p>
        </p:txBody>
      </p:sp>
      <p:pic>
        <p:nvPicPr>
          <p:cNvPr id="2" name="Chu ech con - Xuan ma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676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6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chemeClr val="bg1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Nghe - viết )</a:t>
            </a:r>
            <a:endParaRPr lang="en-US" altLang="en-US" sz="3200" b="1" u="sng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609600" y="4953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057400" y="4419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 dàng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133600" y="50292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dồn dập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057400" y="3886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rầu rĩ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3048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CŨ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143000" y="30480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Viết: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57" grpId="0"/>
      <p:bldP spid="6158" grpId="0"/>
      <p:bldP spid="6160" grpId="0" animBg="1"/>
      <p:bldP spid="61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Nghe - viết )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1676400" y="685800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nhạc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762000" y="1295400"/>
            <a:ext cx="8686800" cy="4778375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Đang chơi bi mải miết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Bỗng nghe nổi nhạc đài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Bé Cương dừng tay lại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Chân giẫm nhịp một hai.</a:t>
            </a:r>
          </a:p>
          <a:p>
            <a:pPr eaLnBrk="0" hangingPunct="0">
              <a:spcBef>
                <a:spcPct val="50000"/>
              </a:spcBef>
            </a:pPr>
            <a:endParaRPr lang="en-US" altLang="en-US" sz="2100" b="1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Tiếng nhạc lên cao vút                Tiếng nhạc dồn réo rắt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Cương lắc nhịp cái đầu              Người Cương cũng rung theo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Cây trước nhà cũng lắc               Viên bi lăn trên đất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Lá xanh va vào nhau.                  Rồi nằm im, trong veo…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  Võ Văn Trực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  <p:bldP spid="153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0" y="16002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1. Bé Cương thích nghe nhạc như thế nào?</a:t>
            </a:r>
          </a:p>
        </p:txBody>
      </p:sp>
      <p:sp>
        <p:nvSpPr>
          <p:cNvPr id="28681" name="TextBox 11"/>
          <p:cNvSpPr txBox="1">
            <a:spLocks noChangeArrowheads="1"/>
          </p:cNvSpPr>
          <p:nvPr/>
        </p:nvSpPr>
        <p:spPr bwMode="auto">
          <a:xfrm>
            <a:off x="0" y="3124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2. Tiếng nhạc còn cuốn hút những vật nào?</a:t>
            </a:r>
          </a:p>
        </p:txBody>
      </p:sp>
      <p:sp>
        <p:nvSpPr>
          <p:cNvPr id="5124" name="TextBox 11"/>
          <p:cNvSpPr txBox="1">
            <a:spLocks noChangeArrowheads="1"/>
          </p:cNvSpPr>
          <p:nvPr/>
        </p:nvSpPr>
        <p:spPr bwMode="auto">
          <a:xfrm>
            <a:off x="1016000" y="55626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53" name="Rectangle 15"/>
          <p:cNvSpPr>
            <a:spLocks noChangeArrowheads="1"/>
          </p:cNvSpPr>
          <p:nvPr/>
        </p:nvSpPr>
        <p:spPr bwMode="auto">
          <a:xfrm>
            <a:off x="0" y="21336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Bé Cương thích âm nhạc, nghe tiếng nhạc nổi lên, bỏ chơi bi, nhún nhảy theo tiếng nhạc.</a:t>
            </a: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0" y="35814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Tiếng nhạc làm cho cây cối cũng lắc lư, viên bi lăn tròn rồi nằm im.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0" y="4495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3. Các chữ nào cần viết hoa trong bài thơ ?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0" y="495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Các chữ đầu tên bài, đầu dòng thơ, tên riêng của người</a:t>
            </a:r>
            <a:endParaRPr lang="en-US" alt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0" y="5410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4. Bài thơ có mấy khổ, mỗi dòng có mấy chữ ?</a:t>
            </a:r>
            <a:endParaRPr lang="en-US" alt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0" y="5824538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Bài thơ có 4 khổ thơ, mỗi dòng có 5 chữ, khi  viết phải lùi vào 2 ô li, giữa các khổ thơ để cách ra 1 dòng.</a:t>
            </a:r>
            <a:endParaRPr lang="en-US" alt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1" grpId="0"/>
      <p:bldP spid="6153" grpId="0"/>
      <p:bldP spid="6155" grpId="0"/>
      <p:bldP spid="30734" grpId="0"/>
      <p:bldP spid="30735" grpId="0"/>
      <p:bldP spid="30736" grpId="0"/>
      <p:bldP spid="307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nhạc</a:t>
            </a: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381000" y="1600200"/>
            <a:ext cx="8763000" cy="4778375"/>
          </a:xfrm>
          <a:prstGeom prst="rect">
            <a:avLst/>
          </a:prstGeom>
          <a:solidFill>
            <a:schemeClr val="bg1"/>
          </a:solidFill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Đang chơi bi mải miết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Bỗng nghe nổi nhạc đài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Bé Cương dừng tay lại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Chân giẫm nhịp một hai.</a:t>
            </a:r>
          </a:p>
          <a:p>
            <a:pPr eaLnBrk="0" hangingPunct="0">
              <a:spcBef>
                <a:spcPct val="50000"/>
              </a:spcBef>
            </a:pPr>
            <a:endParaRPr lang="en-US" altLang="en-US" sz="2100" b="1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Tiếng nhạc lên cao vút                Tiếng nhạc dồn réo rắt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Cương lắc nhịp cái đầu              Người Cương cũng rung theo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Cây trước nhà cũng lắc               Viên bi lăn trên đất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Lá xanh va vào nhau.                  Rồi nằm im, trong veo…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2100" b="1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  Võ Văn Trực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981200" y="1905000"/>
            <a:ext cx="990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52600" y="2438400"/>
            <a:ext cx="990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3398838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133600" y="4343400"/>
            <a:ext cx="952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67400" y="4343400"/>
            <a:ext cx="838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57200" y="4724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7173" name="Text Box 26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nhạc</a:t>
            </a:r>
          </a:p>
        </p:txBody>
      </p:sp>
      <p:sp>
        <p:nvSpPr>
          <p:cNvPr id="7174" name="WordArt 27"/>
          <p:cNvSpPr>
            <a:spLocks noChangeArrowheads="1" noChangeShapeType="1" noTextEdit="1"/>
          </p:cNvSpPr>
          <p:nvPr/>
        </p:nvSpPr>
        <p:spPr bwMode="auto">
          <a:xfrm>
            <a:off x="533400" y="1524000"/>
            <a:ext cx="2847975" cy="12192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</a:t>
            </a:r>
          </a:p>
        </p:txBody>
      </p: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1828800" y="44958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cao vút</a:t>
            </a:r>
          </a:p>
        </p:txBody>
      </p:sp>
      <p:sp>
        <p:nvSpPr>
          <p:cNvPr id="14" name="TextBox 11"/>
          <p:cNvSpPr txBox="1">
            <a:spLocks noChangeArrowheads="1"/>
          </p:cNvSpPr>
          <p:nvPr/>
        </p:nvSpPr>
        <p:spPr bwMode="auto">
          <a:xfrm>
            <a:off x="1828800" y="39624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giẫm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828800" y="34290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nổi nhạc</a:t>
            </a:r>
          </a:p>
        </p:txBody>
      </p:sp>
      <p:sp>
        <p:nvSpPr>
          <p:cNvPr id="16" name="TextBox 11"/>
          <p:cNvSpPr txBox="1">
            <a:spLocks noChangeArrowheads="1"/>
          </p:cNvSpPr>
          <p:nvPr/>
        </p:nvSpPr>
        <p:spPr bwMode="auto">
          <a:xfrm>
            <a:off x="1828800" y="28956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mải miết</a:t>
            </a:r>
          </a:p>
        </p:txBody>
      </p:sp>
      <p:sp>
        <p:nvSpPr>
          <p:cNvPr id="17" name="TextBox 11"/>
          <p:cNvSpPr txBox="1">
            <a:spLocks noChangeArrowheads="1"/>
          </p:cNvSpPr>
          <p:nvPr/>
        </p:nvSpPr>
        <p:spPr bwMode="auto">
          <a:xfrm>
            <a:off x="1828800" y="5029200"/>
            <a:ext cx="3000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réo rắt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3733800" y="3429000"/>
            <a:ext cx="4614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cs typeface="Arial" charset="0"/>
              </a:rPr>
              <a:t>n + </a:t>
            </a:r>
            <a:r>
              <a:rPr lang="en-US" sz="2800" dirty="0" err="1">
                <a:cs typeface="Arial" charset="0"/>
              </a:rPr>
              <a:t>ôi</a:t>
            </a:r>
            <a:r>
              <a:rPr lang="en-US" sz="2800" dirty="0">
                <a:cs typeface="Arial" charset="0"/>
              </a:rPr>
              <a:t> + </a:t>
            </a:r>
            <a:r>
              <a:rPr lang="en-US" sz="2800" dirty="0" err="1">
                <a:cs typeface="Arial" charset="0"/>
              </a:rPr>
              <a:t>thanh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hỏi</a:t>
            </a:r>
            <a:endParaRPr lang="en-US" sz="2800" dirty="0">
              <a:cs typeface="Arial" charset="0"/>
            </a:endParaRP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3733800" y="44958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cs typeface="Arial" charset="0"/>
              </a:rPr>
              <a:t>v + ut + thanh sắc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733800" y="2895600"/>
            <a:ext cx="3795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cs typeface="Arial" charset="0"/>
              </a:rPr>
              <a:t>m + </a:t>
            </a:r>
            <a:r>
              <a:rPr lang="en-US" sz="2800" dirty="0" err="1">
                <a:cs typeface="Arial" charset="0"/>
              </a:rPr>
              <a:t>ai</a:t>
            </a:r>
            <a:r>
              <a:rPr lang="en-US" sz="2800" dirty="0">
                <a:cs typeface="Arial" charset="0"/>
              </a:rPr>
              <a:t>+ </a:t>
            </a:r>
            <a:r>
              <a:rPr lang="en-US" sz="2800" dirty="0" err="1">
                <a:cs typeface="Arial" charset="0"/>
              </a:rPr>
              <a:t>thanh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hỏi</a:t>
            </a:r>
            <a:endParaRPr lang="en-US" sz="2800" dirty="0">
              <a:cs typeface="Arial" charset="0"/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733800" y="3898900"/>
            <a:ext cx="3762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 err="1">
                <a:cs typeface="Arial" charset="0"/>
              </a:rPr>
              <a:t>gi</a:t>
            </a:r>
            <a:r>
              <a:rPr lang="en-US" sz="2800" dirty="0">
                <a:cs typeface="Arial" charset="0"/>
              </a:rPr>
              <a:t> + </a:t>
            </a:r>
            <a:r>
              <a:rPr lang="en-US" sz="2800" dirty="0" err="1">
                <a:cs typeface="Arial" charset="0"/>
              </a:rPr>
              <a:t>âm</a:t>
            </a:r>
            <a:r>
              <a:rPr lang="en-US" sz="2800" dirty="0">
                <a:cs typeface="Arial" charset="0"/>
              </a:rPr>
              <a:t> + </a:t>
            </a:r>
            <a:r>
              <a:rPr lang="en-US" sz="2800" dirty="0" err="1">
                <a:cs typeface="Arial" charset="0"/>
              </a:rPr>
              <a:t>thanh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ngã</a:t>
            </a:r>
            <a:endParaRPr lang="en-US" sz="2800" dirty="0">
              <a:cs typeface="Arial" charset="0"/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746500" y="5018088"/>
            <a:ext cx="4114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cs typeface="Arial" charset="0"/>
              </a:rPr>
              <a:t>r + </a:t>
            </a:r>
            <a:r>
              <a:rPr lang="en-US" sz="2800" dirty="0" err="1">
                <a:cs typeface="Arial" charset="0"/>
              </a:rPr>
              <a:t>ăt</a:t>
            </a:r>
            <a:r>
              <a:rPr lang="en-US" sz="2800" dirty="0">
                <a:cs typeface="Arial" charset="0"/>
              </a:rPr>
              <a:t> + </a:t>
            </a:r>
            <a:r>
              <a:rPr lang="en-US" sz="2800" dirty="0" err="1">
                <a:cs typeface="Arial" charset="0"/>
              </a:rPr>
              <a:t>thanh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sắc</a:t>
            </a:r>
            <a:endParaRPr lang="en-US" sz="28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4" grpId="0" build="allAtOnce"/>
      <p:bldP spid="14" grpId="1" build="allAtOnce"/>
      <p:bldP spid="15" grpId="0" build="allAtOnce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4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Nghe - viết )</a:t>
            </a:r>
          </a:p>
        </p:txBody>
      </p:sp>
      <p:sp>
        <p:nvSpPr>
          <p:cNvPr id="9220" name="Text Box 26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nhạc</a:t>
            </a:r>
          </a:p>
        </p:txBody>
      </p:sp>
      <p:pic>
        <p:nvPicPr>
          <p:cNvPr id="9221" name="Picture 6" descr="H:\01-2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73832" flipH="1">
            <a:off x="4654550" y="2967038"/>
            <a:ext cx="3109913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H:\01-2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819400"/>
            <a:ext cx="2940050" cy="361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ext Box 4"/>
          <p:cNvSpPr txBox="1">
            <a:spLocks noChangeArrowheads="1"/>
          </p:cNvSpPr>
          <p:nvPr/>
        </p:nvSpPr>
        <p:spPr bwMode="auto">
          <a:xfrm>
            <a:off x="3276600" y="4144963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cs typeface="Arial" charset="0"/>
              </a:rPr>
              <a:t>Nghe, viết bài</a:t>
            </a:r>
          </a:p>
        </p:txBody>
      </p:sp>
      <p:pic>
        <p:nvPicPr>
          <p:cNvPr id="9224" name="Picture 5" descr="cây viế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1905000"/>
            <a:ext cx="144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609600" y="4953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0" y="16764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en-US" sz="2800" b="1" dirty="0" err="1">
                <a:latin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</a:rPr>
              <a:t> 2: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1752600" y="1676400"/>
            <a:ext cx="4930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Điền vào chỗ trống: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81000" y="2971800"/>
            <a:ext cx="786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- ông b…, b… gỗ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921000" y="35052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úc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68300" y="3519488"/>
            <a:ext cx="3733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- chim c…, hoa c…</a:t>
            </a:r>
            <a:endParaRPr lang="en-US" altLang="en-US" sz="2800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1574800" y="3519488"/>
            <a:ext cx="501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út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57200" y="2362200"/>
            <a:ext cx="2152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</a:t>
            </a: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</a:rPr>
              <a:t>ut</a:t>
            </a:r>
            <a:r>
              <a:rPr lang="en-US" altLang="en-US" sz="2800" b="1">
                <a:latin typeface="Times New Roman" pitchFamily="18" charset="0"/>
              </a:rPr>
              <a:t> hay </a:t>
            </a: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</a:rPr>
              <a:t>uc</a:t>
            </a:r>
            <a:r>
              <a:rPr lang="en-US" alt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2184400" y="29860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ục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1447800" y="2986088"/>
            <a:ext cx="501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ụt</a:t>
            </a:r>
          </a:p>
        </p:txBody>
      </p:sp>
      <p:sp>
        <p:nvSpPr>
          <p:cNvPr id="11278" name="Text Box 44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nhạc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70" grpId="0"/>
      <p:bldP spid="19477" grpId="0"/>
      <p:bldP spid="19478" grpId="0"/>
      <p:bldP spid="19479" grpId="0"/>
      <p:bldP spid="19480" grpId="0"/>
      <p:bldP spid="19493" grpId="0"/>
      <p:bldP spid="19494" grpId="0"/>
      <p:bldP spid="194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0" y="76200"/>
            <a:ext cx="1905000" cy="533400"/>
          </a:xfrm>
          <a:prstGeom prst="ribbon2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rgbClr val="FF3300"/>
              </a:gs>
              <a:gs pos="50000">
                <a:schemeClr val="bg1"/>
              </a:gs>
              <a:gs pos="100000">
                <a:srgbClr val="FF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en-US" sz="2800" b="1" dirty="0" err="1">
                <a:latin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</a:rPr>
              <a:t> 3: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905000" y="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Thi tìm nhanh các từ ngữ chỉ hoạt động:</a:t>
            </a:r>
          </a:p>
        </p:txBody>
      </p:sp>
      <p:sp>
        <p:nvSpPr>
          <p:cNvPr id="34" name="AutoShape 39"/>
          <p:cNvSpPr>
            <a:spLocks noChangeArrowheads="1"/>
          </p:cNvSpPr>
          <p:nvPr/>
        </p:nvSpPr>
        <p:spPr bwMode="auto">
          <a:xfrm>
            <a:off x="76200" y="581025"/>
            <a:ext cx="2514600" cy="15240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AutoShape 189"/>
          <p:cNvSpPr>
            <a:spLocks noChangeArrowheads="1"/>
          </p:cNvSpPr>
          <p:nvPr/>
        </p:nvSpPr>
        <p:spPr bwMode="auto">
          <a:xfrm>
            <a:off x="3048000" y="4086225"/>
            <a:ext cx="1223963" cy="973138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00FF">
                  <a:gamma/>
                  <a:shade val="50980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50980"/>
                  <a:invGamma/>
                </a:srgbClr>
              </a:gs>
            </a:gsLst>
            <a:lin ang="54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</a:p>
        </p:txBody>
      </p:sp>
      <p:sp>
        <p:nvSpPr>
          <p:cNvPr id="36" name="AutoShape 189"/>
          <p:cNvSpPr>
            <a:spLocks noChangeArrowheads="1"/>
          </p:cNvSpPr>
          <p:nvPr/>
        </p:nvSpPr>
        <p:spPr bwMode="auto">
          <a:xfrm>
            <a:off x="6858000" y="4086225"/>
            <a:ext cx="1223963" cy="973138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FF00FF">
                  <a:gamma/>
                  <a:shade val="50980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50980"/>
                  <a:invGamma/>
                </a:srgbClr>
              </a:gs>
            </a:gsLst>
            <a:lin ang="54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  <p:pic>
        <p:nvPicPr>
          <p:cNvPr id="12295" name="Picture 16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85800" y="2943225"/>
            <a:ext cx="21653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Cloud Callout 36"/>
          <p:cNvSpPr>
            <a:spLocks noChangeArrowheads="1"/>
          </p:cNvSpPr>
          <p:nvPr/>
        </p:nvSpPr>
        <p:spPr bwMode="auto">
          <a:xfrm>
            <a:off x="1600200" y="1308100"/>
            <a:ext cx="6858000" cy="2667000"/>
          </a:xfrm>
          <a:prstGeom prst="cloudCallout">
            <a:avLst>
              <a:gd name="adj1" fmla="val -38727"/>
              <a:gd name="adj2" fmla="val 36190"/>
            </a:avLst>
          </a:prstGeom>
          <a:solidFill>
            <a:schemeClr val="accent1"/>
          </a:solidFill>
          <a:ln w="25400" algn="ctr">
            <a:solidFill>
              <a:srgbClr val="08509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US" altLang="en-US" sz="2400">
                <a:solidFill>
                  <a:srgbClr val="3333FF"/>
                </a:solidFill>
                <a:latin typeface="HP001 4H" pitchFamily="34" charset="0"/>
              </a:rPr>
              <a:t>Mỗi đội sẽ cử 4 bạn đại diện và lần lượt các bạn chạy nhanh lên bảng viết .Sau 4 phút đội nào viết được nhiều từ  và</a:t>
            </a:r>
          </a:p>
          <a:p>
            <a:r>
              <a:rPr lang="en-US" altLang="en-US" sz="2400">
                <a:solidFill>
                  <a:srgbClr val="3333FF"/>
                </a:solidFill>
                <a:latin typeface="HP001 4H" pitchFamily="34" charset="0"/>
              </a:rPr>
              <a:t> đúng thì sẽ là đội chiến thắng.</a:t>
            </a:r>
          </a:p>
        </p:txBody>
      </p:sp>
      <p:sp>
        <p:nvSpPr>
          <p:cNvPr id="12297" name="Rectangle 38"/>
          <p:cNvSpPr>
            <a:spLocks noChangeArrowheads="1"/>
          </p:cNvSpPr>
          <p:nvPr/>
        </p:nvSpPr>
        <p:spPr bwMode="auto">
          <a:xfrm>
            <a:off x="533400" y="1114425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HP001 4H" pitchFamily="34" charset="0"/>
              </a:rPr>
              <a:t>Luật chơi</a:t>
            </a:r>
            <a:endParaRPr lang="en-US" altLang="en-US" sz="2400">
              <a:solidFill>
                <a:srgbClr val="FF0000"/>
              </a:solidFill>
              <a:latin typeface="HP001 4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2&quot; unique_id=&quot;10176&quot;&gt;&lt;object type=&quot;3&quot; unique_id=&quot;10177&quot;&gt;&lt;property id=&quot;20148&quot; value=&quot;5&quot;/&gt;&lt;property id=&quot;20300&quot; value=&quot;Slide 1&quot;/&gt;&lt;property id=&quot;20307&quot; value=&quot;257&quot;/&gt;&lt;/object&gt;&lt;object type=&quot;3&quot; unique_id=&quot;10178&quot;&gt;&lt;property id=&quot;20148&quot; value=&quot;5&quot;/&gt;&lt;property id=&quot;20300&quot; value=&quot;Slide 2&quot;/&gt;&lt;property id=&quot;20307&quot; value=&quot;258&quot;/&gt;&lt;/object&gt;&lt;object type=&quot;3&quot; unique_id=&quot;10179&quot;&gt;&lt;property id=&quot;20148&quot; value=&quot;5&quot;/&gt;&lt;property id=&quot;20300&quot; value=&quot;Slide 3&quot;/&gt;&lt;property id=&quot;20307&quot; value=&quot;266&quot;/&gt;&lt;/object&gt;&lt;object type=&quot;3&quot; unique_id=&quot;10180&quot;&gt;&lt;property id=&quot;20148&quot; value=&quot;5&quot;/&gt;&lt;property id=&quot;20300&quot; value=&quot;Slide 4&quot;/&gt;&lt;property id=&quot;20307&quot; value=&quot;276&quot;/&gt;&lt;/object&gt;&lt;object type=&quot;3&quot; unique_id=&quot;10181&quot;&gt;&lt;property id=&quot;20148&quot; value=&quot;5&quot;/&gt;&lt;property id=&quot;20300&quot; value=&quot;Slide 5&quot;/&gt;&lt;property id=&quot;20307&quot; value=&quot;277&quot;/&gt;&lt;/object&gt;&lt;object type=&quot;3&quot; unique_id=&quot;10182&quot;&gt;&lt;property id=&quot;20148&quot; value=&quot;5&quot;/&gt;&lt;property id=&quot;20300&quot; value=&quot;Slide 6&quot;/&gt;&lt;property id=&quot;20307&quot; value=&quot;271&quot;/&gt;&lt;/object&gt;&lt;object type=&quot;3&quot; unique_id=&quot;10184&quot;&gt;&lt;property id=&quot;20148&quot; value=&quot;5&quot;/&gt;&lt;property id=&quot;20300&quot; value=&quot;Slide 7&quot;/&gt;&lt;property id=&quot;20307&quot; value=&quot;279&quot;/&gt;&lt;/object&gt;&lt;object type=&quot;3&quot; unique_id=&quot;10186&quot;&gt;&lt;property id=&quot;20148&quot; value=&quot;5&quot;/&gt;&lt;property id=&quot;20300&quot; value=&quot;Slide 8&quot;/&gt;&lt;property id=&quot;20307&quot; value=&quot;268&quot;/&gt;&lt;/object&gt;&lt;object type=&quot;3&quot; unique_id=&quot;10187&quot;&gt;&lt;property id=&quot;20148&quot; value=&quot;5&quot;/&gt;&lt;property id=&quot;20300&quot; value=&quot;Slide 9&quot;/&gt;&lt;property id=&quot;20307&quot; value=&quot;269&quot;/&gt;&lt;/object&gt;&lt;object type=&quot;3&quot; unique_id=&quot;10188&quot;&gt;&lt;property id=&quot;20148&quot; value=&quot;5&quot;/&gt;&lt;property id=&quot;20300&quot; value=&quot;Slide 10&quot;/&gt;&lt;property id=&quot;20307&quot; value=&quot;280&quot;/&gt;&lt;/object&gt;&lt;object type=&quot;3&quot; unique_id=&quot;10189&quot;&gt;&lt;property id=&quot;20148&quot; value=&quot;5&quot;/&gt;&lt;property id=&quot;20300&quot; value=&quot;Slide 11&quot;/&gt;&lt;property id=&quot;20307&quot; value=&quot;274&quot;/&gt;&lt;/object&gt;&lt;/object&gt;&lt;object type=&quot;8&quot; unique_id=&quot;1020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542</Words>
  <Application>Microsoft Office PowerPoint</Application>
  <PresentationFormat>On-screen Show (4:3)</PresentationFormat>
  <Paragraphs>95</Paragraphs>
  <Slides>11</Slides>
  <Notes>8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Thang Computer</dc:creator>
  <cp:lastModifiedBy>Administrator</cp:lastModifiedBy>
  <cp:revision>165</cp:revision>
  <cp:lastPrinted>1601-01-01T00:00:00Z</cp:lastPrinted>
  <dcterms:created xsi:type="dcterms:W3CDTF">1601-01-01T00:00:00Z</dcterms:created>
  <dcterms:modified xsi:type="dcterms:W3CDTF">2018-02-05T09:41:19Z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