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sldIdLst>
    <p:sldId id="362" r:id="rId2"/>
    <p:sldId id="350" r:id="rId3"/>
    <p:sldId id="360" r:id="rId4"/>
    <p:sldId id="325" r:id="rId5"/>
    <p:sldId id="295" r:id="rId6"/>
    <p:sldId id="312" r:id="rId7"/>
    <p:sldId id="313" r:id="rId8"/>
    <p:sldId id="314" r:id="rId9"/>
    <p:sldId id="315" r:id="rId10"/>
    <p:sldId id="316" r:id="rId11"/>
    <p:sldId id="262" r:id="rId12"/>
    <p:sldId id="333" r:id="rId13"/>
    <p:sldId id="355" r:id="rId14"/>
    <p:sldId id="356" r:id="rId15"/>
    <p:sldId id="358" r:id="rId16"/>
    <p:sldId id="357" r:id="rId17"/>
    <p:sldId id="296" r:id="rId18"/>
    <p:sldId id="266" r:id="rId19"/>
    <p:sldId id="297" r:id="rId20"/>
    <p:sldId id="298" r:id="rId21"/>
    <p:sldId id="359" r:id="rId22"/>
    <p:sldId id="345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  <a:srgbClr val="33CC33"/>
    <a:srgbClr val="00FF00"/>
    <a:srgbClr val="CC3300"/>
    <a:srgbClr val="FF0000"/>
    <a:srgbClr val="00CC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9" autoAdjust="0"/>
    <p:restoredTop sz="94660"/>
  </p:normalViewPr>
  <p:slideViewPr>
    <p:cSldViewPr>
      <p:cViewPr varScale="1">
        <p:scale>
          <a:sx n="69" d="100"/>
          <a:sy n="69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7473D71-F951-44F6-BC33-D025E1DE7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65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F64BE7-2D24-4D4F-8BA6-1E3B033E2955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                                                     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B3DFF2-D0BA-4D2C-B69F-430D230B9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04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5B116-D131-47BF-B1F2-AEEC2F51B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14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116FF-BDA6-422D-90D3-159C6F78B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26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061C5-81B1-4AEE-A8A5-0068D69AD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2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8892C-A79C-4DB5-922D-905CA8E43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77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5C906-620A-489A-A56F-BEE6DBF0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68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F3563-0D33-4B27-9AF7-4D2B08F80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68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B1B87-BA83-42C3-BEA9-FCC2452052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59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3B6FC-936D-48E4-8D80-B6E32897A3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06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2F3D-5BC3-4449-89B8-2D08B53F2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24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08FB7-0B24-47BC-A498-7DFAD2C04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42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10036-D1DC-4892-8B6D-4F747B92F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36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C30DE6C7-6161-44F6-9205-99BEAEF4C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 txBox="1">
            <a:spLocks noChangeArrowheads="1" noChangeShapeType="1" noTextEdit="1"/>
          </p:cNvSpPr>
          <p:nvPr/>
        </p:nvSpPr>
        <p:spPr bwMode="auto">
          <a:xfrm>
            <a:off x="342899" y="274638"/>
            <a:ext cx="7841974" cy="1143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vi-VN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880970" y="1494175"/>
            <a:ext cx="395259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086783" y="2895601"/>
            <a:ext cx="6993056" cy="168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33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1336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VÀ XÃ HỘI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564" y="3244334"/>
            <a:ext cx="8676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An </a:t>
            </a:r>
            <a:r>
              <a:rPr lang="en-US" sz="6000" b="1" dirty="0" err="1">
                <a:solidFill>
                  <a:srgbClr val="FF0000"/>
                </a:solidFill>
              </a:rPr>
              <a:t>toàn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khi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xe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đạp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90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3975"/>
            <a:ext cx="9001125" cy="52117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7958138" y="152400"/>
            <a:ext cx="1042987" cy="10445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 rot="-5400000">
            <a:off x="1565276" y="1069975"/>
            <a:ext cx="2881312" cy="4211637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144463" y="5222875"/>
            <a:ext cx="83883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    Anh thanh niên đi xe đạp là đi sai luật vì chở hàng cồng kềnh, vướng vào người khác dễ gây tai nạn.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 animBg="1"/>
      <p:bldP spid="788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9144000" cy="53006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7956550" y="115888"/>
            <a:ext cx="1008063" cy="1009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14340" name="Text Box 14"/>
          <p:cNvSpPr txBox="1">
            <a:spLocks noChangeArrowheads="1"/>
          </p:cNvSpPr>
          <p:nvPr/>
        </p:nvSpPr>
        <p:spPr bwMode="auto">
          <a:xfrm>
            <a:off x="971550" y="3500438"/>
            <a:ext cx="3421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    </a:t>
            </a:r>
          </a:p>
        </p:txBody>
      </p:sp>
      <p:sp>
        <p:nvSpPr>
          <p:cNvPr id="14341" name="Text Box 15"/>
          <p:cNvSpPr txBox="1">
            <a:spLocks noChangeArrowheads="1"/>
          </p:cNvSpPr>
          <p:nvPr/>
        </p:nvSpPr>
        <p:spPr bwMode="auto">
          <a:xfrm>
            <a:off x="1187450" y="5157788"/>
            <a:ext cx="3889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5478463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   Các bạn học sinh đi đúng luật, đi hàng một và đi về phía bên tay phải.</a:t>
            </a: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1802608">
            <a:off x="1549400" y="765175"/>
            <a:ext cx="1258888" cy="504825"/>
          </a:xfrm>
          <a:prstGeom prst="rightArrow">
            <a:avLst>
              <a:gd name="adj1" fmla="val 50000"/>
              <a:gd name="adj2" fmla="val 6234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.VnArial Narrow" pitchFamily="34" charset="0"/>
              </a:rPr>
              <a:t>§óng luËt</a:t>
            </a: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1754250">
            <a:off x="5184775" y="908050"/>
            <a:ext cx="1258888" cy="504825"/>
          </a:xfrm>
          <a:prstGeom prst="rightArrow">
            <a:avLst>
              <a:gd name="adj1" fmla="val 50000"/>
              <a:gd name="adj2" fmla="val 6234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.VnArial Narrow" pitchFamily="34" charset="0"/>
              </a:rPr>
              <a:t>§óng luËt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  <p:bldP spid="9234" grpId="0" animBg="1"/>
      <p:bldP spid="92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Oval 6"/>
          <p:cNvSpPr>
            <a:spLocks noChangeArrowheads="1"/>
          </p:cNvSpPr>
          <p:nvPr/>
        </p:nvSpPr>
        <p:spPr bwMode="auto">
          <a:xfrm rot="-4679729">
            <a:off x="4129881" y="-184943"/>
            <a:ext cx="3865563" cy="4787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8027988" y="71438"/>
            <a:ext cx="1008062" cy="9810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103432" name="Oval 8"/>
          <p:cNvSpPr>
            <a:spLocks noChangeArrowheads="1"/>
          </p:cNvSpPr>
          <p:nvPr/>
        </p:nvSpPr>
        <p:spPr bwMode="auto">
          <a:xfrm rot="-4679729">
            <a:off x="515145" y="316706"/>
            <a:ext cx="3389312" cy="31083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0" y="5114925"/>
            <a:ext cx="91440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/>
              <a:t>        </a:t>
            </a:r>
            <a:r>
              <a:rPr lang="en-US" sz="3500" b="1">
                <a:solidFill>
                  <a:srgbClr val="FF0000"/>
                </a:solidFill>
              </a:rPr>
              <a:t>Các bạn học sinh đi sai luật, chở ba người trên xe đạp lại còn đùa nghịch giữa đường, buông hai tay lái khi đi xe đạp.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 animBg="1"/>
      <p:bldP spid="1034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349500"/>
            <a:ext cx="8785225" cy="1116013"/>
          </a:xfrm>
          <a:gradFill rotWithShape="1">
            <a:gsLst>
              <a:gs pos="0">
                <a:srgbClr val="FFFF00"/>
              </a:gs>
              <a:gs pos="50000">
                <a:srgbClr val="00FFFF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66"/>
                </a:solidFill>
                <a:latin typeface=".VnArial Narrow" pitchFamily="34" charset="0"/>
              </a:rPr>
              <a:t>   Theo b¹n, người ®i xe ®¹p ph¶i ®i nh­ư thÕ nµo cho ®óng luËt giao th«ng ?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142875" y="3536950"/>
            <a:ext cx="88582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E02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000" b="1">
                <a:solidFill>
                  <a:srgbClr val="0000FF"/>
                </a:solidFill>
                <a:latin typeface=".VnArial Narrow" pitchFamily="34" charset="0"/>
              </a:rPr>
              <a:t>    §Ó ®¶m b¶o an toµn giao th«ng, khi ®i xe ®¹p cÇn chó ý ®i vÒ phÝa bªn tay ph¶i, ®i ®óng phÇn ®­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4000" b="1">
                <a:solidFill>
                  <a:srgbClr val="0000FF"/>
                </a:solidFill>
                <a:latin typeface=".VnArial Narrow" pitchFamily="34" charset="0"/>
              </a:rPr>
              <a:t>ng cña m×nh, kh«ng ®i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bên trái</a:t>
            </a:r>
            <a:r>
              <a:rPr lang="en-US" sz="4000" b="1">
                <a:solidFill>
                  <a:srgbClr val="0000FF"/>
                </a:solidFill>
                <a:latin typeface=".VnArial Narrow" pitchFamily="34" charset="0"/>
              </a:rPr>
              <a:t> hay mang v¸c cång kÒnh, kh«ng ®i ngược chiÒu, kh«ng ®Ìo nhiÒu ng­êi, ....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358775" y="1592263"/>
            <a:ext cx="3384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4000" b="1" i="1" u="sng">
                <a:solidFill>
                  <a:srgbClr val="0000FF"/>
                </a:solidFill>
              </a:rPr>
              <a:t>Hoạt động </a:t>
            </a:r>
            <a:r>
              <a:rPr lang="en-US" sz="4000" b="1" i="1" u="sng">
                <a:solidFill>
                  <a:srgbClr val="0000FF"/>
                </a:solidFill>
              </a:rPr>
              <a:t>2</a:t>
            </a:r>
            <a:r>
              <a:rPr lang="vi-VN" sz="4000" b="1" i="1">
                <a:solidFill>
                  <a:srgbClr val="0000FF"/>
                </a:solidFill>
              </a:rPr>
              <a:t>:</a:t>
            </a:r>
            <a:endParaRPr lang="en-US" sz="4000" b="1" i="1">
              <a:solidFill>
                <a:srgbClr val="0000FF"/>
              </a:solidFill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3708400" y="1700213"/>
            <a:ext cx="5219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4000" b="1">
                <a:solidFill>
                  <a:srgbClr val="800000"/>
                </a:solidFill>
              </a:rPr>
              <a:t>Thảo luận nhóm đôi</a:t>
            </a:r>
            <a:endParaRPr lang="en-US" sz="40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Trong thùc tÕ, khi tham gia giao th«ng c¸c em cßn thÊy ng­êi ®i xe ®¹p cã thÓ m¾c nh÷ng lçi g× ?</a:t>
            </a:r>
          </a:p>
          <a:p>
            <a:pPr eaLnBrk="1" hangingPunct="1"/>
            <a:endParaRPr lang="en-US" smtClean="0"/>
          </a:p>
        </p:txBody>
      </p:sp>
      <p:pic>
        <p:nvPicPr>
          <p:cNvPr id="17412" name="Picture 4" descr="untitled%20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323850" y="1916113"/>
            <a:ext cx="3635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4000" b="1" u="sng">
                <a:solidFill>
                  <a:srgbClr val="0000FF"/>
                </a:solidFill>
              </a:rPr>
              <a:t>Hoạt động </a:t>
            </a:r>
            <a:r>
              <a:rPr lang="en-US" sz="4000" b="1" u="sng">
                <a:solidFill>
                  <a:srgbClr val="0000FF"/>
                </a:solidFill>
              </a:rPr>
              <a:t>3</a:t>
            </a:r>
            <a:r>
              <a:rPr lang="vi-VN" sz="4000" b="1">
                <a:solidFill>
                  <a:srgbClr val="0000FF"/>
                </a:solidFill>
              </a:rPr>
              <a:t>:</a:t>
            </a:r>
            <a:endParaRPr lang="en-US" sz="4000" b="1">
              <a:solidFill>
                <a:srgbClr val="0000FF"/>
              </a:solidFill>
            </a:endParaRP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1511300" y="3033713"/>
            <a:ext cx="730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17416" name="Rectangle 14"/>
          <p:cNvSpPr>
            <a:spLocks noChangeArrowheads="1"/>
          </p:cNvSpPr>
          <p:nvPr/>
        </p:nvSpPr>
        <p:spPr bwMode="auto">
          <a:xfrm>
            <a:off x="3995738" y="2024063"/>
            <a:ext cx="36353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 b="1" u="sng">
                <a:solidFill>
                  <a:srgbClr val="CC3300"/>
                </a:solidFill>
              </a:rPr>
              <a:t>Trò chơi</a:t>
            </a:r>
            <a:endParaRPr lang="en-US" sz="4800" b="1">
              <a:solidFill>
                <a:srgbClr val="CC3300"/>
              </a:solidFill>
            </a:endParaRPr>
          </a:p>
        </p:txBody>
      </p:sp>
      <p:sp>
        <p:nvSpPr>
          <p:cNvPr id="17417" name="Rectangle 15"/>
          <p:cNvSpPr>
            <a:spLocks noChangeArrowheads="1"/>
          </p:cNvSpPr>
          <p:nvPr/>
        </p:nvSpPr>
        <p:spPr bwMode="auto">
          <a:xfrm>
            <a:off x="2268538" y="2889250"/>
            <a:ext cx="7524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 b="1" i="1">
                <a:solidFill>
                  <a:srgbClr val="00CC66"/>
                </a:solidFill>
                <a:latin typeface="Tiffany-Heavy" pitchFamily="2" charset="-93"/>
              </a:rPr>
              <a:t>ĐÈN XANH</a:t>
            </a:r>
            <a:r>
              <a:rPr lang="en-US" sz="4400" b="1" i="1">
                <a:solidFill>
                  <a:srgbClr val="0033CC"/>
                </a:solidFill>
                <a:latin typeface="Tiffany-Heavy" pitchFamily="2" charset="-93"/>
              </a:rPr>
              <a:t>, </a:t>
            </a:r>
            <a:r>
              <a:rPr lang="en-US" sz="4400" b="1" i="1">
                <a:solidFill>
                  <a:srgbClr val="FF0000"/>
                </a:solidFill>
                <a:latin typeface="Tiffany-Heavy" pitchFamily="2" charset="-93"/>
              </a:rPr>
              <a:t>ĐÈN ĐỎ</a:t>
            </a:r>
          </a:p>
        </p:txBody>
      </p:sp>
      <p:sp>
        <p:nvSpPr>
          <p:cNvPr id="17418" name="Oval 16"/>
          <p:cNvSpPr>
            <a:spLocks noChangeArrowheads="1"/>
          </p:cNvSpPr>
          <p:nvPr/>
        </p:nvSpPr>
        <p:spPr bwMode="auto">
          <a:xfrm>
            <a:off x="2087563" y="5157788"/>
            <a:ext cx="431800" cy="863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9" name="Oval 17"/>
          <p:cNvSpPr>
            <a:spLocks noChangeArrowheads="1"/>
          </p:cNvSpPr>
          <p:nvPr/>
        </p:nvSpPr>
        <p:spPr bwMode="auto">
          <a:xfrm>
            <a:off x="1619250" y="5589588"/>
            <a:ext cx="468313" cy="349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0" name="Oval 18"/>
          <p:cNvSpPr>
            <a:spLocks noChangeArrowheads="1"/>
          </p:cNvSpPr>
          <p:nvPr/>
        </p:nvSpPr>
        <p:spPr bwMode="auto">
          <a:xfrm>
            <a:off x="1619250" y="562451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1" name="Oval 19"/>
          <p:cNvSpPr>
            <a:spLocks noChangeArrowheads="1"/>
          </p:cNvSpPr>
          <p:nvPr/>
        </p:nvSpPr>
        <p:spPr bwMode="auto">
          <a:xfrm>
            <a:off x="1619250" y="562451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2" name="Oval 20"/>
          <p:cNvSpPr>
            <a:spLocks noChangeArrowheads="1"/>
          </p:cNvSpPr>
          <p:nvPr/>
        </p:nvSpPr>
        <p:spPr bwMode="auto">
          <a:xfrm>
            <a:off x="2519363" y="6057900"/>
            <a:ext cx="539750" cy="349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3" name="Oval 21"/>
          <p:cNvSpPr>
            <a:spLocks noChangeArrowheads="1"/>
          </p:cNvSpPr>
          <p:nvPr/>
        </p:nvSpPr>
        <p:spPr bwMode="auto">
          <a:xfrm>
            <a:off x="3059113" y="6092825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4" name="Oval 22"/>
          <p:cNvSpPr>
            <a:spLocks noChangeArrowheads="1"/>
          </p:cNvSpPr>
          <p:nvPr/>
        </p:nvSpPr>
        <p:spPr bwMode="auto">
          <a:xfrm>
            <a:off x="3311525" y="6092825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5" name="Oval 23"/>
          <p:cNvSpPr>
            <a:spLocks noChangeArrowheads="1"/>
          </p:cNvSpPr>
          <p:nvPr/>
        </p:nvSpPr>
        <p:spPr bwMode="auto">
          <a:xfrm>
            <a:off x="3311525" y="6092825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6" name="Oval 24"/>
          <p:cNvSpPr>
            <a:spLocks noChangeArrowheads="1"/>
          </p:cNvSpPr>
          <p:nvPr/>
        </p:nvSpPr>
        <p:spPr bwMode="auto">
          <a:xfrm>
            <a:off x="3311525" y="6092825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7" name="Oval 25"/>
          <p:cNvSpPr>
            <a:spLocks noChangeArrowheads="1"/>
          </p:cNvSpPr>
          <p:nvPr/>
        </p:nvSpPr>
        <p:spPr bwMode="auto">
          <a:xfrm>
            <a:off x="2808288" y="5516563"/>
            <a:ext cx="323850" cy="3603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8" name="Oval 28"/>
          <p:cNvSpPr>
            <a:spLocks noChangeArrowheads="1"/>
          </p:cNvSpPr>
          <p:nvPr/>
        </p:nvSpPr>
        <p:spPr bwMode="auto">
          <a:xfrm>
            <a:off x="2411413" y="569753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9" name="Oval 29"/>
          <p:cNvSpPr>
            <a:spLocks noChangeArrowheads="1"/>
          </p:cNvSpPr>
          <p:nvPr/>
        </p:nvSpPr>
        <p:spPr bwMode="auto">
          <a:xfrm>
            <a:off x="2376488" y="573405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0" name="Oval 31"/>
          <p:cNvSpPr>
            <a:spLocks noChangeArrowheads="1"/>
          </p:cNvSpPr>
          <p:nvPr/>
        </p:nvSpPr>
        <p:spPr bwMode="auto">
          <a:xfrm>
            <a:off x="2232025" y="562451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1" name="Oval 32"/>
          <p:cNvSpPr>
            <a:spLocks noChangeArrowheads="1"/>
          </p:cNvSpPr>
          <p:nvPr/>
        </p:nvSpPr>
        <p:spPr bwMode="auto">
          <a:xfrm>
            <a:off x="2087563" y="537368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2" name="Oval 33"/>
          <p:cNvSpPr>
            <a:spLocks noChangeArrowheads="1"/>
          </p:cNvSpPr>
          <p:nvPr/>
        </p:nvSpPr>
        <p:spPr bwMode="auto">
          <a:xfrm>
            <a:off x="2087563" y="537368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3" name="Oval 34"/>
          <p:cNvSpPr>
            <a:spLocks noChangeArrowheads="1"/>
          </p:cNvSpPr>
          <p:nvPr/>
        </p:nvSpPr>
        <p:spPr bwMode="auto">
          <a:xfrm>
            <a:off x="4608513" y="558958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4" name="Oval 35"/>
          <p:cNvSpPr>
            <a:spLocks noChangeArrowheads="1"/>
          </p:cNvSpPr>
          <p:nvPr/>
        </p:nvSpPr>
        <p:spPr bwMode="auto">
          <a:xfrm>
            <a:off x="4608513" y="558958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5" name="Oval 36"/>
          <p:cNvSpPr>
            <a:spLocks noChangeArrowheads="1"/>
          </p:cNvSpPr>
          <p:nvPr/>
        </p:nvSpPr>
        <p:spPr bwMode="auto">
          <a:xfrm>
            <a:off x="4608513" y="558958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6" name="Oval 37"/>
          <p:cNvSpPr>
            <a:spLocks noChangeArrowheads="1"/>
          </p:cNvSpPr>
          <p:nvPr/>
        </p:nvSpPr>
        <p:spPr bwMode="auto">
          <a:xfrm>
            <a:off x="4572000" y="558958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7" name="Oval 38"/>
          <p:cNvSpPr>
            <a:spLocks noChangeArrowheads="1"/>
          </p:cNvSpPr>
          <p:nvPr/>
        </p:nvSpPr>
        <p:spPr bwMode="auto">
          <a:xfrm>
            <a:off x="3563938" y="5553075"/>
            <a:ext cx="1008062" cy="365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8" name="Oval 39"/>
          <p:cNvSpPr>
            <a:spLocks noChangeArrowheads="1"/>
          </p:cNvSpPr>
          <p:nvPr/>
        </p:nvSpPr>
        <p:spPr bwMode="auto">
          <a:xfrm>
            <a:off x="3527425" y="5553075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9" name="Oval 41"/>
          <p:cNvSpPr>
            <a:spLocks noChangeArrowheads="1"/>
          </p:cNvSpPr>
          <p:nvPr/>
        </p:nvSpPr>
        <p:spPr bwMode="auto">
          <a:xfrm>
            <a:off x="3024188" y="540861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40" name="Oval 42"/>
          <p:cNvSpPr>
            <a:spLocks noChangeArrowheads="1"/>
          </p:cNvSpPr>
          <p:nvPr/>
        </p:nvSpPr>
        <p:spPr bwMode="auto">
          <a:xfrm>
            <a:off x="2771775" y="5337175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41" name="Oval 43"/>
          <p:cNvSpPr>
            <a:spLocks noChangeArrowheads="1"/>
          </p:cNvSpPr>
          <p:nvPr/>
        </p:nvSpPr>
        <p:spPr bwMode="auto">
          <a:xfrm>
            <a:off x="1476375" y="5337175"/>
            <a:ext cx="1187450" cy="3651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42" name="Oval 44"/>
          <p:cNvSpPr>
            <a:spLocks noChangeArrowheads="1"/>
          </p:cNvSpPr>
          <p:nvPr/>
        </p:nvSpPr>
        <p:spPr bwMode="auto">
          <a:xfrm>
            <a:off x="1476375" y="5337175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43" name="Oval 45"/>
          <p:cNvSpPr>
            <a:spLocks noChangeArrowheads="1"/>
          </p:cNvSpPr>
          <p:nvPr/>
        </p:nvSpPr>
        <p:spPr bwMode="auto">
          <a:xfrm>
            <a:off x="1476375" y="5337175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44" name="Oval 46"/>
          <p:cNvSpPr>
            <a:spLocks noChangeArrowheads="1"/>
          </p:cNvSpPr>
          <p:nvPr/>
        </p:nvSpPr>
        <p:spPr bwMode="auto">
          <a:xfrm>
            <a:off x="8532813" y="5553075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45" name="Oval 48"/>
          <p:cNvSpPr>
            <a:spLocks noChangeArrowheads="1"/>
          </p:cNvSpPr>
          <p:nvPr/>
        </p:nvSpPr>
        <p:spPr bwMode="auto">
          <a:xfrm>
            <a:off x="2411413" y="515778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46" name="Oval 50"/>
          <p:cNvSpPr>
            <a:spLocks noChangeArrowheads="1"/>
          </p:cNvSpPr>
          <p:nvPr/>
        </p:nvSpPr>
        <p:spPr bwMode="auto">
          <a:xfrm>
            <a:off x="2232025" y="515778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47" name="Oval 52"/>
          <p:cNvSpPr>
            <a:spLocks noChangeArrowheads="1"/>
          </p:cNvSpPr>
          <p:nvPr/>
        </p:nvSpPr>
        <p:spPr bwMode="auto">
          <a:xfrm>
            <a:off x="2339975" y="6092825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48" name="Oval 53"/>
          <p:cNvSpPr>
            <a:spLocks noChangeArrowheads="1"/>
          </p:cNvSpPr>
          <p:nvPr/>
        </p:nvSpPr>
        <p:spPr bwMode="auto">
          <a:xfrm>
            <a:off x="2339975" y="6092825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49" name="Oval 54"/>
          <p:cNvSpPr>
            <a:spLocks noChangeArrowheads="1"/>
          </p:cNvSpPr>
          <p:nvPr/>
        </p:nvSpPr>
        <p:spPr bwMode="auto">
          <a:xfrm>
            <a:off x="2339975" y="6092825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50" name="Oval 55"/>
          <p:cNvSpPr>
            <a:spLocks noChangeArrowheads="1"/>
          </p:cNvSpPr>
          <p:nvPr/>
        </p:nvSpPr>
        <p:spPr bwMode="auto">
          <a:xfrm>
            <a:off x="2339975" y="6092825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51" name="Oval 59"/>
          <p:cNvSpPr>
            <a:spLocks noChangeArrowheads="1"/>
          </p:cNvSpPr>
          <p:nvPr/>
        </p:nvSpPr>
        <p:spPr bwMode="auto">
          <a:xfrm>
            <a:off x="3959225" y="53006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52" name="Oval 60"/>
          <p:cNvSpPr>
            <a:spLocks noChangeArrowheads="1"/>
          </p:cNvSpPr>
          <p:nvPr/>
        </p:nvSpPr>
        <p:spPr bwMode="auto">
          <a:xfrm>
            <a:off x="719138" y="53006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53" name="Picture 41" descr="stop light turns green yellow red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3752850"/>
            <a:ext cx="1619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8436" name="Picture 4" descr="webjong_illustrations_996587_top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323850" y="14843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vi-VN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223963" y="5000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 sz="3200" b="1" i="1">
              <a:solidFill>
                <a:srgbClr val="0000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781425" y="3246438"/>
            <a:ext cx="158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b="1" i="1" u="sng">
                <a:solidFill>
                  <a:srgbClr val="0000FF"/>
                </a:solidFill>
              </a:rPr>
              <a:t>Hoạt động </a:t>
            </a:r>
            <a:r>
              <a:rPr lang="en-US" b="1" i="1" u="sng">
                <a:solidFill>
                  <a:srgbClr val="0000FF"/>
                </a:solidFill>
              </a:rPr>
              <a:t>2</a:t>
            </a:r>
            <a:r>
              <a:rPr lang="vi-VN" b="1" i="1">
                <a:solidFill>
                  <a:srgbClr val="0000FF"/>
                </a:solidFill>
              </a:rPr>
              <a:t>:</a:t>
            </a:r>
            <a:endParaRPr lang="en-US" b="1" i="1">
              <a:solidFill>
                <a:srgbClr val="0000FF"/>
              </a:solidFill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388" cy="699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431800" y="3824288"/>
            <a:ext cx="83534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>
                <a:solidFill>
                  <a:srgbClr val="CC3300"/>
                </a:solidFill>
                <a:latin typeface="Times New Roman" pitchFamily="18" charset="0"/>
              </a:rPr>
              <a:t>    </a:t>
            </a:r>
            <a:r>
              <a:rPr lang="en-US" sz="4800" b="1">
                <a:solidFill>
                  <a:srgbClr val="0033CC"/>
                </a:solidFill>
                <a:latin typeface="Times New Roman" pitchFamily="18" charset="0"/>
              </a:rPr>
              <a:t>Khi đi xe đạp cần đi bên phải, đúng phần đường dành cho xe đạp, không đi vào đường ngược chiều.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31800" y="2636838"/>
            <a:ext cx="8388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  Khi đi xe đạp cần đi như thế nào cho đúng luật giao thông ?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68313" y="1736725"/>
            <a:ext cx="5797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33CC"/>
                </a:solidFill>
                <a:latin typeface="Tiffany-Heavy" pitchFamily="2" charset="-93"/>
              </a:rPr>
              <a:t>*</a:t>
            </a:r>
            <a:r>
              <a:rPr lang="en-US" sz="5400" b="1" u="sng">
                <a:solidFill>
                  <a:srgbClr val="0033CC"/>
                </a:solidFill>
                <a:latin typeface="Tiffany-Heavy" pitchFamily="2" charset="-93"/>
              </a:rPr>
              <a:t>Củng cố:</a:t>
            </a:r>
            <a:r>
              <a:rPr lang="vi-VN" sz="5400" b="1" u="sng">
                <a:latin typeface="Tiffany-Heavy" pitchFamily="2" charset="-93"/>
              </a:rPr>
              <a:t> 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347788" y="2332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7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7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7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260350"/>
            <a:ext cx="2809875" cy="598488"/>
          </a:xfrm>
        </p:spPr>
        <p:txBody>
          <a:bodyPr/>
          <a:lstStyle/>
          <a:p>
            <a:pPr algn="ctr" eaLnBrk="1" hangingPunct="1"/>
            <a:r>
              <a:rPr lang="en-US" sz="3300" b="1" smtClean="0">
                <a:solidFill>
                  <a:srgbClr val="0000FF"/>
                </a:solidFill>
                <a:latin typeface=".VnAvantH" pitchFamily="34" charset="0"/>
              </a:rPr>
              <a:t>Thùc hµnh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6150"/>
            <a:ext cx="8229600" cy="9350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100" b="1" smtClean="0">
                <a:solidFill>
                  <a:srgbClr val="0000FF"/>
                </a:solidFill>
                <a:latin typeface=".VnArial Narrow" pitchFamily="34" charset="0"/>
              </a:rPr>
              <a:t>Nèi nh÷ng viÖc </a:t>
            </a:r>
            <a:r>
              <a:rPr lang="en-US" sz="1900" b="1" smtClean="0">
                <a:solidFill>
                  <a:srgbClr val="00FF00"/>
                </a:solidFill>
                <a:latin typeface=".VnAvantH" pitchFamily="34" charset="0"/>
              </a:rPr>
              <a:t>nªn</a:t>
            </a:r>
            <a:r>
              <a:rPr lang="en-US" sz="2100" b="1" smtClean="0">
                <a:solidFill>
                  <a:srgbClr val="0000FF"/>
                </a:solidFill>
                <a:latin typeface=".VnArial Narrow" pitchFamily="34" charset="0"/>
              </a:rPr>
              <a:t> lµm víi	  vµ nh÷ng viÖc </a:t>
            </a:r>
            <a:r>
              <a:rPr lang="en-US" sz="1900" b="1" smtClean="0">
                <a:solidFill>
                  <a:srgbClr val="FF3300"/>
                </a:solidFill>
                <a:latin typeface=".VnAvantH" pitchFamily="34" charset="0"/>
              </a:rPr>
              <a:t>kh«ng nªn</a:t>
            </a:r>
            <a:r>
              <a:rPr lang="en-US" sz="2100" b="1" smtClean="0">
                <a:solidFill>
                  <a:srgbClr val="0000FF"/>
                </a:solidFill>
                <a:latin typeface=".VnArial Narrow" pitchFamily="34" charset="0"/>
              </a:rPr>
              <a:t> lµm víi 	         khi ®i xe ®¹p: </a:t>
            </a:r>
          </a:p>
        </p:txBody>
      </p:sp>
      <p:grpSp>
        <p:nvGrpSpPr>
          <p:cNvPr id="146436" name="Group 4"/>
          <p:cNvGrpSpPr>
            <a:grpSpLocks/>
          </p:cNvGrpSpPr>
          <p:nvPr/>
        </p:nvGrpSpPr>
        <p:grpSpPr bwMode="auto">
          <a:xfrm>
            <a:off x="8208963" y="765175"/>
            <a:ext cx="720725" cy="684213"/>
            <a:chOff x="2585" y="1820"/>
            <a:chExt cx="454" cy="431"/>
          </a:xfrm>
        </p:grpSpPr>
        <p:sp>
          <p:nvSpPr>
            <p:cNvPr id="19494" name="AutoShape 5"/>
            <p:cNvSpPr>
              <a:spLocks noChangeArrowheads="1"/>
            </p:cNvSpPr>
            <p:nvPr/>
          </p:nvSpPr>
          <p:spPr bwMode="auto">
            <a:xfrm>
              <a:off x="2585" y="1820"/>
              <a:ext cx="454" cy="431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38" name="Oval 6"/>
            <p:cNvSpPr>
              <a:spLocks noChangeArrowheads="1"/>
            </p:cNvSpPr>
            <p:nvPr/>
          </p:nvSpPr>
          <p:spPr bwMode="auto">
            <a:xfrm>
              <a:off x="2698" y="1910"/>
              <a:ext cx="250" cy="2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146439" name="Group 7"/>
          <p:cNvGrpSpPr>
            <a:grpSpLocks/>
          </p:cNvGrpSpPr>
          <p:nvPr/>
        </p:nvGrpSpPr>
        <p:grpSpPr bwMode="auto">
          <a:xfrm>
            <a:off x="3600450" y="836613"/>
            <a:ext cx="720725" cy="684212"/>
            <a:chOff x="3787" y="2364"/>
            <a:chExt cx="454" cy="431"/>
          </a:xfrm>
        </p:grpSpPr>
        <p:sp>
          <p:nvSpPr>
            <p:cNvPr id="19492" name="AutoShape 8"/>
            <p:cNvSpPr>
              <a:spLocks noChangeArrowheads="1"/>
            </p:cNvSpPr>
            <p:nvPr/>
          </p:nvSpPr>
          <p:spPr bwMode="auto">
            <a:xfrm>
              <a:off x="3787" y="2364"/>
              <a:ext cx="454" cy="431"/>
            </a:xfrm>
            <a:prstGeom prst="star16">
              <a:avLst>
                <a:gd name="adj" fmla="val 37500"/>
              </a:avLst>
            </a:prstGeom>
            <a:solidFill>
              <a:srgbClr val="00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1" name="Oval 9"/>
            <p:cNvSpPr>
              <a:spLocks noChangeArrowheads="1"/>
            </p:cNvSpPr>
            <p:nvPr/>
          </p:nvSpPr>
          <p:spPr bwMode="auto">
            <a:xfrm>
              <a:off x="3900" y="2454"/>
              <a:ext cx="250" cy="2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H" pitchFamily="34" charset="0"/>
                </a:rPr>
                <a:t>N</a:t>
              </a:r>
            </a:p>
          </p:txBody>
        </p:sp>
      </p:grpSp>
      <p:grpSp>
        <p:nvGrpSpPr>
          <p:cNvPr id="146442" name="Group 10"/>
          <p:cNvGrpSpPr>
            <a:grpSpLocks/>
          </p:cNvGrpSpPr>
          <p:nvPr/>
        </p:nvGrpSpPr>
        <p:grpSpPr bwMode="auto">
          <a:xfrm>
            <a:off x="7704138" y="3032125"/>
            <a:ext cx="720725" cy="684213"/>
            <a:chOff x="3787" y="2364"/>
            <a:chExt cx="454" cy="431"/>
          </a:xfrm>
        </p:grpSpPr>
        <p:sp>
          <p:nvSpPr>
            <p:cNvPr id="19490" name="AutoShape 11"/>
            <p:cNvSpPr>
              <a:spLocks noChangeArrowheads="1"/>
            </p:cNvSpPr>
            <p:nvPr/>
          </p:nvSpPr>
          <p:spPr bwMode="auto">
            <a:xfrm>
              <a:off x="3787" y="2364"/>
              <a:ext cx="454" cy="431"/>
            </a:xfrm>
            <a:prstGeom prst="star16">
              <a:avLst>
                <a:gd name="adj" fmla="val 37500"/>
              </a:avLst>
            </a:prstGeom>
            <a:solidFill>
              <a:srgbClr val="00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4" name="Oval 12"/>
            <p:cNvSpPr>
              <a:spLocks noChangeArrowheads="1"/>
            </p:cNvSpPr>
            <p:nvPr/>
          </p:nvSpPr>
          <p:spPr bwMode="auto">
            <a:xfrm>
              <a:off x="3900" y="2454"/>
              <a:ext cx="250" cy="2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H" pitchFamily="34" charset="0"/>
                </a:rPr>
                <a:t>N</a:t>
              </a:r>
            </a:p>
          </p:txBody>
        </p:sp>
      </p:grpSp>
      <p:grpSp>
        <p:nvGrpSpPr>
          <p:cNvPr id="146445" name="Group 13"/>
          <p:cNvGrpSpPr>
            <a:grpSpLocks/>
          </p:cNvGrpSpPr>
          <p:nvPr/>
        </p:nvGrpSpPr>
        <p:grpSpPr bwMode="auto">
          <a:xfrm>
            <a:off x="7632700" y="4724400"/>
            <a:ext cx="720725" cy="684213"/>
            <a:chOff x="2585" y="1820"/>
            <a:chExt cx="454" cy="431"/>
          </a:xfrm>
        </p:grpSpPr>
        <p:sp>
          <p:nvSpPr>
            <p:cNvPr id="19488" name="AutoShape 14"/>
            <p:cNvSpPr>
              <a:spLocks noChangeArrowheads="1"/>
            </p:cNvSpPr>
            <p:nvPr/>
          </p:nvSpPr>
          <p:spPr bwMode="auto">
            <a:xfrm>
              <a:off x="2585" y="1820"/>
              <a:ext cx="454" cy="431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47" name="Oval 15"/>
            <p:cNvSpPr>
              <a:spLocks noChangeArrowheads="1"/>
            </p:cNvSpPr>
            <p:nvPr/>
          </p:nvSpPr>
          <p:spPr bwMode="auto">
            <a:xfrm>
              <a:off x="2698" y="1910"/>
              <a:ext cx="250" cy="2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H" pitchFamily="34" charset="0"/>
                </a:rPr>
                <a:t>K</a:t>
              </a:r>
            </a:p>
          </p:txBody>
        </p:sp>
      </p:grpSp>
      <p:sp>
        <p:nvSpPr>
          <p:cNvPr id="146448" name="Text Box 16"/>
          <p:cNvSpPr txBox="1">
            <a:spLocks noChangeArrowheads="1"/>
          </p:cNvSpPr>
          <p:nvPr/>
        </p:nvSpPr>
        <p:spPr bwMode="auto">
          <a:xfrm>
            <a:off x="1042988" y="2016125"/>
            <a:ext cx="4464050" cy="3683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Khi đi xe đạp cần đi bên phải</a:t>
            </a:r>
            <a:endParaRPr lang="en-US" b="1">
              <a:latin typeface=".VnArial Narrow" pitchFamily="34" charset="0"/>
            </a:endParaRPr>
          </a:p>
        </p:txBody>
      </p:sp>
      <p:sp>
        <p:nvSpPr>
          <p:cNvPr id="146449" name="Text Box 17"/>
          <p:cNvSpPr txBox="1">
            <a:spLocks noChangeArrowheads="1"/>
          </p:cNvSpPr>
          <p:nvPr/>
        </p:nvSpPr>
        <p:spPr bwMode="auto">
          <a:xfrm>
            <a:off x="1044575" y="2600325"/>
            <a:ext cx="4464050" cy="4064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000" b="1">
                <a:solidFill>
                  <a:srgbClr val="000000"/>
                </a:solidFill>
                <a:latin typeface=".VnArial Narrow" pitchFamily="34" charset="0"/>
              </a:rPr>
              <a:t> hai tay khi ®i xe ®¹p</a:t>
            </a:r>
          </a:p>
        </p:txBody>
      </p:sp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1044575" y="3176588"/>
            <a:ext cx="4464050" cy="4064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.VnArial Narrow" pitchFamily="34" charset="0"/>
              </a:rPr>
              <a:t>Kh«ng ®i xe vµo ®­ường ngược chiÒu</a:t>
            </a:r>
          </a:p>
        </p:txBody>
      </p:sp>
      <p:sp>
        <p:nvSpPr>
          <p:cNvPr id="146451" name="Text Box 19"/>
          <p:cNvSpPr txBox="1">
            <a:spLocks noChangeArrowheads="1"/>
          </p:cNvSpPr>
          <p:nvPr/>
        </p:nvSpPr>
        <p:spPr bwMode="auto">
          <a:xfrm>
            <a:off x="1044575" y="4329113"/>
            <a:ext cx="4464050" cy="4064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.VnArial Narrow" pitchFamily="34" charset="0"/>
              </a:rPr>
              <a:t>Buéc hµng ho¸ cång kÒnh sau xe</a:t>
            </a:r>
          </a:p>
        </p:txBody>
      </p:sp>
      <p:sp>
        <p:nvSpPr>
          <p:cNvPr id="146452" name="Text Box 20"/>
          <p:cNvSpPr txBox="1">
            <a:spLocks noChangeArrowheads="1"/>
          </p:cNvSpPr>
          <p:nvPr/>
        </p:nvSpPr>
        <p:spPr bwMode="auto">
          <a:xfrm>
            <a:off x="1044575" y="4905375"/>
            <a:ext cx="4464050" cy="4064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.VnArial Narrow" pitchFamily="34" charset="0"/>
              </a:rPr>
              <a:t>Chë trÎ con ë ®»ng tr­ước giá xe</a:t>
            </a:r>
          </a:p>
        </p:txBody>
      </p:sp>
      <p:sp>
        <p:nvSpPr>
          <p:cNvPr id="146453" name="Text Box 21"/>
          <p:cNvSpPr txBox="1">
            <a:spLocks noChangeArrowheads="1"/>
          </p:cNvSpPr>
          <p:nvPr/>
        </p:nvSpPr>
        <p:spPr bwMode="auto">
          <a:xfrm>
            <a:off x="1044575" y="5516563"/>
            <a:ext cx="4464050" cy="4064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.VnArial Narrow" pitchFamily="34" charset="0"/>
              </a:rPr>
              <a:t>§i xe ®¹p hµng ba trªn ®ường</a:t>
            </a:r>
          </a:p>
        </p:txBody>
      </p:sp>
      <p:sp>
        <p:nvSpPr>
          <p:cNvPr id="146454" name="Text Box 22"/>
          <p:cNvSpPr txBox="1">
            <a:spLocks noChangeArrowheads="1"/>
          </p:cNvSpPr>
          <p:nvPr/>
        </p:nvSpPr>
        <p:spPr bwMode="auto">
          <a:xfrm>
            <a:off x="1044575" y="6129338"/>
            <a:ext cx="4464050" cy="4064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Không đi xe đạp trên vỉa hè</a:t>
            </a:r>
            <a:endParaRPr lang="en-US" sz="2000" b="1">
              <a:latin typeface=".VnArial Narrow" pitchFamily="34" charset="0"/>
            </a:endParaRPr>
          </a:p>
        </p:txBody>
      </p:sp>
      <p:sp>
        <p:nvSpPr>
          <p:cNvPr id="146455" name="Oval 23"/>
          <p:cNvSpPr>
            <a:spLocks noChangeArrowheads="1"/>
          </p:cNvSpPr>
          <p:nvPr/>
        </p:nvSpPr>
        <p:spPr bwMode="auto">
          <a:xfrm>
            <a:off x="539750" y="1952625"/>
            <a:ext cx="323850" cy="32385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46456" name="Oval 24"/>
          <p:cNvSpPr>
            <a:spLocks noChangeArrowheads="1"/>
          </p:cNvSpPr>
          <p:nvPr/>
        </p:nvSpPr>
        <p:spPr bwMode="auto">
          <a:xfrm>
            <a:off x="539750" y="2636838"/>
            <a:ext cx="323850" cy="32385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46457" name="Oval 25"/>
          <p:cNvSpPr>
            <a:spLocks noChangeArrowheads="1"/>
          </p:cNvSpPr>
          <p:nvPr/>
        </p:nvSpPr>
        <p:spPr bwMode="auto">
          <a:xfrm>
            <a:off x="539750" y="3213100"/>
            <a:ext cx="323850" cy="32385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46458" name="Oval 26"/>
          <p:cNvSpPr>
            <a:spLocks noChangeArrowheads="1"/>
          </p:cNvSpPr>
          <p:nvPr/>
        </p:nvSpPr>
        <p:spPr bwMode="auto">
          <a:xfrm>
            <a:off x="539750" y="3789363"/>
            <a:ext cx="323850" cy="32385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46459" name="Oval 27"/>
          <p:cNvSpPr>
            <a:spLocks noChangeArrowheads="1"/>
          </p:cNvSpPr>
          <p:nvPr/>
        </p:nvSpPr>
        <p:spPr bwMode="auto">
          <a:xfrm>
            <a:off x="539750" y="4365625"/>
            <a:ext cx="323850" cy="32385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46460" name="Oval 28"/>
          <p:cNvSpPr>
            <a:spLocks noChangeArrowheads="1"/>
          </p:cNvSpPr>
          <p:nvPr/>
        </p:nvSpPr>
        <p:spPr bwMode="auto">
          <a:xfrm>
            <a:off x="539750" y="4941888"/>
            <a:ext cx="323850" cy="32385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46461" name="Oval 29"/>
          <p:cNvSpPr>
            <a:spLocks noChangeArrowheads="1"/>
          </p:cNvSpPr>
          <p:nvPr/>
        </p:nvSpPr>
        <p:spPr bwMode="auto">
          <a:xfrm>
            <a:off x="539750" y="5516563"/>
            <a:ext cx="323850" cy="32385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46462" name="Oval 30"/>
          <p:cNvSpPr>
            <a:spLocks noChangeArrowheads="1"/>
          </p:cNvSpPr>
          <p:nvPr/>
        </p:nvSpPr>
        <p:spPr bwMode="auto">
          <a:xfrm>
            <a:off x="539750" y="6129338"/>
            <a:ext cx="323850" cy="32385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146463" name="Line 31"/>
          <p:cNvSpPr>
            <a:spLocks noChangeShapeType="1"/>
          </p:cNvSpPr>
          <p:nvPr/>
        </p:nvSpPr>
        <p:spPr bwMode="auto">
          <a:xfrm>
            <a:off x="5508625" y="2168525"/>
            <a:ext cx="2303463" cy="10445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464" name="Line 32"/>
          <p:cNvSpPr>
            <a:spLocks noChangeShapeType="1"/>
          </p:cNvSpPr>
          <p:nvPr/>
        </p:nvSpPr>
        <p:spPr bwMode="auto">
          <a:xfrm>
            <a:off x="5508625" y="2816225"/>
            <a:ext cx="2124075" cy="2160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65" name="Line 33"/>
          <p:cNvSpPr>
            <a:spLocks noChangeShapeType="1"/>
          </p:cNvSpPr>
          <p:nvPr/>
        </p:nvSpPr>
        <p:spPr bwMode="auto">
          <a:xfrm flipV="1">
            <a:off x="5508625" y="3249613"/>
            <a:ext cx="2195513" cy="3651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66" name="Line 34"/>
          <p:cNvSpPr>
            <a:spLocks noChangeShapeType="1"/>
          </p:cNvSpPr>
          <p:nvPr/>
        </p:nvSpPr>
        <p:spPr bwMode="auto">
          <a:xfrm flipV="1">
            <a:off x="5508625" y="3465513"/>
            <a:ext cx="2232025" cy="46831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67" name="Line 35"/>
          <p:cNvSpPr>
            <a:spLocks noChangeShapeType="1"/>
          </p:cNvSpPr>
          <p:nvPr/>
        </p:nvSpPr>
        <p:spPr bwMode="auto">
          <a:xfrm>
            <a:off x="5508625" y="4508500"/>
            <a:ext cx="2124075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68" name="Line 36"/>
          <p:cNvSpPr>
            <a:spLocks noChangeShapeType="1"/>
          </p:cNvSpPr>
          <p:nvPr/>
        </p:nvSpPr>
        <p:spPr bwMode="auto">
          <a:xfrm>
            <a:off x="5508625" y="5084763"/>
            <a:ext cx="2124075" cy="365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69" name="Line 37"/>
          <p:cNvSpPr>
            <a:spLocks noChangeShapeType="1"/>
          </p:cNvSpPr>
          <p:nvPr/>
        </p:nvSpPr>
        <p:spPr bwMode="auto">
          <a:xfrm flipV="1">
            <a:off x="5508625" y="5192713"/>
            <a:ext cx="2159000" cy="541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70" name="Line 38"/>
          <p:cNvSpPr>
            <a:spLocks noChangeShapeType="1"/>
          </p:cNvSpPr>
          <p:nvPr/>
        </p:nvSpPr>
        <p:spPr bwMode="auto">
          <a:xfrm flipV="1">
            <a:off x="5508625" y="3582988"/>
            <a:ext cx="2195513" cy="27638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471" name="Text Box 39"/>
          <p:cNvSpPr txBox="1">
            <a:spLocks noChangeArrowheads="1"/>
          </p:cNvSpPr>
          <p:nvPr/>
        </p:nvSpPr>
        <p:spPr bwMode="auto">
          <a:xfrm>
            <a:off x="1044575" y="3752850"/>
            <a:ext cx="4464050" cy="4064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.VnArial Narrow" pitchFamily="34" charset="0"/>
              </a:rPr>
              <a:t>Khi gÆp ®Ìn ®á ph¶i dõng xe l¹i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4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4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4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14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4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14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14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500"/>
                                        <p:tgtEl>
                                          <p:spTgt spid="14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6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6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14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14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2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2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2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46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20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20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1000"/>
                                        <p:tgtEl>
                                          <p:spTgt spid="146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2" dur="10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20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20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20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1000"/>
                                        <p:tgtEl>
                                          <p:spTgt spid="146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6" dur="1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2000" fill="hold"/>
                                        <p:tgtEl>
                                          <p:spTgt spid="146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2000" fill="hold"/>
                                        <p:tgtEl>
                                          <p:spTgt spid="146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2000" fill="hold"/>
                                        <p:tgtEl>
                                          <p:spTgt spid="1464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46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1000"/>
                                        <p:tgtEl>
                                          <p:spTgt spid="1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0" dur="1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20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20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20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1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20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20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20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20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1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4" dur="20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20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20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20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4" dur="2000"/>
                                        <p:tgtEl>
                                          <p:spTgt spid="1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20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20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20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20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6" dur="2000"/>
                                        <p:tgtEl>
                                          <p:spTgt spid="1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8" grpId="0" animBg="1"/>
      <p:bldP spid="146448" grpId="1" animBg="1"/>
      <p:bldP spid="146449" grpId="0" animBg="1"/>
      <p:bldP spid="146449" grpId="1" animBg="1"/>
      <p:bldP spid="146450" grpId="0" animBg="1"/>
      <p:bldP spid="146450" grpId="1" animBg="1"/>
      <p:bldP spid="146451" grpId="0" animBg="1"/>
      <p:bldP spid="146451" grpId="1" animBg="1"/>
      <p:bldP spid="146452" grpId="0" animBg="1"/>
      <p:bldP spid="146452" grpId="1" animBg="1"/>
      <p:bldP spid="146453" grpId="0" animBg="1"/>
      <p:bldP spid="146453" grpId="1" animBg="1"/>
      <p:bldP spid="146454" grpId="0" animBg="1"/>
      <p:bldP spid="146454" grpId="1" animBg="1"/>
      <p:bldP spid="146455" grpId="0" animBg="1"/>
      <p:bldP spid="146456" grpId="0" animBg="1"/>
      <p:bldP spid="146457" grpId="0" animBg="1"/>
      <p:bldP spid="146458" grpId="0" animBg="1"/>
      <p:bldP spid="146459" grpId="0" animBg="1"/>
      <p:bldP spid="146460" grpId="0" animBg="1"/>
      <p:bldP spid="146461" grpId="0" animBg="1"/>
      <p:bldP spid="146462" grpId="0" animBg="1"/>
      <p:bldP spid="146464" grpId="0" animBg="1"/>
      <p:bldP spid="146465" grpId="0" animBg="1"/>
      <p:bldP spid="146466" grpId="0" animBg="1"/>
      <p:bldP spid="146467" grpId="0" animBg="1"/>
      <p:bldP spid="146468" grpId="0" animBg="1"/>
      <p:bldP spid="146469" grpId="0" animBg="1"/>
      <p:bldP spid="146471" grpId="0" animBg="1"/>
      <p:bldP spid="14647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x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938"/>
            <a:ext cx="8858250" cy="54260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5481638"/>
            <a:ext cx="9144000" cy="155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.VnArial Narrow" pitchFamily="34" charset="0"/>
              </a:rPr>
              <a:t>Xe ®¹p trÎ em cã ®ñ c¸c bé phËn b¶o ®¶m an toµn</a:t>
            </a:r>
            <a:endParaRPr lang="en-GB" sz="4800" b="1">
              <a:solidFill>
                <a:srgbClr val="0000FF"/>
              </a:solidFill>
              <a:latin typeface=".VnArial Narrow" pitchFamily="34" charset="0"/>
            </a:endParaRP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 rot="-5400000">
            <a:off x="1908175" y="1989138"/>
            <a:ext cx="1150937" cy="115093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 rot="-5400000">
            <a:off x="5705476" y="2295525"/>
            <a:ext cx="1009650" cy="104457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 rot="-5400000">
            <a:off x="2429669" y="423069"/>
            <a:ext cx="1116013" cy="122237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 rot="-5400000">
            <a:off x="4716463" y="728662"/>
            <a:ext cx="1187450" cy="190817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 rot="-5400000">
            <a:off x="3221037" y="3735388"/>
            <a:ext cx="1008063" cy="104298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 rot="-5400000">
            <a:off x="4302126" y="3051175"/>
            <a:ext cx="1008062" cy="1042987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 rot="-5400000">
            <a:off x="7469187" y="3843338"/>
            <a:ext cx="1008063" cy="104298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0" grpId="0" animBg="1"/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2400"/>
            <a:ext cx="8785225" cy="51133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-347663" y="60086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42875" y="5229225"/>
            <a:ext cx="88566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    </a:t>
            </a: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Ngồi trên xe đạp em có thể chống chân được xuống đất.</a:t>
            </a: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 rot="-5400000">
            <a:off x="3042444" y="3123407"/>
            <a:ext cx="2124075" cy="2160587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5661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7950" y="5768975"/>
            <a:ext cx="8928100" cy="708025"/>
          </a:xfrm>
          <a:prstGeom prst="rect">
            <a:avLst/>
          </a:prstGeom>
          <a:solidFill>
            <a:srgbClr val="00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rial Narrow" pitchFamily="34" charset="0"/>
              </a:rPr>
              <a:t>§i xe ®¹p ®óng phÇn ®ường phÝa bªn ph¶i</a:t>
            </a:r>
            <a:endParaRPr lang="en-GB" sz="4000" b="1">
              <a:solidFill>
                <a:srgbClr val="0000FF"/>
              </a:solidFill>
              <a:latin typeface=".VnArial Narrow" pitchFamily="34" charset="0"/>
            </a:endParaRPr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 rot="-5400000">
            <a:off x="3688556" y="1504157"/>
            <a:ext cx="3348037" cy="3022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graphicFrame>
        <p:nvGraphicFramePr>
          <p:cNvPr id="125966" name="Group 1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4038600" cy="2189163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218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6010" name="Group 58"/>
          <p:cNvGraphicFramePr>
            <a:graphicFrameLocks noGrp="1"/>
          </p:cNvGraphicFramePr>
          <p:nvPr>
            <p:ph sz="quarter" idx="2"/>
          </p:nvPr>
        </p:nvGraphicFramePr>
        <p:xfrm>
          <a:off x="4648200" y="1600200"/>
          <a:ext cx="4038600" cy="2189163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218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Làm ruộng, trồng rau, nuôi gà, lợn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6021" name="Group 69"/>
          <p:cNvGraphicFramePr>
            <a:graphicFrameLocks noGrp="1"/>
          </p:cNvGraphicFramePr>
          <p:nvPr>
            <p:ph sz="quarter" idx="3"/>
          </p:nvPr>
        </p:nvGraphicFramePr>
        <p:xfrm>
          <a:off x="457200" y="3941763"/>
          <a:ext cx="4038600" cy="2189162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2189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41" name="Picture 4" descr="untitled%20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07950" y="2060575"/>
            <a:ext cx="3527425" cy="4064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Phong cảnh xung quanh đô thị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6031" name="Text Box 79"/>
          <p:cNvSpPr txBox="1">
            <a:spLocks noChangeArrowheads="1"/>
          </p:cNvSpPr>
          <p:nvPr/>
        </p:nvSpPr>
        <p:spPr bwMode="auto">
          <a:xfrm>
            <a:off x="107950" y="2636838"/>
            <a:ext cx="3563938" cy="711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Hoạt động chủ yếu của người dân ở làng quê</a:t>
            </a:r>
          </a:p>
        </p:txBody>
      </p:sp>
      <p:sp>
        <p:nvSpPr>
          <p:cNvPr id="126034" name="Text Box 82"/>
          <p:cNvSpPr txBox="1">
            <a:spLocks noChangeArrowheads="1"/>
          </p:cNvSpPr>
          <p:nvPr/>
        </p:nvSpPr>
        <p:spPr bwMode="auto">
          <a:xfrm>
            <a:off x="107950" y="3500438"/>
            <a:ext cx="3527425" cy="711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Hoạt động chủ yếu của người dân ở thành thị</a:t>
            </a:r>
          </a:p>
        </p:txBody>
      </p:sp>
      <p:sp>
        <p:nvSpPr>
          <p:cNvPr id="126035" name="Text Box 83"/>
          <p:cNvSpPr txBox="1">
            <a:spLocks noChangeArrowheads="1"/>
          </p:cNvSpPr>
          <p:nvPr/>
        </p:nvSpPr>
        <p:spPr bwMode="auto">
          <a:xfrm>
            <a:off x="107950" y="4365625"/>
            <a:ext cx="3492500" cy="711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Hoạt động giao thông ở làng quê</a:t>
            </a:r>
          </a:p>
        </p:txBody>
      </p:sp>
      <p:sp>
        <p:nvSpPr>
          <p:cNvPr id="126036" name="Text Box 84"/>
          <p:cNvSpPr txBox="1">
            <a:spLocks noChangeArrowheads="1"/>
          </p:cNvSpPr>
          <p:nvPr/>
        </p:nvSpPr>
        <p:spPr bwMode="auto">
          <a:xfrm>
            <a:off x="5651500" y="2060575"/>
            <a:ext cx="3349625" cy="4064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Nhiều cây cối, ruộng vườn</a:t>
            </a:r>
          </a:p>
        </p:txBody>
      </p:sp>
      <p:sp>
        <p:nvSpPr>
          <p:cNvPr id="126037" name="Text Box 85"/>
          <p:cNvSpPr txBox="1">
            <a:spLocks noChangeArrowheads="1"/>
          </p:cNvSpPr>
          <p:nvPr/>
        </p:nvSpPr>
        <p:spPr bwMode="auto">
          <a:xfrm>
            <a:off x="5651500" y="2565400"/>
            <a:ext cx="3384550" cy="711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Làm việc ở các xí nghiệp, nhà máy.</a:t>
            </a:r>
          </a:p>
        </p:txBody>
      </p:sp>
      <p:sp>
        <p:nvSpPr>
          <p:cNvPr id="126038" name="Text Box 86"/>
          <p:cNvSpPr txBox="1">
            <a:spLocks noChangeArrowheads="1"/>
          </p:cNvSpPr>
          <p:nvPr/>
        </p:nvSpPr>
        <p:spPr bwMode="auto">
          <a:xfrm>
            <a:off x="5616575" y="3429000"/>
            <a:ext cx="3419475" cy="711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Làm ruộng, trồng rau, nuôi gà, lợn.</a:t>
            </a:r>
          </a:p>
        </p:txBody>
      </p:sp>
      <p:sp>
        <p:nvSpPr>
          <p:cNvPr id="126039" name="Text Box 87"/>
          <p:cNvSpPr txBox="1">
            <a:spLocks noChangeArrowheads="1"/>
          </p:cNvSpPr>
          <p:nvPr/>
        </p:nvSpPr>
        <p:spPr bwMode="auto">
          <a:xfrm>
            <a:off x="5580063" y="4365625"/>
            <a:ext cx="3455987" cy="711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Nhiều xe cộ, nhất là xe máy, xe ô tô và các xe khác.</a:t>
            </a:r>
          </a:p>
        </p:txBody>
      </p:sp>
      <p:sp>
        <p:nvSpPr>
          <p:cNvPr id="126040" name="Text Box 88"/>
          <p:cNvSpPr txBox="1">
            <a:spLocks noChangeArrowheads="1"/>
          </p:cNvSpPr>
          <p:nvPr/>
        </p:nvSpPr>
        <p:spPr bwMode="auto">
          <a:xfrm>
            <a:off x="107950" y="5192713"/>
            <a:ext cx="3492500" cy="711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Hoạt động giao thông ở thành thị</a:t>
            </a:r>
          </a:p>
        </p:txBody>
      </p:sp>
      <p:sp>
        <p:nvSpPr>
          <p:cNvPr id="126041" name="Text Box 89"/>
          <p:cNvSpPr txBox="1">
            <a:spLocks noChangeArrowheads="1"/>
          </p:cNvSpPr>
          <p:nvPr/>
        </p:nvSpPr>
        <p:spPr bwMode="auto">
          <a:xfrm>
            <a:off x="107950" y="6070600"/>
            <a:ext cx="3492500" cy="711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Phong cảnh xung quanh làng quê</a:t>
            </a:r>
          </a:p>
        </p:txBody>
      </p:sp>
      <p:sp>
        <p:nvSpPr>
          <p:cNvPr id="126042" name="Text Box 90"/>
          <p:cNvSpPr txBox="1">
            <a:spLocks noChangeArrowheads="1"/>
          </p:cNvSpPr>
          <p:nvPr/>
        </p:nvSpPr>
        <p:spPr bwMode="auto">
          <a:xfrm>
            <a:off x="5580063" y="6237288"/>
            <a:ext cx="3455987" cy="4064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Chật hẹp, ít cây cối.</a:t>
            </a:r>
          </a:p>
        </p:txBody>
      </p:sp>
      <p:sp>
        <p:nvSpPr>
          <p:cNvPr id="126043" name="Text Box 91"/>
          <p:cNvSpPr txBox="1">
            <a:spLocks noChangeArrowheads="1"/>
          </p:cNvSpPr>
          <p:nvPr/>
        </p:nvSpPr>
        <p:spPr bwMode="auto">
          <a:xfrm>
            <a:off x="5580063" y="5265738"/>
            <a:ext cx="3455987" cy="711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Ít xe chủ yếu là đi bộ, xe đạp và xe máy.</a:t>
            </a:r>
          </a:p>
        </p:txBody>
      </p:sp>
      <p:sp>
        <p:nvSpPr>
          <p:cNvPr id="126045" name="Text Box 93"/>
          <p:cNvSpPr txBox="1">
            <a:spLocks noChangeArrowheads="1"/>
          </p:cNvSpPr>
          <p:nvPr/>
        </p:nvSpPr>
        <p:spPr bwMode="auto">
          <a:xfrm>
            <a:off x="1727200" y="1341438"/>
            <a:ext cx="539750" cy="40481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</a:t>
            </a:r>
          </a:p>
        </p:txBody>
      </p:sp>
      <p:sp>
        <p:nvSpPr>
          <p:cNvPr id="126046" name="Text Box 94"/>
          <p:cNvSpPr txBox="1">
            <a:spLocks noChangeArrowheads="1"/>
          </p:cNvSpPr>
          <p:nvPr/>
        </p:nvSpPr>
        <p:spPr bwMode="auto">
          <a:xfrm>
            <a:off x="7092950" y="1341438"/>
            <a:ext cx="503238" cy="40481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B</a:t>
            </a:r>
          </a:p>
        </p:txBody>
      </p:sp>
      <p:sp>
        <p:nvSpPr>
          <p:cNvPr id="126048" name="Line 96"/>
          <p:cNvSpPr>
            <a:spLocks noChangeShapeType="1"/>
          </p:cNvSpPr>
          <p:nvPr/>
        </p:nvSpPr>
        <p:spPr bwMode="auto">
          <a:xfrm>
            <a:off x="3671888" y="2241550"/>
            <a:ext cx="1943100" cy="429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49" name="Line 97"/>
          <p:cNvSpPr>
            <a:spLocks noChangeShapeType="1"/>
          </p:cNvSpPr>
          <p:nvPr/>
        </p:nvSpPr>
        <p:spPr bwMode="auto">
          <a:xfrm>
            <a:off x="3671888" y="2889250"/>
            <a:ext cx="2016125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1" name="Line 99"/>
          <p:cNvSpPr>
            <a:spLocks noChangeShapeType="1"/>
          </p:cNvSpPr>
          <p:nvPr/>
        </p:nvSpPr>
        <p:spPr bwMode="auto">
          <a:xfrm flipV="1">
            <a:off x="3671888" y="2744788"/>
            <a:ext cx="1979612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2" name="Line 100"/>
          <p:cNvSpPr>
            <a:spLocks noChangeShapeType="1"/>
          </p:cNvSpPr>
          <p:nvPr/>
        </p:nvSpPr>
        <p:spPr bwMode="auto">
          <a:xfrm>
            <a:off x="3635375" y="4724400"/>
            <a:ext cx="1944688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3" name="Line 101"/>
          <p:cNvSpPr>
            <a:spLocks noChangeShapeType="1"/>
          </p:cNvSpPr>
          <p:nvPr/>
        </p:nvSpPr>
        <p:spPr bwMode="auto">
          <a:xfrm flipV="1">
            <a:off x="3600450" y="4724400"/>
            <a:ext cx="1943100" cy="865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4" name="Line 102"/>
          <p:cNvSpPr>
            <a:spLocks noChangeShapeType="1"/>
          </p:cNvSpPr>
          <p:nvPr/>
        </p:nvSpPr>
        <p:spPr bwMode="auto">
          <a:xfrm flipV="1">
            <a:off x="3600450" y="2205038"/>
            <a:ext cx="2016125" cy="4284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3" name="Text Box 104"/>
          <p:cNvSpPr txBox="1">
            <a:spLocks noChangeArrowheads="1"/>
          </p:cNvSpPr>
          <p:nvPr/>
        </p:nvSpPr>
        <p:spPr bwMode="auto">
          <a:xfrm>
            <a:off x="2340768" y="343694"/>
            <a:ext cx="504031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5400" b="1" u="sng" dirty="0">
                <a:solidFill>
                  <a:srgbClr val="660033"/>
                </a:solidFill>
                <a:latin typeface="Times New Roman" pitchFamily="18" charset="0"/>
              </a:rPr>
              <a:t/>
            </a:r>
            <a:br>
              <a:rPr lang="en-GB" sz="5400" b="1" u="sng" dirty="0">
                <a:solidFill>
                  <a:srgbClr val="660033"/>
                </a:solidFill>
                <a:latin typeface="Times New Roman" pitchFamily="18" charset="0"/>
              </a:rPr>
            </a:br>
            <a:r>
              <a:rPr lang="en-GB" b="1" u="sng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GB" b="1" u="sng" dirty="0">
                <a:solidFill>
                  <a:srgbClr val="FF0000"/>
                </a:solidFill>
                <a:latin typeface="Times New Roman" pitchFamily="18" charset="0"/>
              </a:rPr>
            </a:br>
            <a:endParaRPr lang="en-US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64" name="Text Box 105"/>
          <p:cNvSpPr txBox="1">
            <a:spLocks noChangeArrowheads="1"/>
          </p:cNvSpPr>
          <p:nvPr/>
        </p:nvSpPr>
        <p:spPr bwMode="auto">
          <a:xfrm>
            <a:off x="1800225" y="908050"/>
            <a:ext cx="61214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000" b="1" u="sng" dirty="0" err="1" smtClean="0">
                <a:solidFill>
                  <a:srgbClr val="FF3300"/>
                </a:solidFill>
                <a:latin typeface="Times New Roman" pitchFamily="18" charset="0"/>
              </a:rPr>
              <a:t>Ôn</a:t>
            </a:r>
            <a:r>
              <a:rPr lang="en-GB" sz="4000" b="1" u="sng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GB" sz="4000" b="1" u="sng" dirty="0" err="1" smtClean="0">
                <a:solidFill>
                  <a:srgbClr val="FF3300"/>
                </a:solidFill>
                <a:latin typeface="Times New Roman" pitchFamily="18" charset="0"/>
              </a:rPr>
              <a:t>bài</a:t>
            </a:r>
            <a:r>
              <a:rPr lang="en-GB" sz="4000" b="1" u="sng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GB" sz="4000" b="1" u="sng" dirty="0" err="1">
                <a:solidFill>
                  <a:srgbClr val="FF3300"/>
                </a:solidFill>
                <a:latin typeface="Times New Roman" pitchFamily="18" charset="0"/>
              </a:rPr>
              <a:t>cũ</a:t>
            </a:r>
            <a:r>
              <a:rPr lang="en-GB" sz="4000" b="1" u="sng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  <a:r>
              <a:rPr lang="en-GB" sz="5400" b="1" u="sng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GB" sz="5400" b="1" u="sng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GB" b="1" u="sng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GB" b="1" u="sng" dirty="0">
                <a:solidFill>
                  <a:srgbClr val="FF0000"/>
                </a:solidFill>
                <a:latin typeface="Times New Roman" pitchFamily="18" charset="0"/>
              </a:rPr>
            </a:br>
            <a:endParaRPr lang="en-US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2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126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26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1260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26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26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26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260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26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2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1000" fill="hold"/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1000" fill="hold"/>
                                        <p:tgtEl>
                                          <p:spTgt spid="126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126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" fill="hold"/>
                                        <p:tgtEl>
                                          <p:spTgt spid="1260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26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12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126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126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1260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6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1000" fill="hold"/>
                                        <p:tgtEl>
                                          <p:spTgt spid="126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126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126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26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12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1000" fill="hold"/>
                                        <p:tgtEl>
                                          <p:spTgt spid="126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1000" fill="hold"/>
                                        <p:tgtEl>
                                          <p:spTgt spid="126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1000" fill="hold"/>
                                        <p:tgtEl>
                                          <p:spTgt spid="1260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126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1000" fill="hold"/>
                                        <p:tgtEl>
                                          <p:spTgt spid="126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1000" fill="hold"/>
                                        <p:tgtEl>
                                          <p:spTgt spid="126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1000" fill="hold"/>
                                        <p:tgtEl>
                                          <p:spTgt spid="1260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26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1000"/>
                                        <p:tgtEl>
                                          <p:spTgt spid="12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1000" fill="hold"/>
                                        <p:tgtEl>
                                          <p:spTgt spid="126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1000" fill="hold"/>
                                        <p:tgtEl>
                                          <p:spTgt spid="126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1000" fill="hold"/>
                                        <p:tgtEl>
                                          <p:spTgt spid="126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126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1000" fill="hold"/>
                                        <p:tgtEl>
                                          <p:spTgt spid="126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1000" fill="hold"/>
                                        <p:tgtEl>
                                          <p:spTgt spid="126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1000" fill="hold"/>
                                        <p:tgtEl>
                                          <p:spTgt spid="1260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126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1000"/>
                                        <p:tgtEl>
                                          <p:spTgt spid="12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 animBg="1"/>
      <p:bldP spid="126031" grpId="0" animBg="1"/>
      <p:bldP spid="126034" grpId="0" animBg="1"/>
      <p:bldP spid="126035" grpId="0" animBg="1"/>
      <p:bldP spid="126036" grpId="0" animBg="1"/>
      <p:bldP spid="126037" grpId="0" animBg="1"/>
      <p:bldP spid="126038" grpId="0" animBg="1"/>
      <p:bldP spid="126039" grpId="0" animBg="1"/>
      <p:bldP spid="126040" grpId="0" animBg="1"/>
      <p:bldP spid="126041" grpId="0" animBg="1"/>
      <p:bldP spid="126042" grpId="0" animBg="1"/>
      <p:bldP spid="126043" grpId="0" animBg="1"/>
      <p:bldP spid="126045" grpId="0" animBg="1"/>
      <p:bldP spid="126046" grpId="0" animBg="1"/>
      <p:bldP spid="126048" grpId="0" animBg="1"/>
      <p:bldP spid="126049" grpId="0" animBg="1"/>
      <p:bldP spid="126051" grpId="0" animBg="1"/>
      <p:bldP spid="126052" grpId="0" animBg="1"/>
      <p:bldP spid="126053" grpId="0" animBg="1"/>
      <p:bldP spid="1260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23850" y="5300663"/>
            <a:ext cx="8424863" cy="833437"/>
          </a:xfrm>
          <a:prstGeom prst="rect">
            <a:avLst/>
          </a:prstGeom>
          <a:solidFill>
            <a:srgbClr val="00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.VnArial Narrow" pitchFamily="34" charset="0"/>
              </a:rPr>
              <a:t>§i ®óng phÇn ®­ường quy ®Þnh.</a:t>
            </a:r>
            <a:endParaRPr lang="en-GB" sz="4800" b="1">
              <a:solidFill>
                <a:srgbClr val="0000FF"/>
              </a:solidFill>
              <a:latin typeface=".VnArial Narrow" pitchFamily="34" charset="0"/>
            </a:endParaRPr>
          </a:p>
        </p:txBody>
      </p:sp>
      <p:pic>
        <p:nvPicPr>
          <p:cNvPr id="23555" name="Picture 3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2400"/>
            <a:ext cx="8858250" cy="50403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Oval 4"/>
          <p:cNvSpPr>
            <a:spLocks noChangeArrowheads="1"/>
          </p:cNvSpPr>
          <p:nvPr/>
        </p:nvSpPr>
        <p:spPr bwMode="auto">
          <a:xfrm rot="-5400000">
            <a:off x="2952751" y="2060575"/>
            <a:ext cx="2519362" cy="1944687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Trong thùc tÕ, khi tham gia giao th«ng c¸c em cßn thÊy ng­êi ®i xe ®¹p cã thÓ m¾c nh÷ng lçi g× ?</a:t>
            </a:r>
          </a:p>
          <a:p>
            <a:pPr eaLnBrk="1" hangingPunct="1"/>
            <a:endParaRPr lang="en-US" smtClean="0"/>
          </a:p>
        </p:txBody>
      </p:sp>
      <p:pic>
        <p:nvPicPr>
          <p:cNvPr id="24580" name="Picture 4" descr="untitled%20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0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142875" y="3284538"/>
            <a:ext cx="885825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660033"/>
                </a:solidFill>
              </a:rPr>
              <a:t>- Về nhà xem lại bài, học thuộc phần bạn cần biết.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660033"/>
                </a:solidFill>
              </a:rPr>
              <a:t>- Ôn lại tất cả các bài đã học trong HKI. </a:t>
            </a:r>
          </a:p>
        </p:txBody>
      </p:sp>
      <p:sp>
        <p:nvSpPr>
          <p:cNvPr id="148540" name="Rectangle 60"/>
          <p:cNvSpPr>
            <a:spLocks noChangeArrowheads="1"/>
          </p:cNvSpPr>
          <p:nvPr/>
        </p:nvSpPr>
        <p:spPr bwMode="auto">
          <a:xfrm>
            <a:off x="0" y="1881188"/>
            <a:ext cx="5616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68313" algn="l"/>
              </a:tabLst>
            </a:pPr>
            <a:r>
              <a:rPr lang="en-US" sz="4400">
                <a:latin typeface="Bandit" pitchFamily="18" charset="-93"/>
              </a:rPr>
              <a:t>*</a:t>
            </a:r>
            <a:r>
              <a:rPr lang="en-US" sz="6000" b="1" u="sng">
                <a:solidFill>
                  <a:srgbClr val="00FF00"/>
                </a:solidFill>
                <a:latin typeface="Tiffany-Heavy" pitchFamily="2" charset="-93"/>
              </a:rPr>
              <a:t>Dặn</a:t>
            </a:r>
            <a:r>
              <a:rPr lang="en-US" sz="6000" b="1" u="sng">
                <a:solidFill>
                  <a:srgbClr val="00FF00"/>
                </a:solidFill>
                <a:latin typeface="Bandit" pitchFamily="18" charset="-93"/>
              </a:rPr>
              <a:t> </a:t>
            </a:r>
            <a:r>
              <a:rPr lang="en-US" sz="6000" b="1" u="sng">
                <a:solidFill>
                  <a:srgbClr val="00FF00"/>
                </a:solidFill>
                <a:latin typeface="Tiffany-Heavy" pitchFamily="2" charset="-93"/>
              </a:rPr>
              <a:t>dò</a:t>
            </a:r>
            <a:r>
              <a:rPr lang="en-US" sz="6000" b="1">
                <a:solidFill>
                  <a:srgbClr val="00FF00"/>
                </a:solidFill>
                <a:latin typeface="Tiffany-Heavy" pitchFamily="2" charset="-93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8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8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8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/>
      <p:bldP spid="1485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142875" y="441325"/>
            <a:ext cx="8856663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CHÚC QUÝ THẦY CÔ </a:t>
            </a:r>
          </a:p>
          <a:p>
            <a:pPr algn="ctr">
              <a:defRPr/>
            </a:pPr>
            <a:r>
              <a:rPr lang="en-US" sz="33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 SỨC KHỎE VÀ THÀNH CÔNG</a:t>
            </a:r>
          </a:p>
          <a:p>
            <a:pPr algn="ctr">
              <a:defRPr/>
            </a:pPr>
            <a:r>
              <a:rPr lang="en-US" sz="33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 CUỘC SỐNG </a:t>
            </a:r>
          </a:p>
        </p:txBody>
      </p:sp>
    </p:spTree>
  </p:cSld>
  <p:clrMapOvr>
    <a:masterClrMapping/>
  </p:clrMapOvr>
  <p:transition>
    <p:sndAc>
      <p:stSnd>
        <p:snd r:embed="rId2" name="Bai ca Ha N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8"/>
          <p:cNvGrpSpPr>
            <a:grpSpLocks/>
          </p:cNvGrpSpPr>
          <p:nvPr/>
        </p:nvGrpSpPr>
        <p:grpSpPr bwMode="auto">
          <a:xfrm>
            <a:off x="1727201" y="738188"/>
            <a:ext cx="5040313" cy="1282700"/>
            <a:chOff x="1088" y="278"/>
            <a:chExt cx="3175" cy="808"/>
          </a:xfrm>
        </p:grpSpPr>
        <p:sp>
          <p:nvSpPr>
            <p:cNvPr id="6148" name="Rectangle 9"/>
            <p:cNvSpPr>
              <a:spLocks noChangeArrowheads="1"/>
            </p:cNvSpPr>
            <p:nvPr/>
          </p:nvSpPr>
          <p:spPr bwMode="auto">
            <a:xfrm>
              <a:off x="2548" y="663"/>
              <a:ext cx="116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3800" b="1">
                <a:solidFill>
                  <a:srgbClr val="FF0000"/>
                </a:solidFill>
              </a:endParaRPr>
            </a:p>
          </p:txBody>
        </p:sp>
        <p:sp>
          <p:nvSpPr>
            <p:cNvPr id="6150" name="Text Box 11"/>
            <p:cNvSpPr txBox="1">
              <a:spLocks noChangeArrowheads="1"/>
            </p:cNvSpPr>
            <p:nvPr/>
          </p:nvSpPr>
          <p:spPr bwMode="auto">
            <a:xfrm>
              <a:off x="1088" y="278"/>
              <a:ext cx="3175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3200" b="1" u="sng">
                  <a:solidFill>
                    <a:srgbClr val="660033"/>
                  </a:solidFill>
                  <a:latin typeface="Times New Roman" pitchFamily="18" charset="0"/>
                </a:rPr>
                <a:t>Tự nhiên và xã hội</a:t>
              </a:r>
              <a:r>
                <a:rPr lang="en-GB" sz="5400" b="1" u="sng">
                  <a:solidFill>
                    <a:srgbClr val="660033"/>
                  </a:solidFill>
                  <a:latin typeface="Times New Roman" pitchFamily="18" charset="0"/>
                </a:rPr>
                <a:t/>
              </a:r>
              <a:br>
                <a:rPr lang="en-GB" sz="5400" b="1" u="sng">
                  <a:solidFill>
                    <a:srgbClr val="660033"/>
                  </a:solidFill>
                  <a:latin typeface="Times New Roman" pitchFamily="18" charset="0"/>
                </a:rPr>
              </a:br>
              <a:r>
                <a:rPr lang="en-GB" b="1" u="sng">
                  <a:solidFill>
                    <a:srgbClr val="FF0000"/>
                  </a:solidFill>
                  <a:latin typeface="Times New Roman" pitchFamily="18" charset="0"/>
                </a:rPr>
                <a:t/>
              </a:r>
              <a:br>
                <a:rPr lang="en-GB" b="1" u="sng">
                  <a:solidFill>
                    <a:srgbClr val="FF0000"/>
                  </a:solidFill>
                  <a:latin typeface="Times New Roman" pitchFamily="18" charset="0"/>
                </a:rPr>
              </a:br>
              <a:endParaRPr lang="en-US" b="1" u="sng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1655763" y="1484313"/>
            <a:ext cx="5976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An </a:t>
            </a:r>
            <a:r>
              <a:rPr lang="en-US" sz="4000" b="1" dirty="0" err="1">
                <a:solidFill>
                  <a:srgbClr val="FF0000"/>
                </a:solidFill>
              </a:rPr>
              <a:t>toàn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khi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xe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đạp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7172" name="Picture 4" descr="untitled%20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0" y="3644900"/>
            <a:ext cx="91440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4000" b="1">
                <a:solidFill>
                  <a:srgbClr val="0033CC"/>
                </a:solidFill>
                <a:latin typeface=".VnArial Narrow" pitchFamily="34" charset="0"/>
              </a:rPr>
              <a:t>       ChØ vµ nãi ng­ười nµo ®i ®óng, ng­ười nµo ®i sai luËt giao th«ng trong c¸c h×nh dưới ®©y:</a:t>
            </a:r>
          </a:p>
        </p:txBody>
      </p:sp>
      <p:grpSp>
        <p:nvGrpSpPr>
          <p:cNvPr id="7175" name="Group 16"/>
          <p:cNvGrpSpPr>
            <a:grpSpLocks/>
          </p:cNvGrpSpPr>
          <p:nvPr/>
        </p:nvGrpSpPr>
        <p:grpSpPr bwMode="auto">
          <a:xfrm>
            <a:off x="0" y="1952625"/>
            <a:ext cx="8280400" cy="1277938"/>
            <a:chOff x="0" y="1230"/>
            <a:chExt cx="5216" cy="805"/>
          </a:xfrm>
        </p:grpSpPr>
        <p:sp>
          <p:nvSpPr>
            <p:cNvPr id="7176" name="Rectangle 12"/>
            <p:cNvSpPr>
              <a:spLocks noChangeArrowheads="1"/>
            </p:cNvSpPr>
            <p:nvPr/>
          </p:nvSpPr>
          <p:spPr bwMode="auto">
            <a:xfrm>
              <a:off x="0" y="1230"/>
              <a:ext cx="217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vi-VN" sz="4000" b="1" i="1" u="sng">
                  <a:solidFill>
                    <a:srgbClr val="0033CC"/>
                  </a:solidFill>
                </a:rPr>
                <a:t>Hoạt động 1</a:t>
              </a:r>
              <a:r>
                <a:rPr lang="vi-VN" sz="4000" b="1" i="1">
                  <a:solidFill>
                    <a:srgbClr val="0033CC"/>
                  </a:solidFill>
                </a:rPr>
                <a:t>:</a:t>
              </a:r>
              <a:endParaRPr lang="en-US" sz="4000" b="1" i="1">
                <a:solidFill>
                  <a:srgbClr val="0033CC"/>
                </a:solidFill>
              </a:endParaRPr>
            </a:p>
          </p:txBody>
        </p:sp>
        <p:sp>
          <p:nvSpPr>
            <p:cNvPr id="7177" name="Rectangle 14"/>
            <p:cNvSpPr>
              <a:spLocks noChangeArrowheads="1"/>
            </p:cNvSpPr>
            <p:nvPr/>
          </p:nvSpPr>
          <p:spPr bwMode="auto">
            <a:xfrm>
              <a:off x="1043" y="1593"/>
              <a:ext cx="417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vi-VN" sz="4000" b="1">
                  <a:solidFill>
                    <a:srgbClr val="800000"/>
                  </a:solidFill>
                </a:rPr>
                <a:t>Quan sát tranh theo nhóm</a:t>
              </a:r>
              <a:endParaRPr lang="en-US" sz="4000" b="1">
                <a:solidFill>
                  <a:srgbClr val="8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4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9"/>
          <p:cNvGrpSpPr>
            <a:grpSpLocks/>
          </p:cNvGrpSpPr>
          <p:nvPr/>
        </p:nvGrpSpPr>
        <p:grpSpPr bwMode="auto">
          <a:xfrm>
            <a:off x="358775" y="225425"/>
            <a:ext cx="4068763" cy="2416175"/>
            <a:chOff x="226" y="507"/>
            <a:chExt cx="1588" cy="1312"/>
          </a:xfrm>
        </p:grpSpPr>
        <p:sp>
          <p:nvSpPr>
            <p:cNvPr id="44043" name="Oval 11"/>
            <p:cNvSpPr>
              <a:spLocks noChangeArrowheads="1"/>
            </p:cNvSpPr>
            <p:nvPr/>
          </p:nvSpPr>
          <p:spPr bwMode="auto">
            <a:xfrm>
              <a:off x="884" y="1638"/>
              <a:ext cx="181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pic>
          <p:nvPicPr>
            <p:cNvPr id="8214" name="Picture 38" descr="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507"/>
              <a:ext cx="1588" cy="111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95" name="Group 50"/>
          <p:cNvGrpSpPr>
            <a:grpSpLocks/>
          </p:cNvGrpSpPr>
          <p:nvPr/>
        </p:nvGrpSpPr>
        <p:grpSpPr bwMode="auto">
          <a:xfrm>
            <a:off x="4967288" y="225425"/>
            <a:ext cx="3887787" cy="2374900"/>
            <a:chOff x="2154" y="504"/>
            <a:chExt cx="1587" cy="1315"/>
          </a:xfrm>
        </p:grpSpPr>
        <p:sp>
          <p:nvSpPr>
            <p:cNvPr id="44044" name="Oval 12"/>
            <p:cNvSpPr>
              <a:spLocks noChangeArrowheads="1"/>
            </p:cNvSpPr>
            <p:nvPr/>
          </p:nvSpPr>
          <p:spPr bwMode="auto">
            <a:xfrm>
              <a:off x="2835" y="1638"/>
              <a:ext cx="181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pic>
          <p:nvPicPr>
            <p:cNvPr id="8212" name="Picture 40" descr="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504"/>
              <a:ext cx="1587" cy="111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96" name="Group 51"/>
          <p:cNvGrpSpPr>
            <a:grpSpLocks/>
          </p:cNvGrpSpPr>
          <p:nvPr/>
        </p:nvGrpSpPr>
        <p:grpSpPr bwMode="auto">
          <a:xfrm>
            <a:off x="323850" y="2673350"/>
            <a:ext cx="4103688" cy="2016125"/>
            <a:chOff x="4014" y="504"/>
            <a:chExt cx="1542" cy="1293"/>
          </a:xfrm>
        </p:grpSpPr>
        <p:sp>
          <p:nvSpPr>
            <p:cNvPr id="44045" name="Oval 13"/>
            <p:cNvSpPr>
              <a:spLocks noChangeArrowheads="1"/>
            </p:cNvSpPr>
            <p:nvPr/>
          </p:nvSpPr>
          <p:spPr bwMode="auto">
            <a:xfrm>
              <a:off x="4694" y="1616"/>
              <a:ext cx="181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pic>
          <p:nvPicPr>
            <p:cNvPr id="8210" name="Picture 41" descr="00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504"/>
              <a:ext cx="1542" cy="110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97" name="Group 43"/>
          <p:cNvGrpSpPr>
            <a:grpSpLocks/>
          </p:cNvGrpSpPr>
          <p:nvPr/>
        </p:nvGrpSpPr>
        <p:grpSpPr bwMode="auto">
          <a:xfrm>
            <a:off x="5003800" y="2636838"/>
            <a:ext cx="3816350" cy="2017712"/>
            <a:chOff x="249" y="1842"/>
            <a:chExt cx="1565" cy="1248"/>
          </a:xfrm>
        </p:grpSpPr>
        <p:sp>
          <p:nvSpPr>
            <p:cNvPr id="44046" name="Oval 14"/>
            <p:cNvSpPr>
              <a:spLocks noChangeArrowheads="1"/>
            </p:cNvSpPr>
            <p:nvPr/>
          </p:nvSpPr>
          <p:spPr bwMode="auto">
            <a:xfrm>
              <a:off x="884" y="2909"/>
              <a:ext cx="181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pic>
          <p:nvPicPr>
            <p:cNvPr id="8208" name="Picture 42" descr="00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842"/>
              <a:ext cx="1565" cy="104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98" name="Group 45"/>
          <p:cNvGrpSpPr>
            <a:grpSpLocks/>
          </p:cNvGrpSpPr>
          <p:nvPr/>
        </p:nvGrpSpPr>
        <p:grpSpPr bwMode="auto">
          <a:xfrm>
            <a:off x="323850" y="4724400"/>
            <a:ext cx="2771775" cy="2017713"/>
            <a:chOff x="2253" y="1842"/>
            <a:chExt cx="1353" cy="1248"/>
          </a:xfrm>
        </p:grpSpPr>
        <p:sp>
          <p:nvSpPr>
            <p:cNvPr id="44047" name="Oval 15"/>
            <p:cNvSpPr>
              <a:spLocks noChangeArrowheads="1"/>
            </p:cNvSpPr>
            <p:nvPr/>
          </p:nvSpPr>
          <p:spPr bwMode="auto">
            <a:xfrm>
              <a:off x="2835" y="2909"/>
              <a:ext cx="181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pic>
          <p:nvPicPr>
            <p:cNvPr id="8206" name="Picture 44" descr="00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" y="1842"/>
              <a:ext cx="1353" cy="104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99" name="Group 47"/>
          <p:cNvGrpSpPr>
            <a:grpSpLocks/>
          </p:cNvGrpSpPr>
          <p:nvPr/>
        </p:nvGrpSpPr>
        <p:grpSpPr bwMode="auto">
          <a:xfrm>
            <a:off x="3276600" y="4545013"/>
            <a:ext cx="2700338" cy="2197100"/>
            <a:chOff x="3968" y="1813"/>
            <a:chExt cx="1611" cy="1232"/>
          </a:xfrm>
        </p:grpSpPr>
        <p:sp>
          <p:nvSpPr>
            <p:cNvPr id="44048" name="Oval 16"/>
            <p:cNvSpPr>
              <a:spLocks noChangeArrowheads="1"/>
            </p:cNvSpPr>
            <p:nvPr/>
          </p:nvSpPr>
          <p:spPr bwMode="auto">
            <a:xfrm>
              <a:off x="4694" y="2864"/>
              <a:ext cx="181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pic>
          <p:nvPicPr>
            <p:cNvPr id="8204" name="Picture 46" descr="00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" y="1813"/>
              <a:ext cx="1611" cy="107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00" name="Group 49"/>
          <p:cNvGrpSpPr>
            <a:grpSpLocks/>
          </p:cNvGrpSpPr>
          <p:nvPr/>
        </p:nvGrpSpPr>
        <p:grpSpPr bwMode="auto">
          <a:xfrm>
            <a:off x="6119813" y="4689475"/>
            <a:ext cx="2722562" cy="2052638"/>
            <a:chOff x="3991" y="3045"/>
            <a:chExt cx="1557" cy="1224"/>
          </a:xfrm>
        </p:grpSpPr>
        <p:sp>
          <p:nvSpPr>
            <p:cNvPr id="44049" name="Oval 17"/>
            <p:cNvSpPr>
              <a:spLocks noChangeArrowheads="1"/>
            </p:cNvSpPr>
            <p:nvPr/>
          </p:nvSpPr>
          <p:spPr bwMode="auto">
            <a:xfrm>
              <a:off x="4740" y="4088"/>
              <a:ext cx="181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pic>
          <p:nvPicPr>
            <p:cNvPr id="8202" name="Picture 48" descr="00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" y="3045"/>
              <a:ext cx="1557" cy="104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6372225" cy="47545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Oval 5"/>
          <p:cNvSpPr>
            <a:spLocks noChangeArrowheads="1"/>
          </p:cNvSpPr>
          <p:nvPr/>
        </p:nvSpPr>
        <p:spPr bwMode="auto">
          <a:xfrm rot="-1865399">
            <a:off x="1296988" y="2708275"/>
            <a:ext cx="971550" cy="1331913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3851275" y="1171575"/>
            <a:ext cx="900113" cy="9255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auto">
          <a:xfrm rot="1312749">
            <a:off x="431800" y="1089025"/>
            <a:ext cx="1284288" cy="382588"/>
          </a:xfrm>
          <a:prstGeom prst="rightArrow">
            <a:avLst>
              <a:gd name="adj1" fmla="val 50000"/>
              <a:gd name="adj2" fmla="val 83921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99"/>
                </a:solidFill>
                <a:latin typeface=".VnArial Narrow" pitchFamily="34" charset="0"/>
              </a:rPr>
              <a:t>§­ược ®i</a:t>
            </a: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 rot="1312749" flipH="1">
            <a:off x="5184775" y="2781300"/>
            <a:ext cx="1296988" cy="339725"/>
          </a:xfrm>
          <a:prstGeom prst="rightArrow">
            <a:avLst>
              <a:gd name="adj1" fmla="val 50000"/>
              <a:gd name="adj2" fmla="val 95444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99"/>
                </a:solidFill>
                <a:latin typeface=".VnArial Narrow" pitchFamily="34" charset="0"/>
              </a:rPr>
              <a:t>§­ược ®i</a:t>
            </a:r>
          </a:p>
        </p:txBody>
      </p:sp>
      <p:sp>
        <p:nvSpPr>
          <p:cNvPr id="74763" name="Oval 11"/>
          <p:cNvSpPr>
            <a:spLocks noChangeArrowheads="1"/>
          </p:cNvSpPr>
          <p:nvPr/>
        </p:nvSpPr>
        <p:spPr bwMode="auto">
          <a:xfrm>
            <a:off x="4498975" y="2133600"/>
            <a:ext cx="1081088" cy="1150938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Oval 12"/>
          <p:cNvSpPr>
            <a:spLocks noChangeArrowheads="1"/>
          </p:cNvSpPr>
          <p:nvPr/>
        </p:nvSpPr>
        <p:spPr bwMode="auto">
          <a:xfrm>
            <a:off x="439738" y="1358900"/>
            <a:ext cx="792162" cy="971550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3492500" y="3141663"/>
            <a:ext cx="900113" cy="90011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Oval 14"/>
          <p:cNvSpPr>
            <a:spLocks noChangeArrowheads="1"/>
          </p:cNvSpPr>
          <p:nvPr/>
        </p:nvSpPr>
        <p:spPr bwMode="auto">
          <a:xfrm>
            <a:off x="5435600" y="3897313"/>
            <a:ext cx="863600" cy="9350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9227" name="Oval 15"/>
          <p:cNvSpPr>
            <a:spLocks noChangeArrowheads="1"/>
          </p:cNvSpPr>
          <p:nvPr/>
        </p:nvSpPr>
        <p:spPr bwMode="auto">
          <a:xfrm>
            <a:off x="2951163" y="2349500"/>
            <a:ext cx="180975" cy="2301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Oval 16"/>
          <p:cNvSpPr>
            <a:spLocks noChangeArrowheads="1"/>
          </p:cNvSpPr>
          <p:nvPr/>
        </p:nvSpPr>
        <p:spPr bwMode="auto">
          <a:xfrm>
            <a:off x="3492500" y="96838"/>
            <a:ext cx="180975" cy="200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215900" y="1341438"/>
            <a:ext cx="177800" cy="20955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Oval 18"/>
          <p:cNvSpPr>
            <a:spLocks noChangeArrowheads="1"/>
          </p:cNvSpPr>
          <p:nvPr/>
        </p:nvSpPr>
        <p:spPr bwMode="auto">
          <a:xfrm>
            <a:off x="6227763" y="1449388"/>
            <a:ext cx="180975" cy="1778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0" y="5337175"/>
            <a:ext cx="914400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3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6408738" y="152400"/>
            <a:ext cx="273526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/>
              <a:t>      </a:t>
            </a:r>
            <a:r>
              <a:rPr lang="en-US" sz="3000" b="1">
                <a:solidFill>
                  <a:srgbClr val="0033CC"/>
                </a:solidFill>
              </a:rPr>
              <a:t>Xe ô tô khách, xe con và người đi xe máy, ba bạn nhỏ sang đường là đi đúng luật giao thông vì lúc ấy là đèn xanh.</a:t>
            </a:r>
          </a:p>
        </p:txBody>
      </p:sp>
      <p:sp>
        <p:nvSpPr>
          <p:cNvPr id="74775" name="Rectangle 23"/>
          <p:cNvSpPr>
            <a:spLocks noChangeArrowheads="1"/>
          </p:cNvSpPr>
          <p:nvPr/>
        </p:nvSpPr>
        <p:spPr bwMode="auto">
          <a:xfrm>
            <a:off x="0" y="4905375"/>
            <a:ext cx="92884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    </a:t>
            </a:r>
            <a:r>
              <a:rPr lang="en-US" sz="3600" b="1">
                <a:solidFill>
                  <a:srgbClr val="FF0000"/>
                </a:solidFill>
              </a:rPr>
              <a:t>Người dẫn xe đạp và một em bé sang đường là đi sai luật giao thông, vì sang đường lúc không đúng đèn báo hiệu.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20226 0.1171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58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2085 -0.1222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7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4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4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8" grpId="0" animBg="1"/>
      <p:bldP spid="74761" grpId="0" animBg="1"/>
      <p:bldP spid="74761" grpId="1" animBg="1"/>
      <p:bldP spid="74762" grpId="0" animBg="1"/>
      <p:bldP spid="74762" grpId="1" animBg="1"/>
      <p:bldP spid="74763" grpId="0" animBg="1"/>
      <p:bldP spid="74764" grpId="0" animBg="1"/>
      <p:bldP spid="74765" grpId="0" animBg="1"/>
      <p:bldP spid="74769" grpId="0" animBg="1"/>
      <p:bldP spid="74770" grpId="0" animBg="1"/>
      <p:bldP spid="747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16688" cy="48879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4068763" y="1377950"/>
            <a:ext cx="1331912" cy="24114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5508625" y="3933825"/>
            <a:ext cx="936625" cy="86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 rot="20340786" flipH="1">
            <a:off x="287338" y="1449388"/>
            <a:ext cx="1216025" cy="504825"/>
          </a:xfrm>
          <a:prstGeom prst="rightArrow">
            <a:avLst>
              <a:gd name="adj1" fmla="val 50000"/>
              <a:gd name="adj2" fmla="val 6022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.VnArial Narrow" pitchFamily="34" charset="0"/>
              </a:rPr>
              <a:t>§óng luËt</a:t>
            </a:r>
          </a:p>
        </p:txBody>
      </p:sp>
      <p:sp>
        <p:nvSpPr>
          <p:cNvPr id="75787" name="AutoShape 11"/>
          <p:cNvSpPr>
            <a:spLocks noChangeArrowheads="1"/>
          </p:cNvSpPr>
          <p:nvPr/>
        </p:nvSpPr>
        <p:spPr bwMode="auto">
          <a:xfrm rot="-1302453">
            <a:off x="1871663" y="1411288"/>
            <a:ext cx="1081087" cy="504825"/>
          </a:xfrm>
          <a:prstGeom prst="rightArrow">
            <a:avLst>
              <a:gd name="adj1" fmla="val 50000"/>
              <a:gd name="adj2" fmla="val 53538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.VnArial Narrow" pitchFamily="34" charset="0"/>
              </a:rPr>
              <a:t>§óng luËt</a:t>
            </a:r>
          </a:p>
        </p:txBody>
      </p:sp>
      <p:sp>
        <p:nvSpPr>
          <p:cNvPr id="75788" name="AutoShape 12"/>
          <p:cNvSpPr>
            <a:spLocks noChangeArrowheads="1"/>
          </p:cNvSpPr>
          <p:nvPr/>
        </p:nvSpPr>
        <p:spPr bwMode="auto">
          <a:xfrm rot="20297547" flipH="1">
            <a:off x="1908175" y="2203450"/>
            <a:ext cx="1223963" cy="504825"/>
          </a:xfrm>
          <a:prstGeom prst="rightArrow">
            <a:avLst>
              <a:gd name="adj1" fmla="val 50000"/>
              <a:gd name="adj2" fmla="val 6061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.VnArial Narrow" pitchFamily="34" charset="0"/>
              </a:rPr>
              <a:t>§óng luËt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6767513" y="368300"/>
            <a:ext cx="237648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   Ô tô và người đi bộ trên vỉa hè là đi đúng luật.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142875" y="4905375"/>
            <a:ext cx="8642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66"/>
                </a:solidFill>
              </a:rPr>
              <a:t>     Người đi xe đạp đi sai luật vì đã đi xe đạp vào đường một chiều.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57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57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57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6" grpId="0" animBg="1"/>
      <p:bldP spid="75786" grpId="1" animBg="1"/>
      <p:bldP spid="75787" grpId="0" animBg="1"/>
      <p:bldP spid="75787" grpId="1" animBg="1"/>
      <p:bldP spid="75788" grpId="0" animBg="1"/>
      <p:bldP spid="75788" grpId="1" animBg="1"/>
      <p:bldP spid="75793" grpId="0"/>
      <p:bldP spid="757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56438" cy="52911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Oval 5"/>
          <p:cNvSpPr>
            <a:spLocks noChangeArrowheads="1"/>
          </p:cNvSpPr>
          <p:nvPr/>
        </p:nvSpPr>
        <p:spPr bwMode="auto">
          <a:xfrm rot="961104">
            <a:off x="4016375" y="331788"/>
            <a:ext cx="1460500" cy="2268537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Oval 7"/>
          <p:cNvSpPr>
            <a:spLocks noChangeArrowheads="1"/>
          </p:cNvSpPr>
          <p:nvPr/>
        </p:nvSpPr>
        <p:spPr bwMode="auto">
          <a:xfrm>
            <a:off x="107950" y="4257675"/>
            <a:ext cx="863600" cy="9445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auto">
          <a:xfrm rot="20085490" flipH="1">
            <a:off x="5724525" y="2133600"/>
            <a:ext cx="1117600" cy="504825"/>
          </a:xfrm>
          <a:prstGeom prst="rightArrow">
            <a:avLst>
              <a:gd name="adj1" fmla="val 50000"/>
              <a:gd name="adj2" fmla="val 55346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.VnArial Narrow" pitchFamily="34" charset="0"/>
              </a:rPr>
              <a:t>§óng luËt</a:t>
            </a:r>
          </a:p>
        </p:txBody>
      </p: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142875" y="5337175"/>
            <a:ext cx="84613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</a:rPr>
              <a:t>     Người nữ đi xe đạp bên kia là đi sai luật vì đi bên trái đường.</a:t>
            </a:r>
          </a:p>
        </p:txBody>
      </p:sp>
      <p:sp>
        <p:nvSpPr>
          <p:cNvPr id="11271" name="Text Box 29"/>
          <p:cNvSpPr txBox="1">
            <a:spLocks noChangeArrowheads="1"/>
          </p:cNvSpPr>
          <p:nvPr/>
        </p:nvSpPr>
        <p:spPr bwMode="auto">
          <a:xfrm>
            <a:off x="7127875" y="0"/>
            <a:ext cx="201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000" b="1">
              <a:solidFill>
                <a:srgbClr val="FF0066"/>
              </a:solidFill>
            </a:endParaRPr>
          </a:p>
        </p:txBody>
      </p:sp>
      <p:sp>
        <p:nvSpPr>
          <p:cNvPr id="76830" name="Rectangle 30"/>
          <p:cNvSpPr>
            <a:spLocks noChangeArrowheads="1"/>
          </p:cNvSpPr>
          <p:nvPr/>
        </p:nvSpPr>
        <p:spPr bwMode="auto">
          <a:xfrm>
            <a:off x="7092950" y="0"/>
            <a:ext cx="1900238" cy="530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800" b="1">
                <a:solidFill>
                  <a:srgbClr val="0000FF"/>
                </a:solidFill>
              </a:rPr>
              <a:t> Người nam đi xe đạp đi đúng luật vì đi bên phải đường.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8" grpId="0" animBg="1"/>
      <p:bldP spid="76828" grpId="0"/>
      <p:bldP spid="768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8488" cy="52117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Oval 5"/>
          <p:cNvSpPr>
            <a:spLocks noChangeArrowheads="1"/>
          </p:cNvSpPr>
          <p:nvPr/>
        </p:nvSpPr>
        <p:spPr bwMode="auto">
          <a:xfrm rot="1403179">
            <a:off x="4570413" y="873125"/>
            <a:ext cx="2119312" cy="398938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 rot="19956621" flipH="1">
            <a:off x="863600" y="476250"/>
            <a:ext cx="1081088" cy="504825"/>
          </a:xfrm>
          <a:prstGeom prst="rightArrow">
            <a:avLst>
              <a:gd name="adj1" fmla="val 50000"/>
              <a:gd name="adj2" fmla="val 53538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.VnArial Narrow" pitchFamily="34" charset="0"/>
              </a:rPr>
              <a:t>§óng luËt</a:t>
            </a:r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 rot="-1928297">
            <a:off x="1295400" y="1881188"/>
            <a:ext cx="1258888" cy="504825"/>
          </a:xfrm>
          <a:prstGeom prst="rightArrow">
            <a:avLst>
              <a:gd name="adj1" fmla="val 50000"/>
              <a:gd name="adj2" fmla="val 6234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.VnArial Narrow" pitchFamily="34" charset="0"/>
              </a:rPr>
              <a:t>§óng luËt</a:t>
            </a:r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179388" y="4149725"/>
            <a:ext cx="1008062" cy="9445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7091363" y="260350"/>
            <a:ext cx="1801812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33CC"/>
                </a:solidFill>
              </a:rPr>
              <a:t>    Ô tô và người đi xe đạp đi đúng luật.</a:t>
            </a:r>
            <a:endParaRPr lang="vi-VN" sz="4000" b="1" u="sng">
              <a:solidFill>
                <a:srgbClr val="0033CC"/>
              </a:solidFill>
            </a:endParaRP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0" y="5265738"/>
            <a:ext cx="8820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  Các bạn học sinh đi sai luật vì chạy xe đạp trên vỉa hè dành cho người đi bộ.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  <p:bldP spid="77831" grpId="0" animBg="1"/>
      <p:bldP spid="77832" grpId="0" animBg="1"/>
      <p:bldP spid="77835" grpId="0"/>
      <p:bldP spid="778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327376"/>
  <p:tag name="VIOLETTITLE" val="Bài 33. An toàn khi đi xe đạp"/>
  <p:tag name="VIOLETLESSON" val="30"/>
  <p:tag name="VIOLETCATID" val="2219"/>
  <p:tag name="VIOLETSUBJECT" val="Tự nhiên và Xã hội 3"/>
  <p:tag name="VIOLETAUTHORID" val="8118847"/>
  <p:tag name="VIOLETAUTHORNAME" val="Trần Minh Tân"/>
  <p:tag name="VIOLETAUTHORAVATAR" val="no_avatar.jpg"/>
  <p:tag name="VIOLETAUTHORADDRESS" val="Trường TH Trường Xuân 2 - Đồng Tháp"/>
  <p:tag name="VIOLETDATE" val="2018-04-07 11:43:12"/>
  <p:tag name="VIOLETHIT" val="80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350&quot;/&gt;&lt;/object&gt;&lt;object type=&quot;3&quot; unique_id=&quot;10005&quot;&gt;&lt;property id=&quot;20148&quot; value=&quot;5&quot;/&gt;&lt;property id=&quot;20300&quot; value=&quot;Slide 3&quot;/&gt;&lt;property id=&quot;20307&quot; value=&quot;360&quot;/&gt;&lt;/object&gt;&lt;object type=&quot;3&quot; unique_id=&quot;10006&quot;&gt;&lt;property id=&quot;20148&quot; value=&quot;5&quot;/&gt;&lt;property id=&quot;20300&quot; value=&quot;Slide 4&quot;/&gt;&lt;property id=&quot;20307&quot; value=&quot;325&quot;/&gt;&lt;/object&gt;&lt;object type=&quot;3&quot; unique_id=&quot;10007&quot;&gt;&lt;property id=&quot;20148&quot; value=&quot;5&quot;/&gt;&lt;property id=&quot;20300&quot; value=&quot;Slide 5&quot;/&gt;&lt;property id=&quot;20307&quot; value=&quot;295&quot;/&gt;&lt;/object&gt;&lt;object type=&quot;3&quot; unique_id=&quot;10008&quot;&gt;&lt;property id=&quot;20148&quot; value=&quot;5&quot;/&gt;&lt;property id=&quot;20300&quot; value=&quot;Slide 6&quot;/&gt;&lt;property id=&quot;20307&quot; value=&quot;312&quot;/&gt;&lt;/object&gt;&lt;object type=&quot;3&quot; unique_id=&quot;10009&quot;&gt;&lt;property id=&quot;20148&quot; value=&quot;5&quot;/&gt;&lt;property id=&quot;20300&quot; value=&quot;Slide 7&quot;/&gt;&lt;property id=&quot;20307&quot; value=&quot;313&quot;/&gt;&lt;/object&gt;&lt;object type=&quot;3&quot; unique_id=&quot;10010&quot;&gt;&lt;property id=&quot;20148&quot; value=&quot;5&quot;/&gt;&lt;property id=&quot;20300&quot; value=&quot;Slide 8&quot;/&gt;&lt;property id=&quot;20307&quot; value=&quot;314&quot;/&gt;&lt;/object&gt;&lt;object type=&quot;3&quot; unique_id=&quot;10011&quot;&gt;&lt;property id=&quot;20148&quot; value=&quot;5&quot;/&gt;&lt;property id=&quot;20300&quot; value=&quot;Slide 9&quot;/&gt;&lt;property id=&quot;20307&quot; value=&quot;315&quot;/&gt;&lt;/object&gt;&lt;object type=&quot;3&quot; unique_id=&quot;10012&quot;&gt;&lt;property id=&quot;20148&quot; value=&quot;5&quot;/&gt;&lt;property id=&quot;20300&quot; value=&quot;Slide 10&quot;/&gt;&lt;property id=&quot;20307&quot; value=&quot;316&quot;/&gt;&lt;/object&gt;&lt;object type=&quot;3&quot; unique_id=&quot;10013&quot;&gt;&lt;property id=&quot;20148&quot; value=&quot;5&quot;/&gt;&lt;property id=&quot;20300&quot; value=&quot;Slide 11&quot;/&gt;&lt;property id=&quot;20307&quot; value=&quot;262&quot;/&gt;&lt;/object&gt;&lt;object type=&quot;3&quot; unique_id=&quot;10014&quot;&gt;&lt;property id=&quot;20148&quot; value=&quot;5&quot;/&gt;&lt;property id=&quot;20300&quot; value=&quot;Slide 12&quot;/&gt;&lt;property id=&quot;20307&quot; value=&quot;333&quot;/&gt;&lt;/object&gt;&lt;object type=&quot;3&quot; unique_id=&quot;10015&quot;&gt;&lt;property id=&quot;20148&quot; value=&quot;5&quot;/&gt;&lt;property id=&quot;20300&quot; value=&quot;Slide 13 - &amp;quot;   Theo b¹n, người ®i xe ®¹p ph¶i ®i nh­ư thÕ nµo cho ®óng luËt giao th«ng ?&amp;quot;&quot;/&gt;&lt;property id=&quot;20307&quot; value=&quot;355&quot;/&gt;&lt;/object&gt;&lt;object type=&quot;3&quot; unique_id=&quot;10016&quot;&gt;&lt;property id=&quot;20148&quot; value=&quot;5&quot;/&gt;&lt;property id=&quot;20300&quot; value=&quot;Slide 14&quot;/&gt;&lt;property id=&quot;20307&quot; value=&quot;356&quot;/&gt;&lt;/object&gt;&lt;object type=&quot;3&quot; unique_id=&quot;10017&quot;&gt;&lt;property id=&quot;20148&quot; value=&quot;5&quot;/&gt;&lt;property id=&quot;20300&quot; value=&quot;Slide 15&quot;/&gt;&lt;property id=&quot;20307&quot; value=&quot;358&quot;/&gt;&lt;/object&gt;&lt;object type=&quot;3&quot; unique_id=&quot;10018&quot;&gt;&lt;property id=&quot;20148&quot; value=&quot;5&quot;/&gt;&lt;property id=&quot;20300&quot; value=&quot;Slide 16 - &amp;quot;Thùc hµnh&amp;quot;&quot;/&gt;&lt;property id=&quot;20307&quot; value=&quot;357&quot;/&gt;&lt;/object&gt;&lt;object type=&quot;3&quot; unique_id=&quot;10019&quot;&gt;&lt;property id=&quot;20148&quot; value=&quot;5&quot;/&gt;&lt;property id=&quot;20300&quot; value=&quot;Slide 17&quot;/&gt;&lt;property id=&quot;20307&quot; value=&quot;296&quot;/&gt;&lt;/object&gt;&lt;object type=&quot;3&quot; unique_id=&quot;10020&quot;&gt;&lt;property id=&quot;20148&quot; value=&quot;5&quot;/&gt;&lt;property id=&quot;20300&quot; value=&quot;Slide 18&quot;/&gt;&lt;property id=&quot;20307&quot; value=&quot;266&quot;/&gt;&lt;/object&gt;&lt;object type=&quot;3&quot; unique_id=&quot;10021&quot;&gt;&lt;property id=&quot;20148&quot; value=&quot;5&quot;/&gt;&lt;property id=&quot;20300&quot; value=&quot;Slide 19&quot;/&gt;&lt;property id=&quot;20307&quot; value=&quot;297&quot;/&gt;&lt;/object&gt;&lt;object type=&quot;3&quot; unique_id=&quot;10022&quot;&gt;&lt;property id=&quot;20148&quot; value=&quot;5&quot;/&gt;&lt;property id=&quot;20300&quot; value=&quot;Slide 20&quot;/&gt;&lt;property id=&quot;20307&quot; value=&quot;298&quot;/&gt;&lt;/object&gt;&lt;object type=&quot;3&quot; unique_id=&quot;10023&quot;&gt;&lt;property id=&quot;20148&quot; value=&quot;5&quot;/&gt;&lt;property id=&quot;20300&quot; value=&quot;Slide 21&quot;/&gt;&lt;property id=&quot;20307&quot; value=&quot;359&quot;/&gt;&lt;/object&gt;&lt;object type=&quot;3&quot; unique_id=&quot;10024&quot;&gt;&lt;property id=&quot;20148&quot; value=&quot;5&quot;/&gt;&lt;property id=&quot;20300&quot; value=&quot;Slide 22&quot;/&gt;&lt;property id=&quot;20307&quot; value=&quot;345&quot;/&gt;&lt;/object&gt;&lt;object type=&quot;3&quot; unique_id=&quot;10071&quot;&gt;&lt;property id=&quot;20148&quot; value=&quot;5&quot;/&gt;&lt;property id=&quot;20300&quot; value=&quot;Slide 1&quot;/&gt;&lt;property id=&quot;20307&quot; value=&quot;3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1883</TotalTime>
  <Words>872</Words>
  <Application>Microsoft Office PowerPoint</Application>
  <PresentationFormat>On-screen Show (4:3)</PresentationFormat>
  <Paragraphs>109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Theo b¹n, người ®i xe ®¹p ph¶i ®i nh­ư thÕ nµo cho ®óng luËt giao th«ng ?</vt:lpstr>
      <vt:lpstr>PowerPoint Presentation</vt:lpstr>
      <vt:lpstr>PowerPoint Presentation</vt:lpstr>
      <vt:lpstr>Thùc hµnh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nguyenvantoan1971@gmail.com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VAN TOAN</dc:creator>
  <cp:lastModifiedBy>AutoBVT</cp:lastModifiedBy>
  <cp:revision>189</cp:revision>
  <dcterms:created xsi:type="dcterms:W3CDTF">2005-12-16T14:40:29Z</dcterms:created>
  <dcterms:modified xsi:type="dcterms:W3CDTF">2018-12-12T03:44:24Z</dcterms:modified>
</cp:coreProperties>
</file>