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Default Extension="ppt" ContentType="application/vnd.ms-powerpoi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2" r:id="rId2"/>
    <p:sldId id="257" r:id="rId3"/>
    <p:sldId id="297" r:id="rId4"/>
    <p:sldId id="259" r:id="rId5"/>
    <p:sldId id="286" r:id="rId6"/>
    <p:sldId id="287" r:id="rId7"/>
    <p:sldId id="288" r:id="rId8"/>
    <p:sldId id="261" r:id="rId9"/>
    <p:sldId id="334" r:id="rId10"/>
    <p:sldId id="289" r:id="rId11"/>
    <p:sldId id="263" r:id="rId12"/>
    <p:sldId id="264" r:id="rId13"/>
    <p:sldId id="265" r:id="rId14"/>
    <p:sldId id="337" r:id="rId15"/>
    <p:sldId id="336" r:id="rId16"/>
    <p:sldId id="339" r:id="rId17"/>
    <p:sldId id="328" r:id="rId18"/>
    <p:sldId id="271" r:id="rId19"/>
    <p:sldId id="273" r:id="rId20"/>
    <p:sldId id="275" r:id="rId21"/>
    <p:sldId id="307" r:id="rId22"/>
    <p:sldId id="290" r:id="rId23"/>
    <p:sldId id="276" r:id="rId24"/>
    <p:sldId id="308" r:id="rId25"/>
    <p:sldId id="291" r:id="rId26"/>
    <p:sldId id="309" r:id="rId27"/>
    <p:sldId id="311" r:id="rId28"/>
    <p:sldId id="313" r:id="rId29"/>
    <p:sldId id="315" r:id="rId30"/>
    <p:sldId id="332" r:id="rId31"/>
    <p:sldId id="318" r:id="rId32"/>
    <p:sldId id="320" r:id="rId33"/>
    <p:sldId id="341" r:id="rId34"/>
    <p:sldId id="281" r:id="rId35"/>
    <p:sldId id="282" r:id="rId36"/>
    <p:sldId id="293" r:id="rId37"/>
    <p:sldId id="303" r:id="rId38"/>
    <p:sldId id="327" r:id="rId39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3300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63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F62D6-0B81-4969-9BA9-D547FEB93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0869F-0E27-4092-8E12-652CB202C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98F4F-2836-43E6-BC7A-D71D2FA5B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242B2-293A-45AC-BADC-15AF52B74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4E533-A376-4102-9747-B02EF2C01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63B8D-7899-4DCA-A700-ED8D40D61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344BB-FCC5-4A22-8570-BCDC4E72A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BBF83-D3EA-4407-8D7B-F61769F90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A6772-AB7D-43C2-8EE5-DB7913684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8CE97-36F3-4211-BB4E-530FE9E86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F7110-3623-4A1D-AF93-479427AE2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50000">
              <a:schemeClr val="bg1"/>
            </a:gs>
            <a:gs pos="100000">
              <a:srgbClr val="FF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A6496844-DFA4-4DFA-90D9-3EF23EEAA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images.google.com.vn/imgres?imgurl=http://blognguoiquangngai.files.wordpress.com/2007/11/images1421984_ht4_vnn.jpg&amp;imgrefurl=http://blognguoiquangngai.wordpress.com/2007/11/19/th%C6%A1-van-va-lu-l%E1%BB%A5t/&amp;usg=__GpTQCb9i1KK6BXWRQEh5ht1MWj0=&amp;h=300&amp;w=400&amp;sz=31&amp;hl=vi&amp;start=1&amp;um=1&amp;tbnid=IYUT-YKgjos_VM:&amp;tbnh=93&amp;tbnw=124&amp;prev=/images?q=L%C5%A9+l%E1%BB%A5t+t%E1%BA%A1i+Qu%E1%BA%A3ng+Tr%E1%BB%8B+N%C4%83m+1999&amp;um=1&amp;hl=vi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gif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Presentation1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../VINH/THIET%20KE%20BAI%20DAY/CONGTODINH/bai%20hoi%20giang%20Av8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534400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Lịch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sử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15   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–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15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BÀI: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Nhà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Trần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và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việc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đắp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đê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GV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Thực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Phạm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Thúy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Hồng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213360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800">
                <a:solidFill>
                  <a:srgbClr val="00B0F0"/>
                </a:solidFill>
                <a:cs typeface="Times New Roman" pitchFamily="18" charset="0"/>
              </a:rPr>
              <a:t>Câu 3: Sông ngòi tạo ra những thuận lợi và khó khăn gì trong sản xuất nông nghiệp và đời sống nhân dân</a:t>
            </a:r>
            <a:r>
              <a:rPr lang="en-US" altLang="en-US" sz="2800">
                <a:solidFill>
                  <a:srgbClr val="00B0F0"/>
                </a:solidFill>
                <a:latin typeface="VNI-Times" pitchFamily="2" charset="0"/>
              </a:rPr>
              <a:t>?</a:t>
            </a: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505200"/>
            <a:ext cx="914400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-"/>
            </a:pPr>
            <a:r>
              <a:rPr lang="en-US" altLang="en-US" sz="2800">
                <a:solidFill>
                  <a:srgbClr val="FF0000"/>
                </a:solidFill>
                <a:cs typeface="Times New Roman" pitchFamily="18" charset="0"/>
              </a:rPr>
              <a:t>Sông ngòi chằng chịt là nguồn cung cấp nước cho cây trồng.</a:t>
            </a:r>
          </a:p>
          <a:p>
            <a:pPr>
              <a:spcBef>
                <a:spcPct val="20000"/>
              </a:spcBef>
            </a:pPr>
            <a:r>
              <a:rPr lang="en-US" altLang="en-US" sz="2800">
                <a:solidFill>
                  <a:srgbClr val="FF0000"/>
                </a:solidFill>
                <a:cs typeface="Times New Roman" pitchFamily="18" charset="0"/>
              </a:rPr>
              <a:t>- Nhưng cũng thường xuyên tạo ra lũ lụt làm ảnh hưởng đến mùa màng sản xuất và cuộc sống của nhân dân</a:t>
            </a:r>
            <a:r>
              <a:rPr lang="en-US" altLang="en-US" sz="2800">
                <a:solidFill>
                  <a:srgbClr val="FF0000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0" y="1295400"/>
            <a:ext cx="868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>
                <a:cs typeface="Times New Roman" pitchFamily="18" charset="0"/>
              </a:rPr>
              <a:t>1. Điều kiện nước ta và truyền thống chống lụt của nhân dân ta </a:t>
            </a:r>
            <a:endParaRPr lang="en-US" altLang="en-US" sz="240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9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533400" y="10668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lang="en-GB" altLang="en-US" sz="4400">
              <a:solidFill>
                <a:srgbClr val="FF3300"/>
              </a:solidFill>
              <a:latin typeface="VNI-Times" pitchFamily="2" charset="0"/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304800" y="1676400"/>
            <a:ext cx="853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>
                <a:cs typeface="Times New Roman" pitchFamily="18" charset="0"/>
              </a:rPr>
              <a:t>1. Điều kiện nước ta và truyền thống chống lụt của nhân dân ta </a:t>
            </a:r>
            <a:endParaRPr lang="en-US" altLang="en-US" sz="2400"/>
          </a:p>
        </p:txBody>
      </p:sp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838200" y="2514600"/>
            <a:ext cx="7620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800" b="0">
                <a:solidFill>
                  <a:srgbClr val="FF0000"/>
                </a:solidFill>
                <a:cs typeface="Times New Roman" pitchFamily="18" charset="0"/>
              </a:rPr>
              <a:t>-Dưới thời Trần nhân dân ta làm nghề trồng lúa nước là chủ yếu</a:t>
            </a:r>
            <a:r>
              <a:rPr lang="en-US" altLang="en-US" sz="2800" b="0">
                <a:solidFill>
                  <a:srgbClr val="FF0000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13319" name="Rectangle 10"/>
          <p:cNvSpPr>
            <a:spLocks noChangeArrowheads="1"/>
          </p:cNvSpPr>
          <p:nvPr/>
        </p:nvSpPr>
        <p:spPr bwMode="auto">
          <a:xfrm>
            <a:off x="838200" y="3657600"/>
            <a:ext cx="624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800" b="0">
                <a:solidFill>
                  <a:srgbClr val="FF0000"/>
                </a:solidFill>
                <a:cs typeface="Times New Roman" pitchFamily="18" charset="0"/>
              </a:rPr>
              <a:t>- Hệ thống sông ngòi chằng chịt.</a:t>
            </a:r>
          </a:p>
        </p:txBody>
      </p:sp>
      <p:sp>
        <p:nvSpPr>
          <p:cNvPr id="13320" name="Rectangle 11"/>
          <p:cNvSpPr>
            <a:spLocks noChangeArrowheads="1"/>
          </p:cNvSpPr>
          <p:nvPr/>
        </p:nvSpPr>
        <p:spPr bwMode="auto">
          <a:xfrm>
            <a:off x="838200" y="4267200"/>
            <a:ext cx="75438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-"/>
            </a:pPr>
            <a:r>
              <a:rPr lang="en-US" altLang="en-US" sz="2800" b="0">
                <a:solidFill>
                  <a:srgbClr val="FF0000"/>
                </a:solidFill>
                <a:cs typeface="Times New Roman" pitchFamily="18" charset="0"/>
              </a:rPr>
              <a:t>Sông ngòi chằng chịt là nguồn cung cấp nước cho cây trồng.</a:t>
            </a:r>
          </a:p>
          <a:p>
            <a:pPr>
              <a:spcBef>
                <a:spcPct val="20000"/>
              </a:spcBef>
            </a:pPr>
            <a:r>
              <a:rPr lang="en-US" altLang="en-US" sz="2800" b="0">
                <a:solidFill>
                  <a:srgbClr val="FF0000"/>
                </a:solidFill>
                <a:cs typeface="Times New Roman" pitchFamily="18" charset="0"/>
              </a:rPr>
              <a:t>- Nhưng cũng thường xuyên tạo ra lũ lụt làm ảnh hưởng dân đến mùa màng sản xuất và cuộc sống của nhân .</a:t>
            </a:r>
            <a:endParaRPr lang="en-US" altLang="en-US" sz="2800" b="0">
              <a:solidFill>
                <a:srgbClr val="FF00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57200" y="2057400"/>
            <a:ext cx="8077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dirty="0" err="1">
                <a:solidFill>
                  <a:srgbClr val="002060"/>
                </a:solidFill>
              </a:rPr>
              <a:t>Em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có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được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chứng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kiến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hoặc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biết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câu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chuyện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nào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về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cảnh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lũ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</a:rPr>
              <a:t>lụt</a:t>
            </a:r>
            <a:r>
              <a:rPr lang="en-US" altLang="en-US" sz="2800" dirty="0" smtClean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không</a:t>
            </a:r>
            <a:r>
              <a:rPr lang="en-US" altLang="en-US" sz="2800" dirty="0">
                <a:solidFill>
                  <a:srgbClr val="002060"/>
                </a:solidFill>
              </a:rPr>
              <a:t> ? </a:t>
            </a:r>
            <a:r>
              <a:rPr lang="en-US" altLang="en-US" sz="2800" dirty="0" err="1">
                <a:solidFill>
                  <a:srgbClr val="002060"/>
                </a:solidFill>
              </a:rPr>
              <a:t>Hãy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kể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tóm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tắt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về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cảnh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lụt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lội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đó</a:t>
            </a:r>
            <a:r>
              <a:rPr lang="en-US" altLang="en-US" sz="2800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12292" name="Picture 4" descr="20727613_images1382659_QB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untitll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85344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0" y="6324600"/>
            <a:ext cx="6858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0000CC"/>
                </a:solidFill>
              </a:rPr>
              <a:t>Những ngôi nhà chìm trong ngập lụt …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3%20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90600"/>
            <a:ext cx="79248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2362200" y="6396038"/>
            <a:ext cx="472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Nhà cửa  hoang tàn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20748830_images1427588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ncode_imageresizer_container_9" descr="1786115719_c3cb624be3_o"/>
          <p:cNvPicPr>
            <a:picLocks noChangeAspect="1" noChangeArrowheads="1"/>
          </p:cNvPicPr>
          <p:nvPr/>
        </p:nvPicPr>
        <p:blipFill>
          <a:blip r:embed="rId2">
            <a:lum bright="14000"/>
          </a:blip>
          <a:srcRect/>
          <a:stretch>
            <a:fillRect/>
          </a:stretch>
        </p:blipFill>
        <p:spPr bwMode="auto">
          <a:xfrm>
            <a:off x="0" y="152400"/>
            <a:ext cx="4406900" cy="2687638"/>
          </a:xfrm>
          <a:prstGeom prst="rect">
            <a:avLst/>
          </a:prstGeom>
          <a:noFill/>
          <a:ln w="38100">
            <a:solidFill>
              <a:srgbClr val="CC00CC"/>
            </a:solidFill>
            <a:miter lim="800000"/>
            <a:headEnd/>
            <a:tailEnd/>
          </a:ln>
        </p:spPr>
      </p:pic>
      <p:pic>
        <p:nvPicPr>
          <p:cNvPr id="19459" name="ncode_imageresizer_container_16" descr="1786388051_37bb783808_o"/>
          <p:cNvPicPr>
            <a:picLocks noChangeAspect="1" noChangeArrowheads="1"/>
          </p:cNvPicPr>
          <p:nvPr/>
        </p:nvPicPr>
        <p:blipFill>
          <a:blip r:embed="rId3">
            <a:lum bright="14000"/>
          </a:blip>
          <a:srcRect/>
          <a:stretch>
            <a:fillRect/>
          </a:stretch>
        </p:blipFill>
        <p:spPr bwMode="auto">
          <a:xfrm>
            <a:off x="228600" y="3581400"/>
            <a:ext cx="4344988" cy="2820988"/>
          </a:xfrm>
          <a:prstGeom prst="rect">
            <a:avLst/>
          </a:prstGeom>
          <a:noFill/>
          <a:ln w="38100">
            <a:solidFill>
              <a:srgbClr val="CC00CC"/>
            </a:solidFill>
            <a:miter lim="800000"/>
            <a:headEnd/>
            <a:tailEnd/>
          </a:ln>
        </p:spPr>
      </p:pic>
      <p:pic>
        <p:nvPicPr>
          <p:cNvPr id="19460" name="Picture 17" descr="images1421984_ht4_vn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lum bright="16000" contrast="-14000"/>
          </a:blip>
          <a:srcRect/>
          <a:stretch>
            <a:fillRect/>
          </a:stretch>
        </p:blipFill>
        <p:spPr bwMode="auto">
          <a:xfrm>
            <a:off x="4724400" y="3581400"/>
            <a:ext cx="4176713" cy="2865438"/>
          </a:xfrm>
          <a:prstGeom prst="rect">
            <a:avLst/>
          </a:prstGeom>
          <a:noFill/>
          <a:ln w="38100">
            <a:solidFill>
              <a:srgbClr val="CC00CC"/>
            </a:solidFill>
            <a:miter lim="800000"/>
            <a:headEnd/>
            <a:tailEnd/>
          </a:ln>
        </p:spPr>
      </p:pic>
      <p:pic>
        <p:nvPicPr>
          <p:cNvPr id="19461" name="Picture 19"/>
          <p:cNvPicPr>
            <a:picLocks noChangeAspect="1" noChangeArrowheads="1"/>
          </p:cNvPicPr>
          <p:nvPr/>
        </p:nvPicPr>
        <p:blipFill>
          <a:blip r:embed="rId6">
            <a:lum bright="14000"/>
          </a:blip>
          <a:srcRect/>
          <a:stretch>
            <a:fillRect/>
          </a:stretch>
        </p:blipFill>
        <p:spPr bwMode="auto">
          <a:xfrm>
            <a:off x="4776788" y="198438"/>
            <a:ext cx="4100512" cy="2681287"/>
          </a:xfrm>
          <a:prstGeom prst="rect">
            <a:avLst/>
          </a:prstGeom>
          <a:noFill/>
          <a:ln w="38100">
            <a:solidFill>
              <a:srgbClr val="CC00CC"/>
            </a:solidFill>
            <a:miter lim="800000"/>
            <a:headEnd/>
            <a:tailEnd/>
          </a:ln>
        </p:spPr>
      </p:pic>
      <p:sp>
        <p:nvSpPr>
          <p:cNvPr id="19462" name="Rectangle 20"/>
          <p:cNvSpPr>
            <a:spLocks noChangeArrowheads="1"/>
          </p:cNvSpPr>
          <p:nvPr/>
        </p:nvSpPr>
        <p:spPr bwMode="auto">
          <a:xfrm>
            <a:off x="677863" y="2930525"/>
            <a:ext cx="3276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Vỡ đê bao, TP.HCM ngập nặng</a:t>
            </a:r>
          </a:p>
        </p:txBody>
      </p:sp>
      <p:sp>
        <p:nvSpPr>
          <p:cNvPr id="19463" name="Rectangle 21"/>
          <p:cNvSpPr>
            <a:spLocks noChangeArrowheads="1"/>
          </p:cNvSpPr>
          <p:nvPr/>
        </p:nvSpPr>
        <p:spPr bwMode="auto">
          <a:xfrm>
            <a:off x="6121400" y="2962275"/>
            <a:ext cx="1473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Lụt ở Hà Nội</a:t>
            </a:r>
          </a:p>
        </p:txBody>
      </p:sp>
      <p:sp>
        <p:nvSpPr>
          <p:cNvPr id="19464" name="Text Box 22"/>
          <p:cNvSpPr txBox="1">
            <a:spLocks noChangeArrowheads="1"/>
          </p:cNvSpPr>
          <p:nvPr/>
        </p:nvSpPr>
        <p:spPr bwMode="auto">
          <a:xfrm>
            <a:off x="1076325" y="6403975"/>
            <a:ext cx="22129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Sinh hoạt với lụt</a:t>
            </a:r>
          </a:p>
        </p:txBody>
      </p:sp>
      <p:sp>
        <p:nvSpPr>
          <p:cNvPr id="19465" name="Text Box 23"/>
          <p:cNvSpPr txBox="1">
            <a:spLocks noChangeArrowheads="1"/>
          </p:cNvSpPr>
          <p:nvPr/>
        </p:nvSpPr>
        <p:spPr bwMode="auto">
          <a:xfrm>
            <a:off x="5840413" y="6386513"/>
            <a:ext cx="2152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Lụt ở Quảng Trị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2743200"/>
            <a:ext cx="777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800">
                <a:cs typeface="Times New Roman" pitchFamily="18" charset="0"/>
              </a:rPr>
              <a:t>2. Nhà Trần tổ chức đắp đê chống lũ lụt.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04800" y="3581400"/>
            <a:ext cx="6553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0070C0"/>
                </a:solidFill>
                <a:latin typeface="VNI-Times" pitchFamily="2" charset="0"/>
              </a:rPr>
              <a:t>- 1 hs </a:t>
            </a:r>
            <a:r>
              <a:rPr lang="en-US" altLang="en-US" sz="2400">
                <a:solidFill>
                  <a:srgbClr val="0070C0"/>
                </a:solidFill>
                <a:cs typeface="Times New Roman" pitchFamily="18" charset="0"/>
              </a:rPr>
              <a:t>đọc thông tin SGK trang 39 từ Nhà Trần ……….triều đại đắp đê. 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763000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smtClean="0">
                <a:solidFill>
                  <a:schemeClr val="hlink"/>
                </a:solidFill>
                <a:latin typeface="VNI-Times" pitchFamily="2" charset="0"/>
              </a:rPr>
              <a:t> Quan </a:t>
            </a:r>
            <a:r>
              <a:rPr lang="en-US" altLang="en-US" sz="2400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sát tranh và trả lời câu hỏi </a:t>
            </a:r>
            <a:r>
              <a:rPr lang="en-US" altLang="en-US" sz="2400" b="1" smtClean="0">
                <a:solidFill>
                  <a:schemeClr val="hlink"/>
                </a:solidFill>
                <a:latin typeface="VNI-Times" pitchFamily="2" charset="0"/>
              </a:rPr>
              <a:t>(3 phut)</a:t>
            </a:r>
            <a:endParaRPr lang="en-US" altLang="en-US" sz="2400" b="1" smtClean="0">
              <a:solidFill>
                <a:srgbClr val="0070C0"/>
              </a:solidFill>
              <a:latin typeface="VNI-Times" pitchFamily="2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i="1" smtClean="0">
                <a:latin typeface="Times New Roman" pitchFamily="18" charset="0"/>
                <a:cs typeface="Times New Roman" pitchFamily="18" charset="0"/>
              </a:rPr>
              <a:t>Nhà Trần đã có biện pháp gì trong việc đắp đê?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1905000"/>
            <a:ext cx="8686800" cy="4800600"/>
            <a:chOff x="229" y="769"/>
            <a:chExt cx="5362" cy="3479"/>
          </a:xfrm>
        </p:grpSpPr>
        <p:grpSp>
          <p:nvGrpSpPr>
            <p:cNvPr id="21510" name="Group 5"/>
            <p:cNvGrpSpPr>
              <a:grpSpLocks/>
            </p:cNvGrpSpPr>
            <p:nvPr/>
          </p:nvGrpSpPr>
          <p:grpSpPr bwMode="auto">
            <a:xfrm>
              <a:off x="229" y="769"/>
              <a:ext cx="5362" cy="3479"/>
              <a:chOff x="901" y="697"/>
              <a:chExt cx="3814" cy="2825"/>
            </a:xfrm>
          </p:grpSpPr>
          <p:pic>
            <p:nvPicPr>
              <p:cNvPr id="21512" name="Picture 6" descr="IMG0420A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49" y="700"/>
                <a:ext cx="3764" cy="28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513" name="Rectangle 7"/>
              <p:cNvSpPr>
                <a:spLocks noChangeArrowheads="1"/>
              </p:cNvSpPr>
              <p:nvPr/>
            </p:nvSpPr>
            <p:spPr bwMode="auto">
              <a:xfrm>
                <a:off x="4621" y="697"/>
                <a:ext cx="94" cy="281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3399"/>
                  </a:gs>
                </a:gsLst>
                <a:lin ang="0" scaled="1"/>
              </a:gradFill>
              <a:ln w="38100" cmpd="dbl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514" name="Rectangle 8"/>
              <p:cNvSpPr>
                <a:spLocks noChangeArrowheads="1"/>
              </p:cNvSpPr>
              <p:nvPr/>
            </p:nvSpPr>
            <p:spPr bwMode="auto">
              <a:xfrm>
                <a:off x="901" y="703"/>
                <a:ext cx="94" cy="281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3399"/>
                  </a:gs>
                </a:gsLst>
                <a:lin ang="0" scaled="1"/>
              </a:gradFill>
              <a:ln w="38100" cmpd="dbl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21511" name="Text Box 10"/>
            <p:cNvSpPr txBox="1">
              <a:spLocks noChangeArrowheads="1"/>
            </p:cNvSpPr>
            <p:nvPr/>
          </p:nvSpPr>
          <p:spPr bwMode="auto">
            <a:xfrm>
              <a:off x="541" y="3934"/>
              <a:ext cx="4738" cy="246"/>
            </a:xfrm>
            <a:prstGeom prst="rect">
              <a:avLst/>
            </a:prstGeom>
            <a:noFill/>
            <a:ln w="38100" cmpd="dbl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GB" altLang="en-US" sz="1600" b="0" i="1">
                <a:solidFill>
                  <a:srgbClr val="000000"/>
                </a:solidFill>
                <a:latin typeface=".VnArial Narrow" pitchFamily="34" charset="0"/>
              </a:endParaRPr>
            </a:p>
          </p:txBody>
        </p:sp>
      </p:grp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85800" y="1219200"/>
            <a:ext cx="426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altLang="en-US" sz="2800" u="sng" dirty="0" err="1" smtClean="0">
                <a:solidFill>
                  <a:srgbClr val="FF3300"/>
                </a:solidFill>
                <a:cs typeface="Times New Roman" pitchFamily="18" charset="0"/>
              </a:rPr>
              <a:t>Ôn</a:t>
            </a:r>
            <a:r>
              <a:rPr lang="en-US" altLang="en-US" sz="2800" u="sng" dirty="0" smtClean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sz="2800" u="sng" dirty="0" err="1" smtClean="0">
                <a:solidFill>
                  <a:srgbClr val="FF3300"/>
                </a:solidFill>
                <a:cs typeface="Times New Roman" pitchFamily="18" charset="0"/>
              </a:rPr>
              <a:t>bài</a:t>
            </a:r>
            <a:r>
              <a:rPr lang="en-US" altLang="en-US" sz="2800" u="sng" dirty="0" smtClean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sz="2800" u="sng" dirty="0" err="1">
                <a:solidFill>
                  <a:srgbClr val="FF3300"/>
                </a:solidFill>
                <a:cs typeface="Times New Roman" pitchFamily="18" charset="0"/>
              </a:rPr>
              <a:t>cũ</a:t>
            </a:r>
            <a:endParaRPr lang="en-US" altLang="en-US" sz="4000" u="sng" dirty="0">
              <a:solidFill>
                <a:srgbClr val="FF3300"/>
              </a:solidFill>
              <a:cs typeface="Times New Roman" pitchFamily="18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2514600"/>
            <a:ext cx="8534400" cy="8382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Câu 1: Nhà Trần ra đời trong hoàn cảnh nào?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04800" y="4191000"/>
            <a:ext cx="8078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altLang="en-US" sz="280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57200" y="3429000"/>
            <a:ext cx="8229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dirty="0">
                <a:solidFill>
                  <a:srgbClr val="0070C0"/>
                </a:solidFill>
                <a:cs typeface="Times New Roman" pitchFamily="18" charset="0"/>
              </a:rPr>
              <a:t>- </a:t>
            </a:r>
            <a:r>
              <a:rPr lang="en-US" altLang="en-US" sz="2800" dirty="0" err="1">
                <a:solidFill>
                  <a:srgbClr val="0070C0"/>
                </a:solidFill>
                <a:cs typeface="Times New Roman" pitchFamily="18" charset="0"/>
              </a:rPr>
              <a:t>Đến</a:t>
            </a:r>
            <a:r>
              <a:rPr lang="en-US" alt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cs typeface="Times New Roman" pitchFamily="18" charset="0"/>
              </a:rPr>
              <a:t>cuối</a:t>
            </a:r>
            <a:r>
              <a:rPr lang="en-US" alt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cs typeface="Times New Roman" pitchFamily="18" charset="0"/>
              </a:rPr>
              <a:t>thế</a:t>
            </a:r>
            <a:r>
              <a:rPr lang="en-US" alt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cs typeface="Times New Roman" pitchFamily="18" charset="0"/>
              </a:rPr>
              <a:t>kỉ</a:t>
            </a:r>
            <a:r>
              <a:rPr lang="en-US" altLang="en-US" sz="2800" dirty="0">
                <a:solidFill>
                  <a:srgbClr val="0070C0"/>
                </a:solidFill>
                <a:cs typeface="Times New Roman" pitchFamily="18" charset="0"/>
              </a:rPr>
              <a:t> XII, </a:t>
            </a:r>
            <a:r>
              <a:rPr lang="en-US" altLang="en-US" sz="2800" dirty="0" err="1">
                <a:solidFill>
                  <a:srgbClr val="0070C0"/>
                </a:solidFill>
                <a:cs typeface="Times New Roman" pitchFamily="18" charset="0"/>
              </a:rPr>
              <a:t>nội</a:t>
            </a:r>
            <a:r>
              <a:rPr lang="en-US" alt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cs typeface="Times New Roman" pitchFamily="18" charset="0"/>
              </a:rPr>
              <a:t>bộ</a:t>
            </a:r>
            <a:r>
              <a:rPr lang="en-US" alt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cs typeface="Times New Roman" pitchFamily="18" charset="0"/>
              </a:rPr>
              <a:t>triều</a:t>
            </a:r>
            <a:r>
              <a:rPr lang="en-US" alt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cs typeface="Times New Roman" pitchFamily="18" charset="0"/>
              </a:rPr>
              <a:t>đình</a:t>
            </a:r>
            <a:r>
              <a:rPr lang="en-US" alt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cs typeface="Times New Roman" pitchFamily="18" charset="0"/>
              </a:rPr>
              <a:t>lục</a:t>
            </a:r>
            <a:r>
              <a:rPr lang="en-US" alt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cs typeface="Times New Roman" pitchFamily="18" charset="0"/>
              </a:rPr>
              <a:t>đục,đời</a:t>
            </a:r>
            <a:r>
              <a:rPr lang="en-US" alt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cs typeface="Times New Roman" pitchFamily="18" charset="0"/>
              </a:rPr>
              <a:t>sống</a:t>
            </a:r>
            <a:r>
              <a:rPr lang="en-US" alt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cs typeface="Times New Roman" pitchFamily="18" charset="0"/>
              </a:rPr>
              <a:t>nhân</a:t>
            </a:r>
            <a:r>
              <a:rPr lang="en-US" alt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cs typeface="Times New Roman" pitchFamily="18" charset="0"/>
              </a:rPr>
              <a:t>dân</a:t>
            </a:r>
            <a:r>
              <a:rPr lang="en-US" alt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cs typeface="Times New Roman" pitchFamily="18" charset="0"/>
              </a:rPr>
              <a:t>khổ</a:t>
            </a:r>
            <a:r>
              <a:rPr lang="en-US" alt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cs typeface="Times New Roman" pitchFamily="18" charset="0"/>
              </a:rPr>
              <a:t>cực</a:t>
            </a:r>
            <a:r>
              <a:rPr lang="en-US" altLang="en-US" sz="2800" dirty="0">
                <a:solidFill>
                  <a:srgbClr val="0070C0"/>
                </a:solidFill>
                <a:cs typeface="Times New Roman" pitchFamily="18" charset="0"/>
              </a:rPr>
              <a:t> ,</a:t>
            </a:r>
            <a:r>
              <a:rPr lang="en-US" altLang="en-US" sz="2800" dirty="0" err="1">
                <a:solidFill>
                  <a:srgbClr val="0070C0"/>
                </a:solidFill>
                <a:cs typeface="Times New Roman" pitchFamily="18" charset="0"/>
              </a:rPr>
              <a:t>giắc</a:t>
            </a:r>
            <a:r>
              <a:rPr lang="en-US" alt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cs typeface="Times New Roman" pitchFamily="18" charset="0"/>
              </a:rPr>
              <a:t>ngoại</a:t>
            </a:r>
            <a:r>
              <a:rPr lang="en-US" alt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cs typeface="Times New Roman" pitchFamily="18" charset="0"/>
              </a:rPr>
              <a:t>xâm</a:t>
            </a:r>
            <a:r>
              <a:rPr lang="en-US" alt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cs typeface="Times New Roman" pitchFamily="18" charset="0"/>
              </a:rPr>
              <a:t>lăm</a:t>
            </a:r>
            <a:r>
              <a:rPr lang="en-US" altLang="en-US" sz="2800" dirty="0">
                <a:solidFill>
                  <a:srgbClr val="0070C0"/>
                </a:solidFill>
                <a:cs typeface="Times New Roman" pitchFamily="18" charset="0"/>
              </a:rPr>
              <a:t> le </a:t>
            </a:r>
            <a:r>
              <a:rPr lang="en-US" altLang="en-US" sz="2800" dirty="0" err="1">
                <a:solidFill>
                  <a:srgbClr val="0070C0"/>
                </a:solidFill>
                <a:cs typeface="Times New Roman" pitchFamily="18" charset="0"/>
              </a:rPr>
              <a:t>xâm</a:t>
            </a:r>
            <a:r>
              <a:rPr lang="en-US" alt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cs typeface="Times New Roman" pitchFamily="18" charset="0"/>
              </a:rPr>
              <a:t>lược</a:t>
            </a:r>
            <a:r>
              <a:rPr lang="en-US" alt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cs typeface="Times New Roman" pitchFamily="18" charset="0"/>
              </a:rPr>
              <a:t>nước</a:t>
            </a:r>
            <a:r>
              <a:rPr lang="en-US" alt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cs typeface="Times New Roman" pitchFamily="18" charset="0"/>
              </a:rPr>
              <a:t>ta</a:t>
            </a:r>
            <a:r>
              <a:rPr lang="en-US" altLang="en-US" sz="2800" dirty="0">
                <a:solidFill>
                  <a:srgbClr val="0070C0"/>
                </a:solidFill>
                <a:cs typeface="Times New Roman" pitchFamily="18" charset="0"/>
              </a:rPr>
              <a:t>. </a:t>
            </a:r>
            <a:r>
              <a:rPr lang="en-US" altLang="en-US" sz="2800" dirty="0" err="1">
                <a:solidFill>
                  <a:srgbClr val="0070C0"/>
                </a:solidFill>
                <a:cs typeface="Times New Roman" pitchFamily="18" charset="0"/>
              </a:rPr>
              <a:t>Đầu</a:t>
            </a:r>
            <a:r>
              <a:rPr lang="en-US" alt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cs typeface="Times New Roman" pitchFamily="18" charset="0"/>
              </a:rPr>
              <a:t>năm</a:t>
            </a:r>
            <a:r>
              <a:rPr lang="en-US" altLang="en-US" sz="2800" dirty="0">
                <a:solidFill>
                  <a:srgbClr val="0070C0"/>
                </a:solidFill>
                <a:cs typeface="Times New Roman" pitchFamily="18" charset="0"/>
              </a:rPr>
              <a:t> 1226, </a:t>
            </a:r>
            <a:r>
              <a:rPr lang="en-US" altLang="en-US" sz="2800" dirty="0" err="1">
                <a:solidFill>
                  <a:srgbClr val="0070C0"/>
                </a:solidFill>
                <a:cs typeface="Times New Roman" pitchFamily="18" charset="0"/>
              </a:rPr>
              <a:t>Lý</a:t>
            </a:r>
            <a:r>
              <a:rPr lang="en-US" alt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cs typeface="Times New Roman" pitchFamily="18" charset="0"/>
              </a:rPr>
              <a:t>Chiêu</a:t>
            </a:r>
            <a:r>
              <a:rPr lang="en-US" alt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cs typeface="Times New Roman" pitchFamily="18" charset="0"/>
              </a:rPr>
              <a:t>Hoàng</a:t>
            </a:r>
            <a:r>
              <a:rPr lang="en-US" alt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cs typeface="Times New Roman" pitchFamily="18" charset="0"/>
              </a:rPr>
              <a:t>nhường</a:t>
            </a:r>
            <a:r>
              <a:rPr lang="en-US" alt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cs typeface="Times New Roman" pitchFamily="18" charset="0"/>
              </a:rPr>
              <a:t>ngôi</a:t>
            </a:r>
            <a:r>
              <a:rPr lang="en-US" alt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cs typeface="Times New Roman" pitchFamily="18" charset="0"/>
              </a:rPr>
              <a:t>cho</a:t>
            </a:r>
            <a:r>
              <a:rPr lang="en-US" alt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cs typeface="Times New Roman" pitchFamily="18" charset="0"/>
              </a:rPr>
              <a:t>chồng</a:t>
            </a:r>
            <a:r>
              <a:rPr lang="en-US" alt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cs typeface="Times New Roman" pitchFamily="18" charset="0"/>
              </a:rPr>
              <a:t>là</a:t>
            </a:r>
            <a:r>
              <a:rPr lang="en-US" alt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cs typeface="Times New Roman" pitchFamily="18" charset="0"/>
              </a:rPr>
              <a:t>T</a:t>
            </a:r>
            <a:r>
              <a:rPr lang="en-US" altLang="en-US" sz="2800" dirty="0" err="1" smtClean="0">
                <a:solidFill>
                  <a:srgbClr val="0070C0"/>
                </a:solidFill>
                <a:cs typeface="Times New Roman" pitchFamily="18" charset="0"/>
              </a:rPr>
              <a:t>rần</a:t>
            </a:r>
            <a:r>
              <a:rPr lang="en-US" altLang="en-US" sz="28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cs typeface="Times New Roman" pitchFamily="18" charset="0"/>
              </a:rPr>
              <a:t>C</a:t>
            </a:r>
            <a:r>
              <a:rPr lang="en-US" altLang="en-US" sz="2800" dirty="0" err="1" smtClean="0">
                <a:solidFill>
                  <a:srgbClr val="0070C0"/>
                </a:solidFill>
                <a:cs typeface="Times New Roman" pitchFamily="18" charset="0"/>
              </a:rPr>
              <a:t>ảnh</a:t>
            </a:r>
            <a:r>
              <a:rPr lang="en-US" altLang="en-US" sz="2800" dirty="0">
                <a:solidFill>
                  <a:srgbClr val="0070C0"/>
                </a:solidFill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70C0"/>
                </a:solidFill>
                <a:cs typeface="Times New Roman" pitchFamily="18" charset="0"/>
              </a:rPr>
              <a:t>nhà</a:t>
            </a:r>
            <a:r>
              <a:rPr lang="en-US" alt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cs typeface="Times New Roman" pitchFamily="18" charset="0"/>
              </a:rPr>
              <a:t>T</a:t>
            </a:r>
            <a:r>
              <a:rPr lang="en-US" altLang="en-US" sz="2800" dirty="0" err="1" smtClean="0">
                <a:solidFill>
                  <a:srgbClr val="0070C0"/>
                </a:solidFill>
                <a:cs typeface="Times New Roman" pitchFamily="18" charset="0"/>
              </a:rPr>
              <a:t>rần</a:t>
            </a:r>
            <a:r>
              <a:rPr lang="en-US" altLang="en-US" sz="28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cs typeface="Times New Roman" pitchFamily="18" charset="0"/>
              </a:rPr>
              <a:t>được</a:t>
            </a:r>
            <a:r>
              <a:rPr lang="en-US" alt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cs typeface="Times New Roman" pitchFamily="18" charset="0"/>
              </a:rPr>
              <a:t>thành</a:t>
            </a:r>
            <a:r>
              <a:rPr lang="en-US" alt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cs typeface="Times New Roman" pitchFamily="18" charset="0"/>
              </a:rPr>
              <a:t>lập</a:t>
            </a:r>
            <a:r>
              <a:rPr lang="en-US" altLang="en-US" sz="3200" dirty="0">
                <a:solidFill>
                  <a:srgbClr val="0070C0"/>
                </a:solidFill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3048000"/>
            <a:ext cx="8534400" cy="3429000"/>
          </a:xfrm>
        </p:spPr>
        <p:txBody>
          <a:bodyPr/>
          <a:lstStyle/>
          <a:p>
            <a:pPr eaLnBrk="1" hangingPunct="1"/>
            <a:r>
              <a:rPr lang="en-US" alt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alt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alt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alt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alt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buFontTx/>
              <a:buNone/>
            </a:pP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1248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vịêc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nom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457200" y="838200"/>
            <a:ext cx="739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dirty="0">
                <a:latin typeface="VNI-Times" pitchFamily="2" charset="0"/>
              </a:rPr>
              <a:t>2. </a:t>
            </a:r>
            <a:r>
              <a:rPr lang="en-US" altLang="en-US" sz="2800" dirty="0" err="1">
                <a:cs typeface="Times New Roman" pitchFamily="18" charset="0"/>
              </a:rPr>
              <a:t>Nhà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Trần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tổ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chức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đắp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đê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chống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lũ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lụt</a:t>
            </a:r>
            <a:r>
              <a:rPr lang="en-US" altLang="en-US" sz="2800" dirty="0">
                <a:cs typeface="Times New Roman" pitchFamily="18" charset="0"/>
              </a:rPr>
              <a:t>.</a:t>
            </a:r>
          </a:p>
        </p:txBody>
      </p:sp>
      <p:sp>
        <p:nvSpPr>
          <p:cNvPr id="5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724400" y="1905000"/>
            <a:ext cx="4114800" cy="5334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chemeClr val="tx2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/>
          <a:lstStyle/>
          <a:p>
            <a:pPr marL="342900" indent="-342900" algn="ctr">
              <a:lnSpc>
                <a:spcPct val="90000"/>
              </a:lnSpc>
              <a:defRPr/>
            </a:pPr>
            <a:r>
              <a:rPr lang="en-US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Đại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diện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các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nhóm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trình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bày</a:t>
            </a:r>
            <a:endParaRPr lang="en-GB" sz="24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304800" y="1447800"/>
            <a:ext cx="64182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>
                <a:latin typeface="VNI-Times" pitchFamily="2" charset="0"/>
              </a:rPr>
              <a:t>2. </a:t>
            </a:r>
            <a:r>
              <a:rPr lang="en-US" altLang="en-US" sz="2800">
                <a:cs typeface="Times New Roman" pitchFamily="18" charset="0"/>
              </a:rPr>
              <a:t>Nhà Trần tổ chức đắp đê chống lũ lụt.</a:t>
            </a:r>
          </a:p>
          <a:p>
            <a:endParaRPr lang="en-US" altLang="en-US" sz="280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533400" y="1997075"/>
            <a:ext cx="7467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-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Đã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lập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Hà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Đê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Sứ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để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trông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coi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việc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đắp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đê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và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bảo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vệ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đê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.</a:t>
            </a:r>
          </a:p>
          <a:p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-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Năm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1248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nhân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dân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cả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nước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được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lệnh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mở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rộng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vịêc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đắp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đê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suốt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từ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đầu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nguồn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các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con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sông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lớn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cho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đến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cửa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biển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.</a:t>
            </a:r>
          </a:p>
          <a:p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-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Khi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có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lũ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lụt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tất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cả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mọi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người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không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phân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biết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trai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gái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giàu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nghèo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đều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phải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tham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gia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bảo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vệ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đê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.</a:t>
            </a:r>
          </a:p>
          <a:p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-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Các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vua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cs typeface="Times New Roman" pitchFamily="18" charset="0"/>
              </a:rPr>
              <a:t>nhà</a:t>
            </a:r>
            <a:r>
              <a:rPr lang="en-US" altLang="en-US" sz="24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cs typeface="Times New Roman" pitchFamily="18" charset="0"/>
              </a:rPr>
              <a:t>Trần</a:t>
            </a:r>
            <a:r>
              <a:rPr lang="en-US" altLang="en-US" sz="24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có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khi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tự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mình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trông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nom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việc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đắp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itchFamily="18" charset="0"/>
              </a:rPr>
              <a:t>đê</a:t>
            </a:r>
            <a:r>
              <a:rPr lang="en-US" altLang="en-US" sz="2400" dirty="0">
                <a:solidFill>
                  <a:srgbClr val="0070C0"/>
                </a:solidFill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152400" y="4038600"/>
            <a:ext cx="6764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chemeClr val="tx2"/>
                </a:solidFill>
                <a:latin typeface="VNI-Times" pitchFamily="2" charset="0"/>
              </a:rPr>
              <a:t>3. </a:t>
            </a:r>
            <a:r>
              <a:rPr lang="en-US" altLang="en-US" sz="2800">
                <a:solidFill>
                  <a:schemeClr val="tx2"/>
                </a:solidFill>
                <a:cs typeface="Times New Roman" pitchFamily="18" charset="0"/>
              </a:rPr>
              <a:t>Kết quả công việc đắp đê của nhà Trần</a:t>
            </a:r>
            <a:r>
              <a:rPr lang="en-US" altLang="en-US" sz="2800">
                <a:solidFill>
                  <a:schemeClr val="tx2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28600" y="3048000"/>
            <a:ext cx="6415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>
                <a:latin typeface="VNI-Times" pitchFamily="2" charset="0"/>
              </a:rPr>
              <a:t>2</a:t>
            </a:r>
            <a:r>
              <a:rPr lang="en-US" altLang="en-US">
                <a:latin typeface="VNI-Times" pitchFamily="2" charset="0"/>
              </a:rPr>
              <a:t>. </a:t>
            </a:r>
            <a:r>
              <a:rPr lang="en-US" altLang="en-US" sz="2800">
                <a:cs typeface="Times New Roman" pitchFamily="18" charset="0"/>
              </a:rPr>
              <a:t>Nhà Trần tổ chức đắp đê chống lũ lụt</a:t>
            </a:r>
            <a:r>
              <a:rPr lang="en-US" altLang="en-US">
                <a:cs typeface="Times New Roman" pitchFamily="18" charset="0"/>
              </a:rPr>
              <a:t>.</a:t>
            </a: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0" y="190500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 sz="2800">
              <a:cs typeface="Times New Roman" pitchFamily="18" charset="0"/>
            </a:endParaRPr>
          </a:p>
          <a:p>
            <a:endParaRPr lang="en-US" altLang="en-US" sz="280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304800" y="1752600"/>
            <a:ext cx="8305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>
                <a:cs typeface="Times New Roman" pitchFamily="18" charset="0"/>
              </a:rPr>
              <a:t>1. Điều kiện nước ta và truyền thống chống lụt của nhân dân ta.</a:t>
            </a:r>
            <a:endParaRPr lang="en-US" altLang="en-US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685800" y="2743200"/>
            <a:ext cx="7848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0070C0"/>
                </a:solidFill>
                <a:latin typeface="VNI-Times" pitchFamily="2" charset="0"/>
              </a:rPr>
              <a:t>- 1 HS </a:t>
            </a:r>
            <a:r>
              <a:rPr lang="en-US" altLang="en-US" sz="2400">
                <a:solidFill>
                  <a:srgbClr val="0070C0"/>
                </a:solidFill>
                <a:cs typeface="Times New Roman" pitchFamily="18" charset="0"/>
              </a:rPr>
              <a:t>đọc thông tin SGK trang 39 từ : Đến thời  nhà Trần ……….nông nghiệp phát triển. 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685800" y="1905000"/>
            <a:ext cx="6934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chemeClr val="tx2"/>
                </a:solidFill>
                <a:cs typeface="Times New Roman" pitchFamily="18" charset="0"/>
              </a:rPr>
              <a:t>3. Kết quả công việc đắp đê của nhà Trần.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990600" y="2819400"/>
            <a:ext cx="68580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400">
                <a:solidFill>
                  <a:srgbClr val="FF3300"/>
                </a:solidFill>
                <a:latin typeface="VNI-Times" pitchFamily="2" charset="0"/>
              </a:rPr>
              <a:t>Thảo luận </a:t>
            </a:r>
            <a:r>
              <a:rPr lang="en-US" altLang="en-US" sz="2400">
                <a:solidFill>
                  <a:srgbClr val="FF3300"/>
                </a:solidFill>
                <a:cs typeface="Times New Roman" pitchFamily="18" charset="0"/>
              </a:rPr>
              <a:t>nhóm</a:t>
            </a:r>
            <a:r>
              <a:rPr lang="en-US" altLang="en-US" sz="2400">
                <a:solidFill>
                  <a:srgbClr val="FF3300"/>
                </a:solidFill>
                <a:latin typeface="VNI-Times" pitchFamily="2" charset="0"/>
              </a:rPr>
              <a:t>  2ø ( 3 </a:t>
            </a:r>
            <a:r>
              <a:rPr lang="en-US" altLang="en-US" sz="2400">
                <a:solidFill>
                  <a:srgbClr val="FF3300"/>
                </a:solidFill>
                <a:cs typeface="Times New Roman" pitchFamily="18" charset="0"/>
              </a:rPr>
              <a:t>phút</a:t>
            </a:r>
            <a:r>
              <a:rPr lang="en-US" altLang="en-US" sz="2400">
                <a:solidFill>
                  <a:srgbClr val="FF3300"/>
                </a:solidFill>
                <a:latin typeface="VNI-Times" pitchFamily="2" charset="0"/>
              </a:rPr>
              <a:t>) traû lôøi caâu hỏi.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28600" y="3429000"/>
            <a:ext cx="86868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400">
                <a:solidFill>
                  <a:srgbClr val="0070C0"/>
                </a:solidFill>
                <a:cs typeface="Times New Roman" pitchFamily="18" charset="0"/>
              </a:rPr>
              <a:t>1. Nhà trần đã thu được kết quả như thế nào trong việc đắp đê?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28600" y="4114800"/>
            <a:ext cx="8458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0070C0"/>
                </a:solidFill>
                <a:latin typeface="VNI-Times" pitchFamily="2" charset="0"/>
              </a:rPr>
              <a:t>2.Hệ </a:t>
            </a:r>
            <a:r>
              <a:rPr lang="en-US" altLang="en-US" sz="2400">
                <a:solidFill>
                  <a:srgbClr val="0070C0"/>
                </a:solidFill>
                <a:cs typeface="Times New Roman" pitchFamily="18" charset="0"/>
              </a:rPr>
              <a:t>thống đê điều đã giúp gì cho sản suất và đời sống nhân dân </a:t>
            </a:r>
            <a:r>
              <a:rPr lang="en-US" altLang="en-US" sz="2400">
                <a:solidFill>
                  <a:srgbClr val="0070C0"/>
                </a:solidFill>
                <a:latin typeface="VNI-Times" pitchFamily="2" charset="0"/>
              </a:rPr>
              <a:t>ta ?</a:t>
            </a:r>
            <a:endParaRPr lang="en-US" altLang="en-US" sz="2400">
              <a:solidFill>
                <a:srgbClr val="0070C0"/>
              </a:solidFill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28600" y="1981200"/>
            <a:ext cx="7467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chemeClr val="tx2"/>
                </a:solidFill>
                <a:latin typeface="VNI-Times" pitchFamily="2" charset="0"/>
              </a:rPr>
              <a:t>3. </a:t>
            </a:r>
            <a:r>
              <a:rPr lang="en-US" altLang="en-US" sz="2800">
                <a:solidFill>
                  <a:schemeClr val="tx2"/>
                </a:solidFill>
                <a:cs typeface="Times New Roman" pitchFamily="18" charset="0"/>
              </a:rPr>
              <a:t>Kết quả công việc đắp đê của nhà Trần</a:t>
            </a:r>
            <a:r>
              <a:rPr lang="en-US" altLang="en-US" sz="2800">
                <a:solidFill>
                  <a:schemeClr val="tx2"/>
                </a:solidFill>
                <a:latin typeface="VNI-Times" pitchFamily="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276600"/>
            <a:ext cx="84582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Hệ thống đê đã hình thành dọc theo sông Hồng và các sông lớn khác ở đồng bằng Bắc Bộ và Bắc Trung Bộ.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04800" y="1600200"/>
            <a:ext cx="723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chemeClr val="tx2"/>
                </a:solidFill>
                <a:cs typeface="Times New Roman" pitchFamily="18" charset="0"/>
              </a:rPr>
              <a:t>3. Kết quả công việc đắp đê của nhà trần.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26670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0070C0"/>
                </a:solidFill>
                <a:latin typeface="VNI-Times" pitchFamily="2" charset="0"/>
              </a:rPr>
              <a:t>1</a:t>
            </a:r>
            <a:r>
              <a:rPr lang="en-US" altLang="en-US" sz="2400">
                <a:solidFill>
                  <a:srgbClr val="0070C0"/>
                </a:solidFill>
                <a:latin typeface="VNI-Times" pitchFamily="2" charset="0"/>
                <a:cs typeface="Times New Roman" pitchFamily="18" charset="0"/>
              </a:rPr>
              <a:t>)</a:t>
            </a:r>
            <a:r>
              <a:rPr lang="en-US" altLang="en-US" sz="2400">
                <a:solidFill>
                  <a:srgbClr val="0070C0"/>
                </a:solidFill>
                <a:cs typeface="Times New Roman" pitchFamily="18" charset="0"/>
              </a:rPr>
              <a:t> Nhà trần đã thu được kết quả như thế nào trong việc đắp đê?</a:t>
            </a:r>
            <a:endParaRPr lang="en-US" altLang="en-US" sz="240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28600" y="4114800"/>
            <a:ext cx="868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0070C0"/>
                </a:solidFill>
                <a:latin typeface="VNI-Times" pitchFamily="2" charset="0"/>
              </a:rPr>
              <a:t>2) Hệ </a:t>
            </a:r>
            <a:r>
              <a:rPr lang="en-US" altLang="en-US" sz="2400">
                <a:solidFill>
                  <a:srgbClr val="0070C0"/>
                </a:solidFill>
                <a:cs typeface="Times New Roman" pitchFamily="18" charset="0"/>
              </a:rPr>
              <a:t>thống đê điều đã giúp gì cho sản suất và đời sống nhân dân </a:t>
            </a:r>
            <a:r>
              <a:rPr lang="en-US" altLang="en-US" sz="2400">
                <a:solidFill>
                  <a:srgbClr val="0070C0"/>
                </a:solidFill>
                <a:latin typeface="VNI-Times" pitchFamily="2" charset="0"/>
              </a:rPr>
              <a:t>ta ?</a:t>
            </a:r>
            <a:endParaRPr lang="en-US" altLang="en-US" sz="2400">
              <a:solidFill>
                <a:srgbClr val="0070C0"/>
              </a:solidFill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381000" y="5105400"/>
            <a:ext cx="8610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altLang="en-US" sz="2400" b="0">
                <a:solidFill>
                  <a:srgbClr val="C00000"/>
                </a:solidFill>
                <a:cs typeface="Times New Roman" pitchFamily="18" charset="0"/>
              </a:rPr>
              <a:t>Hệ thống đê điều này đã góp phần giúp cho nông nghiệp phát triển,</a:t>
            </a:r>
          </a:p>
          <a:p>
            <a:r>
              <a:rPr lang="en-US" altLang="en-US" sz="2400" b="0">
                <a:solidFill>
                  <a:srgbClr val="C00000"/>
                </a:solidFill>
                <a:cs typeface="Times New Roman" pitchFamily="18" charset="0"/>
              </a:rPr>
              <a:t>đời sống nhân dân ấm no.</a:t>
            </a:r>
          </a:p>
        </p:txBody>
      </p:sp>
      <p:sp>
        <p:nvSpPr>
          <p:cNvPr id="9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724400" y="2057400"/>
            <a:ext cx="4114800" cy="5334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chemeClr val="tx2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/>
          <a:lstStyle/>
          <a:p>
            <a:pPr marL="342900" indent="-342900" algn="ctr">
              <a:lnSpc>
                <a:spcPct val="90000"/>
              </a:lnSpc>
              <a:defRPr/>
            </a:pPr>
            <a:r>
              <a:rPr lang="en-US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Đại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diện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các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nhóm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trình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bày</a:t>
            </a:r>
            <a:endParaRPr lang="en-GB" sz="24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457200" y="1447800"/>
            <a:ext cx="62436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chemeClr val="tx2"/>
                </a:solidFill>
                <a:cs typeface="Times New Roman" pitchFamily="18" charset="0"/>
              </a:rPr>
              <a:t>3. Kết quả công việc đắp đê của nhà trần.</a:t>
            </a: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304800" y="2286000"/>
            <a:ext cx="84582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b="0">
                <a:solidFill>
                  <a:srgbClr val="00B050"/>
                </a:solidFill>
                <a:cs typeface="Times New Roman" pitchFamily="18" charset="0"/>
              </a:rPr>
              <a:t>- Hệ thống đê đã hình thành dọc theo sông hồng và các sông lớn khác ở đồng bằng bắc bộ và bắc trung bộ.góp phần giúp cho nông nghệp phát triển.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609600" y="1752600"/>
            <a:ext cx="3581400" cy="990600"/>
          </a:xfrm>
          <a:prstGeom prst="ribbon2">
            <a:avLst>
              <a:gd name="adj1" fmla="val 33333"/>
              <a:gd name="adj2" fmla="val 50000"/>
            </a:avLst>
          </a:prstGeom>
          <a:solidFill>
            <a:schemeClr val="accent1"/>
          </a:solidFill>
          <a:ln w="28575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1600200" y="18288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GHI NHỚ</a:t>
            </a:r>
          </a:p>
        </p:txBody>
      </p:sp>
      <p:sp>
        <p:nvSpPr>
          <p:cNvPr id="65540" name="AutoShape 4"/>
          <p:cNvSpPr>
            <a:spLocks noChangeArrowheads="1"/>
          </p:cNvSpPr>
          <p:nvPr/>
        </p:nvSpPr>
        <p:spPr bwMode="auto">
          <a:xfrm>
            <a:off x="0" y="2819400"/>
            <a:ext cx="9144000" cy="2971800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en-US" sz="2800" dirty="0" err="1"/>
              <a:t>Nhà</a:t>
            </a:r>
            <a:r>
              <a:rPr lang="en-US" altLang="en-US" sz="2800" dirty="0"/>
              <a:t> </a:t>
            </a:r>
            <a:r>
              <a:rPr lang="en-US" altLang="en-US" sz="2800"/>
              <a:t>T</a:t>
            </a:r>
            <a:r>
              <a:rPr lang="en-US" altLang="en-US" sz="2800" smtClean="0"/>
              <a:t>rần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rất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coi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trọng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việc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đắp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đê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phòng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chống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lũ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lụt</a:t>
            </a:r>
            <a:r>
              <a:rPr lang="en-US" altLang="en-US" sz="2800" dirty="0"/>
              <a:t>.</a:t>
            </a:r>
          </a:p>
          <a:p>
            <a:r>
              <a:rPr lang="en-US" altLang="en-US" sz="2800" dirty="0" err="1"/>
              <a:t>Nhờ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vậy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nền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kinh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tế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nông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nghiệp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phát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triển,đời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sống</a:t>
            </a:r>
            <a:endParaRPr lang="en-US" altLang="en-US" sz="2800" dirty="0"/>
          </a:p>
          <a:p>
            <a:r>
              <a:rPr lang="en-US" altLang="en-US" sz="2800" dirty="0"/>
              <a:t> </a:t>
            </a:r>
            <a:r>
              <a:rPr lang="en-US" altLang="en-US" sz="2800" dirty="0" err="1"/>
              <a:t>nhân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dân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ấm</a:t>
            </a:r>
            <a:r>
              <a:rPr lang="en-US" altLang="en-US" sz="2800" dirty="0"/>
              <a:t> no</a:t>
            </a:r>
            <a:r>
              <a:rPr lang="en-US" altLang="en-US" dirty="0"/>
              <a:t>.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762000" y="2895600"/>
            <a:ext cx="762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/>
              <a:t>    </a:t>
            </a:r>
            <a:endParaRPr lang="en-US" altLang="en-US" sz="2400">
              <a:solidFill>
                <a:srgbClr val="0000FF"/>
              </a:solidFill>
            </a:endParaRP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762000" y="5029200"/>
            <a:ext cx="777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/>
              <a:t>     </a:t>
            </a:r>
            <a:endParaRPr lang="en-US" altLang="en-US" sz="24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4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  <p:bldP spid="65540" grpId="0" animBg="1"/>
      <p:bldP spid="65542" grpId="0"/>
      <p:bldP spid="6554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0" y="12192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</a:rPr>
              <a:t>1</a:t>
            </a:r>
            <a:r>
              <a:rPr lang="en-US" altLang="en-US" sz="2800" dirty="0">
                <a:solidFill>
                  <a:srgbClr val="002060"/>
                </a:solidFill>
              </a:rPr>
              <a:t>*Theo </a:t>
            </a:r>
            <a:r>
              <a:rPr lang="en-US" altLang="en-US" sz="2800" dirty="0" err="1">
                <a:solidFill>
                  <a:srgbClr val="002060"/>
                </a:solidFill>
              </a:rPr>
              <a:t>em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tại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sao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hằng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năm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thường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có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lũ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lụt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xảy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ra</a:t>
            </a:r>
            <a:r>
              <a:rPr lang="en-US" altLang="en-US" sz="2800" dirty="0">
                <a:solidFill>
                  <a:srgbClr val="002060"/>
                </a:solidFill>
              </a:rPr>
              <a:t>? 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81000" y="2286000"/>
            <a:ext cx="80772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C00000"/>
                </a:solidFill>
              </a:rPr>
              <a:t>- Do </a:t>
            </a:r>
            <a:r>
              <a:rPr lang="en-US" altLang="en-US" sz="2800" dirty="0" err="1">
                <a:solidFill>
                  <a:srgbClr val="C00000"/>
                </a:solidFill>
              </a:rPr>
              <a:t>sự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phá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hoại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đê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điều</a:t>
            </a:r>
            <a:r>
              <a:rPr lang="en-US" altLang="en-US" sz="2800" dirty="0">
                <a:solidFill>
                  <a:srgbClr val="C00000"/>
                </a:solidFill>
              </a:rPr>
              <a:t>, </a:t>
            </a:r>
            <a:r>
              <a:rPr lang="en-US" altLang="en-US" sz="2800" dirty="0" err="1">
                <a:solidFill>
                  <a:srgbClr val="C00000"/>
                </a:solidFill>
              </a:rPr>
              <a:t>phá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hoại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rừng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đầu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nguồn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của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người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dân</a:t>
            </a:r>
            <a:r>
              <a:rPr lang="en-US" altLang="en-US" sz="2800" dirty="0">
                <a:solidFill>
                  <a:srgbClr val="C00000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29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quang-n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0"/>
            <a:ext cx="44958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5" descr="pha-rung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0" y="6334125"/>
            <a:ext cx="4495800" cy="523875"/>
          </a:xfrm>
          <a:prstGeom prst="rect">
            <a:avLst/>
          </a:prstGeom>
          <a:solidFill>
            <a:srgbClr val="3333CC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Chặt phá rừng đầu nguồn</a:t>
            </a:r>
            <a:r>
              <a:rPr lang="en-US" altLang="en-US" sz="2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4662488" y="6348413"/>
            <a:ext cx="4481512" cy="400050"/>
          </a:xfrm>
          <a:prstGeom prst="rect">
            <a:avLst/>
          </a:prstGeom>
          <a:solidFill>
            <a:srgbClr val="3333CC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Lũ lụt do phá hoại rừng đầu nguồn</a:t>
            </a:r>
          </a:p>
        </p:txBody>
      </p:sp>
      <p:sp>
        <p:nvSpPr>
          <p:cNvPr id="31750" name="Oval 8"/>
          <p:cNvSpPr>
            <a:spLocks noChangeArrowheads="1"/>
          </p:cNvSpPr>
          <p:nvPr/>
        </p:nvSpPr>
        <p:spPr bwMode="auto">
          <a:xfrm>
            <a:off x="0" y="0"/>
            <a:ext cx="533400" cy="838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31751" name="Oval 9"/>
          <p:cNvSpPr>
            <a:spLocks noChangeArrowheads="1"/>
          </p:cNvSpPr>
          <p:nvPr/>
        </p:nvSpPr>
        <p:spPr bwMode="auto">
          <a:xfrm>
            <a:off x="4648200" y="0"/>
            <a:ext cx="533400" cy="838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FF3300"/>
                </a:solidFill>
                <a:latin typeface="Arial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8200"/>
            <a:ext cx="8610600" cy="1143000"/>
          </a:xfrm>
        </p:spPr>
        <p:txBody>
          <a:bodyPr/>
          <a:lstStyle/>
          <a:p>
            <a:pPr eaLnBrk="1" hangingPunct="1"/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altLang="en-US" sz="3200" b="1" dirty="0" smtClean="0">
                <a:latin typeface="VNI-Times" pitchFamily="2" charset="0"/>
              </a:rPr>
              <a:t/>
            </a:r>
            <a:br>
              <a:rPr lang="en-US" altLang="en-US" sz="3200" b="1" dirty="0" smtClean="0">
                <a:latin typeface="VNI-Times" pitchFamily="2" charset="0"/>
              </a:rPr>
            </a:br>
            <a:endParaRPr lang="en-US" altLang="en-US" sz="3200" b="1" dirty="0" smtClean="0">
              <a:latin typeface="VNI-Times" pitchFamily="2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229600" cy="2895600"/>
          </a:xfrm>
        </p:spPr>
        <p:txBody>
          <a:bodyPr/>
          <a:lstStyle/>
          <a:p>
            <a:pPr eaLnBrk="1" hangingPunct="1"/>
            <a:r>
              <a:rPr lang="en-US" altLang="en-US" sz="2800" b="1" dirty="0" smtClean="0">
                <a:solidFill>
                  <a:srgbClr val="0070C0"/>
                </a:solidFill>
                <a:latin typeface="VNI-Times" pitchFamily="2" charset="0"/>
              </a:rPr>
              <a:t>-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VNI-Times" pitchFamily="2" charset="0"/>
              </a:rPr>
              <a:t>Đặt</a:t>
            </a:r>
            <a:r>
              <a:rPr lang="en-US" altLang="en-US" sz="2800" b="1" dirty="0" smtClean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altLang="en-US" sz="2800" b="1" dirty="0" smtClean="0">
                <a:solidFill>
                  <a:srgbClr val="0070C0"/>
                </a:solidFill>
                <a:latin typeface="VNI-Times" pitchFamily="2" charset="0"/>
              </a:rPr>
              <a:t>-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VNI-Times" pitchFamily="2" charset="0"/>
              </a:rPr>
              <a:t>Đặt</a:t>
            </a:r>
            <a:r>
              <a:rPr lang="en-US" altLang="en-US" sz="2800" b="1" dirty="0" smtClean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altLang="en-US" sz="2800" b="1" dirty="0" smtClean="0">
                <a:solidFill>
                  <a:srgbClr val="0070C0"/>
                </a:solidFill>
                <a:latin typeface="VNI-Times" pitchFamily="2" charset="0"/>
              </a:rPr>
              <a:t>-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VNI-Times" pitchFamily="2" charset="0"/>
              </a:rPr>
              <a:t>Đặt</a:t>
            </a:r>
            <a:r>
              <a:rPr lang="en-US" altLang="en-US" sz="2800" b="1" dirty="0" smtClean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Đồn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tuyển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khẩn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alt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malborg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688" y="855663"/>
            <a:ext cx="9261476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771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-42863" y="0"/>
          <a:ext cx="1016001" cy="800100"/>
        </p:xfrm>
        <a:graphic>
          <a:graphicData uri="http://schemas.openxmlformats.org/presentationml/2006/ole">
            <p:oleObj spid="_x0000_s32771" name="Clip" r:id="rId4" imgW="482600" imgH="494030" progId="">
              <p:embed/>
            </p:oleObj>
          </a:graphicData>
        </a:graphic>
      </p:graphicFrame>
      <p:graphicFrame>
        <p:nvGraphicFramePr>
          <p:cNvPr id="32772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8256588" y="0"/>
          <a:ext cx="941387" cy="855663"/>
        </p:xfrm>
        <a:graphic>
          <a:graphicData uri="http://schemas.openxmlformats.org/presentationml/2006/ole">
            <p:oleObj spid="_x0000_s32772" name="Clip" r:id="rId5" imgW="482600" imgH="494030" progId="">
              <p:embed/>
            </p:oleObj>
          </a:graphicData>
        </a:graphic>
      </p:graphicFrame>
      <p:sp>
        <p:nvSpPr>
          <p:cNvPr id="32773" name="WordArt 5"/>
          <p:cNvSpPr>
            <a:spLocks noChangeArrowheads="1" noChangeShapeType="1" noTextEdit="1"/>
          </p:cNvSpPr>
          <p:nvPr/>
        </p:nvSpPr>
        <p:spPr bwMode="auto">
          <a:xfrm>
            <a:off x="1185863" y="74613"/>
            <a:ext cx="69373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2400" kern="10">
              <a:ln w="1905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760000"/>
                  </a:gs>
                  <a:gs pos="50000">
                    <a:srgbClr val="FF0000"/>
                  </a:gs>
                  <a:gs pos="100000">
                    <a:srgbClr val="760000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576388" y="6491288"/>
            <a:ext cx="11509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CC00CC"/>
                </a:solidFill>
              </a:rPr>
              <a:t>Phá đê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6046788" y="3592513"/>
            <a:ext cx="2344737" cy="376237"/>
          </a:xfrm>
          <a:prstGeom prst="rect">
            <a:avLst/>
          </a:prstGeom>
          <a:noFill/>
          <a:ln w="9525" algn="ctr">
            <a:solidFill>
              <a:srgbClr val="33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CC00CC"/>
                </a:solidFill>
              </a:rPr>
              <a:t>Cháy rừng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5942013" y="6507163"/>
            <a:ext cx="19018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CC00CC"/>
                </a:solidFill>
              </a:rPr>
              <a:t>Phá rừng lấy gỗ</a:t>
            </a:r>
          </a:p>
        </p:txBody>
      </p:sp>
      <p:pic>
        <p:nvPicPr>
          <p:cNvPr id="32777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4575" y="3992563"/>
            <a:ext cx="4068763" cy="2439987"/>
          </a:xfrm>
          <a:prstGeom prst="rect">
            <a:avLst/>
          </a:prstGeom>
          <a:noFill/>
          <a:ln w="3175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32778" name="Picture 12"/>
          <p:cNvPicPr>
            <a:picLocks noChangeAspect="1" noChangeArrowheads="1"/>
          </p:cNvPicPr>
          <p:nvPr/>
        </p:nvPicPr>
        <p:blipFill>
          <a:blip r:embed="rId7"/>
          <a:srcRect b="5020"/>
          <a:stretch>
            <a:fillRect/>
          </a:stretch>
        </p:blipFill>
        <p:spPr bwMode="auto">
          <a:xfrm>
            <a:off x="4859338" y="1089025"/>
            <a:ext cx="4090987" cy="2478088"/>
          </a:xfrm>
          <a:prstGeom prst="rect">
            <a:avLst/>
          </a:prstGeom>
          <a:noFill/>
          <a:ln w="31750">
            <a:solidFill>
              <a:srgbClr val="3333CC"/>
            </a:solidFill>
            <a:miter lim="800000"/>
            <a:headEnd/>
            <a:tailEnd/>
          </a:ln>
        </p:spPr>
      </p:pic>
      <p:pic>
        <p:nvPicPr>
          <p:cNvPr id="32779" name="Picture 14" descr="abris_casemate_pour_cano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8" y="1084263"/>
            <a:ext cx="4464050" cy="5338762"/>
          </a:xfrm>
          <a:prstGeom prst="rect">
            <a:avLst/>
          </a:prstGeom>
          <a:noFill/>
          <a:ln w="31750">
            <a:solidFill>
              <a:srgbClr val="CC00CC"/>
            </a:solidFill>
            <a:miter lim="800000"/>
            <a:headEnd/>
            <a:tailEnd/>
          </a:ln>
        </p:spPr>
      </p:pic>
      <p:sp>
        <p:nvSpPr>
          <p:cNvPr id="32780" name="Rectangle 11"/>
          <p:cNvSpPr>
            <a:spLocks noChangeArrowheads="1"/>
          </p:cNvSpPr>
          <p:nvPr/>
        </p:nvSpPr>
        <p:spPr bwMode="auto">
          <a:xfrm>
            <a:off x="2286000" y="0"/>
            <a:ext cx="5334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b="0">
                <a:solidFill>
                  <a:schemeClr val="tx2"/>
                </a:solidFill>
                <a:cs typeface="Times New Roman" pitchFamily="18" charset="0"/>
              </a:rPr>
              <a:t>Thứ sáu ngày 1 tháng 12 năm 2017</a:t>
            </a:r>
            <a:br>
              <a:rPr lang="en-US" altLang="en-US" b="0">
                <a:solidFill>
                  <a:schemeClr val="tx2"/>
                </a:solidFill>
                <a:cs typeface="Times New Roman" pitchFamily="18" charset="0"/>
              </a:rPr>
            </a:br>
            <a:r>
              <a:rPr lang="en-US" altLang="en-US" b="0">
                <a:solidFill>
                  <a:schemeClr val="tx2"/>
                </a:solidFill>
                <a:cs typeface="Times New Roman" pitchFamily="18" charset="0"/>
              </a:rPr>
              <a:t>Lịch sử</a:t>
            </a:r>
            <a:r>
              <a:rPr lang="en-US" altLang="en-US" sz="2000" b="0" u="sng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en-US" altLang="en-US" sz="2000" b="0" u="sng">
                <a:solidFill>
                  <a:schemeClr val="tx2"/>
                </a:solidFill>
                <a:cs typeface="Times New Roman" pitchFamily="18" charset="0"/>
              </a:rPr>
            </a:br>
            <a:r>
              <a:rPr lang="en-US" altLang="en-US"/>
              <a:t>TIẾT 15:  </a:t>
            </a:r>
            <a:r>
              <a:rPr lang="en-US" altLang="en-US">
                <a:solidFill>
                  <a:srgbClr val="FF0000"/>
                </a:solidFill>
                <a:cs typeface="Times New Roman" pitchFamily="18" charset="0"/>
              </a:rPr>
              <a:t>NHÀ TRẦN VÀ VIỆC ĐẮP ĐÊ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0"/>
          <p:cNvSpPr txBox="1">
            <a:spLocks noChangeArrowheads="1"/>
          </p:cNvSpPr>
          <p:nvPr/>
        </p:nvSpPr>
        <p:spPr bwMode="auto">
          <a:xfrm>
            <a:off x="228600" y="2676525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800">
              <a:solidFill>
                <a:srgbClr val="FFCC00"/>
              </a:solidFill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0" y="22860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</a:rPr>
              <a:t>2</a:t>
            </a:r>
            <a:r>
              <a:rPr lang="en-US" altLang="en-US" sz="2800">
                <a:solidFill>
                  <a:srgbClr val="002060"/>
                </a:solidFill>
              </a:rPr>
              <a:t>. Muốn hạn chế lũ lụt xảy ra chúng ta phải làm gì? </a:t>
            </a:r>
          </a:p>
        </p:txBody>
      </p:sp>
      <p:sp>
        <p:nvSpPr>
          <p:cNvPr id="33796" name="Text Box 12"/>
          <p:cNvSpPr txBox="1">
            <a:spLocks noChangeArrowheads="1"/>
          </p:cNvSpPr>
          <p:nvPr/>
        </p:nvSpPr>
        <p:spPr bwMode="auto">
          <a:xfrm>
            <a:off x="381000" y="4800600"/>
            <a:ext cx="807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0" y="3352800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CC00"/>
                </a:solidFill>
              </a:rPr>
              <a:t>    </a:t>
            </a:r>
            <a:r>
              <a:rPr lang="en-US" altLang="en-US" sz="3200">
                <a:solidFill>
                  <a:srgbClr val="C00000"/>
                </a:solidFill>
              </a:rPr>
              <a:t>-</a:t>
            </a:r>
            <a:r>
              <a:rPr lang="en-US" altLang="en-US" sz="3200" b="0">
                <a:solidFill>
                  <a:srgbClr val="C00000"/>
                </a:solidFill>
              </a:rPr>
              <a:t>Ta phải cùng nhau bảo vệ môi trường tự nhiên bằng cách không chặt phá rừng bừa bãi, luôn có ý thức trồng cây gây rừng.</a:t>
            </a:r>
          </a:p>
          <a:p>
            <a:pPr>
              <a:spcBef>
                <a:spcPct val="50000"/>
              </a:spcBef>
            </a:pPr>
            <a:endParaRPr lang="en-US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/>
      <p:bldP spid="1639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4572000" y="6419850"/>
            <a:ext cx="4572000" cy="461963"/>
          </a:xfrm>
          <a:prstGeom prst="rect">
            <a:avLst/>
          </a:prstGeom>
          <a:noFill/>
          <a:ln w="38100">
            <a:solidFill>
              <a:srgbClr val="FFFF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00B0F0"/>
                </a:solidFill>
              </a:rPr>
              <a:t>Người dân đang chăm sóc rừng</a:t>
            </a:r>
          </a:p>
        </p:txBody>
      </p:sp>
      <p:pic>
        <p:nvPicPr>
          <p:cNvPr id="34820" name="Picture 6" descr="phuxanh2108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95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0" y="6410325"/>
            <a:ext cx="4495800" cy="461963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00B0F0"/>
                </a:solidFill>
              </a:rPr>
              <a:t>Trồng rừng phủ xanh đồi trọc</a:t>
            </a:r>
          </a:p>
        </p:txBody>
      </p:sp>
      <p:sp>
        <p:nvSpPr>
          <p:cNvPr id="34822" name="Oval 8"/>
          <p:cNvSpPr>
            <a:spLocks noChangeArrowheads="1"/>
          </p:cNvSpPr>
          <p:nvPr/>
        </p:nvSpPr>
        <p:spPr bwMode="auto">
          <a:xfrm>
            <a:off x="0" y="0"/>
            <a:ext cx="533400" cy="838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34823" name="Oval 9"/>
          <p:cNvSpPr>
            <a:spLocks noChangeArrowheads="1"/>
          </p:cNvSpPr>
          <p:nvPr/>
        </p:nvSpPr>
        <p:spPr bwMode="auto">
          <a:xfrm>
            <a:off x="4648200" y="0"/>
            <a:ext cx="533400" cy="838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FF3300"/>
                </a:solidFill>
                <a:latin typeface="Arial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152400" y="838200"/>
          <a:ext cx="4572000" cy="2895600"/>
        </p:xfrm>
        <a:graphic>
          <a:graphicData uri="http://schemas.openxmlformats.org/presentationml/2006/ole">
            <p:oleObj spid="_x0000_s35842" name="Presentation" r:id="rId3" imgW="4571926" imgH="3428998" progId="PowerPoint.Show.8">
              <p:embed/>
            </p:oleObj>
          </a:graphicData>
        </a:graphic>
      </p:graphicFrame>
      <p:pic>
        <p:nvPicPr>
          <p:cNvPr id="76803" name="Picture 3" descr="images63480_T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914400"/>
            <a:ext cx="4419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4" descr="2008112393850_Huy%20641%20-%20Bai%20Phuong%20ky%202%20-%20DSC0277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733800"/>
            <a:ext cx="441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5" descr="050609Thang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3733800"/>
            <a:ext cx="4572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1012200814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066800"/>
            <a:ext cx="8153400" cy="5105400"/>
          </a:xfr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1012200814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447800"/>
            <a:ext cx="8229600" cy="5257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685800"/>
            <a:ext cx="9144000" cy="5029200"/>
            <a:chOff x="0" y="836"/>
            <a:chExt cx="5760" cy="3504"/>
          </a:xfrm>
        </p:grpSpPr>
        <p:sp>
          <p:nvSpPr>
            <p:cNvPr id="38921" name="Rectangle 5"/>
            <p:cNvSpPr>
              <a:spLocks noChangeArrowheads="1"/>
            </p:cNvSpPr>
            <p:nvPr/>
          </p:nvSpPr>
          <p:spPr bwMode="auto">
            <a:xfrm>
              <a:off x="0" y="836"/>
              <a:ext cx="5760" cy="3504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99FFCC"/>
                </a:gs>
              </a:gsLst>
              <a:path path="shape">
                <a:fillToRect l="50000" t="50000" r="50000" b="50000"/>
              </a:path>
            </a:gradFill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38922" name="Text Box 6"/>
            <p:cNvSpPr txBox="1">
              <a:spLocks noChangeArrowheads="1"/>
            </p:cNvSpPr>
            <p:nvPr/>
          </p:nvSpPr>
          <p:spPr bwMode="auto">
            <a:xfrm>
              <a:off x="1104" y="932"/>
              <a:ext cx="3418" cy="362"/>
            </a:xfrm>
            <a:prstGeom prst="rect">
              <a:avLst/>
            </a:prstGeom>
            <a:noFill/>
            <a:ln w="38100" cmpd="dbl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2800">
                  <a:solidFill>
                    <a:srgbClr val="FF00FF"/>
                  </a:solidFill>
                </a:rPr>
                <a:t>Bài tập trắc nghiệm</a:t>
              </a:r>
              <a:endParaRPr lang="en-US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38923" name="Text Box 7"/>
            <p:cNvSpPr txBox="1">
              <a:spLocks noChangeArrowheads="1"/>
            </p:cNvSpPr>
            <p:nvPr/>
          </p:nvSpPr>
          <p:spPr bwMode="auto">
            <a:xfrm>
              <a:off x="250" y="1326"/>
              <a:ext cx="3734" cy="365"/>
            </a:xfrm>
            <a:prstGeom prst="rect">
              <a:avLst/>
            </a:prstGeom>
            <a:noFill/>
            <a:ln w="38100" cmpd="dbl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800" b="0">
                  <a:solidFill>
                    <a:srgbClr val="000000"/>
                  </a:solidFill>
                  <a:cs typeface="Times New Roman" pitchFamily="18" charset="0"/>
                  <a:sym typeface="Wingdings" pitchFamily="2" charset="2"/>
                </a:rPr>
                <a:t>*Chọn đáp án đúng</a:t>
              </a:r>
              <a:r>
                <a:rPr lang="en-US" altLang="en-US" sz="2800" b="0">
                  <a:solidFill>
                    <a:srgbClr val="000000"/>
                  </a:solidFill>
                  <a:latin typeface=".VnArial" pitchFamily="34" charset="0"/>
                  <a:sym typeface="Wingdings" pitchFamily="2" charset="2"/>
                </a:rPr>
                <a:t>:</a:t>
              </a:r>
            </a:p>
          </p:txBody>
        </p:sp>
        <p:sp>
          <p:nvSpPr>
            <p:cNvPr id="38924" name="Text Box 9"/>
            <p:cNvSpPr txBox="1">
              <a:spLocks noChangeArrowheads="1"/>
            </p:cNvSpPr>
            <p:nvPr/>
          </p:nvSpPr>
          <p:spPr bwMode="auto">
            <a:xfrm>
              <a:off x="740" y="2182"/>
              <a:ext cx="3734" cy="256"/>
            </a:xfrm>
            <a:prstGeom prst="rect">
              <a:avLst/>
            </a:prstGeom>
            <a:noFill/>
            <a:ln w="38100" cmpd="dbl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b="0">
                  <a:solidFill>
                    <a:srgbClr val="000000"/>
                  </a:solidFill>
                  <a:latin typeface=".VnArial" pitchFamily="34" charset="0"/>
                </a:rPr>
                <a:t>.</a:t>
              </a:r>
            </a:p>
          </p:txBody>
        </p:sp>
        <p:sp>
          <p:nvSpPr>
            <p:cNvPr id="38925" name="Text Box 10"/>
            <p:cNvSpPr txBox="1">
              <a:spLocks noChangeArrowheads="1"/>
            </p:cNvSpPr>
            <p:nvPr/>
          </p:nvSpPr>
          <p:spPr bwMode="auto">
            <a:xfrm>
              <a:off x="491" y="2474"/>
              <a:ext cx="4991" cy="256"/>
            </a:xfrm>
            <a:prstGeom prst="rect">
              <a:avLst/>
            </a:prstGeom>
            <a:noFill/>
            <a:ln w="38100" cmpd="dbl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en-US" altLang="en-US" b="0">
                <a:solidFill>
                  <a:srgbClr val="000000"/>
                </a:solidFill>
                <a:latin typeface=".VnArial" pitchFamily="34" charset="0"/>
                <a:sym typeface="Wingdings" pitchFamily="2" charset="2"/>
              </a:endParaRPr>
            </a:p>
          </p:txBody>
        </p:sp>
        <p:sp>
          <p:nvSpPr>
            <p:cNvPr id="38926" name="Text Box 11"/>
            <p:cNvSpPr txBox="1">
              <a:spLocks noChangeArrowheads="1"/>
            </p:cNvSpPr>
            <p:nvPr/>
          </p:nvSpPr>
          <p:spPr bwMode="auto">
            <a:xfrm>
              <a:off x="730" y="3233"/>
              <a:ext cx="4781" cy="255"/>
            </a:xfrm>
            <a:prstGeom prst="rect">
              <a:avLst/>
            </a:prstGeom>
            <a:noFill/>
            <a:ln w="38100" cmpd="dbl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b="0">
                  <a:latin typeface="Verdana" pitchFamily="34" charset="0"/>
                </a:rPr>
                <a:t> </a:t>
              </a:r>
              <a:endParaRPr lang="en-US" altLang="en-US" b="0">
                <a:solidFill>
                  <a:srgbClr val="000000"/>
                </a:solidFill>
                <a:latin typeface=".VnArial" pitchFamily="34" charset="0"/>
              </a:endParaRPr>
            </a:p>
          </p:txBody>
        </p:sp>
        <p:sp>
          <p:nvSpPr>
            <p:cNvPr id="38927" name="Text Box 12"/>
            <p:cNvSpPr txBox="1">
              <a:spLocks noChangeArrowheads="1"/>
            </p:cNvSpPr>
            <p:nvPr/>
          </p:nvSpPr>
          <p:spPr bwMode="auto">
            <a:xfrm>
              <a:off x="727" y="3040"/>
              <a:ext cx="3734" cy="256"/>
            </a:xfrm>
            <a:prstGeom prst="rect">
              <a:avLst/>
            </a:prstGeom>
            <a:noFill/>
            <a:ln w="38100" cmpd="dbl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b="0">
                  <a:latin typeface="VNI-Times" pitchFamily="2" charset="0"/>
                  <a:sym typeface="Wingdings" pitchFamily="2" charset="2"/>
                </a:rPr>
                <a:t>  </a:t>
              </a:r>
              <a:endParaRPr lang="en-US" altLang="en-US" b="0">
                <a:solidFill>
                  <a:srgbClr val="000000"/>
                </a:solidFill>
                <a:latin typeface=".VnArial" pitchFamily="34" charset="0"/>
                <a:sym typeface="Wingdings" pitchFamily="2" charset="2"/>
              </a:endParaRPr>
            </a:p>
          </p:txBody>
        </p:sp>
        <p:sp>
          <p:nvSpPr>
            <p:cNvPr id="38928" name="Text Box 13"/>
            <p:cNvSpPr txBox="1">
              <a:spLocks noChangeArrowheads="1"/>
            </p:cNvSpPr>
            <p:nvPr/>
          </p:nvSpPr>
          <p:spPr bwMode="auto">
            <a:xfrm>
              <a:off x="737" y="2002"/>
              <a:ext cx="3734" cy="255"/>
            </a:xfrm>
            <a:prstGeom prst="rect">
              <a:avLst/>
            </a:prstGeom>
            <a:noFill/>
            <a:ln w="38100" cmpd="dbl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b="0">
                  <a:solidFill>
                    <a:srgbClr val="000000"/>
                  </a:solidFill>
                  <a:latin typeface=".VnArial" pitchFamily="34" charset="0"/>
                </a:rPr>
                <a:t>.</a:t>
              </a:r>
            </a:p>
          </p:txBody>
        </p:sp>
        <p:sp>
          <p:nvSpPr>
            <p:cNvPr id="38929" name="Text Box 14"/>
            <p:cNvSpPr txBox="1">
              <a:spLocks noChangeArrowheads="1"/>
            </p:cNvSpPr>
            <p:nvPr/>
          </p:nvSpPr>
          <p:spPr bwMode="auto">
            <a:xfrm>
              <a:off x="734" y="2847"/>
              <a:ext cx="3734" cy="255"/>
            </a:xfrm>
            <a:prstGeom prst="rect">
              <a:avLst/>
            </a:prstGeom>
            <a:noFill/>
            <a:ln w="38100" cmpd="dbl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b="0">
                  <a:latin typeface="Verdana" pitchFamily="34" charset="0"/>
                </a:rPr>
                <a:t> </a:t>
              </a:r>
              <a:endParaRPr lang="en-US" altLang="en-US" b="0">
                <a:solidFill>
                  <a:srgbClr val="000000"/>
                </a:solidFill>
                <a:latin typeface=".VnArial" pitchFamily="34" charset="0"/>
                <a:sym typeface="Wingdings" pitchFamily="2" charset="2"/>
              </a:endParaRPr>
            </a:p>
          </p:txBody>
        </p:sp>
        <p:sp>
          <p:nvSpPr>
            <p:cNvPr id="38930" name="Text Box 15"/>
            <p:cNvSpPr txBox="1">
              <a:spLocks noChangeArrowheads="1"/>
            </p:cNvSpPr>
            <p:nvPr/>
          </p:nvSpPr>
          <p:spPr bwMode="auto">
            <a:xfrm>
              <a:off x="741" y="1824"/>
              <a:ext cx="3734" cy="255"/>
            </a:xfrm>
            <a:prstGeom prst="rect">
              <a:avLst/>
            </a:prstGeom>
            <a:noFill/>
            <a:ln w="38100" cmpd="dbl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b="0">
                  <a:latin typeface="Verdana" pitchFamily="34" charset="0"/>
                </a:rPr>
                <a:t> </a:t>
              </a:r>
              <a:endParaRPr lang="en-US" altLang="en-US" b="0">
                <a:solidFill>
                  <a:srgbClr val="000000"/>
                </a:solidFill>
                <a:latin typeface=".VnArial" pitchFamily="34" charset="0"/>
                <a:sym typeface="Wingdings" pitchFamily="2" charset="2"/>
              </a:endParaRPr>
            </a:p>
          </p:txBody>
        </p:sp>
      </p:grpSp>
      <p:sp>
        <p:nvSpPr>
          <p:cNvPr id="45086" name="Oval 30"/>
          <p:cNvSpPr>
            <a:spLocks noChangeArrowheads="1"/>
          </p:cNvSpPr>
          <p:nvPr/>
        </p:nvSpPr>
        <p:spPr bwMode="auto">
          <a:xfrm>
            <a:off x="1447800" y="4343400"/>
            <a:ext cx="304800" cy="304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8917" name="Rectangle 35"/>
          <p:cNvSpPr>
            <a:spLocks noChangeArrowheads="1"/>
          </p:cNvSpPr>
          <p:nvPr/>
        </p:nvSpPr>
        <p:spPr bwMode="auto">
          <a:xfrm>
            <a:off x="1524000" y="3505200"/>
            <a:ext cx="289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0">
                <a:solidFill>
                  <a:srgbClr val="000000"/>
                </a:solidFill>
                <a:sym typeface="Webdings" pitchFamily="18" charset="2"/>
              </a:rPr>
              <a:t>a.</a:t>
            </a:r>
            <a:r>
              <a:rPr lang="en-US" altLang="en-US" sz="2800" b="0">
                <a:sym typeface="Wingdings" pitchFamily="2" charset="2"/>
              </a:rPr>
              <a:t> </a:t>
            </a:r>
            <a:r>
              <a:rPr lang="en-US" altLang="en-US" sz="2800" b="0">
                <a:solidFill>
                  <a:srgbClr val="000000"/>
                </a:solidFill>
                <a:sym typeface="Wingdings" pitchFamily="2" charset="2"/>
              </a:rPr>
              <a:t>Chống hạn</a:t>
            </a:r>
          </a:p>
        </p:txBody>
      </p:sp>
      <p:sp>
        <p:nvSpPr>
          <p:cNvPr id="38918" name="Rectangle 36"/>
          <p:cNvSpPr>
            <a:spLocks noChangeArrowheads="1"/>
          </p:cNvSpPr>
          <p:nvPr/>
        </p:nvSpPr>
        <p:spPr bwMode="auto">
          <a:xfrm>
            <a:off x="1447800" y="4191000"/>
            <a:ext cx="2889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0">
                <a:sym typeface="Wingdings" pitchFamily="2" charset="2"/>
              </a:rPr>
              <a:t>b. </a:t>
            </a:r>
            <a:r>
              <a:rPr lang="en-US" altLang="en-US" sz="2800" b="0">
                <a:solidFill>
                  <a:srgbClr val="000000"/>
                </a:solidFill>
              </a:rPr>
              <a:t>Phòng chống lũ</a:t>
            </a:r>
          </a:p>
        </p:txBody>
      </p:sp>
      <p:sp>
        <p:nvSpPr>
          <p:cNvPr id="38919" name="Rectangle 37"/>
          <p:cNvSpPr>
            <a:spLocks noChangeArrowheads="1"/>
          </p:cNvSpPr>
          <p:nvPr/>
        </p:nvSpPr>
        <p:spPr bwMode="auto">
          <a:xfrm>
            <a:off x="1524000" y="4876800"/>
            <a:ext cx="411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0">
                <a:solidFill>
                  <a:srgbClr val="000000"/>
                </a:solidFill>
              </a:rPr>
              <a:t>c. Làm đường giao thông.</a:t>
            </a:r>
          </a:p>
        </p:txBody>
      </p:sp>
      <p:sp>
        <p:nvSpPr>
          <p:cNvPr id="38920" name="Rectangle 39"/>
          <p:cNvSpPr>
            <a:spLocks noChangeArrowheads="1"/>
          </p:cNvSpPr>
          <p:nvPr/>
        </p:nvSpPr>
        <p:spPr bwMode="auto">
          <a:xfrm>
            <a:off x="381000" y="2743200"/>
            <a:ext cx="754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0" u="sng">
                <a:solidFill>
                  <a:srgbClr val="000000"/>
                </a:solidFill>
              </a:rPr>
              <a:t>Câu 1:</a:t>
            </a:r>
            <a:r>
              <a:rPr lang="en-US" altLang="en-US" sz="2800" b="0">
                <a:solidFill>
                  <a:srgbClr val="000000"/>
                </a:solidFill>
              </a:rPr>
              <a:t> Nhân dân ta đắp đê để làm gì?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8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297362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u="sng" dirty="0" err="1" smtClean="0">
                <a:solidFill>
                  <a:srgbClr val="002060"/>
                </a:solidFill>
                <a:latin typeface="Times New Roman" pitchFamily="18" charset="0"/>
              </a:rPr>
              <a:t>Câu</a:t>
            </a:r>
            <a:r>
              <a:rPr lang="en-US" altLang="en-US" u="sng" dirty="0" smtClean="0">
                <a:solidFill>
                  <a:srgbClr val="002060"/>
                </a:solidFill>
                <a:latin typeface="Times New Roman" pitchFamily="18" charset="0"/>
              </a:rPr>
              <a:t> 2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: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Nhờ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hệ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thống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đê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điều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nền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kinh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tế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nông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nghiệp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nước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ta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như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thế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nào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?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Đời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sống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nhân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dân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ta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ra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</a:rPr>
              <a:t>sao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</a:rPr>
              <a:t>?</a:t>
            </a:r>
            <a:endParaRPr lang="en-GB" altLang="en-US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649287" y="3276600"/>
            <a:ext cx="84947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0" dirty="0">
                <a:solidFill>
                  <a:srgbClr val="000000"/>
                </a:solidFill>
                <a:sym typeface="Webdings" pitchFamily="18" charset="2"/>
              </a:rPr>
              <a:t>a.</a:t>
            </a:r>
            <a:r>
              <a:rPr lang="en-US" altLang="en-US" sz="2800" b="0" dirty="0">
                <a:sym typeface="Wingdings" pitchFamily="2" charset="2"/>
              </a:rPr>
              <a:t> </a:t>
            </a:r>
            <a:r>
              <a:rPr lang="en-US" altLang="en-US" sz="2800" b="0" dirty="0" err="1">
                <a:solidFill>
                  <a:srgbClr val="000000"/>
                </a:solidFill>
                <a:sym typeface="Wingdings" pitchFamily="2" charset="2"/>
              </a:rPr>
              <a:t>Nền</a:t>
            </a:r>
            <a:r>
              <a:rPr lang="en-US" altLang="en-US" sz="2800" b="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altLang="en-US" sz="2800" b="0" dirty="0" err="1">
                <a:solidFill>
                  <a:srgbClr val="000000"/>
                </a:solidFill>
                <a:sym typeface="Wingdings" pitchFamily="2" charset="2"/>
              </a:rPr>
              <a:t>kinh</a:t>
            </a:r>
            <a:r>
              <a:rPr lang="en-US" altLang="en-US" sz="2800" b="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altLang="en-US" sz="2800" b="0" dirty="0" err="1">
                <a:solidFill>
                  <a:srgbClr val="000000"/>
                </a:solidFill>
                <a:sym typeface="Wingdings" pitchFamily="2" charset="2"/>
              </a:rPr>
              <a:t>tế</a:t>
            </a:r>
            <a:r>
              <a:rPr lang="en-US" altLang="en-US" sz="2800" b="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altLang="en-US" sz="2800" b="0" dirty="0" err="1">
                <a:solidFill>
                  <a:srgbClr val="000000"/>
                </a:solidFill>
                <a:sym typeface="Wingdings" pitchFamily="2" charset="2"/>
              </a:rPr>
              <a:t>nông</a:t>
            </a:r>
            <a:r>
              <a:rPr lang="en-US" altLang="en-US" sz="2800" b="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altLang="en-US" sz="2800" b="0" dirty="0" err="1">
                <a:solidFill>
                  <a:srgbClr val="000000"/>
                </a:solidFill>
                <a:sym typeface="Wingdings" pitchFamily="2" charset="2"/>
              </a:rPr>
              <a:t>nghiệp</a:t>
            </a:r>
            <a:r>
              <a:rPr lang="en-US" altLang="en-US" sz="2800" b="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altLang="en-US" sz="2800" b="0" dirty="0" err="1">
                <a:solidFill>
                  <a:srgbClr val="000000"/>
                </a:solidFill>
                <a:sym typeface="Wingdings" pitchFamily="2" charset="2"/>
              </a:rPr>
              <a:t>chậm</a:t>
            </a:r>
            <a:r>
              <a:rPr lang="en-US" altLang="en-US" sz="2800" b="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altLang="en-US" sz="2800" b="0" dirty="0" err="1">
                <a:solidFill>
                  <a:srgbClr val="000000"/>
                </a:solidFill>
                <a:sym typeface="Wingdings" pitchFamily="2" charset="2"/>
              </a:rPr>
              <a:t>phát</a:t>
            </a:r>
            <a:r>
              <a:rPr lang="en-US" altLang="en-US" sz="2800" b="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altLang="en-US" sz="2800" b="0" dirty="0" err="1">
                <a:solidFill>
                  <a:srgbClr val="000000"/>
                </a:solidFill>
                <a:sym typeface="Wingdings" pitchFamily="2" charset="2"/>
              </a:rPr>
              <a:t>triển</a:t>
            </a:r>
            <a:endParaRPr lang="en-US" altLang="en-US" sz="2800" b="0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685800" y="4114800"/>
            <a:ext cx="7696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0" dirty="0">
                <a:sym typeface="Wingdings" pitchFamily="2" charset="2"/>
              </a:rPr>
              <a:t>b. </a:t>
            </a:r>
            <a:r>
              <a:rPr lang="en-US" altLang="en-US" sz="2800" b="0" dirty="0" err="1">
                <a:sym typeface="Wingdings" pitchFamily="2" charset="2"/>
              </a:rPr>
              <a:t>Đời</a:t>
            </a:r>
            <a:r>
              <a:rPr lang="en-US" altLang="en-US" sz="2800" b="0" dirty="0">
                <a:sym typeface="Wingdings" pitchFamily="2" charset="2"/>
              </a:rPr>
              <a:t> </a:t>
            </a:r>
            <a:r>
              <a:rPr lang="en-US" altLang="en-US" sz="2800" b="0" dirty="0" err="1">
                <a:sym typeface="Wingdings" pitchFamily="2" charset="2"/>
              </a:rPr>
              <a:t>sống</a:t>
            </a:r>
            <a:r>
              <a:rPr lang="en-US" altLang="en-US" sz="2800" b="0" dirty="0">
                <a:sym typeface="Wingdings" pitchFamily="2" charset="2"/>
              </a:rPr>
              <a:t> </a:t>
            </a:r>
            <a:r>
              <a:rPr lang="en-US" altLang="en-US" sz="2800" b="0" dirty="0" err="1">
                <a:sym typeface="Wingdings" pitchFamily="2" charset="2"/>
              </a:rPr>
              <a:t>nhân</a:t>
            </a:r>
            <a:r>
              <a:rPr lang="en-US" altLang="en-US" sz="2800" b="0" dirty="0">
                <a:sym typeface="Wingdings" pitchFamily="2" charset="2"/>
              </a:rPr>
              <a:t> </a:t>
            </a:r>
            <a:r>
              <a:rPr lang="en-US" altLang="en-US" sz="2800" b="0" dirty="0" err="1">
                <a:sym typeface="Wingdings" pitchFamily="2" charset="2"/>
              </a:rPr>
              <a:t>dân</a:t>
            </a:r>
            <a:r>
              <a:rPr lang="en-US" altLang="en-US" sz="2800" b="0" dirty="0">
                <a:sym typeface="Wingdings" pitchFamily="2" charset="2"/>
              </a:rPr>
              <a:t> </a:t>
            </a:r>
            <a:r>
              <a:rPr lang="en-US" altLang="en-US" sz="2800" b="0" dirty="0" err="1">
                <a:sym typeface="Wingdings" pitchFamily="2" charset="2"/>
              </a:rPr>
              <a:t>đói</a:t>
            </a:r>
            <a:r>
              <a:rPr lang="en-US" altLang="en-US" sz="2800" b="0" dirty="0">
                <a:sym typeface="Wingdings" pitchFamily="2" charset="2"/>
              </a:rPr>
              <a:t>, </a:t>
            </a:r>
            <a:r>
              <a:rPr lang="en-US" altLang="en-US" sz="2800" b="0" dirty="0" err="1">
                <a:sym typeface="Wingdings" pitchFamily="2" charset="2"/>
              </a:rPr>
              <a:t>khổ</a:t>
            </a:r>
            <a:r>
              <a:rPr lang="en-US" altLang="en-US" sz="2800" b="0" dirty="0">
                <a:sym typeface="Wingdings" pitchFamily="2" charset="2"/>
              </a:rPr>
              <a:t>.  </a:t>
            </a:r>
            <a:endParaRPr lang="en-US" altLang="en-US" b="0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609600" y="4953000"/>
            <a:ext cx="8077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0" dirty="0" err="1">
                <a:solidFill>
                  <a:srgbClr val="000000"/>
                </a:solidFill>
              </a:rPr>
              <a:t>c.Nền</a:t>
            </a:r>
            <a:r>
              <a:rPr lang="en-US" altLang="en-US" sz="2800" b="0" dirty="0">
                <a:solidFill>
                  <a:srgbClr val="000000"/>
                </a:solidFill>
              </a:rPr>
              <a:t> </a:t>
            </a:r>
            <a:r>
              <a:rPr lang="en-US" altLang="en-US" sz="2800" b="0" dirty="0" err="1">
                <a:solidFill>
                  <a:srgbClr val="000000"/>
                </a:solidFill>
              </a:rPr>
              <a:t>kinh</a:t>
            </a:r>
            <a:r>
              <a:rPr lang="en-US" altLang="en-US" sz="2800" b="0" dirty="0">
                <a:solidFill>
                  <a:srgbClr val="000000"/>
                </a:solidFill>
              </a:rPr>
              <a:t> </a:t>
            </a:r>
            <a:r>
              <a:rPr lang="en-US" altLang="en-US" sz="2800" b="0" dirty="0" err="1">
                <a:solidFill>
                  <a:srgbClr val="000000"/>
                </a:solidFill>
              </a:rPr>
              <a:t>tế</a:t>
            </a:r>
            <a:r>
              <a:rPr lang="en-US" altLang="en-US" sz="2800" b="0" dirty="0">
                <a:solidFill>
                  <a:srgbClr val="000000"/>
                </a:solidFill>
              </a:rPr>
              <a:t> </a:t>
            </a:r>
            <a:r>
              <a:rPr lang="en-US" altLang="en-US" sz="2800" b="0" dirty="0" err="1">
                <a:solidFill>
                  <a:srgbClr val="000000"/>
                </a:solidFill>
              </a:rPr>
              <a:t>nông</a:t>
            </a:r>
            <a:r>
              <a:rPr lang="en-US" altLang="en-US" sz="2800" b="0" dirty="0">
                <a:solidFill>
                  <a:srgbClr val="000000"/>
                </a:solidFill>
              </a:rPr>
              <a:t> </a:t>
            </a:r>
            <a:r>
              <a:rPr lang="en-US" altLang="en-US" sz="2800" b="0" dirty="0" err="1">
                <a:solidFill>
                  <a:srgbClr val="000000"/>
                </a:solidFill>
              </a:rPr>
              <a:t>nghiệp</a:t>
            </a:r>
            <a:r>
              <a:rPr lang="en-US" altLang="en-US" sz="2800" b="0" dirty="0">
                <a:solidFill>
                  <a:srgbClr val="000000"/>
                </a:solidFill>
              </a:rPr>
              <a:t> </a:t>
            </a:r>
            <a:r>
              <a:rPr lang="en-US" altLang="en-US" sz="2800" b="0" dirty="0" err="1">
                <a:solidFill>
                  <a:srgbClr val="000000"/>
                </a:solidFill>
              </a:rPr>
              <a:t>phát</a:t>
            </a:r>
            <a:r>
              <a:rPr lang="en-US" altLang="en-US" sz="2800" b="0" dirty="0">
                <a:solidFill>
                  <a:srgbClr val="000000"/>
                </a:solidFill>
              </a:rPr>
              <a:t> </a:t>
            </a:r>
            <a:r>
              <a:rPr lang="en-US" altLang="en-US" sz="2800" b="0" dirty="0" err="1">
                <a:solidFill>
                  <a:srgbClr val="000000"/>
                </a:solidFill>
              </a:rPr>
              <a:t>triển</a:t>
            </a:r>
            <a:r>
              <a:rPr lang="en-US" altLang="en-US" sz="2800" b="0" dirty="0">
                <a:solidFill>
                  <a:srgbClr val="000000"/>
                </a:solidFill>
              </a:rPr>
              <a:t>, </a:t>
            </a:r>
            <a:r>
              <a:rPr lang="en-US" altLang="en-US" sz="2800" b="0" dirty="0" err="1">
                <a:solidFill>
                  <a:srgbClr val="000000"/>
                </a:solidFill>
              </a:rPr>
              <a:t>đời</a:t>
            </a:r>
            <a:r>
              <a:rPr lang="en-US" altLang="en-US" sz="2800" b="0" dirty="0">
                <a:solidFill>
                  <a:srgbClr val="000000"/>
                </a:solidFill>
              </a:rPr>
              <a:t> </a:t>
            </a:r>
            <a:r>
              <a:rPr lang="en-US" altLang="en-US" sz="2800" b="0" dirty="0" err="1">
                <a:solidFill>
                  <a:srgbClr val="000000"/>
                </a:solidFill>
              </a:rPr>
              <a:t>sống</a:t>
            </a:r>
            <a:r>
              <a:rPr lang="en-US" altLang="en-US" sz="2800" b="0" dirty="0">
                <a:solidFill>
                  <a:srgbClr val="000000"/>
                </a:solidFill>
              </a:rPr>
              <a:t> </a:t>
            </a:r>
            <a:r>
              <a:rPr lang="en-US" altLang="en-US" sz="2800" b="0" dirty="0" err="1">
                <a:solidFill>
                  <a:srgbClr val="000000"/>
                </a:solidFill>
              </a:rPr>
              <a:t>nhân</a:t>
            </a:r>
            <a:r>
              <a:rPr lang="en-US" altLang="en-US" sz="2800" b="0" dirty="0">
                <a:solidFill>
                  <a:srgbClr val="000000"/>
                </a:solidFill>
              </a:rPr>
              <a:t> </a:t>
            </a:r>
            <a:r>
              <a:rPr lang="en-US" altLang="en-US" sz="2800" b="0" dirty="0" err="1">
                <a:solidFill>
                  <a:srgbClr val="000000"/>
                </a:solidFill>
              </a:rPr>
              <a:t>dân</a:t>
            </a:r>
            <a:r>
              <a:rPr lang="en-US" altLang="en-US" sz="2800" b="0" dirty="0">
                <a:solidFill>
                  <a:srgbClr val="000000"/>
                </a:solidFill>
              </a:rPr>
              <a:t> </a:t>
            </a:r>
            <a:r>
              <a:rPr lang="en-US" altLang="en-US" sz="2800" b="0" dirty="0" err="1">
                <a:solidFill>
                  <a:srgbClr val="000000"/>
                </a:solidFill>
              </a:rPr>
              <a:t>ấm</a:t>
            </a:r>
            <a:r>
              <a:rPr lang="en-US" altLang="en-US" sz="2800" b="0" dirty="0">
                <a:solidFill>
                  <a:srgbClr val="000000"/>
                </a:solidFill>
              </a:rPr>
              <a:t> no. </a:t>
            </a:r>
          </a:p>
        </p:txBody>
      </p:sp>
      <p:sp>
        <p:nvSpPr>
          <p:cNvPr id="39942" name="Rectangle 7"/>
          <p:cNvSpPr>
            <a:spLocks noChangeArrowheads="1"/>
          </p:cNvSpPr>
          <p:nvPr/>
        </p:nvSpPr>
        <p:spPr bwMode="auto">
          <a:xfrm>
            <a:off x="1066800" y="609600"/>
            <a:ext cx="4591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dirty="0" err="1">
                <a:solidFill>
                  <a:srgbClr val="FF00FF"/>
                </a:solidFill>
              </a:rPr>
              <a:t>Bài</a:t>
            </a:r>
            <a:r>
              <a:rPr lang="en-US" altLang="en-US" sz="2800" dirty="0">
                <a:solidFill>
                  <a:srgbClr val="FF00FF"/>
                </a:solidFill>
              </a:rPr>
              <a:t> </a:t>
            </a:r>
            <a:r>
              <a:rPr lang="en-US" altLang="en-US" sz="2800" dirty="0" err="1">
                <a:solidFill>
                  <a:srgbClr val="FF00FF"/>
                </a:solidFill>
              </a:rPr>
              <a:t>tập</a:t>
            </a:r>
            <a:r>
              <a:rPr lang="en-US" altLang="en-US" sz="2800" dirty="0">
                <a:solidFill>
                  <a:srgbClr val="FF00FF"/>
                </a:solidFill>
              </a:rPr>
              <a:t> </a:t>
            </a:r>
            <a:r>
              <a:rPr lang="en-US" altLang="en-US" sz="2800" dirty="0" err="1">
                <a:solidFill>
                  <a:srgbClr val="FF00FF"/>
                </a:solidFill>
              </a:rPr>
              <a:t>trắc</a:t>
            </a:r>
            <a:r>
              <a:rPr lang="en-US" altLang="en-US" sz="2800" dirty="0">
                <a:solidFill>
                  <a:srgbClr val="FF00FF"/>
                </a:solidFill>
              </a:rPr>
              <a:t> </a:t>
            </a:r>
            <a:r>
              <a:rPr lang="en-US" altLang="en-US" sz="2800" dirty="0" err="1">
                <a:solidFill>
                  <a:srgbClr val="FF00FF"/>
                </a:solidFill>
              </a:rPr>
              <a:t>nghiệm</a:t>
            </a:r>
            <a:endParaRPr lang="en-GB" altLang="en-US" sz="2800" dirty="0">
              <a:solidFill>
                <a:srgbClr val="FF00FF"/>
              </a:solidFill>
            </a:endParaRPr>
          </a:p>
        </p:txBody>
      </p:sp>
      <p:sp>
        <p:nvSpPr>
          <p:cNvPr id="63496" name="Oval 8"/>
          <p:cNvSpPr>
            <a:spLocks noChangeArrowheads="1"/>
          </p:cNvSpPr>
          <p:nvPr/>
        </p:nvSpPr>
        <p:spPr bwMode="auto">
          <a:xfrm>
            <a:off x="609600" y="5105400"/>
            <a:ext cx="304800" cy="304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3">
            <a:hlinkClick r:id="rId2" action="ppaction://hlinkpres?slideindex=20&amp;slidetitle=Slide 20"/>
          </p:cNvPr>
          <p:cNvSpPr>
            <a:spLocks noChangeArrowheads="1" noChangeShapeType="1" noTextEdit="1"/>
          </p:cNvSpPr>
          <p:nvPr/>
        </p:nvSpPr>
        <p:spPr bwMode="auto">
          <a:xfrm>
            <a:off x="838200" y="1524000"/>
            <a:ext cx="54133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kern="10">
                <a:ln w="12700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CHUẨN BỊ</a:t>
            </a:r>
          </a:p>
        </p:txBody>
      </p:sp>
      <p:pic>
        <p:nvPicPr>
          <p:cNvPr id="40963" name="Picture 6" descr="11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4800600"/>
            <a:ext cx="17367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84" name="Text Box 8"/>
          <p:cNvSpPr txBox="1">
            <a:spLocks noChangeArrowheads="1"/>
          </p:cNvSpPr>
          <p:nvPr/>
        </p:nvSpPr>
        <p:spPr bwMode="auto">
          <a:xfrm>
            <a:off x="304800" y="2514600"/>
            <a:ext cx="8516938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3200">
                <a:solidFill>
                  <a:srgbClr val="0000FF"/>
                </a:solidFill>
              </a:rPr>
              <a:t>Về nhà học thuộc phần ghi nhớ và trả lời các câu hỏi trong sách giáo khoa.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3200">
                <a:solidFill>
                  <a:srgbClr val="0000FF"/>
                </a:solidFill>
                <a:latin typeface="VNI-Times" pitchFamily="2" charset="0"/>
              </a:rPr>
              <a:t>CB:</a:t>
            </a:r>
            <a:r>
              <a:rPr lang="en-US" altLang="en-US" sz="3200">
                <a:solidFill>
                  <a:srgbClr val="0000FF"/>
                </a:solidFill>
              </a:rPr>
              <a:t> Cuộc kháng chiến chống quân xâm lược Mông –Nguyên.</a:t>
            </a:r>
            <a:endParaRPr lang="en-US" altLang="en-US" sz="320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40965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400800"/>
            <a:ext cx="228600" cy="2286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0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096000"/>
            <a:ext cx="8229600" cy="762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mtClean="0">
                <a:latin typeface="VNI-Times" pitchFamily="2" charset="0"/>
              </a:rPr>
              <a:t>                 </a:t>
            </a:r>
            <a:r>
              <a:rPr lang="en-US" altLang="en-US" sz="2800" smtClean="0">
                <a:latin typeface="VNI-Times" pitchFamily="2" charset="0"/>
              </a:rPr>
              <a:t>Tranh veõ caûnh gì 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" y="838200"/>
            <a:ext cx="8839200" cy="5334000"/>
            <a:chOff x="229" y="769"/>
            <a:chExt cx="5362" cy="3479"/>
          </a:xfrm>
        </p:grpSpPr>
        <p:grpSp>
          <p:nvGrpSpPr>
            <p:cNvPr id="5125" name="Group 5"/>
            <p:cNvGrpSpPr>
              <a:grpSpLocks/>
            </p:cNvGrpSpPr>
            <p:nvPr/>
          </p:nvGrpSpPr>
          <p:grpSpPr bwMode="auto">
            <a:xfrm>
              <a:off x="229" y="769"/>
              <a:ext cx="5362" cy="3479"/>
              <a:chOff x="229" y="769"/>
              <a:chExt cx="5362" cy="3479"/>
            </a:xfrm>
          </p:grpSpPr>
          <p:grpSp>
            <p:nvGrpSpPr>
              <p:cNvPr id="5127" name="Group 6"/>
              <p:cNvGrpSpPr>
                <a:grpSpLocks/>
              </p:cNvGrpSpPr>
              <p:nvPr/>
            </p:nvGrpSpPr>
            <p:grpSpPr bwMode="auto">
              <a:xfrm>
                <a:off x="229" y="769"/>
                <a:ext cx="5362" cy="3479"/>
                <a:chOff x="901" y="697"/>
                <a:chExt cx="3814" cy="2825"/>
              </a:xfrm>
            </p:grpSpPr>
            <p:pic>
              <p:nvPicPr>
                <p:cNvPr id="5129" name="Picture 7" descr="IMG0420A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949" y="700"/>
                  <a:ext cx="3764" cy="28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130" name="Rectangle 8"/>
                <p:cNvSpPr>
                  <a:spLocks noChangeArrowheads="1"/>
                </p:cNvSpPr>
                <p:nvPr/>
              </p:nvSpPr>
              <p:spPr bwMode="auto">
                <a:xfrm>
                  <a:off x="4621" y="697"/>
                  <a:ext cx="94" cy="281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3399"/>
                    </a:gs>
                  </a:gsLst>
                  <a:lin ang="0" scaled="1"/>
                </a:gradFill>
                <a:ln w="38100" cmpd="dbl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5131" name="Rectangle 9"/>
                <p:cNvSpPr>
                  <a:spLocks noChangeArrowheads="1"/>
                </p:cNvSpPr>
                <p:nvPr/>
              </p:nvSpPr>
              <p:spPr bwMode="auto">
                <a:xfrm>
                  <a:off x="901" y="703"/>
                  <a:ext cx="94" cy="281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3399"/>
                    </a:gs>
                  </a:gsLst>
                  <a:lin ang="0" scaled="1"/>
                </a:gradFill>
                <a:ln w="38100" cmpd="dbl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sp>
            <p:nvSpPr>
              <p:cNvPr id="5128" name="Rectangle 10"/>
              <p:cNvSpPr>
                <a:spLocks noChangeArrowheads="1"/>
              </p:cNvSpPr>
              <p:nvPr/>
            </p:nvSpPr>
            <p:spPr bwMode="auto">
              <a:xfrm>
                <a:off x="348" y="3876"/>
                <a:ext cx="5100" cy="348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5126" name="Text Box 11"/>
            <p:cNvSpPr txBox="1">
              <a:spLocks noChangeArrowheads="1"/>
            </p:cNvSpPr>
            <p:nvPr/>
          </p:nvSpPr>
          <p:spPr bwMode="auto">
            <a:xfrm>
              <a:off x="540" y="3936"/>
              <a:ext cx="4740" cy="236"/>
            </a:xfrm>
            <a:prstGeom prst="rect">
              <a:avLst/>
            </a:prstGeom>
            <a:noFill/>
            <a:ln w="38100" cmpd="dbl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altLang="en-US" sz="1600" b="0" i="1">
                <a:solidFill>
                  <a:srgbClr val="000000"/>
                </a:solidFill>
                <a:latin typeface=".VnArial Narrow" pitchFamily="34" charset="0"/>
              </a:endParaRPr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838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400" b="1" smtClean="0">
                <a:solidFill>
                  <a:srgbClr val="FF0000"/>
                </a:solidFill>
                <a:latin typeface="Times New Roman" pitchFamily="18" charset="0"/>
              </a:rPr>
              <a:t>Tiết 15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</a:rPr>
              <a:t>: Nhà Trần và việc đắp đ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ê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066800"/>
          </a:xfrm>
          <a:noFill/>
        </p:spPr>
        <p:txBody>
          <a:bodyPr/>
          <a:lstStyle/>
          <a:p>
            <a:pPr eaLnBrk="1" hangingPunct="1"/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endParaRPr lang="en-US" altLang="en-US" sz="2000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1. Điều kiện nước ta và truyền thống chống lụt của nhân dân ta.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838200" y="3105150"/>
            <a:ext cx="7162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0070C0"/>
                </a:solidFill>
                <a:latin typeface="VNI-Times" pitchFamily="2" charset="0"/>
              </a:rPr>
              <a:t>- 1 hs </a:t>
            </a:r>
            <a:r>
              <a:rPr lang="en-US" altLang="en-US" sz="2400">
                <a:solidFill>
                  <a:srgbClr val="0070C0"/>
                </a:solidFill>
                <a:cs typeface="Times New Roman" pitchFamily="18" charset="0"/>
              </a:rPr>
              <a:t>đọc thông tin SGK trang 39 từ Thời Trần ……….của ông cha ta</a:t>
            </a:r>
            <a:r>
              <a:rPr lang="en-US" altLang="en-US">
                <a:solidFill>
                  <a:srgbClr val="0070C0"/>
                </a:solidFill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4524375"/>
            <a:ext cx="891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800">
                <a:solidFill>
                  <a:srgbClr val="0070C0"/>
                </a:solidFill>
                <a:cs typeface="Times New Roman" pitchFamily="18" charset="0"/>
              </a:rPr>
              <a:t>Câu 2: Hệ thống sông ngòi nước ta như thế nào</a:t>
            </a:r>
            <a:r>
              <a:rPr lang="en-US" altLang="en-US" sz="2800">
                <a:solidFill>
                  <a:srgbClr val="0070C0"/>
                </a:solidFill>
                <a:latin typeface="VNI-Times" pitchFamily="2" charset="0"/>
              </a:rPr>
              <a:t>?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220980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800">
                <a:solidFill>
                  <a:srgbClr val="0070C0"/>
                </a:solidFill>
                <a:cs typeface="Times New Roman" pitchFamily="18" charset="0"/>
              </a:rPr>
              <a:t>Câu 1. Nghề chính của nhân dân ta dưới thời trần là nghề gì ?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228600" y="3048000"/>
            <a:ext cx="83994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3600" b="0">
                <a:solidFill>
                  <a:srgbClr val="FF0000"/>
                </a:solidFill>
                <a:cs typeface="Times New Roman" pitchFamily="18" charset="0"/>
              </a:rPr>
              <a:t>-</a:t>
            </a:r>
            <a:r>
              <a:rPr lang="en-US" altLang="en-US" sz="2800" b="0">
                <a:solidFill>
                  <a:srgbClr val="FF0000"/>
                </a:solidFill>
                <a:cs typeface="Times New Roman" pitchFamily="18" charset="0"/>
              </a:rPr>
              <a:t>Dưới thời Trần nhân dân ta làm nghề trồng lúa nước là chủ yếu</a:t>
            </a:r>
            <a:r>
              <a:rPr lang="en-US" altLang="en-US" sz="2800" b="0">
                <a:solidFill>
                  <a:srgbClr val="FF0000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228600" y="5257800"/>
            <a:ext cx="815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800" b="0">
                <a:solidFill>
                  <a:srgbClr val="FF0000"/>
                </a:solidFill>
                <a:cs typeface="Times New Roman" pitchFamily="18" charset="0"/>
              </a:rPr>
              <a:t>- Hệ thống sông ngòi chằng chịt.</a:t>
            </a:r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304800" y="1524000"/>
            <a:ext cx="853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>
                <a:cs typeface="Times New Roman" pitchFamily="18" charset="0"/>
              </a:rPr>
              <a:t>1. Điều kiện nước ta và truyền thống chống lụt của nhân dân ta: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514600"/>
            <a:ext cx="8229600" cy="121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 b="1" dirty="0" err="1" smtClean="0">
                <a:latin typeface="VNI-Times" pitchFamily="2" charset="0"/>
              </a:rPr>
              <a:t>Haõy</a:t>
            </a:r>
            <a:r>
              <a:rPr lang="en-US" altLang="en-US" sz="2000" b="1" dirty="0" smtClean="0">
                <a:latin typeface="VNI-Times" pitchFamily="2" charset="0"/>
              </a:rPr>
              <a:t> </a:t>
            </a:r>
            <a:r>
              <a:rPr lang="en-US" altLang="en-US" sz="2000" b="1" dirty="0" err="1" smtClean="0">
                <a:latin typeface="VNI-Times" pitchFamily="2" charset="0"/>
              </a:rPr>
              <a:t>chæ</a:t>
            </a:r>
            <a:r>
              <a:rPr lang="en-US" altLang="en-US" sz="2000" b="1" dirty="0" smtClean="0">
                <a:latin typeface="VNI-Times" pitchFamily="2" charset="0"/>
              </a:rPr>
              <a:t> </a:t>
            </a:r>
            <a:r>
              <a:rPr lang="en-US" altLang="en-US" sz="2000" b="1" dirty="0" err="1" smtClean="0">
                <a:latin typeface="VNI-Times" pitchFamily="2" charset="0"/>
              </a:rPr>
              <a:t>treân</a:t>
            </a:r>
            <a:r>
              <a:rPr lang="en-US" altLang="en-US" sz="2000" b="1" dirty="0" smtClean="0">
                <a:latin typeface="VNI-Times" pitchFamily="2" charset="0"/>
              </a:rPr>
              <a:t> </a:t>
            </a:r>
            <a:r>
              <a:rPr lang="en-US" altLang="en-US" sz="2000" b="1" dirty="0" err="1" smtClean="0">
                <a:latin typeface="VNI-Times" pitchFamily="2" charset="0"/>
              </a:rPr>
              <a:t>löôïc</a:t>
            </a:r>
            <a:r>
              <a:rPr lang="en-US" altLang="en-US" sz="2000" b="1" dirty="0" smtClean="0">
                <a:latin typeface="VNI-Times" pitchFamily="2" charset="0"/>
              </a:rPr>
              <a:t> </a:t>
            </a:r>
            <a:r>
              <a:rPr lang="en-US" altLang="en-US" sz="2000" b="1" dirty="0" err="1" smtClean="0">
                <a:latin typeface="VNI-Times" pitchFamily="2" charset="0"/>
              </a:rPr>
              <a:t>ñoà</a:t>
            </a:r>
            <a:r>
              <a:rPr lang="en-US" altLang="en-US" sz="2000" b="1" dirty="0" smtClean="0">
                <a:latin typeface="VNI-Times" pitchFamily="2" charset="0"/>
              </a:rPr>
              <a:t> </a:t>
            </a:r>
            <a:r>
              <a:rPr lang="en-US" altLang="en-US" sz="2000" b="1" dirty="0" err="1" smtClean="0">
                <a:latin typeface="VNI-Times" pitchFamily="2" charset="0"/>
              </a:rPr>
              <a:t>vaø</a:t>
            </a:r>
            <a:r>
              <a:rPr lang="en-US" altLang="en-US" sz="2000" b="1" dirty="0" smtClean="0">
                <a:latin typeface="VNI-Times" pitchFamily="2" charset="0"/>
              </a:rPr>
              <a:t> </a:t>
            </a:r>
            <a:r>
              <a:rPr lang="en-US" altLang="en-US" sz="2000" b="1" dirty="0" err="1" smtClean="0">
                <a:latin typeface="VNI-Times" pitchFamily="2" charset="0"/>
              </a:rPr>
              <a:t>neâu</a:t>
            </a:r>
            <a:r>
              <a:rPr lang="en-US" altLang="en-US" sz="2000" b="1" dirty="0" smtClean="0">
                <a:latin typeface="VNI-Times" pitchFamily="2" charset="0"/>
              </a:rPr>
              <a:t> </a:t>
            </a:r>
            <a:r>
              <a:rPr lang="en-US" altLang="en-US" sz="2000" b="1" dirty="0" err="1" smtClean="0">
                <a:latin typeface="VNI-Times" pitchFamily="2" charset="0"/>
              </a:rPr>
              <a:t>teân</a:t>
            </a:r>
            <a:r>
              <a:rPr lang="en-US" altLang="en-US" sz="2000" b="1" dirty="0" smtClean="0">
                <a:latin typeface="VNI-Times" pitchFamily="2" charset="0"/>
              </a:rPr>
              <a:t> </a:t>
            </a:r>
            <a:r>
              <a:rPr lang="en-US" altLang="en-US" sz="2000" b="1" dirty="0" err="1" smtClean="0">
                <a:latin typeface="VNI-Times" pitchFamily="2" charset="0"/>
              </a:rPr>
              <a:t>moät</a:t>
            </a:r>
            <a:r>
              <a:rPr lang="en-US" altLang="en-US" sz="2000" b="1" dirty="0" smtClean="0">
                <a:latin typeface="VNI-Times" pitchFamily="2" charset="0"/>
              </a:rPr>
              <a:t> </a:t>
            </a:r>
            <a:r>
              <a:rPr lang="en-US" altLang="en-US" sz="2000" b="1" dirty="0" err="1" smtClean="0">
                <a:latin typeface="VNI-Times" pitchFamily="2" charset="0"/>
              </a:rPr>
              <a:t>soá</a:t>
            </a:r>
            <a:r>
              <a:rPr lang="en-US" altLang="en-US" sz="2000" b="1" dirty="0" smtClean="0">
                <a:latin typeface="VNI-Times" pitchFamily="2" charset="0"/>
              </a:rPr>
              <a:t> con </a:t>
            </a:r>
            <a:r>
              <a:rPr lang="en-US" altLang="en-US" sz="2000" b="1" dirty="0" err="1" smtClean="0">
                <a:latin typeface="VNI-Times" pitchFamily="2" charset="0"/>
              </a:rPr>
              <a:t>soâng</a:t>
            </a:r>
            <a:r>
              <a:rPr lang="en-US" altLang="en-US" sz="2000" b="1" dirty="0" smtClean="0">
                <a:latin typeface="VNI-Times" pitchFamily="2" charset="0"/>
              </a:rPr>
              <a:t> ở </a:t>
            </a:r>
            <a:r>
              <a:rPr lang="en-US" altLang="en-US" sz="2000" b="1" dirty="0" err="1" smtClean="0">
                <a:latin typeface="VNI-Times" pitchFamily="2" charset="0"/>
              </a:rPr>
              <a:t>phía</a:t>
            </a:r>
            <a:r>
              <a:rPr lang="en-US" altLang="en-US" sz="2000" b="1" dirty="0" smtClean="0">
                <a:latin typeface="VNI-Times" pitchFamily="2" charset="0"/>
              </a:rPr>
              <a:t> </a:t>
            </a:r>
            <a:r>
              <a:rPr lang="en-US" altLang="en-US" sz="2000" b="1" dirty="0" err="1" smtClean="0">
                <a:latin typeface="VNI-Times" pitchFamily="2" charset="0"/>
              </a:rPr>
              <a:t>Bắc</a:t>
            </a:r>
            <a:r>
              <a:rPr lang="en-US" altLang="en-US" sz="2000" b="1" dirty="0" smtClean="0">
                <a:latin typeface="VNI-Times" pitchFamily="2" charset="0"/>
              </a:rPr>
              <a:t> </a:t>
            </a:r>
            <a:r>
              <a:rPr lang="en-US" altLang="en-US" sz="2000" b="1" dirty="0" err="1" smtClean="0">
                <a:latin typeface="VNI-Times" pitchFamily="2" charset="0"/>
              </a:rPr>
              <a:t>nước</a:t>
            </a:r>
            <a:r>
              <a:rPr lang="en-US" altLang="en-US" sz="2000" b="1" dirty="0" smtClean="0">
                <a:latin typeface="VNI-Times" pitchFamily="2" charset="0"/>
              </a:rPr>
              <a:t> </a:t>
            </a:r>
            <a:r>
              <a:rPr lang="en-US" altLang="en-US" sz="2000" b="1" dirty="0" err="1" smtClean="0">
                <a:latin typeface="VNI-Times" pitchFamily="2" charset="0"/>
              </a:rPr>
              <a:t>ta</a:t>
            </a:r>
            <a:r>
              <a:rPr lang="en-US" altLang="en-US" sz="2000" b="1" dirty="0" smtClean="0">
                <a:latin typeface="VNI-Times" pitchFamily="2" charset="0"/>
              </a:rPr>
              <a:t> ?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v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Freeform 6"/>
          <p:cNvSpPr>
            <a:spLocks/>
          </p:cNvSpPr>
          <p:nvPr/>
        </p:nvSpPr>
        <p:spPr bwMode="auto">
          <a:xfrm>
            <a:off x="1295400" y="2362200"/>
            <a:ext cx="1219200" cy="1143000"/>
          </a:xfrm>
          <a:custGeom>
            <a:avLst/>
            <a:gdLst>
              <a:gd name="T0" fmla="*/ 2147483647 w 768"/>
              <a:gd name="T1" fmla="*/ 2147483647 h 728"/>
              <a:gd name="T2" fmla="*/ 2147483647 w 768"/>
              <a:gd name="T3" fmla="*/ 2147483647 h 728"/>
              <a:gd name="T4" fmla="*/ 2147483647 w 768"/>
              <a:gd name="T5" fmla="*/ 2147483647 h 728"/>
              <a:gd name="T6" fmla="*/ 2147483647 w 768"/>
              <a:gd name="T7" fmla="*/ 2147483647 h 728"/>
              <a:gd name="T8" fmla="*/ 2147483647 w 768"/>
              <a:gd name="T9" fmla="*/ 2147483647 h 728"/>
              <a:gd name="T10" fmla="*/ 2147483647 w 768"/>
              <a:gd name="T11" fmla="*/ 2147483647 h 728"/>
              <a:gd name="T12" fmla="*/ 2147483647 w 768"/>
              <a:gd name="T13" fmla="*/ 2147483647 h 728"/>
              <a:gd name="T14" fmla="*/ 2147483647 w 768"/>
              <a:gd name="T15" fmla="*/ 2147483647 h 728"/>
              <a:gd name="T16" fmla="*/ 0 w 768"/>
              <a:gd name="T17" fmla="*/ 2147483647 h 7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68"/>
              <a:gd name="T28" fmla="*/ 0 h 728"/>
              <a:gd name="T29" fmla="*/ 768 w 768"/>
              <a:gd name="T30" fmla="*/ 728 h 7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68" h="728">
                <a:moveTo>
                  <a:pt x="768" y="728"/>
                </a:moveTo>
                <a:cubicBezTo>
                  <a:pt x="652" y="676"/>
                  <a:pt x="536" y="624"/>
                  <a:pt x="480" y="584"/>
                </a:cubicBezTo>
                <a:cubicBezTo>
                  <a:pt x="424" y="544"/>
                  <a:pt x="464" y="504"/>
                  <a:pt x="432" y="488"/>
                </a:cubicBezTo>
                <a:cubicBezTo>
                  <a:pt x="400" y="472"/>
                  <a:pt x="312" y="504"/>
                  <a:pt x="288" y="488"/>
                </a:cubicBezTo>
                <a:cubicBezTo>
                  <a:pt x="264" y="472"/>
                  <a:pt x="296" y="416"/>
                  <a:pt x="288" y="392"/>
                </a:cubicBezTo>
                <a:cubicBezTo>
                  <a:pt x="280" y="368"/>
                  <a:pt x="256" y="384"/>
                  <a:pt x="240" y="344"/>
                </a:cubicBezTo>
                <a:cubicBezTo>
                  <a:pt x="224" y="304"/>
                  <a:pt x="216" y="208"/>
                  <a:pt x="192" y="152"/>
                </a:cubicBezTo>
                <a:cubicBezTo>
                  <a:pt x="168" y="96"/>
                  <a:pt x="128" y="16"/>
                  <a:pt x="96" y="8"/>
                </a:cubicBezTo>
                <a:cubicBezTo>
                  <a:pt x="64" y="0"/>
                  <a:pt x="16" y="88"/>
                  <a:pt x="0" y="104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1268" name="Freeform 7"/>
          <p:cNvSpPr>
            <a:spLocks/>
          </p:cNvSpPr>
          <p:nvPr/>
        </p:nvSpPr>
        <p:spPr bwMode="auto">
          <a:xfrm>
            <a:off x="4419600" y="1524000"/>
            <a:ext cx="241300" cy="1066800"/>
          </a:xfrm>
          <a:custGeom>
            <a:avLst/>
            <a:gdLst>
              <a:gd name="T0" fmla="*/ 2147483647 w 168"/>
              <a:gd name="T1" fmla="*/ 0 h 672"/>
              <a:gd name="T2" fmla="*/ 2147483647 w 168"/>
              <a:gd name="T3" fmla="*/ 2147483647 h 672"/>
              <a:gd name="T4" fmla="*/ 2147483647 w 168"/>
              <a:gd name="T5" fmla="*/ 2147483647 h 672"/>
              <a:gd name="T6" fmla="*/ 2147483647 w 168"/>
              <a:gd name="T7" fmla="*/ 2147483647 h 672"/>
              <a:gd name="T8" fmla="*/ 2147483647 w 168"/>
              <a:gd name="T9" fmla="*/ 2147483647 h 672"/>
              <a:gd name="T10" fmla="*/ 2147483647 w 168"/>
              <a:gd name="T11" fmla="*/ 2147483647 h 672"/>
              <a:gd name="T12" fmla="*/ 2147483647 w 168"/>
              <a:gd name="T13" fmla="*/ 2147483647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8"/>
              <a:gd name="T22" fmla="*/ 0 h 672"/>
              <a:gd name="T23" fmla="*/ 168 w 16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8" h="672">
                <a:moveTo>
                  <a:pt x="16" y="0"/>
                </a:moveTo>
                <a:cubicBezTo>
                  <a:pt x="8" y="32"/>
                  <a:pt x="0" y="64"/>
                  <a:pt x="16" y="96"/>
                </a:cubicBezTo>
                <a:cubicBezTo>
                  <a:pt x="32" y="128"/>
                  <a:pt x="88" y="152"/>
                  <a:pt x="112" y="192"/>
                </a:cubicBezTo>
                <a:cubicBezTo>
                  <a:pt x="136" y="232"/>
                  <a:pt x="152" y="296"/>
                  <a:pt x="160" y="336"/>
                </a:cubicBezTo>
                <a:cubicBezTo>
                  <a:pt x="168" y="376"/>
                  <a:pt x="168" y="408"/>
                  <a:pt x="160" y="432"/>
                </a:cubicBezTo>
                <a:cubicBezTo>
                  <a:pt x="152" y="456"/>
                  <a:pt x="136" y="440"/>
                  <a:pt x="112" y="480"/>
                </a:cubicBezTo>
                <a:cubicBezTo>
                  <a:pt x="88" y="520"/>
                  <a:pt x="32" y="632"/>
                  <a:pt x="16" y="672"/>
                </a:cubicBezTo>
              </a:path>
            </a:pathLst>
          </a:cu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1269" name="Freeform 8"/>
          <p:cNvSpPr>
            <a:spLocks/>
          </p:cNvSpPr>
          <p:nvPr/>
        </p:nvSpPr>
        <p:spPr bwMode="auto">
          <a:xfrm>
            <a:off x="1066800" y="3251200"/>
            <a:ext cx="4648200" cy="2628900"/>
          </a:xfrm>
          <a:custGeom>
            <a:avLst/>
            <a:gdLst>
              <a:gd name="T0" fmla="*/ 0 w 2928"/>
              <a:gd name="T1" fmla="*/ 2147483647 h 1656"/>
              <a:gd name="T2" fmla="*/ 2147483647 w 2928"/>
              <a:gd name="T3" fmla="*/ 2147483647 h 1656"/>
              <a:gd name="T4" fmla="*/ 2147483647 w 2928"/>
              <a:gd name="T5" fmla="*/ 2147483647 h 1656"/>
              <a:gd name="T6" fmla="*/ 2147483647 w 2928"/>
              <a:gd name="T7" fmla="*/ 2147483647 h 1656"/>
              <a:gd name="T8" fmla="*/ 2147483647 w 2928"/>
              <a:gd name="T9" fmla="*/ 2147483647 h 1656"/>
              <a:gd name="T10" fmla="*/ 2147483647 w 2928"/>
              <a:gd name="T11" fmla="*/ 2147483647 h 1656"/>
              <a:gd name="T12" fmla="*/ 2147483647 w 2928"/>
              <a:gd name="T13" fmla="*/ 2147483647 h 1656"/>
              <a:gd name="T14" fmla="*/ 2147483647 w 2928"/>
              <a:gd name="T15" fmla="*/ 2147483647 h 1656"/>
              <a:gd name="T16" fmla="*/ 2147483647 w 2928"/>
              <a:gd name="T17" fmla="*/ 2147483647 h 1656"/>
              <a:gd name="T18" fmla="*/ 2147483647 w 2928"/>
              <a:gd name="T19" fmla="*/ 2147483647 h 1656"/>
              <a:gd name="T20" fmla="*/ 2147483647 w 2928"/>
              <a:gd name="T21" fmla="*/ 2147483647 h 1656"/>
              <a:gd name="T22" fmla="*/ 2147483647 w 2928"/>
              <a:gd name="T23" fmla="*/ 2147483647 h 1656"/>
              <a:gd name="T24" fmla="*/ 2147483647 w 2928"/>
              <a:gd name="T25" fmla="*/ 2147483647 h 1656"/>
              <a:gd name="T26" fmla="*/ 2147483647 w 2928"/>
              <a:gd name="T27" fmla="*/ 2147483647 h 1656"/>
              <a:gd name="T28" fmla="*/ 2147483647 w 2928"/>
              <a:gd name="T29" fmla="*/ 2147483647 h 1656"/>
              <a:gd name="T30" fmla="*/ 2147483647 w 2928"/>
              <a:gd name="T31" fmla="*/ 2147483647 h 1656"/>
              <a:gd name="T32" fmla="*/ 2147483647 w 2928"/>
              <a:gd name="T33" fmla="*/ 2147483647 h 1656"/>
              <a:gd name="T34" fmla="*/ 2147483647 w 2928"/>
              <a:gd name="T35" fmla="*/ 2147483647 h 1656"/>
              <a:gd name="T36" fmla="*/ 2147483647 w 2928"/>
              <a:gd name="T37" fmla="*/ 2147483647 h 1656"/>
              <a:gd name="T38" fmla="*/ 2147483647 w 2928"/>
              <a:gd name="T39" fmla="*/ 2147483647 h 1656"/>
              <a:gd name="T40" fmla="*/ 2147483647 w 2928"/>
              <a:gd name="T41" fmla="*/ 2147483647 h 1656"/>
              <a:gd name="T42" fmla="*/ 2147483647 w 2928"/>
              <a:gd name="T43" fmla="*/ 2147483647 h 1656"/>
              <a:gd name="T44" fmla="*/ 2147483647 w 2928"/>
              <a:gd name="T45" fmla="*/ 2147483647 h 1656"/>
              <a:gd name="T46" fmla="*/ 2147483647 w 2928"/>
              <a:gd name="T47" fmla="*/ 2147483647 h 1656"/>
              <a:gd name="T48" fmla="*/ 2147483647 w 2928"/>
              <a:gd name="T49" fmla="*/ 2147483647 h 1656"/>
              <a:gd name="T50" fmla="*/ 2147483647 w 2928"/>
              <a:gd name="T51" fmla="*/ 2147483647 h 1656"/>
              <a:gd name="T52" fmla="*/ 2147483647 w 2928"/>
              <a:gd name="T53" fmla="*/ 2147483647 h 1656"/>
              <a:gd name="T54" fmla="*/ 2147483647 w 2928"/>
              <a:gd name="T55" fmla="*/ 2147483647 h 1656"/>
              <a:gd name="T56" fmla="*/ 2147483647 w 2928"/>
              <a:gd name="T57" fmla="*/ 2147483647 h 1656"/>
              <a:gd name="T58" fmla="*/ 2147483647 w 2928"/>
              <a:gd name="T59" fmla="*/ 2147483647 h 1656"/>
              <a:gd name="T60" fmla="*/ 2147483647 w 2928"/>
              <a:gd name="T61" fmla="*/ 2147483647 h 1656"/>
              <a:gd name="T62" fmla="*/ 2147483647 w 2928"/>
              <a:gd name="T63" fmla="*/ 2147483647 h 1656"/>
              <a:gd name="T64" fmla="*/ 2147483647 w 2928"/>
              <a:gd name="T65" fmla="*/ 2147483647 h 1656"/>
              <a:gd name="T66" fmla="*/ 2147483647 w 2928"/>
              <a:gd name="T67" fmla="*/ 2147483647 h 1656"/>
              <a:gd name="T68" fmla="*/ 2147483647 w 2928"/>
              <a:gd name="T69" fmla="*/ 2147483647 h 165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928"/>
              <a:gd name="T106" fmla="*/ 0 h 1656"/>
              <a:gd name="T107" fmla="*/ 2928 w 2928"/>
              <a:gd name="T108" fmla="*/ 1656 h 165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928" h="1656">
                <a:moveTo>
                  <a:pt x="0" y="16"/>
                </a:moveTo>
                <a:cubicBezTo>
                  <a:pt x="56" y="8"/>
                  <a:pt x="112" y="0"/>
                  <a:pt x="144" y="16"/>
                </a:cubicBezTo>
                <a:cubicBezTo>
                  <a:pt x="176" y="32"/>
                  <a:pt x="176" y="88"/>
                  <a:pt x="192" y="112"/>
                </a:cubicBezTo>
                <a:cubicBezTo>
                  <a:pt x="208" y="136"/>
                  <a:pt x="224" y="128"/>
                  <a:pt x="240" y="160"/>
                </a:cubicBezTo>
                <a:cubicBezTo>
                  <a:pt x="256" y="192"/>
                  <a:pt x="272" y="264"/>
                  <a:pt x="288" y="304"/>
                </a:cubicBezTo>
                <a:cubicBezTo>
                  <a:pt x="304" y="344"/>
                  <a:pt x="288" y="360"/>
                  <a:pt x="336" y="400"/>
                </a:cubicBezTo>
                <a:cubicBezTo>
                  <a:pt x="384" y="440"/>
                  <a:pt x="528" y="512"/>
                  <a:pt x="576" y="544"/>
                </a:cubicBezTo>
                <a:cubicBezTo>
                  <a:pt x="624" y="576"/>
                  <a:pt x="608" y="576"/>
                  <a:pt x="624" y="592"/>
                </a:cubicBezTo>
                <a:cubicBezTo>
                  <a:pt x="640" y="608"/>
                  <a:pt x="648" y="624"/>
                  <a:pt x="672" y="640"/>
                </a:cubicBezTo>
                <a:cubicBezTo>
                  <a:pt x="696" y="656"/>
                  <a:pt x="736" y="680"/>
                  <a:pt x="768" y="688"/>
                </a:cubicBezTo>
                <a:cubicBezTo>
                  <a:pt x="800" y="696"/>
                  <a:pt x="832" y="672"/>
                  <a:pt x="864" y="688"/>
                </a:cubicBezTo>
                <a:cubicBezTo>
                  <a:pt x="896" y="704"/>
                  <a:pt x="936" y="760"/>
                  <a:pt x="960" y="784"/>
                </a:cubicBezTo>
                <a:cubicBezTo>
                  <a:pt x="984" y="808"/>
                  <a:pt x="984" y="824"/>
                  <a:pt x="1008" y="832"/>
                </a:cubicBezTo>
                <a:cubicBezTo>
                  <a:pt x="1032" y="840"/>
                  <a:pt x="1072" y="832"/>
                  <a:pt x="1104" y="832"/>
                </a:cubicBezTo>
                <a:cubicBezTo>
                  <a:pt x="1136" y="832"/>
                  <a:pt x="1176" y="824"/>
                  <a:pt x="1200" y="832"/>
                </a:cubicBezTo>
                <a:cubicBezTo>
                  <a:pt x="1224" y="840"/>
                  <a:pt x="1240" y="856"/>
                  <a:pt x="1248" y="880"/>
                </a:cubicBezTo>
                <a:cubicBezTo>
                  <a:pt x="1256" y="904"/>
                  <a:pt x="1240" y="952"/>
                  <a:pt x="1248" y="976"/>
                </a:cubicBezTo>
                <a:cubicBezTo>
                  <a:pt x="1256" y="1000"/>
                  <a:pt x="1240" y="1000"/>
                  <a:pt x="1296" y="1024"/>
                </a:cubicBezTo>
                <a:cubicBezTo>
                  <a:pt x="1352" y="1048"/>
                  <a:pt x="1528" y="1112"/>
                  <a:pt x="1584" y="1120"/>
                </a:cubicBezTo>
                <a:cubicBezTo>
                  <a:pt x="1640" y="1128"/>
                  <a:pt x="1616" y="1088"/>
                  <a:pt x="1632" y="1072"/>
                </a:cubicBezTo>
                <a:cubicBezTo>
                  <a:pt x="1648" y="1056"/>
                  <a:pt x="1664" y="1040"/>
                  <a:pt x="1680" y="1024"/>
                </a:cubicBezTo>
                <a:cubicBezTo>
                  <a:pt x="1696" y="1008"/>
                  <a:pt x="1704" y="976"/>
                  <a:pt x="1728" y="976"/>
                </a:cubicBezTo>
                <a:cubicBezTo>
                  <a:pt x="1752" y="976"/>
                  <a:pt x="1800" y="1008"/>
                  <a:pt x="1824" y="1024"/>
                </a:cubicBezTo>
                <a:cubicBezTo>
                  <a:pt x="1848" y="1040"/>
                  <a:pt x="1856" y="1056"/>
                  <a:pt x="1872" y="1072"/>
                </a:cubicBezTo>
                <a:cubicBezTo>
                  <a:pt x="1888" y="1088"/>
                  <a:pt x="1912" y="1096"/>
                  <a:pt x="1920" y="1120"/>
                </a:cubicBezTo>
                <a:cubicBezTo>
                  <a:pt x="1928" y="1144"/>
                  <a:pt x="1912" y="1192"/>
                  <a:pt x="1920" y="1216"/>
                </a:cubicBezTo>
                <a:cubicBezTo>
                  <a:pt x="1928" y="1240"/>
                  <a:pt x="1936" y="1256"/>
                  <a:pt x="1968" y="1264"/>
                </a:cubicBezTo>
                <a:cubicBezTo>
                  <a:pt x="2000" y="1272"/>
                  <a:pt x="2064" y="1256"/>
                  <a:pt x="2112" y="1264"/>
                </a:cubicBezTo>
                <a:cubicBezTo>
                  <a:pt x="2160" y="1272"/>
                  <a:pt x="2224" y="1288"/>
                  <a:pt x="2256" y="1312"/>
                </a:cubicBezTo>
                <a:cubicBezTo>
                  <a:pt x="2288" y="1336"/>
                  <a:pt x="2280" y="1384"/>
                  <a:pt x="2304" y="1408"/>
                </a:cubicBezTo>
                <a:cubicBezTo>
                  <a:pt x="2328" y="1432"/>
                  <a:pt x="2376" y="1432"/>
                  <a:pt x="2400" y="1456"/>
                </a:cubicBezTo>
                <a:cubicBezTo>
                  <a:pt x="2424" y="1480"/>
                  <a:pt x="2432" y="1528"/>
                  <a:pt x="2448" y="1552"/>
                </a:cubicBezTo>
                <a:cubicBezTo>
                  <a:pt x="2464" y="1576"/>
                  <a:pt x="2464" y="1584"/>
                  <a:pt x="2496" y="1600"/>
                </a:cubicBezTo>
                <a:cubicBezTo>
                  <a:pt x="2528" y="1616"/>
                  <a:pt x="2568" y="1640"/>
                  <a:pt x="2640" y="1648"/>
                </a:cubicBezTo>
                <a:cubicBezTo>
                  <a:pt x="2712" y="1656"/>
                  <a:pt x="2888" y="1648"/>
                  <a:pt x="2928" y="1648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1270" name="Freeform 12"/>
          <p:cNvSpPr>
            <a:spLocks/>
          </p:cNvSpPr>
          <p:nvPr/>
        </p:nvSpPr>
        <p:spPr bwMode="auto">
          <a:xfrm>
            <a:off x="-23813" y="3706813"/>
            <a:ext cx="1985963" cy="2620962"/>
          </a:xfrm>
          <a:custGeom>
            <a:avLst/>
            <a:gdLst>
              <a:gd name="T0" fmla="*/ 2147483647 w 1251"/>
              <a:gd name="T1" fmla="*/ 2147483647 h 1651"/>
              <a:gd name="T2" fmla="*/ 2147483647 w 1251"/>
              <a:gd name="T3" fmla="*/ 2147483647 h 1651"/>
              <a:gd name="T4" fmla="*/ 2147483647 w 1251"/>
              <a:gd name="T5" fmla="*/ 2147483647 h 1651"/>
              <a:gd name="T6" fmla="*/ 2147483647 w 1251"/>
              <a:gd name="T7" fmla="*/ 2147483647 h 1651"/>
              <a:gd name="T8" fmla="*/ 2147483647 w 1251"/>
              <a:gd name="T9" fmla="*/ 2147483647 h 1651"/>
              <a:gd name="T10" fmla="*/ 2147483647 w 1251"/>
              <a:gd name="T11" fmla="*/ 2147483647 h 1651"/>
              <a:gd name="T12" fmla="*/ 2147483647 w 1251"/>
              <a:gd name="T13" fmla="*/ 2147483647 h 1651"/>
              <a:gd name="T14" fmla="*/ 2147483647 w 1251"/>
              <a:gd name="T15" fmla="*/ 2147483647 h 1651"/>
              <a:gd name="T16" fmla="*/ 2147483647 w 1251"/>
              <a:gd name="T17" fmla="*/ 2147483647 h 1651"/>
              <a:gd name="T18" fmla="*/ 2147483647 w 1251"/>
              <a:gd name="T19" fmla="*/ 2147483647 h 1651"/>
              <a:gd name="T20" fmla="*/ 2147483647 w 1251"/>
              <a:gd name="T21" fmla="*/ 2147483647 h 1651"/>
              <a:gd name="T22" fmla="*/ 2147483647 w 1251"/>
              <a:gd name="T23" fmla="*/ 2147483647 h 1651"/>
              <a:gd name="T24" fmla="*/ 2147483647 w 1251"/>
              <a:gd name="T25" fmla="*/ 2147483647 h 1651"/>
              <a:gd name="T26" fmla="*/ 2147483647 w 1251"/>
              <a:gd name="T27" fmla="*/ 2147483647 h 1651"/>
              <a:gd name="T28" fmla="*/ 2147483647 w 1251"/>
              <a:gd name="T29" fmla="*/ 2147483647 h 1651"/>
              <a:gd name="T30" fmla="*/ 2147483647 w 1251"/>
              <a:gd name="T31" fmla="*/ 2147483647 h 1651"/>
              <a:gd name="T32" fmla="*/ 2147483647 w 1251"/>
              <a:gd name="T33" fmla="*/ 2147483647 h 1651"/>
              <a:gd name="T34" fmla="*/ 2147483647 w 1251"/>
              <a:gd name="T35" fmla="*/ 2147483647 h 1651"/>
              <a:gd name="T36" fmla="*/ 2147483647 w 1251"/>
              <a:gd name="T37" fmla="*/ 2147483647 h 1651"/>
              <a:gd name="T38" fmla="*/ 2147483647 w 1251"/>
              <a:gd name="T39" fmla="*/ 2147483647 h 1651"/>
              <a:gd name="T40" fmla="*/ 2147483647 w 1251"/>
              <a:gd name="T41" fmla="*/ 2147483647 h 1651"/>
              <a:gd name="T42" fmla="*/ 2147483647 w 1251"/>
              <a:gd name="T43" fmla="*/ 2147483647 h 1651"/>
              <a:gd name="T44" fmla="*/ 2147483647 w 1251"/>
              <a:gd name="T45" fmla="*/ 2147483647 h 1651"/>
              <a:gd name="T46" fmla="*/ 2147483647 w 1251"/>
              <a:gd name="T47" fmla="*/ 2147483647 h 1651"/>
              <a:gd name="T48" fmla="*/ 2147483647 w 1251"/>
              <a:gd name="T49" fmla="*/ 2147483647 h 1651"/>
              <a:gd name="T50" fmla="*/ 2147483647 w 1251"/>
              <a:gd name="T51" fmla="*/ 2147483647 h 1651"/>
              <a:gd name="T52" fmla="*/ 2147483647 w 1251"/>
              <a:gd name="T53" fmla="*/ 2147483647 h 1651"/>
              <a:gd name="T54" fmla="*/ 2147483647 w 1251"/>
              <a:gd name="T55" fmla="*/ 2147483647 h 1651"/>
              <a:gd name="T56" fmla="*/ 2147483647 w 1251"/>
              <a:gd name="T57" fmla="*/ 2147483647 h 1651"/>
              <a:gd name="T58" fmla="*/ 2147483647 w 1251"/>
              <a:gd name="T59" fmla="*/ 2147483647 h 1651"/>
              <a:gd name="T60" fmla="*/ 2147483647 w 1251"/>
              <a:gd name="T61" fmla="*/ 2147483647 h 1651"/>
              <a:gd name="T62" fmla="*/ 2147483647 w 1251"/>
              <a:gd name="T63" fmla="*/ 2147483647 h 1651"/>
              <a:gd name="T64" fmla="*/ 2147483647 w 1251"/>
              <a:gd name="T65" fmla="*/ 2147483647 h 165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51"/>
              <a:gd name="T100" fmla="*/ 0 h 1651"/>
              <a:gd name="T101" fmla="*/ 1251 w 1251"/>
              <a:gd name="T102" fmla="*/ 1651 h 165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51" h="1651">
                <a:moveTo>
                  <a:pt x="24" y="34"/>
                </a:moveTo>
                <a:cubicBezTo>
                  <a:pt x="163" y="39"/>
                  <a:pt x="295" y="53"/>
                  <a:pt x="433" y="53"/>
                </a:cubicBezTo>
                <a:cubicBezTo>
                  <a:pt x="582" y="0"/>
                  <a:pt x="769" y="67"/>
                  <a:pt x="925" y="80"/>
                </a:cubicBezTo>
                <a:cubicBezTo>
                  <a:pt x="934" y="86"/>
                  <a:pt x="943" y="94"/>
                  <a:pt x="953" y="99"/>
                </a:cubicBezTo>
                <a:cubicBezTo>
                  <a:pt x="962" y="103"/>
                  <a:pt x="974" y="101"/>
                  <a:pt x="981" y="108"/>
                </a:cubicBezTo>
                <a:cubicBezTo>
                  <a:pt x="988" y="115"/>
                  <a:pt x="986" y="127"/>
                  <a:pt x="990" y="136"/>
                </a:cubicBezTo>
                <a:cubicBezTo>
                  <a:pt x="995" y="146"/>
                  <a:pt x="1000" y="157"/>
                  <a:pt x="1009" y="164"/>
                </a:cubicBezTo>
                <a:cubicBezTo>
                  <a:pt x="1026" y="179"/>
                  <a:pt x="1046" y="189"/>
                  <a:pt x="1065" y="201"/>
                </a:cubicBezTo>
                <a:cubicBezTo>
                  <a:pt x="1074" y="207"/>
                  <a:pt x="1093" y="220"/>
                  <a:pt x="1093" y="220"/>
                </a:cubicBezTo>
                <a:cubicBezTo>
                  <a:pt x="1124" y="317"/>
                  <a:pt x="1075" y="172"/>
                  <a:pt x="1121" y="276"/>
                </a:cubicBezTo>
                <a:cubicBezTo>
                  <a:pt x="1165" y="375"/>
                  <a:pt x="1115" y="295"/>
                  <a:pt x="1158" y="359"/>
                </a:cubicBezTo>
                <a:cubicBezTo>
                  <a:pt x="1189" y="455"/>
                  <a:pt x="1209" y="546"/>
                  <a:pt x="1223" y="647"/>
                </a:cubicBezTo>
                <a:cubicBezTo>
                  <a:pt x="1231" y="934"/>
                  <a:pt x="1215" y="901"/>
                  <a:pt x="1251" y="1065"/>
                </a:cubicBezTo>
                <a:cubicBezTo>
                  <a:pt x="1239" y="1141"/>
                  <a:pt x="1217" y="1213"/>
                  <a:pt x="1204" y="1288"/>
                </a:cubicBezTo>
                <a:cubicBezTo>
                  <a:pt x="1200" y="1310"/>
                  <a:pt x="1199" y="1332"/>
                  <a:pt x="1195" y="1353"/>
                </a:cubicBezTo>
                <a:cubicBezTo>
                  <a:pt x="1190" y="1378"/>
                  <a:pt x="1176" y="1428"/>
                  <a:pt x="1176" y="1428"/>
                </a:cubicBezTo>
                <a:cubicBezTo>
                  <a:pt x="1185" y="1492"/>
                  <a:pt x="1226" y="1616"/>
                  <a:pt x="1148" y="1641"/>
                </a:cubicBezTo>
                <a:cubicBezTo>
                  <a:pt x="1057" y="1611"/>
                  <a:pt x="1112" y="1621"/>
                  <a:pt x="981" y="1632"/>
                </a:cubicBezTo>
                <a:cubicBezTo>
                  <a:pt x="771" y="1623"/>
                  <a:pt x="787" y="1617"/>
                  <a:pt x="591" y="1632"/>
                </a:cubicBezTo>
                <a:cubicBezTo>
                  <a:pt x="526" y="1637"/>
                  <a:pt x="396" y="1651"/>
                  <a:pt x="396" y="1651"/>
                </a:cubicBezTo>
                <a:cubicBezTo>
                  <a:pt x="319" y="1643"/>
                  <a:pt x="276" y="1651"/>
                  <a:pt x="201" y="1641"/>
                </a:cubicBezTo>
                <a:cubicBezTo>
                  <a:pt x="172" y="1598"/>
                  <a:pt x="186" y="1594"/>
                  <a:pt x="201" y="1548"/>
                </a:cubicBezTo>
                <a:cubicBezTo>
                  <a:pt x="184" y="1495"/>
                  <a:pt x="215" y="1514"/>
                  <a:pt x="182" y="1465"/>
                </a:cubicBezTo>
                <a:cubicBezTo>
                  <a:pt x="145" y="1351"/>
                  <a:pt x="167" y="1227"/>
                  <a:pt x="192" y="1112"/>
                </a:cubicBezTo>
                <a:cubicBezTo>
                  <a:pt x="201" y="1020"/>
                  <a:pt x="216" y="923"/>
                  <a:pt x="164" y="842"/>
                </a:cubicBezTo>
                <a:cubicBezTo>
                  <a:pt x="183" y="784"/>
                  <a:pt x="183" y="771"/>
                  <a:pt x="164" y="712"/>
                </a:cubicBezTo>
                <a:cubicBezTo>
                  <a:pt x="161" y="635"/>
                  <a:pt x="159" y="557"/>
                  <a:pt x="154" y="480"/>
                </a:cubicBezTo>
                <a:cubicBezTo>
                  <a:pt x="153" y="464"/>
                  <a:pt x="147" y="450"/>
                  <a:pt x="145" y="434"/>
                </a:cubicBezTo>
                <a:cubicBezTo>
                  <a:pt x="139" y="378"/>
                  <a:pt x="152" y="213"/>
                  <a:pt x="89" y="164"/>
                </a:cubicBezTo>
                <a:cubicBezTo>
                  <a:pt x="83" y="159"/>
                  <a:pt x="26" y="147"/>
                  <a:pt x="24" y="146"/>
                </a:cubicBezTo>
                <a:cubicBezTo>
                  <a:pt x="11" y="107"/>
                  <a:pt x="0" y="83"/>
                  <a:pt x="24" y="34"/>
                </a:cubicBezTo>
                <a:cubicBezTo>
                  <a:pt x="28" y="25"/>
                  <a:pt x="52" y="43"/>
                  <a:pt x="52" y="43"/>
                </a:cubicBezTo>
                <a:cubicBezTo>
                  <a:pt x="52" y="43"/>
                  <a:pt x="33" y="37"/>
                  <a:pt x="24" y="3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1271" name="Freeform 14"/>
          <p:cNvSpPr>
            <a:spLocks/>
          </p:cNvSpPr>
          <p:nvPr/>
        </p:nvSpPr>
        <p:spPr bwMode="auto">
          <a:xfrm>
            <a:off x="609600" y="3733800"/>
            <a:ext cx="1295400" cy="1066800"/>
          </a:xfrm>
          <a:custGeom>
            <a:avLst/>
            <a:gdLst>
              <a:gd name="T0" fmla="*/ 0 w 816"/>
              <a:gd name="T1" fmla="*/ 0 h 672"/>
              <a:gd name="T2" fmla="*/ 2147483647 w 816"/>
              <a:gd name="T3" fmla="*/ 2147483647 h 672"/>
              <a:gd name="T4" fmla="*/ 2147483647 w 816"/>
              <a:gd name="T5" fmla="*/ 2147483647 h 672"/>
              <a:gd name="T6" fmla="*/ 2147483647 w 816"/>
              <a:gd name="T7" fmla="*/ 2147483647 h 672"/>
              <a:gd name="T8" fmla="*/ 2147483647 w 816"/>
              <a:gd name="T9" fmla="*/ 2147483647 h 672"/>
              <a:gd name="T10" fmla="*/ 2147483647 w 816"/>
              <a:gd name="T11" fmla="*/ 2147483647 h 672"/>
              <a:gd name="T12" fmla="*/ 2147483647 w 816"/>
              <a:gd name="T13" fmla="*/ 2147483647 h 672"/>
              <a:gd name="T14" fmla="*/ 2147483647 w 816"/>
              <a:gd name="T15" fmla="*/ 2147483647 h 672"/>
              <a:gd name="T16" fmla="*/ 2147483647 w 816"/>
              <a:gd name="T17" fmla="*/ 2147483647 h 672"/>
              <a:gd name="T18" fmla="*/ 2147483647 w 816"/>
              <a:gd name="T19" fmla="*/ 2147483647 h 672"/>
              <a:gd name="T20" fmla="*/ 2147483647 w 816"/>
              <a:gd name="T21" fmla="*/ 2147483647 h 672"/>
              <a:gd name="T22" fmla="*/ 2147483647 w 816"/>
              <a:gd name="T23" fmla="*/ 2147483647 h 672"/>
              <a:gd name="T24" fmla="*/ 2147483647 w 816"/>
              <a:gd name="T25" fmla="*/ 2147483647 h 6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16"/>
              <a:gd name="T40" fmla="*/ 0 h 672"/>
              <a:gd name="T41" fmla="*/ 816 w 816"/>
              <a:gd name="T42" fmla="*/ 672 h 6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16" h="672">
                <a:moveTo>
                  <a:pt x="0" y="0"/>
                </a:moveTo>
                <a:cubicBezTo>
                  <a:pt x="12" y="60"/>
                  <a:pt x="24" y="120"/>
                  <a:pt x="48" y="144"/>
                </a:cubicBezTo>
                <a:cubicBezTo>
                  <a:pt x="72" y="168"/>
                  <a:pt x="120" y="136"/>
                  <a:pt x="144" y="144"/>
                </a:cubicBezTo>
                <a:cubicBezTo>
                  <a:pt x="168" y="152"/>
                  <a:pt x="176" y="176"/>
                  <a:pt x="192" y="192"/>
                </a:cubicBezTo>
                <a:cubicBezTo>
                  <a:pt x="208" y="208"/>
                  <a:pt x="216" y="216"/>
                  <a:pt x="240" y="240"/>
                </a:cubicBezTo>
                <a:cubicBezTo>
                  <a:pt x="264" y="264"/>
                  <a:pt x="304" y="304"/>
                  <a:pt x="336" y="336"/>
                </a:cubicBezTo>
                <a:cubicBezTo>
                  <a:pt x="368" y="368"/>
                  <a:pt x="416" y="400"/>
                  <a:pt x="432" y="432"/>
                </a:cubicBezTo>
                <a:cubicBezTo>
                  <a:pt x="448" y="464"/>
                  <a:pt x="416" y="504"/>
                  <a:pt x="432" y="528"/>
                </a:cubicBezTo>
                <a:cubicBezTo>
                  <a:pt x="448" y="552"/>
                  <a:pt x="496" y="568"/>
                  <a:pt x="528" y="576"/>
                </a:cubicBezTo>
                <a:cubicBezTo>
                  <a:pt x="560" y="584"/>
                  <a:pt x="592" y="576"/>
                  <a:pt x="624" y="576"/>
                </a:cubicBezTo>
                <a:cubicBezTo>
                  <a:pt x="656" y="576"/>
                  <a:pt x="696" y="560"/>
                  <a:pt x="720" y="576"/>
                </a:cubicBezTo>
                <a:cubicBezTo>
                  <a:pt x="744" y="592"/>
                  <a:pt x="752" y="672"/>
                  <a:pt x="768" y="672"/>
                </a:cubicBezTo>
                <a:cubicBezTo>
                  <a:pt x="784" y="672"/>
                  <a:pt x="808" y="592"/>
                  <a:pt x="816" y="576"/>
                </a:cubicBezTo>
              </a:path>
            </a:pathLst>
          </a:custGeom>
          <a:solidFill>
            <a:schemeClr val="bg1"/>
          </a:solidFill>
          <a:ln w="2857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 rot="10800000">
            <a:off x="762000" y="4724400"/>
            <a:ext cx="1752600" cy="533400"/>
          </a:xfrm>
          <a:prstGeom prst="wedgeRectCallout">
            <a:avLst>
              <a:gd name="adj1" fmla="val -39769"/>
              <a:gd name="adj2" fmla="val 113986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altLang="en-US" sz="2400">
                <a:solidFill>
                  <a:srgbClr val="FF0000"/>
                </a:solidFill>
              </a:rPr>
              <a:t>Sông Mã</a:t>
            </a:r>
          </a:p>
        </p:txBody>
      </p:sp>
      <p:sp>
        <p:nvSpPr>
          <p:cNvPr id="2070" name="AutoShape 22"/>
          <p:cNvSpPr>
            <a:spLocks noChangeArrowheads="1"/>
          </p:cNvSpPr>
          <p:nvPr/>
        </p:nvSpPr>
        <p:spPr bwMode="auto">
          <a:xfrm>
            <a:off x="1828800" y="2286000"/>
            <a:ext cx="1143000" cy="838200"/>
          </a:xfrm>
          <a:prstGeom prst="wedgeRectCallout">
            <a:avLst>
              <a:gd name="adj1" fmla="val 11111"/>
              <a:gd name="adj2" fmla="val 9394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2400">
                <a:solidFill>
                  <a:srgbClr val="FF0000"/>
                </a:solidFill>
              </a:rPr>
              <a:t>Sông Đà</a:t>
            </a:r>
          </a:p>
          <a:p>
            <a:pPr algn="ctr"/>
            <a:endParaRPr lang="en-US" altLang="en-US" sz="2400"/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3429000" y="1600200"/>
            <a:ext cx="2057400" cy="533400"/>
          </a:xfrm>
          <a:prstGeom prst="wedgeRectCallout">
            <a:avLst>
              <a:gd name="adj1" fmla="val -49384"/>
              <a:gd name="adj2" fmla="val 15387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2400">
                <a:solidFill>
                  <a:srgbClr val="FF0000"/>
                </a:solidFill>
              </a:rPr>
              <a:t>Sông Hồng</a:t>
            </a:r>
          </a:p>
        </p:txBody>
      </p:sp>
      <p:sp>
        <p:nvSpPr>
          <p:cNvPr id="2072" name="AutoShape 24"/>
          <p:cNvSpPr>
            <a:spLocks noChangeArrowheads="1"/>
          </p:cNvSpPr>
          <p:nvPr/>
        </p:nvSpPr>
        <p:spPr bwMode="auto">
          <a:xfrm>
            <a:off x="4800600" y="2590800"/>
            <a:ext cx="2133600" cy="533400"/>
          </a:xfrm>
          <a:prstGeom prst="wedgeRectCallout">
            <a:avLst>
              <a:gd name="adj1" fmla="val -32662"/>
              <a:gd name="adj2" fmla="val 194046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2400">
                <a:solidFill>
                  <a:srgbClr val="FF0000"/>
                </a:solidFill>
              </a:rPr>
              <a:t>Sông Đuống</a:t>
            </a:r>
          </a:p>
        </p:txBody>
      </p:sp>
      <p:sp>
        <p:nvSpPr>
          <p:cNvPr id="2073" name="AutoShape 25"/>
          <p:cNvSpPr>
            <a:spLocks noChangeArrowheads="1"/>
          </p:cNvSpPr>
          <p:nvPr/>
        </p:nvSpPr>
        <p:spPr bwMode="auto">
          <a:xfrm>
            <a:off x="6553200" y="3429000"/>
            <a:ext cx="2057400" cy="533400"/>
          </a:xfrm>
          <a:prstGeom prst="wedgeRectCallout">
            <a:avLst>
              <a:gd name="adj1" fmla="val -88116"/>
              <a:gd name="adj2" fmla="val 2381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2400">
                <a:solidFill>
                  <a:srgbClr val="FF0000"/>
                </a:solidFill>
              </a:rPr>
              <a:t>Sông Cầu</a:t>
            </a:r>
          </a:p>
        </p:txBody>
      </p:sp>
      <p:sp>
        <p:nvSpPr>
          <p:cNvPr id="2074" name="AutoShape 2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257800"/>
            <a:ext cx="685800" cy="457200"/>
          </a:xfrm>
          <a:prstGeom prst="actionButtonBackPrevious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278" name="Text Box 15"/>
          <p:cNvSpPr txBox="1">
            <a:spLocks noChangeArrowheads="1"/>
          </p:cNvSpPr>
          <p:nvPr/>
        </p:nvSpPr>
        <p:spPr bwMode="auto">
          <a:xfrm>
            <a:off x="228600" y="6400800"/>
            <a:ext cx="891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LƯỢC ĐỒ SÔNG NGÒI  PHÍA BẮC NƯỚC 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9" grpId="0" animBg="1"/>
      <p:bldP spid="2070" grpId="0" animBg="1"/>
      <p:bldP spid="2071" grpId="0" animBg="1"/>
      <p:bldP spid="2072" grpId="0" animBg="1"/>
      <p:bldP spid="2073" grpId="0" animBg="1"/>
      <p:bldP spid="207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214635"/>
  <p:tag name="VIOLETTITLE" val="Bài 13. Nhà Trần và việc đắp đê"/>
  <p:tag name="VIOLETLESSON" val="13"/>
  <p:tag name="VIOLETCATID" val="2224"/>
  <p:tag name="VIOLETSUBJECT" val="Lịch sử 4"/>
  <p:tag name="VIOLETAUTHORID" val="6674839"/>
  <p:tag name="VIOLETAUTHORNAME" val="Huỳnh Thị Tố Như"/>
  <p:tag name="VIOLETAUTHORAVATAR" val="6/674/839/avatar.jpg"/>
  <p:tag name="VIOLETAUTHORADDRESS" val="mầm non Thái Chánh - Tây Ninh"/>
  <p:tag name="VIOLETDATE" val="2017-12-03 20:37:47"/>
  <p:tag name="VIOLETHIT" val="115"/>
  <p:tag name="VIOLETLIK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E5087F7-0561-4AFE-890B-55904F1E3BE5}&quot;/&gt;&lt;filename val=&quot;C:\Users\HP G60\Documents\My Adobe Presentations\Thuchanh\data\asimages\{FE5087F7-0561-4AFE-890B-55904F1E3BE5}.png&quot;/&gt;&lt;hasEffects val=&quot;1&quot;/&gt;&lt;left val=&quot;114.72&quot;/&gt;&lt;top val=&quot;87.72&quot;/&gt;&lt;width val=&quot;472.92&quot;/&gt;&lt;height val=&quot;54.36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E5087F7-0561-4AFE-890B-55904F1E3BE5}&quot;/&gt;&lt;filename val=&quot;C:\Users\HP G60\Documents\My Adobe Presentations\Thuchanh\data\asimages\{FE5087F7-0561-4AFE-890B-55904F1E3BE5}.png&quot;/&gt;&lt;hasEffects val=&quot;1&quot;/&gt;&lt;left val=&quot;114.72&quot;/&gt;&lt;top val=&quot;87.72&quot;/&gt;&lt;width val=&quot;472.92&quot;/&gt;&lt;height val=&quot;54.36&quot;/&gt;&lt;/ThreeDShapeInfo&gt;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1370</Words>
  <Application>Microsoft Office PowerPoint</Application>
  <PresentationFormat>On-screen Show (4:3)</PresentationFormat>
  <Paragraphs>122</Paragraphs>
  <Slides>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Default Design</vt:lpstr>
      <vt:lpstr>Clip</vt:lpstr>
      <vt:lpstr>Presentation</vt:lpstr>
      <vt:lpstr>Slide 1</vt:lpstr>
      <vt:lpstr>Slide 2</vt:lpstr>
      <vt:lpstr>Câu 2: Nhà Trần đã làm gì để phát triển nông nghiệp? </vt:lpstr>
      <vt:lpstr>Slide 4</vt:lpstr>
      <vt:lpstr>  Lịch sử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>&lt;egyptian hak&gt;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NHIEÄT LIEÄT CHAØO MÖØNG QUYÙ THAÀY COÂ VEÀ DÖÏ GIÔØ THAÊM LÔÙP 4</dc:title>
  <dc:creator>Nguyen Van Phong</dc:creator>
  <cp:lastModifiedBy>Computer</cp:lastModifiedBy>
  <cp:revision>338</cp:revision>
  <dcterms:created xsi:type="dcterms:W3CDTF">2009-11-17T11:57:23Z</dcterms:created>
  <dcterms:modified xsi:type="dcterms:W3CDTF">2018-12-10T07:11:50Z</dcterms:modified>
</cp:coreProperties>
</file>