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7" r:id="rId3"/>
    <p:sldId id="278" r:id="rId4"/>
    <p:sldId id="274" r:id="rId5"/>
    <p:sldId id="271" r:id="rId6"/>
    <p:sldId id="272" r:id="rId7"/>
    <p:sldId id="276" r:id="rId8"/>
    <p:sldId id="269" r:id="rId9"/>
    <p:sldId id="281" r:id="rId10"/>
    <p:sldId id="268" r:id="rId11"/>
  </p:sldIdLst>
  <p:sldSz cx="9144000" cy="6858000" type="screen4x3"/>
  <p:notesSz cx="6858000" cy="9144000"/>
  <p:embeddedFontLst>
    <p:embeddedFont>
      <p:font typeface=".VnArialH" pitchFamily="34" charset="0"/>
      <p:regular r:id="rId12"/>
      <p:bold r:id="rId13"/>
      <p:italic r:id="rId14"/>
      <p:boldItalic r:id="rId15"/>
    </p:embeddedFont>
    <p:embeddedFont>
      <p:font typeface=".VnTime" pitchFamily="34" charset="0"/>
      <p:regular r:id="rId16"/>
      <p:bold r:id="rId17"/>
      <p:italic r:id="rId18"/>
      <p:boldItalic r:id="rId19"/>
    </p:embeddedFont>
    <p:embeddedFont>
      <p:font typeface="VNI-Times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660066"/>
    <a:srgbClr val="CFBA63"/>
    <a:srgbClr val="3333FF"/>
    <a:srgbClr val="800000"/>
    <a:srgbClr val="6600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3251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EB0BF-F0E2-423A-B0E9-9A6B62279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7D231-18E0-415D-93A4-B50AF9247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91AD3-9E40-4A2D-8F01-26D2E5567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351E-EA01-4ED5-AB81-2F9AE4C5A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D6D58-07D1-4994-BA5B-70CDFDA05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036E-EC75-4E58-AB56-2C2F9FFF3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571B-8EC7-4E1F-BCC6-D1E386385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27F1-F963-4947-ABE5-C438D25A3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842B-04E4-4088-BAF1-58AD10E8E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A77DF-72F0-4C02-90C8-5AE16575F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2667-57D1-46C8-B812-881CA4D34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D9939E4-35A3-4927-B215-A2033174BB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audio" Target="../media/audio1.wav"/><Relationship Id="rId21" Type="http://schemas.openxmlformats.org/officeDocument/2006/relationships/image" Target="../media/image20.gi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19.gi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7.gi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H" pitchFamily="34" charset="0"/>
                <a:cs typeface="Times New Roman"/>
              </a:rPr>
              <a:t>LÀM QUEN VỚI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H" pitchFamily="34" charset="0"/>
                <a:cs typeface="Times New Roman"/>
              </a:rPr>
              <a:t>BiỂU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H" pitchFamily="34" charset="0"/>
                <a:cs typeface="Times New Roman"/>
              </a:rPr>
              <a:t> THỨC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rialH" pitchFamily="34" charset="0"/>
              <a:cs typeface="Times New Roman"/>
            </a:endParaRP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64770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171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-Times New Roman"/>
              </a:rPr>
              <a:t>Tiết học kết thúc 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219200" y="2514600"/>
            <a:ext cx="7010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-Times New Roman"/>
              </a:rPr>
              <a:t>Chúc thầy cô khoẻ, hạnh phúc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81013" y="4267200"/>
            <a:ext cx="81819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sinh chăm ngoan, học giỏi</a:t>
            </a:r>
            <a:endParaRPr lang="en-US" sz="3600" kern="10"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1544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10000" y="609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620000" y="3352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>
                <a:solidFill>
                  <a:srgbClr val="66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</a:rPr>
              <a:t>BÀI CŨ: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57200" y="2057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</a:rPr>
              <a:t>1. Đặt tính rồi tính: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752600" y="2819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209 x 4 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715000" y="2819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580 : 5 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905000" y="35814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209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752600" y="3886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x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0" y="4114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4 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905000" y="4648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836 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1752600" y="4572000"/>
            <a:ext cx="990600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715000" y="3657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580   5 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477000" y="4191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1 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5715000" y="4114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0 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943600" y="4114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8 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6477000" y="3657600"/>
            <a:ext cx="0" cy="144780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477000" y="4191000"/>
            <a:ext cx="762000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781800" y="4191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6 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629400" y="4191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1 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943600" y="4572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3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096000" y="4953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0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096000" y="4572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7" grpId="0"/>
      <p:bldP spid="3088" grpId="0"/>
      <p:bldP spid="3089" grpId="0"/>
      <p:bldP spid="3090" grpId="0"/>
      <p:bldP spid="3091" grpId="0"/>
      <p:bldP spid="3092" grpId="0"/>
      <p:bldP spid="3093" grpId="0"/>
      <p:bldP spid="3094" grpId="0" animBg="1"/>
      <p:bldP spid="3095" grpId="0"/>
      <p:bldP spid="3097" grpId="0"/>
      <p:bldP spid="3098" grpId="0"/>
      <p:bldP spid="3099" grpId="0"/>
      <p:bldP spid="3100" grpId="0" animBg="1"/>
      <p:bldP spid="3101" grpId="0" animBg="1"/>
      <p:bldP spid="3102" grpId="0"/>
      <p:bldP spid="3103" grpId="0"/>
      <p:bldP spid="3104" grpId="0"/>
      <p:bldP spid="3105" grpId="0"/>
      <p:bldP spid="3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0" y="30480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133600" y="7620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80E46"/>
                </a:solidFill>
              </a:rPr>
              <a:t>Làm quen với biểu thức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89525" y="31892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 i="1">
                <a:solidFill>
                  <a:srgbClr val="0000CC"/>
                </a:solidFill>
                <a:latin typeface="VNI-Times" pitchFamily="2" charset="0"/>
              </a:rPr>
              <a:t>1) </a:t>
            </a:r>
            <a:r>
              <a:rPr lang="en-US" sz="1800" b="1" u="sng">
                <a:solidFill>
                  <a:srgbClr val="0000CC"/>
                </a:solidFill>
                <a:latin typeface="VNI-Times" pitchFamily="2" charset="0"/>
              </a:rPr>
              <a:t>Ví duï veà bieåu thöùc</a:t>
            </a:r>
            <a:r>
              <a:rPr lang="en-US" sz="1800" b="1">
                <a:solidFill>
                  <a:srgbClr val="0000CC"/>
                </a:solidFill>
                <a:latin typeface="VNI-Times" pitchFamily="2" charset="0"/>
              </a:rPr>
              <a:t> :</a:t>
            </a:r>
            <a:endParaRPr lang="en-US" sz="180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00200" y="1676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NI-Times" pitchFamily="2" charset="0"/>
              </a:rPr>
              <a:t>126 + 51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676400" y="2057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NI-Times" pitchFamily="2" charset="0"/>
              </a:rPr>
              <a:t>62 – 11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676400" y="2438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13 x 3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676400" y="2819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84 : 4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600200" y="3200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125 + 10 – 4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524000" y="3657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45 : 5 + 7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3657600" y="457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  <p:sp>
        <p:nvSpPr>
          <p:cNvPr id="19489" name="AutoShape 33"/>
          <p:cNvSpPr>
            <a:spLocks/>
          </p:cNvSpPr>
          <p:nvPr/>
        </p:nvSpPr>
        <p:spPr bwMode="auto">
          <a:xfrm>
            <a:off x="3124200" y="1752600"/>
            <a:ext cx="533400" cy="2895600"/>
          </a:xfrm>
          <a:prstGeom prst="rightBrace">
            <a:avLst>
              <a:gd name="adj1" fmla="val 45238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038600" y="2895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Là các biểu thức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524000" y="4114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(20 + 5) : 5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28600" y="4648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>
                <a:solidFill>
                  <a:srgbClr val="0000CC"/>
                </a:solidFill>
                <a:latin typeface="VNI-Times" pitchFamily="2" charset="0"/>
              </a:rPr>
              <a:t>2) </a:t>
            </a:r>
            <a:r>
              <a:rPr lang="en-US" sz="1800" b="1" u="sng">
                <a:solidFill>
                  <a:srgbClr val="0000CC"/>
                </a:solidFill>
                <a:latin typeface="VNI-Times" pitchFamily="2" charset="0"/>
              </a:rPr>
              <a:t>Giaù trò cuûa bieåu thöùc</a:t>
            </a:r>
            <a:r>
              <a:rPr lang="en-US" sz="1800" b="1">
                <a:solidFill>
                  <a:srgbClr val="0000CC"/>
                </a:solidFill>
                <a:latin typeface="VNI-Times" pitchFamily="2" charset="0"/>
              </a:rPr>
              <a:t> :</a:t>
            </a:r>
            <a:r>
              <a:rPr lang="en-US" sz="1800" b="1" i="1">
                <a:solidFill>
                  <a:srgbClr val="0000CC"/>
                </a:solidFill>
                <a:latin typeface="VNI-Times" pitchFamily="2" charset="0"/>
              </a:rPr>
              <a:t> </a:t>
            </a:r>
            <a:endParaRPr lang="en-US" sz="1800" i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752600" y="5029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177</a:t>
            </a:r>
            <a:endParaRPr lang="en-US" sz="18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85800" y="54102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1800" b="1" i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sz="1800" b="1">
                <a:solidFill>
                  <a:schemeClr val="tx1"/>
                </a:solidFill>
                <a:latin typeface="VNI-Times" pitchFamily="2" charset="0"/>
              </a:rPr>
              <a:t>126 + 51</a:t>
            </a:r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177</a:t>
            </a:r>
            <a:r>
              <a:rPr lang="en-US" sz="1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1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85800" y="5029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NI-Times" pitchFamily="2" charset="0"/>
              </a:rPr>
              <a:t>126 + 51 =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33400" y="5715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125 + 10 – 4 =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685800" y="6096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sz="1800" b="1">
                <a:solidFill>
                  <a:schemeClr val="tx1"/>
                </a:solidFill>
                <a:latin typeface="VNI-Times" pitchFamily="2" charset="0"/>
              </a:rPr>
              <a:t>125 + 10 – 4 </a:t>
            </a:r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131</a:t>
            </a:r>
            <a:r>
              <a:rPr lang="en-US" sz="18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1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1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981200" y="5715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VNI-Times" pitchFamily="2" charset="0"/>
              </a:rPr>
              <a:t>131</a:t>
            </a:r>
            <a:endParaRPr lang="en-US" sz="1800" b="1">
              <a:solidFill>
                <a:schemeClr val="tx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"/>
                            </p:stCondLst>
                            <p:childTnLst>
                              <p:par>
                                <p:cTn id="7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/>
      <p:bldP spid="19466" grpId="0"/>
      <p:bldP spid="19467" grpId="0" build="allAtOnce"/>
      <p:bldP spid="19468" grpId="0" build="allAtOnce"/>
      <p:bldP spid="19469" grpId="0" build="allAtOnce"/>
      <p:bldP spid="19470" grpId="0" build="allAtOnce"/>
      <p:bldP spid="19489" grpId="0" animBg="1"/>
      <p:bldP spid="19490" grpId="0"/>
      <p:bldP spid="19491" grpId="0" build="allAtOnce"/>
      <p:bldP spid="19492" grpId="0"/>
      <p:bldP spid="19493" grpId="0"/>
      <p:bldP spid="19494" grpId="0"/>
      <p:bldP spid="19495" grpId="0" autoUpdateAnimBg="0"/>
      <p:bldP spid="19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38242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b) 161 – 150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44338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c) 21 x 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50434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d) 48 : 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126365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sz="2800" b="1" i="1">
                <a:solidFill>
                  <a:schemeClr val="tx1"/>
                </a:solidFill>
              </a:rPr>
              <a:t>1. Tìm giá trị của mỗi biểu thức sau ( theo mẫu)  </a:t>
            </a:r>
            <a:endParaRPr lang="en-US" sz="2800" b="1" i="1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223837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B53F2B"/>
                </a:solidFill>
              </a:rPr>
              <a:t>Mẫu: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219200" y="1905000"/>
            <a:ext cx="7696200" cy="12192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447800" y="20113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284 + 10 =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124200" y="1981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294</a:t>
            </a:r>
            <a:endParaRPr lang="en-US" sz="28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295400" y="2582863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2800" b="1" i="1">
                <a:solidFill>
                  <a:srgbClr val="000099"/>
                </a:solidFill>
              </a:rPr>
              <a:t> Giá trị của biểu thức </a:t>
            </a:r>
            <a:r>
              <a:rPr lang="en-US" sz="2800" b="1">
                <a:solidFill>
                  <a:schemeClr val="tx1"/>
                </a:solidFill>
              </a:rPr>
              <a:t>284 </a:t>
            </a:r>
            <a:r>
              <a:rPr lang="en-US" sz="2800" b="1" i="1">
                <a:solidFill>
                  <a:schemeClr val="tx1"/>
                </a:solidFill>
              </a:rPr>
              <a:t>+ </a:t>
            </a:r>
            <a:r>
              <a:rPr lang="en-US" sz="2800" b="1">
                <a:solidFill>
                  <a:schemeClr val="tx1"/>
                </a:solidFill>
              </a:rPr>
              <a:t>10</a:t>
            </a:r>
            <a:r>
              <a:rPr lang="en-US" sz="2800" b="1">
                <a:solidFill>
                  <a:srgbClr val="000099"/>
                </a:solidFill>
              </a:rPr>
              <a:t> là </a:t>
            </a:r>
            <a:r>
              <a:rPr lang="en-US" sz="2800" b="1">
                <a:solidFill>
                  <a:srgbClr val="FF0000"/>
                </a:solidFill>
              </a:rPr>
              <a:t>294</a:t>
            </a:r>
            <a:r>
              <a:rPr lang="en-US" sz="2800" b="1" i="1">
                <a:solidFill>
                  <a:schemeClr val="tx1"/>
                </a:solidFill>
              </a:rPr>
              <a:t>.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81000" y="315277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a) 125 + 18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57200" y="560705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sz="2800" b="1" i="1">
                <a:solidFill>
                  <a:schemeClr val="tx1"/>
                </a:solidFill>
              </a:rPr>
              <a:t>- Thực hiện bài tập vào vở.</a:t>
            </a:r>
          </a:p>
          <a:p>
            <a:pPr algn="l"/>
            <a:r>
              <a:rPr lang="en-US" sz="2800" b="1" i="1">
                <a:solidFill>
                  <a:schemeClr val="tx1"/>
                </a:solidFill>
              </a:rPr>
              <a:t>- Báo cáo kết quả với các bạn trong nhóm.   </a:t>
            </a:r>
            <a:endParaRPr lang="en-US" sz="2800" b="1" i="1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133600" y="685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80E46"/>
                </a:solidFill>
              </a:rPr>
              <a:t>Làm quen với biểu thức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657600" y="381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/>
      <p:bldP spid="13322" grpId="0"/>
      <p:bldP spid="13323" grpId="0" animBg="1"/>
      <p:bldP spid="13324" grpId="0" autoUpdateAnimBg="0"/>
      <p:bldP spid="13325" grpId="0"/>
      <p:bldP spid="13326" grpId="0"/>
      <p:bldP spid="13327" grpId="0"/>
      <p:bldP spid="133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19400" y="3962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4357688"/>
            <a:ext cx="617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2800" b="1" i="1">
                <a:solidFill>
                  <a:schemeClr val="tx1"/>
                </a:solidFill>
              </a:rPr>
              <a:t> Giá trị của biểu thức </a:t>
            </a:r>
            <a:r>
              <a:rPr lang="en-US" sz="2800" b="1">
                <a:solidFill>
                  <a:schemeClr val="tx1"/>
                </a:solidFill>
              </a:rPr>
              <a:t>161 – 150 là 11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39766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b) 161 – 150 =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4919663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c) 21 x 4  =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58054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d) 48 : 2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09800" y="49196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84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0574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24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4800" y="1233488"/>
            <a:ext cx="754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sz="2800" b="1" i="1">
                <a:solidFill>
                  <a:schemeClr val="tx1"/>
                </a:solidFill>
              </a:rPr>
              <a:t>1. Tìm giá trị của mỗi biểu thức sau ( theo mẫu)  </a:t>
            </a:r>
            <a:endParaRPr lang="en-US" sz="2800" b="1" i="1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193357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B53F2B"/>
                </a:solidFill>
              </a:rPr>
              <a:t>Mẫu: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219200" y="1828800"/>
            <a:ext cx="6858000" cy="12192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447800" y="18430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284 + 10 =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124200" y="18129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294</a:t>
            </a:r>
            <a:endParaRPr lang="en-US" sz="28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95400" y="23764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2800" b="1" i="1">
                <a:solidFill>
                  <a:srgbClr val="000099"/>
                </a:solidFill>
              </a:rPr>
              <a:t> Giá trị của biểu thức </a:t>
            </a:r>
            <a:r>
              <a:rPr lang="en-US" sz="2800" b="1">
                <a:solidFill>
                  <a:schemeClr val="tx1"/>
                </a:solidFill>
              </a:rPr>
              <a:t>284 </a:t>
            </a:r>
            <a:r>
              <a:rPr lang="en-US" sz="2800" b="1" i="1">
                <a:solidFill>
                  <a:schemeClr val="tx1"/>
                </a:solidFill>
              </a:rPr>
              <a:t>+ </a:t>
            </a:r>
            <a:r>
              <a:rPr lang="en-US" sz="2800" b="1">
                <a:solidFill>
                  <a:schemeClr val="tx1"/>
                </a:solidFill>
              </a:rPr>
              <a:t>10</a:t>
            </a:r>
            <a:r>
              <a:rPr lang="en-US" sz="2800" b="1">
                <a:solidFill>
                  <a:srgbClr val="000099"/>
                </a:solidFill>
              </a:rPr>
              <a:t> là </a:t>
            </a:r>
            <a:r>
              <a:rPr lang="en-US" sz="2800" b="1">
                <a:solidFill>
                  <a:srgbClr val="FF0000"/>
                </a:solidFill>
              </a:rPr>
              <a:t>294</a:t>
            </a:r>
            <a:r>
              <a:rPr lang="en-US" sz="2800" b="1" i="1">
                <a:solidFill>
                  <a:schemeClr val="tx1"/>
                </a:solidFill>
              </a:rPr>
              <a:t>.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" y="29860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a) 125 + 18  =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90800" y="29860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143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33400" y="3443288"/>
            <a:ext cx="617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2800" b="1" i="1">
                <a:solidFill>
                  <a:srgbClr val="6600FF"/>
                </a:solidFill>
              </a:rPr>
              <a:t> Giá trị của biểu thức </a:t>
            </a:r>
            <a:r>
              <a:rPr lang="en-US" sz="2800" b="1">
                <a:solidFill>
                  <a:srgbClr val="6600FF"/>
                </a:solidFill>
              </a:rPr>
              <a:t>125 + 18 là 143</a:t>
            </a:r>
            <a:endParaRPr lang="en-US" sz="2800">
              <a:solidFill>
                <a:srgbClr val="6600FF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33400" y="5348288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2800" b="1" i="1">
                <a:solidFill>
                  <a:srgbClr val="FF0066"/>
                </a:solidFill>
              </a:rPr>
              <a:t> Giá trị của biểu thức  </a:t>
            </a:r>
            <a:r>
              <a:rPr lang="en-US" sz="2800" b="1">
                <a:solidFill>
                  <a:srgbClr val="FF0066"/>
                </a:solidFill>
              </a:rPr>
              <a:t>21 x 4 là 84</a:t>
            </a:r>
            <a:endParaRPr lang="en-US" sz="2800">
              <a:solidFill>
                <a:srgbClr val="FF0066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7200" y="62484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None/>
            </a:pPr>
            <a:r>
              <a:rPr lang="en-US" sz="2800" b="1" i="1">
                <a:solidFill>
                  <a:srgbClr val="0000CC"/>
                </a:solidFill>
              </a:rPr>
              <a:t> Giá trị của biểu thức  </a:t>
            </a:r>
            <a:r>
              <a:rPr lang="en-US" sz="2800" b="1">
                <a:solidFill>
                  <a:srgbClr val="0000CC"/>
                </a:solidFill>
              </a:rPr>
              <a:t>48 : 2  là 24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133600" y="685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80E46"/>
                </a:solidFill>
              </a:rPr>
              <a:t>Làm quen với biểu thức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381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8" grpId="0"/>
      <p:bldP spid="7179" grpId="0"/>
      <p:bldP spid="7188" grpId="0"/>
      <p:bldP spid="7189" grpId="0"/>
      <p:bldP spid="7190" grpId="0"/>
      <p:bldP spid="7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233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>
                <a:solidFill>
                  <a:schemeClr val="tx1"/>
                </a:solidFill>
              </a:rPr>
              <a:t>2. Mỗi biểu thức sau có giá trị là số nào?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4800" y="2057400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52 + 23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828800" y="3505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75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29000" y="2133600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84 - 32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172200" y="1981200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169 – 20 + 1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8600" y="4724400"/>
            <a:ext cx="16764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86 : 2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429000" y="4724400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120 x 3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3505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52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04800" y="3505200"/>
            <a:ext cx="8382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150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4953000" y="3505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53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6553200" y="3505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43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7924800" y="3352800"/>
            <a:ext cx="8382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360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705600" y="4800600"/>
            <a:ext cx="1905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45 + 5 + 3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81000" y="5683250"/>
            <a:ext cx="7696200" cy="946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-"/>
            </a:pPr>
            <a:r>
              <a:rPr lang="en-US" sz="2800" b="1" i="1">
                <a:solidFill>
                  <a:schemeClr val="tx1"/>
                </a:solidFill>
              </a:rPr>
              <a:t> Tính và nối mỗi biểu thức với giá trị của nó.</a:t>
            </a:r>
          </a:p>
          <a:p>
            <a:pPr algn="l">
              <a:buFontTx/>
              <a:buChar char="-"/>
            </a:pPr>
            <a:r>
              <a:rPr lang="en-US" sz="2800" b="1" i="1">
                <a:solidFill>
                  <a:schemeClr val="tx1"/>
                </a:solidFill>
              </a:rPr>
              <a:t> Báo cáo kết quả với các bạn trong nhóm.  </a:t>
            </a:r>
            <a:endParaRPr 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133600" y="685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80E46"/>
                </a:solidFill>
              </a:rPr>
              <a:t>Làm quen với biểu thức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657600" y="381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233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>
                <a:solidFill>
                  <a:schemeClr val="tx1"/>
                </a:solidFill>
              </a:rPr>
              <a:t>2. Mỗi biểu thức sau có giá trị là số nào?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2057400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52 + 23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828800" y="3886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75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352800" y="2057400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84 - 32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72200" y="1981200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169 – 20 + 1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8600" y="5562600"/>
            <a:ext cx="16764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86 : 2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429000" y="5638800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120 x 3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505200" y="3886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52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04800" y="3886200"/>
            <a:ext cx="8382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150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953000" y="3886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53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553200" y="3886200"/>
            <a:ext cx="7620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43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924800" y="3733800"/>
            <a:ext cx="838200" cy="685800"/>
          </a:xfrm>
          <a:prstGeom prst="ellipse">
            <a:avLst/>
          </a:prstGeom>
          <a:solidFill>
            <a:srgbClr val="FFCC99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360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705600" y="5715000"/>
            <a:ext cx="1905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chemeClr val="tx1"/>
                </a:solidFill>
                <a:latin typeface="VNI-Times" pitchFamily="2" charset="0"/>
              </a:rPr>
              <a:t>45 + 5 + 3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133600" y="685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80E46"/>
                </a:solidFill>
              </a:rPr>
              <a:t>Làm quen với biểu thức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657600" y="381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914400" y="2819400"/>
            <a:ext cx="12192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3962400" y="2819400"/>
            <a:ext cx="609600" cy="1066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1600200" y="4419600"/>
            <a:ext cx="5105400" cy="1143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990600" y="2743200"/>
            <a:ext cx="5562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4876800" y="4419600"/>
            <a:ext cx="342900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5638800" y="4419600"/>
            <a:ext cx="2057400" cy="12954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3657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0" y="30480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133600" y="7620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80E46"/>
                </a:solidFill>
              </a:rPr>
              <a:t>Làm quen với biểu thức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89525" y="31892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52400" y="13096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>
                <a:solidFill>
                  <a:srgbClr val="B53F2B"/>
                </a:solidFill>
                <a:latin typeface="VNI-Times" pitchFamily="2" charset="0"/>
              </a:rPr>
              <a:t>1) </a:t>
            </a:r>
            <a:r>
              <a:rPr lang="en-US" sz="2800" b="1" u="sng">
                <a:solidFill>
                  <a:srgbClr val="B53F2B"/>
                </a:solidFill>
                <a:latin typeface="VNI-Times" pitchFamily="2" charset="0"/>
              </a:rPr>
              <a:t>Ví duï veà bieåu thöùc</a:t>
            </a:r>
            <a:r>
              <a:rPr lang="en-US" sz="2800" b="1">
                <a:solidFill>
                  <a:srgbClr val="B53F2B"/>
                </a:solidFill>
                <a:latin typeface="VNI-Times" pitchFamily="2" charset="0"/>
              </a:rPr>
              <a:t> :</a:t>
            </a:r>
            <a:endParaRPr lang="en-US" sz="2800">
              <a:solidFill>
                <a:srgbClr val="B53F2B"/>
              </a:solidFill>
              <a:latin typeface="VNI-Times" pitchFamily="2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211772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126 + 51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36563" y="2819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62 - 11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8100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13 x 3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1000" y="4191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84 : 4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" y="4876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125 + 10 - 4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5562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45 : 5 + 7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876800" y="3046413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… 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laø caùc </a:t>
            </a: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286000" y="2224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667000" y="2208213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126 coäng 51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209800" y="2208213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073275" y="2909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laø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667000" y="29098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62 tröø 11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276600" y="4722813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caùc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0" name="AutoShape 24"/>
          <p:cNvSpPr>
            <a:spLocks/>
          </p:cNvSpPr>
          <p:nvPr/>
        </p:nvSpPr>
        <p:spPr bwMode="auto">
          <a:xfrm rot="10800000">
            <a:off x="2743200" y="3716338"/>
            <a:ext cx="777875" cy="2608262"/>
          </a:xfrm>
          <a:prstGeom prst="leftBrace">
            <a:avLst>
              <a:gd name="adj1" fmla="val 27942"/>
              <a:gd name="adj2" fmla="val 4999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667000" y="35956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13 nhaân 3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667000" y="42814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84 chia 4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667000" y="49672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125 coäng 10 tröø 4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667000" y="56530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8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45 chia 5 coäng 7</a:t>
            </a:r>
            <a:r>
              <a:rPr lang="en-US" sz="28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149725" y="2224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 </a:t>
            </a:r>
            <a:endParaRPr 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5867400" y="2224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 </a:t>
            </a:r>
            <a:endParaRPr 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7620000" y="2224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 </a:t>
            </a:r>
            <a:endParaRPr 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2590800" y="30464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sz="28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657600" y="457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1549 L 0.24167 -0.0998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58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549 L 0.44097 -0.195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05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333 2.3116E-8 L 0.64218 -0.2951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148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33 -1.28063E-6 L -0.00799 -0.2797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72 0.01549 L 0.27222 -0.3795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98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8" grpId="1"/>
      <p:bldP spid="4109" grpId="0" build="allAtOnce"/>
      <p:bldP spid="4109" grpId="1" build="allAtOnce"/>
      <p:bldP spid="4110" grpId="0" build="allAtOnce"/>
      <p:bldP spid="4110" grpId="1" build="allAtOnce"/>
      <p:bldP spid="4111" grpId="0" build="allAtOnce"/>
      <p:bldP spid="4111" grpId="1" build="allAtOnce"/>
      <p:bldP spid="4112" grpId="0" build="allAtOnce"/>
      <p:bldP spid="4112" grpId="1" build="allAtOnce"/>
      <p:bldP spid="4113" grpId="0"/>
      <p:bldP spid="4114" grpId="0"/>
      <p:bldP spid="4115" grpId="0"/>
      <p:bldP spid="4115" grpId="1"/>
      <p:bldP spid="4116" grpId="0"/>
      <p:bldP spid="4116" grpId="1"/>
      <p:bldP spid="4117" grpId="0"/>
      <p:bldP spid="4117" grpId="1"/>
      <p:bldP spid="4118" grpId="0"/>
      <p:bldP spid="4118" grpId="1"/>
      <p:bldP spid="4119" grpId="0"/>
      <p:bldP spid="4119" grpId="1"/>
      <p:bldP spid="4120" grpId="0" animBg="1"/>
      <p:bldP spid="4120" grpId="1" animBg="1"/>
      <p:bldP spid="4121" grpId="0"/>
      <p:bldP spid="4121" grpId="1"/>
      <p:bldP spid="4122" grpId="0"/>
      <p:bldP spid="4122" grpId="1"/>
      <p:bldP spid="4123" grpId="0"/>
      <p:bldP spid="4123" grpId="1"/>
      <p:bldP spid="4124" grpId="0"/>
      <p:bldP spid="4124" grpId="1"/>
      <p:bldP spid="4125" grpId="0"/>
      <p:bldP spid="4126" grpId="0"/>
      <p:bldP spid="4127" grpId="0"/>
      <p:bldP spid="4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819400" y="6172200"/>
            <a:ext cx="6096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3" descr="t2_0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9600" y="-533400"/>
            <a:ext cx="10439400" cy="807720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 l="25705" t="20833" r="15802" b="18750"/>
          <a:stretch>
            <a:fillRect/>
          </a:stretch>
        </p:blipFill>
        <p:spPr bwMode="auto">
          <a:xfrm>
            <a:off x="152400" y="152400"/>
            <a:ext cx="8763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616325" y="2655888"/>
            <a:ext cx="2438400" cy="1204912"/>
            <a:chOff x="3792" y="789"/>
            <a:chExt cx="1056" cy="976"/>
          </a:xfrm>
        </p:grpSpPr>
        <p:graphicFrame>
          <p:nvGraphicFramePr>
            <p:cNvPr id="24582" name="Object 6"/>
            <p:cNvGraphicFramePr>
              <a:graphicFrameLocks noChangeAspect="1"/>
            </p:cNvGraphicFramePr>
            <p:nvPr/>
          </p:nvGraphicFramePr>
          <p:xfrm>
            <a:off x="3792" y="789"/>
            <a:ext cx="1056" cy="976"/>
          </p:xfrm>
          <a:graphic>
            <a:graphicData uri="http://schemas.openxmlformats.org/presentationml/2006/ole">
              <p:oleObj spid="_x0000_s24582" name="CorelDRAW" r:id="rId6" imgW="3542348" imgH="3275648" progId="CorelDRAW.Graphic.11">
                <p:embed/>
              </p:oleObj>
            </a:graphicData>
          </a:graphic>
        </p:graphicFrame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3984" y="1008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50 + 20 - 20</a:t>
              </a:r>
            </a:p>
          </p:txBody>
        </p:sp>
      </p:grp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  <a:cs typeface="Arial" pitchFamily="34" charset="0"/>
            </a:endParaRPr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3556000" y="457200"/>
            <a:ext cx="2362200" cy="1447800"/>
            <a:chOff x="2448" y="79"/>
            <a:chExt cx="1152" cy="1065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2448" y="79"/>
            <a:ext cx="1152" cy="1065"/>
          </p:xfrm>
          <a:graphic>
            <a:graphicData uri="http://schemas.openxmlformats.org/presentationml/2006/ole">
              <p:oleObj spid="_x0000_s24587" name="CorelDRAW" r:id="rId7" imgW="3542348" imgH="3275648" progId="CorelDRAW.Graphic.11">
                <p:embed/>
              </p:oleObj>
            </a:graphicData>
          </a:graphic>
        </p:graphicFrame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2736" y="336"/>
              <a:ext cx="576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265 - 230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152400" y="2616200"/>
            <a:ext cx="2590800" cy="1397000"/>
            <a:chOff x="1056" y="603"/>
            <a:chExt cx="1152" cy="1066"/>
          </a:xfrm>
        </p:grpSpPr>
        <p:graphicFrame>
          <p:nvGraphicFramePr>
            <p:cNvPr id="24590" name="Object 14"/>
            <p:cNvGraphicFramePr>
              <a:graphicFrameLocks noChangeAspect="1"/>
            </p:cNvGraphicFramePr>
            <p:nvPr/>
          </p:nvGraphicFramePr>
          <p:xfrm>
            <a:off x="1056" y="603"/>
            <a:ext cx="1152" cy="1066"/>
          </p:xfrm>
          <a:graphic>
            <a:graphicData uri="http://schemas.openxmlformats.org/presentationml/2006/ole">
              <p:oleObj spid="_x0000_s24590" name="CorelDRAW" r:id="rId8" imgW="3542348" imgH="3275648" progId="CorelDRAW.Graphic.11">
                <p:embed/>
              </p:oleObj>
            </a:graphicData>
          </a:graphic>
        </p:graphicFrame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1296" y="864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69 : 3</a:t>
              </a:r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152400" y="439738"/>
            <a:ext cx="2667000" cy="1376362"/>
            <a:chOff x="3696" y="2503"/>
            <a:chExt cx="1200" cy="1110"/>
          </a:xfrm>
        </p:grpSpPr>
        <p:graphicFrame>
          <p:nvGraphicFramePr>
            <p:cNvPr id="24593" name="Object 17"/>
            <p:cNvGraphicFramePr>
              <a:graphicFrameLocks noChangeAspect="1"/>
            </p:cNvGraphicFramePr>
            <p:nvPr/>
          </p:nvGraphicFramePr>
          <p:xfrm>
            <a:off x="3696" y="2503"/>
            <a:ext cx="1200" cy="1110"/>
          </p:xfrm>
          <a:graphic>
            <a:graphicData uri="http://schemas.openxmlformats.org/presentationml/2006/ole">
              <p:oleObj spid="_x0000_s24593" name="CorelDRAW" r:id="rId9" imgW="3542348" imgH="3275648" progId="CorelDRAW.Graphic.11">
                <p:embed/>
              </p:oleObj>
            </a:graphicData>
          </a:graphic>
        </p:graphicFrame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3984" y="2784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 x 4 </a:t>
              </a:r>
            </a:p>
          </p:txBody>
        </p:sp>
      </p:grpSp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3721100" y="4902200"/>
            <a:ext cx="2576513" cy="1295400"/>
            <a:chOff x="2400" y="3161"/>
            <a:chExt cx="1200" cy="1110"/>
          </a:xfrm>
        </p:grpSpPr>
        <p:graphicFrame>
          <p:nvGraphicFramePr>
            <p:cNvPr id="24596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p:oleObj spid="_x0000_s24596" name="CorelDRAW" r:id="rId10" imgW="3542348" imgH="3275648" progId="CorelDRAW.Graphic.11">
                <p:embed/>
              </p:oleObj>
            </a:graphicData>
          </a:graphic>
        </p:graphicFrame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2688" y="3408"/>
              <a:ext cx="624" cy="672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 + 6 + 7 </a:t>
              </a:r>
            </a:p>
          </p:txBody>
        </p:sp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0" y="4876800"/>
            <a:ext cx="2667000" cy="1422400"/>
            <a:chOff x="1008" y="2832"/>
            <a:chExt cx="1104" cy="1021"/>
          </a:xfrm>
        </p:grpSpPr>
        <p:graphicFrame>
          <p:nvGraphicFramePr>
            <p:cNvPr id="24599" name="Object 23"/>
            <p:cNvGraphicFramePr>
              <a:graphicFrameLocks noChangeAspect="1"/>
            </p:cNvGraphicFramePr>
            <p:nvPr/>
          </p:nvGraphicFramePr>
          <p:xfrm>
            <a:off x="1008" y="2832"/>
            <a:ext cx="1104" cy="1021"/>
          </p:xfrm>
          <a:graphic>
            <a:graphicData uri="http://schemas.openxmlformats.org/presentationml/2006/ole">
              <p:oleObj spid="_x0000_s24599" name="CorelDRAW" r:id="rId11" imgW="3542348" imgH="3275648" progId="CorelDRAW.Graphic.11">
                <p:embed/>
              </p:oleObj>
            </a:graphicData>
          </a:graphic>
        </p:graphicFrame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1248" y="3072"/>
              <a:ext cx="576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45 + 34 </a:t>
              </a:r>
            </a:p>
          </p:txBody>
        </p:sp>
      </p:grp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2133600" y="1181100"/>
            <a:ext cx="457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2057400" y="3454400"/>
            <a:ext cx="457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2133600" y="5715000"/>
            <a:ext cx="457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5346700" y="1219200"/>
            <a:ext cx="4572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492750" y="3375025"/>
            <a:ext cx="4572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5673725" y="5588000"/>
            <a:ext cx="457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2514600" y="1114425"/>
            <a:ext cx="381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>
            <a:off x="2438400" y="3373438"/>
            <a:ext cx="381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2452688" y="5519738"/>
            <a:ext cx="381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>
            <a:off x="6045200" y="5407025"/>
            <a:ext cx="381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>
            <a:off x="5921375" y="3427413"/>
            <a:ext cx="381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612" name="AutoShape 36"/>
          <p:cNvSpPr>
            <a:spLocks noChangeArrowheads="1"/>
          </p:cNvSpPr>
          <p:nvPr/>
        </p:nvSpPr>
        <p:spPr bwMode="auto">
          <a:xfrm>
            <a:off x="5746750" y="1114425"/>
            <a:ext cx="381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4613" name="Group 37"/>
          <p:cNvGrpSpPr>
            <a:grpSpLocks/>
          </p:cNvGrpSpPr>
          <p:nvPr/>
        </p:nvGrpSpPr>
        <p:grpSpPr bwMode="auto">
          <a:xfrm>
            <a:off x="6883400" y="3644900"/>
            <a:ext cx="1143000" cy="914400"/>
            <a:chOff x="4992" y="2544"/>
            <a:chExt cx="720" cy="640"/>
          </a:xfrm>
        </p:grpSpPr>
        <p:graphicFrame>
          <p:nvGraphicFramePr>
            <p:cNvPr id="24614" name="Object 38"/>
            <p:cNvGraphicFramePr>
              <a:graphicFrameLocks noChangeAspect="1"/>
            </p:cNvGraphicFramePr>
            <p:nvPr/>
          </p:nvGraphicFramePr>
          <p:xfrm>
            <a:off x="4992" y="2544"/>
            <a:ext cx="720" cy="640"/>
          </p:xfrm>
          <a:graphic>
            <a:graphicData uri="http://schemas.openxmlformats.org/presentationml/2006/ole">
              <p:oleObj spid="_x0000_s24614" name="CorelDRAW" r:id="rId12" imgW="3469719" imgH="3084433" progId="CorelDRAW.Graphic.11">
                <p:embed/>
              </p:oleObj>
            </a:graphicData>
          </a:graphic>
        </p:graphicFrame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4992" y="2880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</p:grp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8191500" y="863600"/>
            <a:ext cx="990600" cy="838200"/>
            <a:chOff x="4944" y="80"/>
            <a:chExt cx="720" cy="640"/>
          </a:xfrm>
        </p:grpSpPr>
        <p:graphicFrame>
          <p:nvGraphicFramePr>
            <p:cNvPr id="24617" name="Object 41"/>
            <p:cNvGraphicFramePr>
              <a:graphicFrameLocks noChangeAspect="1"/>
            </p:cNvGraphicFramePr>
            <p:nvPr/>
          </p:nvGraphicFramePr>
          <p:xfrm>
            <a:off x="4944" y="80"/>
            <a:ext cx="720" cy="640"/>
          </p:xfrm>
          <a:graphic>
            <a:graphicData uri="http://schemas.openxmlformats.org/presentationml/2006/ole">
              <p:oleObj spid="_x0000_s24617" name="CorelDRAW" r:id="rId13" imgW="3469719" imgH="3084433" progId="CorelDRAW.Graphic.11">
                <p:embed/>
              </p:oleObj>
            </a:graphicData>
          </a:graphic>
        </p:graphicFrame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4944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8216900" y="3695700"/>
            <a:ext cx="914400" cy="838200"/>
            <a:chOff x="4944" y="912"/>
            <a:chExt cx="720" cy="640"/>
          </a:xfrm>
        </p:grpSpPr>
        <p:graphicFrame>
          <p:nvGraphicFramePr>
            <p:cNvPr id="24620" name="Object 44"/>
            <p:cNvGraphicFramePr>
              <a:graphicFrameLocks noChangeAspect="1"/>
            </p:cNvGraphicFramePr>
            <p:nvPr/>
          </p:nvGraphicFramePr>
          <p:xfrm>
            <a:off x="4944" y="912"/>
            <a:ext cx="720" cy="640"/>
          </p:xfrm>
          <a:graphic>
            <a:graphicData uri="http://schemas.openxmlformats.org/presentationml/2006/ole">
              <p:oleObj spid="_x0000_s24620" name="CorelDRAW" r:id="rId14" imgW="3469719" imgH="3084433" progId="CorelDRAW.Graphic.11">
                <p:embed/>
              </p:oleObj>
            </a:graphicData>
          </a:graphic>
        </p:graphicFrame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944" y="1248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</p:grpSp>
      <p:grpSp>
        <p:nvGrpSpPr>
          <p:cNvPr id="24622" name="Group 46"/>
          <p:cNvGrpSpPr>
            <a:grpSpLocks/>
          </p:cNvGrpSpPr>
          <p:nvPr/>
        </p:nvGrpSpPr>
        <p:grpSpPr bwMode="auto">
          <a:xfrm>
            <a:off x="6872288" y="2209800"/>
            <a:ext cx="914400" cy="914400"/>
            <a:chOff x="4128" y="1745"/>
            <a:chExt cx="720" cy="640"/>
          </a:xfrm>
        </p:grpSpPr>
        <p:graphicFrame>
          <p:nvGraphicFramePr>
            <p:cNvPr id="24623" name="Object 47"/>
            <p:cNvGraphicFramePr>
              <a:graphicFrameLocks noChangeAspect="1"/>
            </p:cNvGraphicFramePr>
            <p:nvPr/>
          </p:nvGraphicFramePr>
          <p:xfrm>
            <a:off x="4128" y="1745"/>
            <a:ext cx="720" cy="640"/>
          </p:xfrm>
          <a:graphic>
            <a:graphicData uri="http://schemas.openxmlformats.org/presentationml/2006/ole">
              <p:oleObj spid="_x0000_s24623" name="CorelDRAW" r:id="rId15" imgW="3469719" imgH="3084433" progId="CorelDRAW.Graphic.11">
                <p:embed/>
              </p:oleObj>
            </a:graphicData>
          </a:graphic>
        </p:graphicFrame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4128" y="206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</p:grpSp>
      <p:grpSp>
        <p:nvGrpSpPr>
          <p:cNvPr id="24625" name="Group 49"/>
          <p:cNvGrpSpPr>
            <a:grpSpLocks/>
          </p:cNvGrpSpPr>
          <p:nvPr/>
        </p:nvGrpSpPr>
        <p:grpSpPr bwMode="auto">
          <a:xfrm>
            <a:off x="6858000" y="800100"/>
            <a:ext cx="990600" cy="838200"/>
            <a:chOff x="4944" y="1728"/>
            <a:chExt cx="720" cy="640"/>
          </a:xfrm>
        </p:grpSpPr>
        <p:graphicFrame>
          <p:nvGraphicFramePr>
            <p:cNvPr id="24626" name="Object 50"/>
            <p:cNvGraphicFramePr>
              <a:graphicFrameLocks noChangeAspect="1"/>
            </p:cNvGraphicFramePr>
            <p:nvPr/>
          </p:nvGraphicFramePr>
          <p:xfrm>
            <a:off x="4944" y="1728"/>
            <a:ext cx="720" cy="640"/>
          </p:xfrm>
          <a:graphic>
            <a:graphicData uri="http://schemas.openxmlformats.org/presentationml/2006/ole">
              <p:oleObj spid="_x0000_s24626" name="CorelDRAW" r:id="rId16" imgW="3469719" imgH="3084433" progId="CorelDRAW.Graphic.11">
                <p:embed/>
              </p:oleObj>
            </a:graphicData>
          </a:graphic>
        </p:graphicFrame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4944" y="206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79</a:t>
              </a:r>
            </a:p>
          </p:txBody>
        </p:sp>
      </p:grpSp>
      <p:grpSp>
        <p:nvGrpSpPr>
          <p:cNvPr id="24628" name="Group 52"/>
          <p:cNvGrpSpPr>
            <a:grpSpLocks/>
          </p:cNvGrpSpPr>
          <p:nvPr/>
        </p:nvGrpSpPr>
        <p:grpSpPr bwMode="auto">
          <a:xfrm>
            <a:off x="6896100" y="5105400"/>
            <a:ext cx="990600" cy="990600"/>
            <a:chOff x="4032" y="3408"/>
            <a:chExt cx="720" cy="640"/>
          </a:xfrm>
        </p:grpSpPr>
        <p:graphicFrame>
          <p:nvGraphicFramePr>
            <p:cNvPr id="24629" name="Object 53"/>
            <p:cNvGraphicFramePr>
              <a:graphicFrameLocks noChangeAspect="1"/>
            </p:cNvGraphicFramePr>
            <p:nvPr/>
          </p:nvGraphicFramePr>
          <p:xfrm>
            <a:off x="4032" y="3408"/>
            <a:ext cx="720" cy="640"/>
          </p:xfrm>
          <a:graphic>
            <a:graphicData uri="http://schemas.openxmlformats.org/presentationml/2006/ole">
              <p:oleObj spid="_x0000_s24629" name="CorelDRAW" r:id="rId17" imgW="3469719" imgH="3084433" progId="CorelDRAW.Graphic.11">
                <p:embed/>
              </p:oleObj>
            </a:graphicData>
          </a:graphic>
        </p:graphicFrame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4032" y="374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24631" name="Group 55"/>
          <p:cNvGrpSpPr>
            <a:grpSpLocks/>
          </p:cNvGrpSpPr>
          <p:nvPr/>
        </p:nvGrpSpPr>
        <p:grpSpPr bwMode="auto">
          <a:xfrm>
            <a:off x="8181975" y="5143500"/>
            <a:ext cx="1066800" cy="914400"/>
            <a:chOff x="4032" y="65"/>
            <a:chExt cx="720" cy="640"/>
          </a:xfrm>
        </p:grpSpPr>
        <p:graphicFrame>
          <p:nvGraphicFramePr>
            <p:cNvPr id="24632" name="Object 56"/>
            <p:cNvGraphicFramePr>
              <a:graphicFrameLocks noChangeAspect="1"/>
            </p:cNvGraphicFramePr>
            <p:nvPr/>
          </p:nvGraphicFramePr>
          <p:xfrm>
            <a:off x="4032" y="65"/>
            <a:ext cx="720" cy="640"/>
          </p:xfrm>
          <a:graphic>
            <a:graphicData uri="http://schemas.openxmlformats.org/presentationml/2006/ole">
              <p:oleObj spid="_x0000_s24632" name="CorelDRAW" r:id="rId18" imgW="3469719" imgH="3084433" progId="CorelDRAW.Graphic.11">
                <p:embed/>
              </p:oleObj>
            </a:graphicData>
          </a:graphic>
        </p:graphicFrame>
        <p:sp>
          <p:nvSpPr>
            <p:cNvPr id="24633" name="Rectangle 57"/>
            <p:cNvSpPr>
              <a:spLocks noChangeArrowheads="1"/>
            </p:cNvSpPr>
            <p:nvPr/>
          </p:nvSpPr>
          <p:spPr bwMode="auto">
            <a:xfrm>
              <a:off x="4032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</a:t>
              </a:r>
            </a:p>
          </p:txBody>
        </p:sp>
      </p:grpSp>
      <p:grpSp>
        <p:nvGrpSpPr>
          <p:cNvPr id="24634" name="Group 58"/>
          <p:cNvGrpSpPr>
            <a:grpSpLocks/>
          </p:cNvGrpSpPr>
          <p:nvPr/>
        </p:nvGrpSpPr>
        <p:grpSpPr bwMode="auto">
          <a:xfrm>
            <a:off x="8305800" y="2311400"/>
            <a:ext cx="990600" cy="838200"/>
            <a:chOff x="4032" y="65"/>
            <a:chExt cx="720" cy="640"/>
          </a:xfrm>
        </p:grpSpPr>
        <p:graphicFrame>
          <p:nvGraphicFramePr>
            <p:cNvPr id="24635" name="Object 59"/>
            <p:cNvGraphicFramePr>
              <a:graphicFrameLocks noChangeAspect="1"/>
            </p:cNvGraphicFramePr>
            <p:nvPr/>
          </p:nvGraphicFramePr>
          <p:xfrm>
            <a:off x="4032" y="65"/>
            <a:ext cx="720" cy="640"/>
          </p:xfrm>
          <a:graphic>
            <a:graphicData uri="http://schemas.openxmlformats.org/presentationml/2006/ole">
              <p:oleObj spid="_x0000_s24635" name="CorelDRAW" r:id="rId19" imgW="3469719" imgH="3084433" progId="CorelDRAW.Graphic.11">
                <p:embed/>
              </p:oleObj>
            </a:graphicData>
          </a:graphic>
        </p:graphicFrame>
        <p:sp>
          <p:nvSpPr>
            <p:cNvPr id="24636" name="Rectangle 60"/>
            <p:cNvSpPr>
              <a:spLocks noChangeArrowheads="1"/>
            </p:cNvSpPr>
            <p:nvPr/>
          </p:nvSpPr>
          <p:spPr bwMode="auto">
            <a:xfrm>
              <a:off x="4032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pic>
        <p:nvPicPr>
          <p:cNvPr id="24637" name="Picture 61" descr="sunflower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8575" y="6316663"/>
            <a:ext cx="1042988" cy="827087"/>
          </a:xfrm>
          <a:prstGeom prst="rect">
            <a:avLst/>
          </a:prstGeom>
          <a:noFill/>
        </p:spPr>
      </p:pic>
      <p:grpSp>
        <p:nvGrpSpPr>
          <p:cNvPr id="24638" name="Group 62"/>
          <p:cNvGrpSpPr>
            <a:grpSpLocks/>
          </p:cNvGrpSpPr>
          <p:nvPr/>
        </p:nvGrpSpPr>
        <p:grpSpPr bwMode="auto">
          <a:xfrm>
            <a:off x="790575" y="6381750"/>
            <a:ext cx="1905000" cy="762000"/>
            <a:chOff x="1344" y="0"/>
            <a:chExt cx="1104" cy="924"/>
          </a:xfrm>
        </p:grpSpPr>
        <p:pic>
          <p:nvPicPr>
            <p:cNvPr id="24639" name="Picture 63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</p:spPr>
        </p:pic>
        <p:pic>
          <p:nvPicPr>
            <p:cNvPr id="24640" name="Picture 64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</p:spPr>
        </p:pic>
      </p:grpSp>
      <p:grpSp>
        <p:nvGrpSpPr>
          <p:cNvPr id="24641" name="Group 65"/>
          <p:cNvGrpSpPr>
            <a:grpSpLocks/>
          </p:cNvGrpSpPr>
          <p:nvPr/>
        </p:nvGrpSpPr>
        <p:grpSpPr bwMode="auto">
          <a:xfrm>
            <a:off x="2619375" y="6381750"/>
            <a:ext cx="1905000" cy="762000"/>
            <a:chOff x="1344" y="0"/>
            <a:chExt cx="1104" cy="924"/>
          </a:xfrm>
        </p:grpSpPr>
        <p:pic>
          <p:nvPicPr>
            <p:cNvPr id="24642" name="Picture 66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</p:spPr>
        </p:pic>
        <p:pic>
          <p:nvPicPr>
            <p:cNvPr id="24643" name="Picture 67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</p:spPr>
        </p:pic>
      </p:grpSp>
      <p:grpSp>
        <p:nvGrpSpPr>
          <p:cNvPr id="24644" name="Group 68"/>
          <p:cNvGrpSpPr>
            <a:grpSpLocks/>
          </p:cNvGrpSpPr>
          <p:nvPr/>
        </p:nvGrpSpPr>
        <p:grpSpPr bwMode="auto">
          <a:xfrm>
            <a:off x="4448175" y="6381750"/>
            <a:ext cx="1905000" cy="762000"/>
            <a:chOff x="1344" y="0"/>
            <a:chExt cx="1104" cy="924"/>
          </a:xfrm>
        </p:grpSpPr>
        <p:pic>
          <p:nvPicPr>
            <p:cNvPr id="24645" name="Picture 69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</p:spPr>
        </p:pic>
        <p:pic>
          <p:nvPicPr>
            <p:cNvPr id="24646" name="Picture 70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</p:spPr>
        </p:pic>
      </p:grpSp>
      <p:grpSp>
        <p:nvGrpSpPr>
          <p:cNvPr id="24647" name="Group 71"/>
          <p:cNvGrpSpPr>
            <a:grpSpLocks/>
          </p:cNvGrpSpPr>
          <p:nvPr/>
        </p:nvGrpSpPr>
        <p:grpSpPr bwMode="auto">
          <a:xfrm>
            <a:off x="6505575" y="6381750"/>
            <a:ext cx="1905000" cy="762000"/>
            <a:chOff x="1344" y="0"/>
            <a:chExt cx="1104" cy="924"/>
          </a:xfrm>
        </p:grpSpPr>
        <p:pic>
          <p:nvPicPr>
            <p:cNvPr id="24648" name="Picture 72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</p:spPr>
        </p:pic>
        <p:pic>
          <p:nvPicPr>
            <p:cNvPr id="24649" name="Picture 73" descr="Copy of blumen-pflanzen051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</p:spPr>
        </p:pic>
      </p:grpSp>
      <p:pic>
        <p:nvPicPr>
          <p:cNvPr id="24650" name="Picture 74" descr="sunflower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86000" y="6443663"/>
            <a:ext cx="1042988" cy="827087"/>
          </a:xfrm>
          <a:prstGeom prst="rect">
            <a:avLst/>
          </a:prstGeom>
          <a:noFill/>
        </p:spPr>
      </p:pic>
      <p:pic>
        <p:nvPicPr>
          <p:cNvPr id="24651" name="Picture 75" descr="sunflower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6443663"/>
            <a:ext cx="1042988" cy="827087"/>
          </a:xfrm>
          <a:prstGeom prst="rect">
            <a:avLst/>
          </a:prstGeom>
          <a:noFill/>
        </p:spPr>
      </p:pic>
      <p:pic>
        <p:nvPicPr>
          <p:cNvPr id="24652" name="Picture 76" descr="sunflower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943600" y="6443663"/>
            <a:ext cx="1042988" cy="827087"/>
          </a:xfrm>
          <a:prstGeom prst="rect">
            <a:avLst/>
          </a:prstGeom>
          <a:noFill/>
        </p:spPr>
      </p:pic>
      <p:sp>
        <p:nvSpPr>
          <p:cNvPr id="24653" name="AutoShape 7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267200" y="6400800"/>
            <a:ext cx="762000" cy="457200"/>
          </a:xfrm>
          <a:prstGeom prst="irregularSeal1">
            <a:avLst/>
          </a:prstGeom>
          <a:solidFill>
            <a:srgbClr val="CC33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4335E-6 L -0.13333 -0.649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3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4162E-6 L -0.64028 -0.1109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-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526E-6 L -0.12361 -0.1091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9249E-7 L -0.25 0.6122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3988E-6 C -0.0099 -0.02173 -0.04254 -0.04208 -0.05382 -0.04208 C -0.12587 -0.04208 -0.20035 0.2955 -0.20035 0.63561 C -0.20035 0.46359 -0.2375 0.2955 -0.27257 0.2955 C -0.30973 0.2955 -0.34479 0.46636 -0.34479 0.63561 C -0.34479 0.5496 -0.3632 0.46359 -0.38195 0.46359 C -0.40018 0.46359 -0.4191 0.54775 -0.4191 0.63561 C -0.4191 0.59145 -0.4283 0.5496 -0.43768 0.5496 C -0.4467 0.5496 -0.45608 0.59376 -0.45608 0.63561 C -0.45608 0.61272 -0.46094 0.59145 -0.46528 0.59145 C -0.46789 0.59145 -0.47483 0.61272 -0.47483 0.63561 C -0.47483 0.62359 -0.47709 0.61272 -0.47952 0.61272 C -0.47952 0.60995 -0.48438 0.62359 -0.48438 0.63561 C -0.48438 0.62868 -0.48438 0.62359 -0.48681 0.62359 C -0.48681 0.62636 -0.48941 0.62914 -0.48941 0.63561 C -0.48941 0.63145 -0.48941 0.62868 -0.48941 0.62636 C -0.49167 0.62636 -0.49167 0.62914 -0.49167 0.63237 C -0.4941 0.63237 -0.4941 0.62914 -0.4941 0.62636 C -0.49584 0.62636 -0.49584 0.62914 -0.49584 0.63237 " pathEditMode="relative" rAng="0" ptsTypes="fffffffffffffffffff">
                                      <p:cBhvr>
                                        <p:cTn id="38" dur="2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93642E-7 L -0.49323 -0.2219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41847"/>
  <p:tag name="VIOLETTITLE" val="Làm quen với biểu thức"/>
  <p:tag name="VIOLETLESSON" val="45"/>
  <p:tag name="VIOLETCATID" val="8049774"/>
  <p:tag name="VIOLETSUBJECT" val="Toán học 3"/>
  <p:tag name="VIOLETAUTHORID" val="6470848"/>
  <p:tag name="VIOLETAUTHORNAME" val="Nguyễn Việt Bình"/>
  <p:tag name="VIOLETAUTHORAVATAR" val="no_avatar.jpg"/>
  <p:tag name="VIOLETAUTHORADDRESS" val="truong TH Tan Nghia B - Đồng Tháp"/>
  <p:tag name="VIOLETDATE" val="2014-11-18 15:15:52"/>
  <p:tag name="VIOLETHIT" val="413"/>
  <p:tag name="VIOLETLIKE" val="0"/>
  <p:tag name="MMPROD_NEXTUNIQUEID" val="10011"/>
  <p:tag name="MMPROD_UIDATA" val="&lt;database version=&quot;7.0&quot;&gt;&lt;object type=&quot;1&quot; unique_id=&quot;10001&quot;&gt;&lt;object type=&quot;2&quot; unique_id=&quot;10464&quot;&gt;&lt;object type=&quot;3&quot; unique_id=&quot;10465&quot;&gt;&lt;property id=&quot;20148&quot; value=&quot;5&quot;/&gt;&lt;property id=&quot;20300&quot; value=&quot;Slide 1&quot;/&gt;&lt;property id=&quot;20307&quot; value=&quot;282&quot;/&gt;&lt;/object&gt;&lt;object type=&quot;3&quot; unique_id=&quot;10466&quot;&gt;&lt;property id=&quot;20148&quot; value=&quot;5&quot;/&gt;&lt;property id=&quot;20300&quot; value=&quot;Slide 2&quot;/&gt;&lt;property id=&quot;20307&quot; value=&quot;257&quot;/&gt;&lt;/object&gt;&lt;object type=&quot;3&quot; unique_id=&quot;10467&quot;&gt;&lt;property id=&quot;20148&quot; value=&quot;5&quot;/&gt;&lt;property id=&quot;20300&quot; value=&quot;Slide 3&quot;/&gt;&lt;property id=&quot;20307&quot; value=&quot;278&quot;/&gt;&lt;/object&gt;&lt;object type=&quot;3&quot; unique_id=&quot;10468&quot;&gt;&lt;property id=&quot;20148&quot; value=&quot;5&quot;/&gt;&lt;property id=&quot;20300&quot; value=&quot;Slide 4&quot;/&gt;&lt;property id=&quot;20307&quot; value=&quot;274&quot;/&gt;&lt;/object&gt;&lt;object type=&quot;3&quot; unique_id=&quot;10469&quot;&gt;&lt;property id=&quot;20148&quot; value=&quot;5&quot;/&gt;&lt;property id=&quot;20300&quot; value=&quot;Slide 5&quot;/&gt;&lt;property id=&quot;20307&quot; value=&quot;271&quot;/&gt;&lt;/object&gt;&lt;object type=&quot;3&quot; unique_id=&quot;10470&quot;&gt;&lt;property id=&quot;20148&quot; value=&quot;5&quot;/&gt;&lt;property id=&quot;20300&quot; value=&quot;Slide 6&quot;/&gt;&lt;property id=&quot;20307&quot; value=&quot;272&quot;/&gt;&lt;/object&gt;&lt;object type=&quot;3&quot; unique_id=&quot;10471&quot;&gt;&lt;property id=&quot;20148&quot; value=&quot;5&quot;/&gt;&lt;property id=&quot;20300&quot; value=&quot;Slide 7&quot;/&gt;&lt;property id=&quot;20307&quot; value=&quot;276&quot;/&gt;&lt;/object&gt;&lt;object type=&quot;3&quot; unique_id=&quot;10472&quot;&gt;&lt;property id=&quot;20148&quot; value=&quot;5&quot;/&gt;&lt;property id=&quot;20300&quot; value=&quot;Slide 8&quot;/&gt;&lt;property id=&quot;20307&quot; value=&quot;269&quot;/&gt;&lt;/object&gt;&lt;object type=&quot;3&quot; unique_id=&quot;10473&quot;&gt;&lt;property id=&quot;20148&quot; value=&quot;5&quot;/&gt;&lt;property id=&quot;20300&quot; value=&quot;Slide 9&quot;/&gt;&lt;property id=&quot;20307&quot; value=&quot;281&quot;/&gt;&lt;/object&gt;&lt;object type=&quot;3&quot; unique_id=&quot;10474&quot;&gt;&lt;property id=&quot;20148&quot; value=&quot;5&quot;/&gt;&lt;property id=&quot;20300&quot; value=&quot;Slide 10&quot;/&gt;&lt;property id=&quot;20307&quot; value=&quot;268&quot;/&gt;&lt;/object&gt;&lt;/object&gt;&lt;object type=&quot;8&quot; unique_id=&quot;104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623</Words>
  <Application>Microsoft Office PowerPoint</Application>
  <PresentationFormat>On-screen Show (4:3)</PresentationFormat>
  <Paragraphs>152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Times New Roman</vt:lpstr>
      <vt:lpstr>.VnArialH</vt:lpstr>
      <vt:lpstr>.VnTime</vt:lpstr>
      <vt:lpstr>VNI-Times</vt:lpstr>
      <vt:lpstr>Wingdings</vt:lpstr>
      <vt:lpstr>VNI-Butlong</vt:lpstr>
      <vt:lpstr>HP-Times New Roman</vt:lpstr>
      <vt:lpstr>Default Design</vt:lpstr>
      <vt:lpstr>CorelDRAW 11.0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itfriend.org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118</cp:revision>
  <dcterms:created xsi:type="dcterms:W3CDTF">2011-12-06T13:51:38Z</dcterms:created>
  <dcterms:modified xsi:type="dcterms:W3CDTF">2018-12-24T06:41:39Z</dcterms:modified>
</cp:coreProperties>
</file>