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0"/>
  </p:notesMasterIdLst>
  <p:sldIdLst>
    <p:sldId id="291" r:id="rId2"/>
    <p:sldId id="260" r:id="rId3"/>
    <p:sldId id="261" r:id="rId4"/>
    <p:sldId id="262" r:id="rId5"/>
    <p:sldId id="263" r:id="rId6"/>
    <p:sldId id="264" r:id="rId7"/>
    <p:sldId id="265" r:id="rId8"/>
    <p:sldId id="284" r:id="rId9"/>
    <p:sldId id="286" r:id="rId10"/>
    <p:sldId id="266" r:id="rId11"/>
    <p:sldId id="267" r:id="rId12"/>
    <p:sldId id="290" r:id="rId13"/>
    <p:sldId id="269" r:id="rId14"/>
    <p:sldId id="289" r:id="rId15"/>
    <p:sldId id="271" r:id="rId16"/>
    <p:sldId id="273" r:id="rId17"/>
    <p:sldId id="288" r:id="rId18"/>
    <p:sldId id="280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CC33"/>
    <a:srgbClr val="FF0066"/>
    <a:srgbClr val="0000FF"/>
    <a:srgbClr val="FF9900"/>
    <a:srgbClr val="FF0000"/>
    <a:srgbClr val="FF00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152" autoAdjust="0"/>
    <p:restoredTop sz="94660"/>
  </p:normalViewPr>
  <p:slideViewPr>
    <p:cSldViewPr>
      <p:cViewPr>
        <p:scale>
          <a:sx n="50" d="100"/>
          <a:sy n="50" d="100"/>
        </p:scale>
        <p:origin x="-110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FA0F156-0323-4882-82DA-94228E5BE66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3251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5325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5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3254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53255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53256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53257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258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3259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53260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5326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6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63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53264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65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66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5326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6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69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53270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71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72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5327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7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7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53276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77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78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5327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8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81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53282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83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84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5328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8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87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53288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89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90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5329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9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93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53294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95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96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5329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29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299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53300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01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02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533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05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53306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07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08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5330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1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11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53312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13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14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5331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1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17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53318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19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20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5332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2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3323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24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53325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53326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27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28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53329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30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31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53332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33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34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53335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36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37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53338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39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40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53341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42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43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53344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45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46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53347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48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49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53350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51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52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53353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54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355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53356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3357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53358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53359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53360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61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62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63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64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65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366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3367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3368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53369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0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1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2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3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4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5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6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7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8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79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80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81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82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338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38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3385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3386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3387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72FCE9B-DC51-4359-9A7F-C8C52D6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EEF0C-231D-4F30-B272-299A9DD99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F3956-6A28-47E5-803F-70A23F2C39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0B9D9-D7F3-4DE5-9E2C-80F87D058D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CE3AA-30B6-4DF3-8B4C-F13E1E61C9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102CB-352D-4A62-8881-6A002E7EE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EE92A-96DE-46E6-A7F4-8E92E53154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615-175E-4952-96AF-26FEA21683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89C28-8FB7-42E0-857F-946A123AEE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9A6DE-273B-4E65-BFB5-85AC98DE8C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9D01D-D0A2-4C70-8BDA-439BAC7920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chemeClr val="accent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52227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52228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2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0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52231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2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3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5223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36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52237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52238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239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2240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52241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5224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4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44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52245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46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47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5224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4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50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52251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52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53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5225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5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56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52257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58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59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5226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6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62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52263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64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65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5226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6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68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52269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70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71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5227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7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74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52275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76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77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5227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7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80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52281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82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83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5228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8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86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52287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88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89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5229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9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92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52293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94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95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5229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29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298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52299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00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01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5230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0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2304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305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52306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52307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08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09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52310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11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12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52313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14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15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52316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17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18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52319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20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21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52322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23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24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52325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26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27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52328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29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30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52331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32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33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52334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35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2336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52337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38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2339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0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1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2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3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4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5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6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7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8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49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0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1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2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3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4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5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6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7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8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59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60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2361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362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363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2364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2365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2287294D-BBC3-43B8-BE50-0FDE88A374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rialH" pitchFamily="34" charset="0"/>
                <a:cs typeface="Times New Roman"/>
              </a:rPr>
              <a:t>GiỚI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rialH" pitchFamily="34" charset="0"/>
                <a:cs typeface="Times New Roman"/>
              </a:rPr>
              <a:t> 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rialH" pitchFamily="34" charset="0"/>
                <a:cs typeface="Times New Roman"/>
              </a:rPr>
              <a:t>THIỆU BẢNG CHIA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.VnArialH" pitchFamily="34" charset="0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96" name="Group 156"/>
          <p:cNvGraphicFramePr>
            <a:graphicFrameLocks noGrp="1"/>
          </p:cNvGraphicFramePr>
          <p:nvPr/>
        </p:nvGraphicFramePr>
        <p:xfrm>
          <a:off x="228600" y="506413"/>
          <a:ext cx="8610600" cy="4084641"/>
        </p:xfrm>
        <a:graphic>
          <a:graphicData uri="http://schemas.openxmlformats.org/drawingml/2006/table">
            <a:tbl>
              <a:tblPr/>
              <a:tblGrid>
                <a:gridCol w="781050"/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89" name="Line 149"/>
          <p:cNvSpPr>
            <a:spLocks noChangeShapeType="1"/>
          </p:cNvSpPr>
          <p:nvPr/>
        </p:nvSpPr>
        <p:spPr bwMode="auto">
          <a:xfrm>
            <a:off x="3198813" y="609600"/>
            <a:ext cx="0" cy="1676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0" name="Line 150"/>
          <p:cNvSpPr>
            <a:spLocks noChangeShapeType="1"/>
          </p:cNvSpPr>
          <p:nvPr/>
        </p:nvSpPr>
        <p:spPr bwMode="auto">
          <a:xfrm>
            <a:off x="539750" y="2268538"/>
            <a:ext cx="2286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1" name="Text Box 151"/>
          <p:cNvSpPr txBox="1">
            <a:spLocks noChangeArrowheads="1"/>
          </p:cNvSpPr>
          <p:nvPr/>
        </p:nvSpPr>
        <p:spPr bwMode="auto">
          <a:xfrm>
            <a:off x="103188" y="4595813"/>
            <a:ext cx="904081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Duøng baûng nhaân tìm keát quaû cuûa pheùp nhaân 4  x 3 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Töø soá 4 ôû coät ñaàu tieân  theo chieàu muõi teân sang phaûi 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Töø soá 3 ôû haøng ñaàu tieân theo chieàu muõi teân xuoáng döôùi 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Hai muõi teân gaëp nhau ôû soá 12 . 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       Vaäy 4 x 3 = 12 </a:t>
            </a:r>
          </a:p>
        </p:txBody>
      </p:sp>
      <p:sp>
        <p:nvSpPr>
          <p:cNvPr id="10397" name="Line 157"/>
          <p:cNvSpPr>
            <a:spLocks noChangeShapeType="1"/>
          </p:cNvSpPr>
          <p:nvPr/>
        </p:nvSpPr>
        <p:spPr bwMode="auto">
          <a:xfrm>
            <a:off x="2590800" y="2001838"/>
            <a:ext cx="7620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8" name="Line 158"/>
          <p:cNvSpPr>
            <a:spLocks noChangeShapeType="1"/>
          </p:cNvSpPr>
          <p:nvPr/>
        </p:nvSpPr>
        <p:spPr bwMode="auto">
          <a:xfrm flipV="1">
            <a:off x="2625725" y="2339975"/>
            <a:ext cx="727075" cy="14288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99" name="Line 159"/>
          <p:cNvSpPr>
            <a:spLocks noChangeShapeType="1"/>
          </p:cNvSpPr>
          <p:nvPr/>
        </p:nvSpPr>
        <p:spPr bwMode="auto">
          <a:xfrm>
            <a:off x="2590800" y="1960563"/>
            <a:ext cx="0" cy="3810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00" name="Line 160"/>
          <p:cNvSpPr>
            <a:spLocks noChangeShapeType="1"/>
          </p:cNvSpPr>
          <p:nvPr/>
        </p:nvSpPr>
        <p:spPr bwMode="auto">
          <a:xfrm flipH="1">
            <a:off x="3352800" y="1947863"/>
            <a:ext cx="9525" cy="427037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02" name="Text Box 162"/>
          <p:cNvSpPr txBox="1">
            <a:spLocks noChangeArrowheads="1"/>
          </p:cNvSpPr>
          <p:nvPr/>
        </p:nvSpPr>
        <p:spPr bwMode="auto">
          <a:xfrm>
            <a:off x="1524000" y="-5715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0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0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0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03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0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10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0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0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0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0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0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04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0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10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0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03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0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3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9" grpId="0" animBg="1"/>
      <p:bldP spid="10390" grpId="0" animBg="1"/>
      <p:bldP spid="10397" grpId="0" animBg="1"/>
      <p:bldP spid="10398" grpId="0" animBg="1"/>
      <p:bldP spid="10399" grpId="0" animBg="1"/>
      <p:bldP spid="104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81000" y="-25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VNI-Helve" pitchFamily="2" charset="0"/>
              </a:rPr>
              <a:t>Giôùi thieäu baûng nhaân</a:t>
            </a:r>
            <a:endParaRPr lang="en-US" sz="2400" b="1" i="1">
              <a:solidFill>
                <a:srgbClr val="0000FF"/>
              </a:solidFill>
              <a:latin typeface="VNI-Helve" pitchFamily="2" charset="0"/>
            </a:endParaRPr>
          </a:p>
        </p:txBody>
      </p:sp>
      <p:graphicFrame>
        <p:nvGraphicFramePr>
          <p:cNvPr id="9219" name="Group 3"/>
          <p:cNvGraphicFramePr>
            <a:graphicFrameLocks noGrp="1"/>
          </p:cNvGraphicFramePr>
          <p:nvPr/>
        </p:nvGraphicFramePr>
        <p:xfrm>
          <a:off x="228600" y="396875"/>
          <a:ext cx="8610600" cy="4084638"/>
        </p:xfrm>
        <a:graphic>
          <a:graphicData uri="http://schemas.openxmlformats.org/drawingml/2006/table">
            <a:tbl>
              <a:tblPr/>
              <a:tblGrid>
                <a:gridCol w="781050"/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66" name="Line 150"/>
          <p:cNvSpPr>
            <a:spLocks noChangeShapeType="1"/>
          </p:cNvSpPr>
          <p:nvPr/>
        </p:nvSpPr>
        <p:spPr bwMode="auto">
          <a:xfrm>
            <a:off x="4710113" y="568325"/>
            <a:ext cx="0" cy="762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67" name="Line 151"/>
          <p:cNvSpPr>
            <a:spLocks noChangeShapeType="1"/>
          </p:cNvSpPr>
          <p:nvPr/>
        </p:nvSpPr>
        <p:spPr bwMode="auto">
          <a:xfrm>
            <a:off x="304800" y="1371600"/>
            <a:ext cx="4038600" cy="47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68" name="Line 152"/>
          <p:cNvSpPr>
            <a:spLocks noChangeShapeType="1"/>
          </p:cNvSpPr>
          <p:nvPr/>
        </p:nvSpPr>
        <p:spPr bwMode="auto">
          <a:xfrm>
            <a:off x="250825" y="2514600"/>
            <a:ext cx="17526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69" name="Line 153"/>
          <p:cNvSpPr>
            <a:spLocks noChangeShapeType="1"/>
          </p:cNvSpPr>
          <p:nvPr/>
        </p:nvSpPr>
        <p:spPr bwMode="auto">
          <a:xfrm>
            <a:off x="2395538" y="609600"/>
            <a:ext cx="0" cy="18288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75" name="Text Box 159"/>
          <p:cNvSpPr txBox="1">
            <a:spLocks noChangeArrowheads="1"/>
          </p:cNvSpPr>
          <p:nvPr/>
        </p:nvSpPr>
        <p:spPr bwMode="auto">
          <a:xfrm>
            <a:off x="0" y="5410200"/>
            <a:ext cx="876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FF0066"/>
                </a:solidFill>
                <a:latin typeface=".VnTime" pitchFamily="34" charset="0"/>
              </a:rPr>
              <a:t>T×m kÕt qu¶ cña phÐp nh©n  5</a:t>
            </a:r>
            <a:r>
              <a:rPr lang="en-US" sz="3600" b="1" i="1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600" b="1">
                <a:solidFill>
                  <a:srgbClr val="FF0000"/>
                </a:solidFill>
                <a:latin typeface=".VnTime" pitchFamily="34" charset="0"/>
              </a:rPr>
              <a:t>x</a:t>
            </a:r>
            <a:r>
              <a:rPr lang="en-US" sz="2000">
                <a:latin typeface=".VnTime" pitchFamily="34" charset="0"/>
              </a:rPr>
              <a:t> </a:t>
            </a:r>
            <a:r>
              <a:rPr lang="en-US" sz="3200" b="1" i="1">
                <a:solidFill>
                  <a:srgbClr val="FF0066"/>
                </a:solidFill>
                <a:latin typeface=".VnTime" pitchFamily="34" charset="0"/>
              </a:rPr>
              <a:t>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6" grpId="0" animBg="1"/>
      <p:bldP spid="9367" grpId="0" animBg="1"/>
      <p:bldP spid="9368" grpId="0" animBg="1"/>
      <p:bldP spid="9369" grpId="0" animBg="1"/>
      <p:bldP spid="93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62" name="Group 2"/>
          <p:cNvGraphicFramePr>
            <a:graphicFrameLocks noGrp="1"/>
          </p:cNvGraphicFramePr>
          <p:nvPr/>
        </p:nvGraphicFramePr>
        <p:xfrm>
          <a:off x="3124200" y="76200"/>
          <a:ext cx="5867400" cy="4049713"/>
        </p:xfrm>
        <a:graphic>
          <a:graphicData uri="http://schemas.openxmlformats.org/drawingml/2006/table">
            <a:tbl>
              <a:tblPr/>
              <a:tblGrid>
                <a:gridCol w="412750"/>
                <a:gridCol w="533400"/>
                <a:gridCol w="533400"/>
                <a:gridCol w="533400"/>
                <a:gridCol w="654050"/>
                <a:gridCol w="488950"/>
                <a:gridCol w="533400"/>
                <a:gridCol w="533400"/>
                <a:gridCol w="501650"/>
                <a:gridCol w="533400"/>
                <a:gridCol w="6096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708" name="Text Box 148"/>
          <p:cNvSpPr txBox="1">
            <a:spLocks noChangeArrowheads="1"/>
          </p:cNvSpPr>
          <p:nvPr/>
        </p:nvSpPr>
        <p:spPr bwMode="auto">
          <a:xfrm>
            <a:off x="228600" y="42672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VNI-Garam" pitchFamily="2" charset="0"/>
              </a:rPr>
              <a:t>    Baøi 1:</a:t>
            </a:r>
            <a:r>
              <a:rPr lang="en-US" sz="2000" b="1" i="1">
                <a:solidFill>
                  <a:srgbClr val="FF0066"/>
                </a:solidFill>
                <a:latin typeface="VNI-Garam" pitchFamily="2" charset="0"/>
              </a:rPr>
              <a:t> </a:t>
            </a:r>
            <a:r>
              <a:rPr lang="en-US" sz="2000" b="1" i="1">
                <a:solidFill>
                  <a:srgbClr val="FF0066"/>
                </a:solidFill>
                <a:latin typeface="VNI-Helve" pitchFamily="2" charset="0"/>
              </a:rPr>
              <a:t>Duøng baûng nhaân ñeå tìm soá thích hôïp ôû oâ troáng ( theo maãu ) </a:t>
            </a:r>
          </a:p>
        </p:txBody>
      </p:sp>
      <p:sp>
        <p:nvSpPr>
          <p:cNvPr id="66709" name="Text Box 149"/>
          <p:cNvSpPr txBox="1">
            <a:spLocks noChangeArrowheads="1"/>
          </p:cNvSpPr>
          <p:nvPr/>
        </p:nvSpPr>
        <p:spPr bwMode="auto">
          <a:xfrm>
            <a:off x="381000" y="685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THỰC HÀNH</a:t>
            </a:r>
          </a:p>
        </p:txBody>
      </p:sp>
      <p:sp>
        <p:nvSpPr>
          <p:cNvPr id="66710" name="Text Box 150"/>
          <p:cNvSpPr txBox="1">
            <a:spLocks noChangeArrowheads="1"/>
          </p:cNvSpPr>
          <p:nvPr/>
        </p:nvSpPr>
        <p:spPr bwMode="auto">
          <a:xfrm>
            <a:off x="304800" y="5791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6711" name="Line 151"/>
          <p:cNvSpPr>
            <a:spLocks noChangeShapeType="1"/>
          </p:cNvSpPr>
          <p:nvPr/>
        </p:nvSpPr>
        <p:spPr bwMode="auto">
          <a:xfrm>
            <a:off x="685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12" name="Line 152"/>
          <p:cNvSpPr>
            <a:spLocks noChangeShapeType="1"/>
          </p:cNvSpPr>
          <p:nvPr/>
        </p:nvSpPr>
        <p:spPr bwMode="auto">
          <a:xfrm>
            <a:off x="16002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13" name="Text Box 153"/>
          <p:cNvSpPr txBox="1">
            <a:spLocks noChangeArrowheads="1"/>
          </p:cNvSpPr>
          <p:nvPr/>
        </p:nvSpPr>
        <p:spPr bwMode="auto">
          <a:xfrm>
            <a:off x="1524000" y="4724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66714" name="Rectangle 154"/>
          <p:cNvSpPr>
            <a:spLocks noChangeArrowheads="1"/>
          </p:cNvSpPr>
          <p:nvPr/>
        </p:nvSpPr>
        <p:spPr bwMode="auto">
          <a:xfrm>
            <a:off x="1524000" y="571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6715" name="Line 155"/>
          <p:cNvSpPr>
            <a:spLocks noChangeShapeType="1"/>
          </p:cNvSpPr>
          <p:nvPr/>
        </p:nvSpPr>
        <p:spPr bwMode="auto">
          <a:xfrm>
            <a:off x="2971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16" name="Line 156"/>
          <p:cNvSpPr>
            <a:spLocks noChangeShapeType="1"/>
          </p:cNvSpPr>
          <p:nvPr/>
        </p:nvSpPr>
        <p:spPr bwMode="auto">
          <a:xfrm>
            <a:off x="37338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17" name="Line 157"/>
          <p:cNvSpPr>
            <a:spLocks noChangeShapeType="1"/>
          </p:cNvSpPr>
          <p:nvPr/>
        </p:nvSpPr>
        <p:spPr bwMode="auto">
          <a:xfrm>
            <a:off x="5257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18" name="Line 158"/>
          <p:cNvSpPr>
            <a:spLocks noChangeShapeType="1"/>
          </p:cNvSpPr>
          <p:nvPr/>
        </p:nvSpPr>
        <p:spPr bwMode="auto">
          <a:xfrm>
            <a:off x="62484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19" name="Rectangle 159"/>
          <p:cNvSpPr>
            <a:spLocks noChangeArrowheads="1"/>
          </p:cNvSpPr>
          <p:nvPr/>
        </p:nvSpPr>
        <p:spPr bwMode="auto">
          <a:xfrm>
            <a:off x="37338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6720" name="Rectangle 160"/>
          <p:cNvSpPr>
            <a:spLocks noChangeArrowheads="1"/>
          </p:cNvSpPr>
          <p:nvPr/>
        </p:nvSpPr>
        <p:spPr bwMode="auto">
          <a:xfrm>
            <a:off x="82296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6721" name="Text Box 161"/>
          <p:cNvSpPr txBox="1">
            <a:spLocks noChangeArrowheads="1"/>
          </p:cNvSpPr>
          <p:nvPr/>
        </p:nvSpPr>
        <p:spPr bwMode="auto">
          <a:xfrm>
            <a:off x="2590800" y="5791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66722" name="Text Box 162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66723" name="Line 163"/>
          <p:cNvSpPr>
            <a:spLocks noChangeShapeType="1"/>
          </p:cNvSpPr>
          <p:nvPr/>
        </p:nvSpPr>
        <p:spPr bwMode="auto">
          <a:xfrm>
            <a:off x="85344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24" name="Line 164"/>
          <p:cNvSpPr>
            <a:spLocks noChangeShapeType="1"/>
          </p:cNvSpPr>
          <p:nvPr/>
        </p:nvSpPr>
        <p:spPr bwMode="auto">
          <a:xfrm>
            <a:off x="74676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725" name="Text Box 165"/>
          <p:cNvSpPr txBox="1">
            <a:spLocks noChangeArrowheads="1"/>
          </p:cNvSpPr>
          <p:nvPr/>
        </p:nvSpPr>
        <p:spPr bwMode="auto">
          <a:xfrm>
            <a:off x="6096000" y="480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66726" name="Text Box 166"/>
          <p:cNvSpPr txBox="1">
            <a:spLocks noChangeArrowheads="1"/>
          </p:cNvSpPr>
          <p:nvPr/>
        </p:nvSpPr>
        <p:spPr bwMode="auto">
          <a:xfrm>
            <a:off x="4953000" y="5791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66727" name="Text Box 167"/>
          <p:cNvSpPr txBox="1">
            <a:spLocks noChangeArrowheads="1"/>
          </p:cNvSpPr>
          <p:nvPr/>
        </p:nvSpPr>
        <p:spPr bwMode="auto">
          <a:xfrm>
            <a:off x="7086600" y="5791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66728" name="Text Box 168"/>
          <p:cNvSpPr txBox="1">
            <a:spLocks noChangeArrowheads="1"/>
          </p:cNvSpPr>
          <p:nvPr/>
        </p:nvSpPr>
        <p:spPr bwMode="auto">
          <a:xfrm>
            <a:off x="8382000" y="4876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66729" name="Rectangle 169"/>
          <p:cNvSpPr>
            <a:spLocks noChangeArrowheads="1"/>
          </p:cNvSpPr>
          <p:nvPr/>
        </p:nvSpPr>
        <p:spPr bwMode="auto">
          <a:xfrm>
            <a:off x="60960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6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6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6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6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6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6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6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6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66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66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6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66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66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6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6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6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6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66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66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66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66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08" grpId="0"/>
      <p:bldP spid="66709" grpId="0"/>
      <p:bldP spid="66710" grpId="0"/>
      <p:bldP spid="66711" grpId="0" animBg="1"/>
      <p:bldP spid="66712" grpId="0" animBg="1"/>
      <p:bldP spid="66713" grpId="0"/>
      <p:bldP spid="66714" grpId="0" animBg="1"/>
      <p:bldP spid="66715" grpId="0" animBg="1"/>
      <p:bldP spid="66715" grpId="1" animBg="1"/>
      <p:bldP spid="66716" grpId="0" animBg="1"/>
      <p:bldP spid="66717" grpId="0" animBg="1"/>
      <p:bldP spid="66717" grpId="1" animBg="1"/>
      <p:bldP spid="66718" grpId="0" animBg="1"/>
      <p:bldP spid="66718" grpId="1" animBg="1"/>
      <p:bldP spid="66719" grpId="0" animBg="1"/>
      <p:bldP spid="66720" grpId="0" animBg="1"/>
      <p:bldP spid="66721" grpId="0"/>
      <p:bldP spid="66722" grpId="0"/>
      <p:bldP spid="66723" grpId="0" animBg="1"/>
      <p:bldP spid="66723" grpId="1" animBg="1"/>
      <p:bldP spid="66724" grpId="0" animBg="1"/>
      <p:bldP spid="66724" grpId="1" animBg="1"/>
      <p:bldP spid="66725" grpId="0"/>
      <p:bldP spid="66726" grpId="0"/>
      <p:bldP spid="66727" grpId="0"/>
      <p:bldP spid="66728" grpId="0"/>
      <p:bldP spid="667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36" name="Group 168"/>
          <p:cNvGraphicFramePr>
            <a:graphicFrameLocks noGrp="1"/>
          </p:cNvGraphicFramePr>
          <p:nvPr/>
        </p:nvGraphicFramePr>
        <p:xfrm>
          <a:off x="3124200" y="76200"/>
          <a:ext cx="5867400" cy="4049713"/>
        </p:xfrm>
        <a:graphic>
          <a:graphicData uri="http://schemas.openxmlformats.org/drawingml/2006/table">
            <a:tbl>
              <a:tblPr/>
              <a:tblGrid>
                <a:gridCol w="412750"/>
                <a:gridCol w="533400"/>
                <a:gridCol w="533400"/>
                <a:gridCol w="533400"/>
                <a:gridCol w="654050"/>
                <a:gridCol w="488950"/>
                <a:gridCol w="533400"/>
                <a:gridCol w="533400"/>
                <a:gridCol w="501650"/>
                <a:gridCol w="533400"/>
                <a:gridCol w="6096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35" name="Text Box 167"/>
          <p:cNvSpPr txBox="1">
            <a:spLocks noChangeArrowheads="1"/>
          </p:cNvSpPr>
          <p:nvPr/>
        </p:nvSpPr>
        <p:spPr bwMode="auto">
          <a:xfrm>
            <a:off x="228600" y="42672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VNI-Garam" pitchFamily="2" charset="0"/>
              </a:rPr>
              <a:t>    Baøi 1:</a:t>
            </a:r>
            <a:r>
              <a:rPr lang="en-US" sz="2000" b="1" i="1">
                <a:solidFill>
                  <a:srgbClr val="FF0066"/>
                </a:solidFill>
                <a:latin typeface="VNI-Garam" pitchFamily="2" charset="0"/>
              </a:rPr>
              <a:t> </a:t>
            </a:r>
            <a:r>
              <a:rPr lang="en-US" sz="2000" b="1" i="1">
                <a:solidFill>
                  <a:srgbClr val="FF0066"/>
                </a:solidFill>
                <a:latin typeface="VNI-Helve" pitchFamily="2" charset="0"/>
              </a:rPr>
              <a:t>Duøng baûng nhaân ñeå tìm soá thích hôïp ôû oâ troáng ( theo maãu ) </a:t>
            </a:r>
          </a:p>
        </p:txBody>
      </p:sp>
      <p:sp>
        <p:nvSpPr>
          <p:cNvPr id="7385" name="Text Box 217"/>
          <p:cNvSpPr txBox="1">
            <a:spLocks noChangeArrowheads="1"/>
          </p:cNvSpPr>
          <p:nvPr/>
        </p:nvSpPr>
        <p:spPr bwMode="auto">
          <a:xfrm>
            <a:off x="381000" y="685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THỰC HÀNH</a:t>
            </a:r>
          </a:p>
        </p:txBody>
      </p:sp>
      <p:sp>
        <p:nvSpPr>
          <p:cNvPr id="7387" name="Text Box 219"/>
          <p:cNvSpPr txBox="1">
            <a:spLocks noChangeArrowheads="1"/>
          </p:cNvSpPr>
          <p:nvPr/>
        </p:nvSpPr>
        <p:spPr bwMode="auto">
          <a:xfrm>
            <a:off x="304800" y="5791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7388" name="Line 220"/>
          <p:cNvSpPr>
            <a:spLocks noChangeShapeType="1"/>
          </p:cNvSpPr>
          <p:nvPr/>
        </p:nvSpPr>
        <p:spPr bwMode="auto">
          <a:xfrm>
            <a:off x="685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89" name="Line 221"/>
          <p:cNvSpPr>
            <a:spLocks noChangeShapeType="1"/>
          </p:cNvSpPr>
          <p:nvPr/>
        </p:nvSpPr>
        <p:spPr bwMode="auto">
          <a:xfrm>
            <a:off x="16002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90" name="Text Box 222"/>
          <p:cNvSpPr txBox="1">
            <a:spLocks noChangeArrowheads="1"/>
          </p:cNvSpPr>
          <p:nvPr/>
        </p:nvSpPr>
        <p:spPr bwMode="auto">
          <a:xfrm>
            <a:off x="1524000" y="47244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7392" name="Rectangle 224"/>
          <p:cNvSpPr>
            <a:spLocks noChangeArrowheads="1"/>
          </p:cNvSpPr>
          <p:nvPr/>
        </p:nvSpPr>
        <p:spPr bwMode="auto">
          <a:xfrm>
            <a:off x="1524000" y="5715000"/>
            <a:ext cx="457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30</a:t>
            </a:r>
          </a:p>
        </p:txBody>
      </p:sp>
      <p:sp>
        <p:nvSpPr>
          <p:cNvPr id="7393" name="Line 225"/>
          <p:cNvSpPr>
            <a:spLocks noChangeShapeType="1"/>
          </p:cNvSpPr>
          <p:nvPr/>
        </p:nvSpPr>
        <p:spPr bwMode="auto">
          <a:xfrm>
            <a:off x="2971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94" name="Line 226"/>
          <p:cNvSpPr>
            <a:spLocks noChangeShapeType="1"/>
          </p:cNvSpPr>
          <p:nvPr/>
        </p:nvSpPr>
        <p:spPr bwMode="auto">
          <a:xfrm>
            <a:off x="37338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95" name="Line 227"/>
          <p:cNvSpPr>
            <a:spLocks noChangeShapeType="1"/>
          </p:cNvSpPr>
          <p:nvPr/>
        </p:nvSpPr>
        <p:spPr bwMode="auto">
          <a:xfrm>
            <a:off x="52578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96" name="Line 228"/>
          <p:cNvSpPr>
            <a:spLocks noChangeShapeType="1"/>
          </p:cNvSpPr>
          <p:nvPr/>
        </p:nvSpPr>
        <p:spPr bwMode="auto">
          <a:xfrm>
            <a:off x="6248400" y="5105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97" name="Rectangle 229"/>
          <p:cNvSpPr>
            <a:spLocks noChangeArrowheads="1"/>
          </p:cNvSpPr>
          <p:nvPr/>
        </p:nvSpPr>
        <p:spPr bwMode="auto">
          <a:xfrm>
            <a:off x="37338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30</a:t>
            </a:r>
          </a:p>
        </p:txBody>
      </p:sp>
      <p:sp>
        <p:nvSpPr>
          <p:cNvPr id="7398" name="Rectangle 230"/>
          <p:cNvSpPr>
            <a:spLocks noChangeArrowheads="1"/>
          </p:cNvSpPr>
          <p:nvPr/>
        </p:nvSpPr>
        <p:spPr bwMode="auto">
          <a:xfrm>
            <a:off x="82296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63</a:t>
            </a:r>
          </a:p>
        </p:txBody>
      </p:sp>
      <p:sp>
        <p:nvSpPr>
          <p:cNvPr id="7399" name="Text Box 231"/>
          <p:cNvSpPr txBox="1">
            <a:spLocks noChangeArrowheads="1"/>
          </p:cNvSpPr>
          <p:nvPr/>
        </p:nvSpPr>
        <p:spPr bwMode="auto">
          <a:xfrm>
            <a:off x="2590800" y="57912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7400" name="Text Box 232"/>
          <p:cNvSpPr txBox="1">
            <a:spLocks noChangeArrowheads="1"/>
          </p:cNvSpPr>
          <p:nvPr/>
        </p:nvSpPr>
        <p:spPr bwMode="auto">
          <a:xfrm>
            <a:off x="35814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7401" name="Line 233"/>
          <p:cNvSpPr>
            <a:spLocks noChangeShapeType="1"/>
          </p:cNvSpPr>
          <p:nvPr/>
        </p:nvSpPr>
        <p:spPr bwMode="auto">
          <a:xfrm>
            <a:off x="8534400" y="5181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02" name="Line 234"/>
          <p:cNvSpPr>
            <a:spLocks noChangeShapeType="1"/>
          </p:cNvSpPr>
          <p:nvPr/>
        </p:nvSpPr>
        <p:spPr bwMode="auto">
          <a:xfrm>
            <a:off x="7467600" y="6019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04" name="Text Box 236"/>
          <p:cNvSpPr txBox="1">
            <a:spLocks noChangeArrowheads="1"/>
          </p:cNvSpPr>
          <p:nvPr/>
        </p:nvSpPr>
        <p:spPr bwMode="auto">
          <a:xfrm>
            <a:off x="6096000" y="480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7405" name="Text Box 237"/>
          <p:cNvSpPr txBox="1">
            <a:spLocks noChangeArrowheads="1"/>
          </p:cNvSpPr>
          <p:nvPr/>
        </p:nvSpPr>
        <p:spPr bwMode="auto">
          <a:xfrm>
            <a:off x="4953000" y="5791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7406" name="Text Box 238"/>
          <p:cNvSpPr txBox="1">
            <a:spLocks noChangeArrowheads="1"/>
          </p:cNvSpPr>
          <p:nvPr/>
        </p:nvSpPr>
        <p:spPr bwMode="auto">
          <a:xfrm>
            <a:off x="7086600" y="5791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7407" name="Text Box 239"/>
          <p:cNvSpPr txBox="1">
            <a:spLocks noChangeArrowheads="1"/>
          </p:cNvSpPr>
          <p:nvPr/>
        </p:nvSpPr>
        <p:spPr bwMode="auto">
          <a:xfrm>
            <a:off x="8382000" y="4876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7408" name="Rectangle 240"/>
          <p:cNvSpPr>
            <a:spLocks noChangeArrowheads="1"/>
          </p:cNvSpPr>
          <p:nvPr/>
        </p:nvSpPr>
        <p:spPr bwMode="auto">
          <a:xfrm>
            <a:off x="6096000" y="57150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Arial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8" grpId="0" animBg="1"/>
      <p:bldP spid="7389" grpId="0" animBg="1"/>
      <p:bldP spid="7393" grpId="0" animBg="1"/>
      <p:bldP spid="7393" grpId="1" animBg="1"/>
      <p:bldP spid="7394" grpId="0" animBg="1"/>
      <p:bldP spid="7395" grpId="0" animBg="1"/>
      <p:bldP spid="7395" grpId="1" animBg="1"/>
      <p:bldP spid="7396" grpId="0" animBg="1"/>
      <p:bldP spid="7396" grpId="1" animBg="1"/>
      <p:bldP spid="7399" grpId="0"/>
      <p:bldP spid="7400" grpId="0"/>
      <p:bldP spid="7401" grpId="0" animBg="1"/>
      <p:bldP spid="7401" grpId="1" animBg="1"/>
      <p:bldP spid="7402" grpId="0" animBg="1"/>
      <p:bldP spid="7402" grpId="1" animBg="1"/>
      <p:bldP spid="7404" grpId="0"/>
      <p:bldP spid="7405" grpId="0"/>
      <p:bldP spid="7406" grpId="0"/>
      <p:bldP spid="74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0" name="Group 2"/>
          <p:cNvGraphicFramePr>
            <a:graphicFrameLocks noGrp="1"/>
          </p:cNvGraphicFramePr>
          <p:nvPr/>
        </p:nvGraphicFramePr>
        <p:xfrm>
          <a:off x="3124200" y="76200"/>
          <a:ext cx="5867400" cy="4049713"/>
        </p:xfrm>
        <a:graphic>
          <a:graphicData uri="http://schemas.openxmlformats.org/drawingml/2006/table">
            <a:tbl>
              <a:tblPr/>
              <a:tblGrid>
                <a:gridCol w="412750"/>
                <a:gridCol w="533400"/>
                <a:gridCol w="533400"/>
                <a:gridCol w="533400"/>
                <a:gridCol w="654050"/>
                <a:gridCol w="488950"/>
                <a:gridCol w="533400"/>
                <a:gridCol w="533400"/>
                <a:gridCol w="501650"/>
                <a:gridCol w="533400"/>
                <a:gridCol w="6096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636" name="Text Box 148"/>
          <p:cNvSpPr txBox="1">
            <a:spLocks noChangeArrowheads="1"/>
          </p:cNvSpPr>
          <p:nvPr/>
        </p:nvSpPr>
        <p:spPr bwMode="auto">
          <a:xfrm>
            <a:off x="304800" y="4343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solidFill>
                  <a:srgbClr val="FF0000"/>
                </a:solidFill>
                <a:latin typeface="VNI-Helve" pitchFamily="2" charset="0"/>
              </a:rPr>
              <a:t> Baøi 2: Soá  ?</a:t>
            </a:r>
          </a:p>
        </p:txBody>
      </p:sp>
      <p:graphicFrame>
        <p:nvGraphicFramePr>
          <p:cNvPr id="63637" name="Group 149"/>
          <p:cNvGraphicFramePr>
            <a:graphicFrameLocks noGrp="1"/>
          </p:cNvGraphicFramePr>
          <p:nvPr/>
        </p:nvGraphicFramePr>
        <p:xfrm>
          <a:off x="2362200" y="4724400"/>
          <a:ext cx="6172200" cy="1270000"/>
        </p:xfrm>
        <a:graphic>
          <a:graphicData uri="http://schemas.openxmlformats.org/drawingml/2006/table">
            <a:tbl>
              <a:tblPr/>
              <a:tblGrid>
                <a:gridCol w="1771650"/>
                <a:gridCol w="433388"/>
                <a:gridCol w="431800"/>
                <a:gridCol w="433387"/>
                <a:gridCol w="504825"/>
                <a:gridCol w="504825"/>
                <a:gridCol w="504825"/>
                <a:gridCol w="504825"/>
                <a:gridCol w="504825"/>
                <a:gridCol w="577850"/>
              </a:tblGrid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Helve" pitchFamily="2" charset="0"/>
                        </a:rPr>
                        <a:t>Thöøa soá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Helve" pitchFamily="2" charset="0"/>
                        </a:rPr>
                        <a:t>Thöøa soá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Tích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Garam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683" name="Text Box 195"/>
          <p:cNvSpPr txBox="1">
            <a:spLocks noChangeArrowheads="1"/>
          </p:cNvSpPr>
          <p:nvPr/>
        </p:nvSpPr>
        <p:spPr bwMode="auto">
          <a:xfrm>
            <a:off x="381000" y="685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3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3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36" grpId="0"/>
      <p:bldP spid="6368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3" name="Group 3"/>
          <p:cNvGraphicFramePr>
            <a:graphicFrameLocks noGrp="1"/>
          </p:cNvGraphicFramePr>
          <p:nvPr/>
        </p:nvGraphicFramePr>
        <p:xfrm>
          <a:off x="3124200" y="76200"/>
          <a:ext cx="5867400" cy="4049713"/>
        </p:xfrm>
        <a:graphic>
          <a:graphicData uri="http://schemas.openxmlformats.org/drawingml/2006/table">
            <a:tbl>
              <a:tblPr/>
              <a:tblGrid>
                <a:gridCol w="412750"/>
                <a:gridCol w="533400"/>
                <a:gridCol w="533400"/>
                <a:gridCol w="533400"/>
                <a:gridCol w="654050"/>
                <a:gridCol w="488950"/>
                <a:gridCol w="533400"/>
                <a:gridCol w="533400"/>
                <a:gridCol w="501650"/>
                <a:gridCol w="533400"/>
                <a:gridCol w="6096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51" name="Text Box 151"/>
          <p:cNvSpPr txBox="1">
            <a:spLocks noChangeArrowheads="1"/>
          </p:cNvSpPr>
          <p:nvPr/>
        </p:nvSpPr>
        <p:spPr bwMode="auto">
          <a:xfrm>
            <a:off x="304800" y="4343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solidFill>
                  <a:srgbClr val="FF0000"/>
                </a:solidFill>
                <a:latin typeface="VNI-Helve" pitchFamily="2" charset="0"/>
              </a:rPr>
              <a:t> Baøi 2: Soá  ?</a:t>
            </a:r>
          </a:p>
        </p:txBody>
      </p:sp>
      <p:graphicFrame>
        <p:nvGraphicFramePr>
          <p:cNvPr id="25908" name="Group 308"/>
          <p:cNvGraphicFramePr>
            <a:graphicFrameLocks noGrp="1"/>
          </p:cNvGraphicFramePr>
          <p:nvPr/>
        </p:nvGraphicFramePr>
        <p:xfrm>
          <a:off x="2133600" y="4724400"/>
          <a:ext cx="6629400" cy="1270000"/>
        </p:xfrm>
        <a:graphic>
          <a:graphicData uri="http://schemas.openxmlformats.org/drawingml/2006/table">
            <a:tbl>
              <a:tblPr/>
              <a:tblGrid>
                <a:gridCol w="1676400"/>
                <a:gridCol w="609600"/>
                <a:gridCol w="533400"/>
                <a:gridCol w="479425"/>
                <a:gridCol w="504825"/>
                <a:gridCol w="504825"/>
                <a:gridCol w="504825"/>
                <a:gridCol w="504825"/>
                <a:gridCol w="625475"/>
                <a:gridCol w="685800"/>
              </a:tblGrid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Helve" pitchFamily="2" charset="0"/>
                        </a:rPr>
                        <a:t>Thöøa soá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Helve" pitchFamily="2" charset="0"/>
                        </a:rPr>
                        <a:t>Thöøa soá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Tích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21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883" name="Text Box 283"/>
          <p:cNvSpPr txBox="1">
            <a:spLocks noChangeArrowheads="1"/>
          </p:cNvSpPr>
          <p:nvPr/>
        </p:nvSpPr>
        <p:spPr bwMode="auto">
          <a:xfrm>
            <a:off x="381000" y="6858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51" grpId="0" autoUpdateAnimBg="0"/>
      <p:bldP spid="2588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676400" y="457200"/>
            <a:ext cx="411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0" y="9906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VNI-Helve" pitchFamily="2" charset="0"/>
              </a:rPr>
              <a:t>B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µi 3:Nhµ tr­êng mua 8 ®ång hå ®Ó bµn vµ sè ®ång hå treo t­êng gÊp 4 lÇn sè ®ång hå ®Ó bµn.Hái nhµ tr­êng mua tÊt c¶ bao nhiªu ®ång hå ?</a:t>
            </a:r>
            <a:endParaRPr lang="en-US" sz="2800" b="1">
              <a:solidFill>
                <a:srgbClr val="0000FF"/>
              </a:solidFill>
              <a:latin typeface="VNI-Helve" pitchFamily="2" charset="0"/>
            </a:endParaRP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629400" y="20574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6705600" y="39624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6934200" y="54864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0" y="3429000"/>
            <a:ext cx="518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533400" y="381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THỰC HÀNH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1295400" y="20574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Lincoln" pitchFamily="34" charset="0"/>
            </a:endParaRP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914400" y="2514600"/>
            <a:ext cx="75438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                       Bµi gi¶i: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Nhµ tr­êng mua sè ®ång hå treo t­êng lµ 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             8 x 4 = 32 (®ång hå)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Nhµ tr­êng mua tÊt c¶ sè ®ång hå lµ 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            8 +32= 40 (®ång hå )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.VnTime" pitchFamily="34" charset="0"/>
              </a:rPr>
              <a:t>                                    §¸p sè:40 ®ång hå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2" grpId="0"/>
      <p:bldP spid="23587" grpId="0"/>
      <p:bldP spid="2359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1143000" y="152400"/>
            <a:ext cx="6248400" cy="32004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charset="0"/>
              </a:rPr>
              <a:t>TRÒ CHƠI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1143000" y="3352800"/>
            <a:ext cx="7315200" cy="3048000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charset="0"/>
              </a:rPr>
              <a:t>ĐỘI NÀO NHANH TRÍ?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838200" y="29718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.VnTime" pitchFamily="34" charset="0"/>
            </a:endParaRP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0" y="1295400"/>
            <a:ext cx="9144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ahoma" pitchFamily="34" charset="0"/>
              </a:rPr>
              <a:t>LUYỆN TẬP</a:t>
            </a:r>
          </a:p>
          <a:p>
            <a:endParaRPr lang="en-US" b="1">
              <a:latin typeface="Tahoma" pitchFamily="34" charset="0"/>
            </a:endParaRP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2667000" y="457200"/>
            <a:ext cx="426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3333CC"/>
                </a:solidFill>
                <a:latin typeface="Tahoma" pitchFamily="34" charset="0"/>
              </a:rPr>
              <a:t>Chuẩn bị bài sau: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0" y="2057400"/>
            <a:ext cx="9144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  <a:latin typeface="Arial" charset="0"/>
              </a:rPr>
              <a:t>Giờ học kết thúc . </a:t>
            </a:r>
          </a:p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  <a:latin typeface="Arial" charset="0"/>
              </a:rPr>
              <a:t>Kính chúc quí thầy cô dồi dào sức khoẻ. </a:t>
            </a:r>
          </a:p>
          <a:p>
            <a:pPr algn="ctr">
              <a:spcBef>
                <a:spcPct val="50000"/>
              </a:spcBef>
            </a:pPr>
            <a:endParaRPr lang="en-US" sz="3600" b="1">
              <a:solidFill>
                <a:srgbClr val="FF0066"/>
              </a:solidFill>
              <a:latin typeface="Arial" charset="0"/>
            </a:endParaRPr>
          </a:p>
        </p:txBody>
      </p:sp>
      <p:pic>
        <p:nvPicPr>
          <p:cNvPr id="35851" name="Picture 11" descr="UY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4800600"/>
            <a:ext cx="2000250" cy="1831975"/>
          </a:xfrm>
          <a:prstGeom prst="rect">
            <a:avLst/>
          </a:prstGeom>
          <a:noFill/>
        </p:spPr>
      </p:pic>
      <p:pic>
        <p:nvPicPr>
          <p:cNvPr id="35854" name="Picture 14" descr="J01240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70644" y="4414044"/>
            <a:ext cx="25034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xit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/>
      <p:bldP spid="35848" grpId="1"/>
      <p:bldP spid="35849" grpId="0"/>
      <p:bldP spid="35849" grpId="1"/>
      <p:bldP spid="35850" grpId="0"/>
      <p:bldP spid="3585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69" name="Group 185"/>
          <p:cNvGraphicFramePr>
            <a:graphicFrameLocks noGrp="1"/>
          </p:cNvGraphicFramePr>
          <p:nvPr/>
        </p:nvGraphicFramePr>
        <p:xfrm>
          <a:off x="228600" y="1122363"/>
          <a:ext cx="8610600" cy="4358640"/>
        </p:xfrm>
        <a:graphic>
          <a:graphicData uri="http://schemas.openxmlformats.org/drawingml/2006/table">
            <a:tbl>
              <a:tblPr/>
              <a:tblGrid>
                <a:gridCol w="781050"/>
                <a:gridCol w="784225"/>
                <a:gridCol w="781050"/>
                <a:gridCol w="777875"/>
                <a:gridCol w="787400"/>
                <a:gridCol w="787400"/>
                <a:gridCol w="7810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560" name="Line 176"/>
          <p:cNvSpPr>
            <a:spLocks noChangeShapeType="1"/>
          </p:cNvSpPr>
          <p:nvPr/>
        </p:nvSpPr>
        <p:spPr bwMode="auto">
          <a:xfrm flipH="1">
            <a:off x="228600" y="1143000"/>
            <a:ext cx="20638" cy="4343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61" name="Line 177"/>
          <p:cNvSpPr>
            <a:spLocks noChangeShapeType="1"/>
          </p:cNvSpPr>
          <p:nvPr/>
        </p:nvSpPr>
        <p:spPr bwMode="auto">
          <a:xfrm flipV="1">
            <a:off x="201613" y="1143000"/>
            <a:ext cx="8637587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62" name="Text Box 178"/>
          <p:cNvSpPr txBox="1">
            <a:spLocks noChangeArrowheads="1"/>
          </p:cNvSpPr>
          <p:nvPr/>
        </p:nvSpPr>
        <p:spPr bwMode="auto">
          <a:xfrm>
            <a:off x="838200" y="6316663"/>
            <a:ext cx="731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16563" name="Text Box 179"/>
          <p:cNvSpPr txBox="1">
            <a:spLocks noChangeArrowheads="1"/>
          </p:cNvSpPr>
          <p:nvPr/>
        </p:nvSpPr>
        <p:spPr bwMode="auto">
          <a:xfrm>
            <a:off x="762000" y="6316663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16564" name="Text Box 180"/>
          <p:cNvSpPr txBox="1">
            <a:spLocks noChangeArrowheads="1"/>
          </p:cNvSpPr>
          <p:nvPr/>
        </p:nvSpPr>
        <p:spPr bwMode="auto">
          <a:xfrm>
            <a:off x="0" y="6096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Cã  11 hµng vµ 11 cét</a:t>
            </a:r>
          </a:p>
        </p:txBody>
      </p:sp>
      <p:sp>
        <p:nvSpPr>
          <p:cNvPr id="16567" name="Text Box 183"/>
          <p:cNvSpPr txBox="1">
            <a:spLocks noChangeArrowheads="1"/>
          </p:cNvSpPr>
          <p:nvPr/>
        </p:nvSpPr>
        <p:spPr bwMode="auto">
          <a:xfrm>
            <a:off x="228600" y="5603875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Trong b¶ng nh©n cã mÊy hµng mÊy cét?</a:t>
            </a:r>
          </a:p>
        </p:txBody>
      </p:sp>
      <p:sp>
        <p:nvSpPr>
          <p:cNvPr id="16568" name="Text Box 184"/>
          <p:cNvSpPr txBox="1">
            <a:spLocks noChangeArrowheads="1"/>
          </p:cNvSpPr>
          <p:nvPr/>
        </p:nvSpPr>
        <p:spPr bwMode="auto">
          <a:xfrm>
            <a:off x="1752600" y="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6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16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6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65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6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60" grpId="0" animBg="1"/>
      <p:bldP spid="16560" grpId="1" animBg="1"/>
      <p:bldP spid="16561" grpId="0" animBg="1"/>
      <p:bldP spid="16561" grpId="1" animBg="1"/>
      <p:bldP spid="16564" grpId="0"/>
      <p:bldP spid="16567" grpId="0"/>
      <p:bldP spid="165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286000" y="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1000" y="77788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  <p:graphicFrame>
        <p:nvGraphicFramePr>
          <p:cNvPr id="15523" name="Group 163"/>
          <p:cNvGraphicFramePr>
            <a:graphicFrameLocks noGrp="1"/>
          </p:cNvGraphicFramePr>
          <p:nvPr/>
        </p:nvGraphicFramePr>
        <p:xfrm>
          <a:off x="228600" y="685800"/>
          <a:ext cx="8610600" cy="4358640"/>
        </p:xfrm>
        <a:graphic>
          <a:graphicData uri="http://schemas.openxmlformats.org/drawingml/2006/table">
            <a:tbl>
              <a:tblPr/>
              <a:tblGrid>
                <a:gridCol w="781050"/>
                <a:gridCol w="784225"/>
                <a:gridCol w="781050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514" name="Line 154"/>
          <p:cNvSpPr>
            <a:spLocks noChangeShapeType="1"/>
          </p:cNvSpPr>
          <p:nvPr/>
        </p:nvSpPr>
        <p:spPr bwMode="auto">
          <a:xfrm>
            <a:off x="990600" y="720725"/>
            <a:ext cx="7848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15" name="Line 155"/>
          <p:cNvSpPr>
            <a:spLocks noChangeShapeType="1"/>
          </p:cNvSpPr>
          <p:nvPr/>
        </p:nvSpPr>
        <p:spPr bwMode="auto">
          <a:xfrm>
            <a:off x="990600" y="1143000"/>
            <a:ext cx="78486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16" name="Line 156"/>
          <p:cNvSpPr>
            <a:spLocks noChangeShapeType="1"/>
          </p:cNvSpPr>
          <p:nvPr/>
        </p:nvSpPr>
        <p:spPr bwMode="auto">
          <a:xfrm>
            <a:off x="990600" y="685800"/>
            <a:ext cx="0" cy="4572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17" name="Line 157"/>
          <p:cNvSpPr>
            <a:spLocks noChangeShapeType="1"/>
          </p:cNvSpPr>
          <p:nvPr/>
        </p:nvSpPr>
        <p:spPr bwMode="auto">
          <a:xfrm>
            <a:off x="8839200" y="762000"/>
            <a:ext cx="0" cy="381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18" name="Line 158"/>
          <p:cNvSpPr>
            <a:spLocks noChangeShapeType="1"/>
          </p:cNvSpPr>
          <p:nvPr/>
        </p:nvSpPr>
        <p:spPr bwMode="auto">
          <a:xfrm>
            <a:off x="263525" y="1143000"/>
            <a:ext cx="685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19" name="Line 159"/>
          <p:cNvSpPr>
            <a:spLocks noChangeShapeType="1"/>
          </p:cNvSpPr>
          <p:nvPr/>
        </p:nvSpPr>
        <p:spPr bwMode="auto">
          <a:xfrm>
            <a:off x="227013" y="1143000"/>
            <a:ext cx="1587" cy="38100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0" name="Line 160"/>
          <p:cNvSpPr>
            <a:spLocks noChangeShapeType="1"/>
          </p:cNvSpPr>
          <p:nvPr/>
        </p:nvSpPr>
        <p:spPr bwMode="auto">
          <a:xfrm flipH="1">
            <a:off x="990600" y="1150938"/>
            <a:ext cx="20638" cy="38782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1" name="Line 161"/>
          <p:cNvSpPr>
            <a:spLocks noChangeShapeType="1"/>
          </p:cNvSpPr>
          <p:nvPr/>
        </p:nvSpPr>
        <p:spPr bwMode="auto">
          <a:xfrm>
            <a:off x="269875" y="5040313"/>
            <a:ext cx="6858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24" name="Text Box 164"/>
          <p:cNvSpPr txBox="1">
            <a:spLocks noChangeArrowheads="1"/>
          </p:cNvSpPr>
          <p:nvPr/>
        </p:nvSpPr>
        <p:spPr bwMode="auto">
          <a:xfrm>
            <a:off x="304800" y="54864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C¸c sè: 1,2,3,4,5,6,7,8,9,10 trong cét ®Çu tiªn vµ hµng ®Çu tiªn ®­îc gäi lµ c¸c thõa sè trong c¸c b¶ng nh©n ®· häc.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5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5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55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5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5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55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5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5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5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5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5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15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5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55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5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5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5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55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5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5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5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55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5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5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5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55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5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5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5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55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5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14" grpId="0" animBg="1"/>
      <p:bldP spid="15515" grpId="0" animBg="1"/>
      <p:bldP spid="15516" grpId="0" animBg="1"/>
      <p:bldP spid="15517" grpId="0" animBg="1"/>
      <p:bldP spid="15518" grpId="0" animBg="1"/>
      <p:bldP spid="15519" grpId="0" animBg="1"/>
      <p:bldP spid="15520" grpId="0" animBg="1"/>
      <p:bldP spid="15521" grpId="0" animBg="1"/>
      <p:bldP spid="155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600200" y="0"/>
            <a:ext cx="563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81000" y="77788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  <p:graphicFrame>
        <p:nvGraphicFramePr>
          <p:cNvPr id="14494" name="Group 158"/>
          <p:cNvGraphicFramePr>
            <a:graphicFrameLocks noGrp="1"/>
          </p:cNvGraphicFramePr>
          <p:nvPr/>
        </p:nvGraphicFramePr>
        <p:xfrm>
          <a:off x="228600" y="685800"/>
          <a:ext cx="8610600" cy="5029200"/>
        </p:xfrm>
        <a:graphic>
          <a:graphicData uri="http://schemas.openxmlformats.org/drawingml/2006/table">
            <a:tbl>
              <a:tblPr/>
              <a:tblGrid>
                <a:gridCol w="781050"/>
                <a:gridCol w="784225"/>
                <a:gridCol w="781050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87" name="Line 151"/>
          <p:cNvSpPr>
            <a:spLocks noChangeShapeType="1"/>
          </p:cNvSpPr>
          <p:nvPr/>
        </p:nvSpPr>
        <p:spPr bwMode="auto">
          <a:xfrm>
            <a:off x="990600" y="1143000"/>
            <a:ext cx="0" cy="45720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88" name="Line 152"/>
          <p:cNvSpPr>
            <a:spLocks noChangeShapeType="1"/>
          </p:cNvSpPr>
          <p:nvPr/>
        </p:nvSpPr>
        <p:spPr bwMode="auto">
          <a:xfrm>
            <a:off x="8839200" y="1150938"/>
            <a:ext cx="0" cy="44958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89" name="Line 153"/>
          <p:cNvSpPr>
            <a:spLocks noChangeShapeType="1"/>
          </p:cNvSpPr>
          <p:nvPr/>
        </p:nvSpPr>
        <p:spPr bwMode="auto">
          <a:xfrm>
            <a:off x="990600" y="1143000"/>
            <a:ext cx="78486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90" name="Line 154"/>
          <p:cNvSpPr>
            <a:spLocks noChangeShapeType="1"/>
          </p:cNvSpPr>
          <p:nvPr/>
        </p:nvSpPr>
        <p:spPr bwMode="auto">
          <a:xfrm>
            <a:off x="998538" y="5694363"/>
            <a:ext cx="78486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92" name="Text Box 156"/>
          <p:cNvSpPr txBox="1">
            <a:spLocks noChangeArrowheads="1"/>
          </p:cNvSpPr>
          <p:nvPr/>
        </p:nvSpPr>
        <p:spPr bwMode="auto">
          <a:xfrm>
            <a:off x="0" y="56388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.VnTime" pitchFamily="34" charset="0"/>
              </a:rPr>
              <a:t>C¸c sè trong c¸c « cña c¸c hµng vµ c¸c cét cßn l¹i ®­îc gäi lµ tÝch cña phÐp nh©n trong b¶ng nh©n ®· häc.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4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44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4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4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4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44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44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87" grpId="0" animBg="1"/>
      <p:bldP spid="14488" grpId="0" animBg="1"/>
      <p:bldP spid="14489" grpId="0" animBg="1"/>
      <p:bldP spid="14490" grpId="0" animBg="1"/>
      <p:bldP spid="144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81000" y="77788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  <p:graphicFrame>
        <p:nvGraphicFramePr>
          <p:cNvPr id="13471" name="Group 159"/>
          <p:cNvGraphicFramePr>
            <a:graphicFrameLocks noGrp="1"/>
          </p:cNvGraphicFramePr>
          <p:nvPr/>
        </p:nvGraphicFramePr>
        <p:xfrm>
          <a:off x="228600" y="685800"/>
          <a:ext cx="8610600" cy="4358640"/>
        </p:xfrm>
        <a:graphic>
          <a:graphicData uri="http://schemas.openxmlformats.org/drawingml/2006/table">
            <a:tbl>
              <a:tblPr/>
              <a:tblGrid>
                <a:gridCol w="781050"/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61" name="Line 149"/>
          <p:cNvSpPr>
            <a:spLocks noChangeShapeType="1"/>
          </p:cNvSpPr>
          <p:nvPr/>
        </p:nvSpPr>
        <p:spPr bwMode="auto">
          <a:xfrm>
            <a:off x="990600" y="1468438"/>
            <a:ext cx="78486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62" name="Line 150"/>
          <p:cNvSpPr>
            <a:spLocks noChangeShapeType="1"/>
          </p:cNvSpPr>
          <p:nvPr/>
        </p:nvSpPr>
        <p:spPr bwMode="auto">
          <a:xfrm>
            <a:off x="992188" y="1897063"/>
            <a:ext cx="78486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63" name="Line 151"/>
          <p:cNvSpPr>
            <a:spLocks noChangeShapeType="1"/>
          </p:cNvSpPr>
          <p:nvPr/>
        </p:nvSpPr>
        <p:spPr bwMode="auto">
          <a:xfrm>
            <a:off x="990600" y="1476375"/>
            <a:ext cx="0" cy="4572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64" name="Line 152"/>
          <p:cNvSpPr>
            <a:spLocks noChangeShapeType="1"/>
          </p:cNvSpPr>
          <p:nvPr/>
        </p:nvSpPr>
        <p:spPr bwMode="auto">
          <a:xfrm>
            <a:off x="8824913" y="1443038"/>
            <a:ext cx="14287" cy="4905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66" name="Text Box 154"/>
          <p:cNvSpPr txBox="1">
            <a:spLocks noChangeArrowheads="1"/>
          </p:cNvSpPr>
          <p:nvPr/>
        </p:nvSpPr>
        <p:spPr bwMode="auto">
          <a:xfrm>
            <a:off x="4327525" y="3368675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000">
              <a:latin typeface="VNI-Garam" pitchFamily="2" charset="0"/>
            </a:endParaRPr>
          </a:p>
        </p:txBody>
      </p:sp>
      <p:sp>
        <p:nvSpPr>
          <p:cNvPr id="13469" name="Text Box 157"/>
          <p:cNvSpPr txBox="1">
            <a:spLocks noChangeArrowheads="1"/>
          </p:cNvSpPr>
          <p:nvPr/>
        </p:nvSpPr>
        <p:spPr bwMode="auto">
          <a:xfrm>
            <a:off x="0" y="5603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.VnTime" pitchFamily="34" charset="0"/>
              </a:rPr>
              <a:t>C¸c sè võa ®äc lµ kÕt qu¶ cña b¶ng nh©n nµo ®· häc?</a:t>
            </a:r>
          </a:p>
        </p:txBody>
      </p:sp>
      <p:sp>
        <p:nvSpPr>
          <p:cNvPr id="13470" name="Text Box 158"/>
          <p:cNvSpPr txBox="1">
            <a:spLocks noChangeArrowheads="1"/>
          </p:cNvSpPr>
          <p:nvPr/>
        </p:nvSpPr>
        <p:spPr bwMode="auto">
          <a:xfrm>
            <a:off x="0" y="605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C¸c sè võa ®äc lµ kÕt qu¶ cña c¸c phÐp tÝnh trong b¶ng nh©n 2. </a:t>
            </a:r>
            <a:endParaRPr lang="en-US" sz="2400" b="1" i="1">
              <a:solidFill>
                <a:srgbClr val="0000FF"/>
              </a:solidFill>
              <a:latin typeface="VNI-Garam" pitchFamily="2" charset="0"/>
            </a:endParaRPr>
          </a:p>
        </p:txBody>
      </p:sp>
      <p:sp>
        <p:nvSpPr>
          <p:cNvPr id="13473" name="Text Box 161"/>
          <p:cNvSpPr txBox="1">
            <a:spLocks noChangeArrowheads="1"/>
          </p:cNvSpPr>
          <p:nvPr/>
        </p:nvSpPr>
        <p:spPr bwMode="auto">
          <a:xfrm>
            <a:off x="1295400" y="5181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Time" pitchFamily="34" charset="0"/>
              </a:rPr>
              <a:t>§äc kÕt qu¶ ( TÝch) ë hµng thø ba trong b¶ng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3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3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34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3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4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3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34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34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34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13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3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34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3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61" grpId="0" animBg="1"/>
      <p:bldP spid="13462" grpId="0" animBg="1"/>
      <p:bldP spid="13463" grpId="0" animBg="1"/>
      <p:bldP spid="13464" grpId="0" animBg="1"/>
      <p:bldP spid="13469" grpId="0"/>
      <p:bldP spid="134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43" name="Group 155"/>
          <p:cNvGraphicFramePr>
            <a:graphicFrameLocks noGrp="1"/>
          </p:cNvGraphicFramePr>
          <p:nvPr/>
        </p:nvGraphicFramePr>
        <p:xfrm>
          <a:off x="228600" y="685800"/>
          <a:ext cx="8610600" cy="4362450"/>
        </p:xfrm>
        <a:graphic>
          <a:graphicData uri="http://schemas.openxmlformats.org/drawingml/2006/table">
            <a:tbl>
              <a:tblPr/>
              <a:tblGrid>
                <a:gridCol w="781050"/>
                <a:gridCol w="742950"/>
                <a:gridCol w="822325"/>
                <a:gridCol w="784225"/>
                <a:gridCol w="781050"/>
                <a:gridCol w="736600"/>
                <a:gridCol w="831850"/>
                <a:gridCol w="784225"/>
                <a:gridCol w="781050"/>
                <a:gridCol w="784225"/>
                <a:gridCol w="78105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437" name="Line 149"/>
          <p:cNvSpPr>
            <a:spLocks noChangeShapeType="1"/>
          </p:cNvSpPr>
          <p:nvPr/>
        </p:nvSpPr>
        <p:spPr bwMode="auto">
          <a:xfrm>
            <a:off x="990600" y="1905000"/>
            <a:ext cx="7848600" cy="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38" name="Line 150"/>
          <p:cNvSpPr>
            <a:spLocks noChangeShapeType="1"/>
          </p:cNvSpPr>
          <p:nvPr/>
        </p:nvSpPr>
        <p:spPr bwMode="auto">
          <a:xfrm flipV="1">
            <a:off x="990600" y="2209800"/>
            <a:ext cx="7821613" cy="42863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39" name="Line 151"/>
          <p:cNvSpPr>
            <a:spLocks noChangeShapeType="1"/>
          </p:cNvSpPr>
          <p:nvPr/>
        </p:nvSpPr>
        <p:spPr bwMode="auto">
          <a:xfrm>
            <a:off x="1009650" y="1905000"/>
            <a:ext cx="0" cy="3810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40" name="Line 152"/>
          <p:cNvSpPr>
            <a:spLocks noChangeShapeType="1"/>
          </p:cNvSpPr>
          <p:nvPr/>
        </p:nvSpPr>
        <p:spPr bwMode="auto">
          <a:xfrm>
            <a:off x="8839200" y="1871663"/>
            <a:ext cx="0" cy="3810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41" name="Text Box 153"/>
          <p:cNvSpPr txBox="1">
            <a:spLocks noChangeArrowheads="1"/>
          </p:cNvSpPr>
          <p:nvPr/>
        </p:nvSpPr>
        <p:spPr bwMode="auto">
          <a:xfrm>
            <a:off x="0" y="509905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66"/>
                </a:solidFill>
                <a:latin typeface=".VnTime" pitchFamily="34" charset="0"/>
              </a:rPr>
              <a:t>C¸c sè trong hµng thø 4  lµ kÕt qu¶ cña c¸c phÐp nh©n trong b¶ng nh©n mÊy?</a:t>
            </a:r>
          </a:p>
        </p:txBody>
      </p:sp>
      <p:sp>
        <p:nvSpPr>
          <p:cNvPr id="12442" name="Text Box 154"/>
          <p:cNvSpPr txBox="1">
            <a:spLocks noChangeArrowheads="1"/>
          </p:cNvSpPr>
          <p:nvPr/>
        </p:nvSpPr>
        <p:spPr bwMode="auto">
          <a:xfrm>
            <a:off x="0" y="5883275"/>
            <a:ext cx="9372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C¸c sè trong hµng thø 4 lµ kÕt qu¶ cña c¸c phÐp nh©n trong b¶ng nh©n 3.</a:t>
            </a:r>
            <a:endParaRPr lang="en-US" sz="2400" b="1" i="1">
              <a:solidFill>
                <a:srgbClr val="0000FF"/>
              </a:solidFill>
              <a:latin typeface="VNI-Garam" pitchFamily="2" charset="0"/>
            </a:endParaRPr>
          </a:p>
        </p:txBody>
      </p:sp>
      <p:sp>
        <p:nvSpPr>
          <p:cNvPr id="12445" name="Text Box 157"/>
          <p:cNvSpPr txBox="1">
            <a:spLocks noChangeArrowheads="1"/>
          </p:cNvSpPr>
          <p:nvPr/>
        </p:nvSpPr>
        <p:spPr bwMode="auto">
          <a:xfrm>
            <a:off x="1752600" y="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i="1">
                <a:solidFill>
                  <a:srgbClr val="FF00FF"/>
                </a:solidFill>
                <a:latin typeface=".VnTime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2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2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2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37" grpId="0" animBg="1"/>
      <p:bldP spid="12437" grpId="1" animBg="1"/>
      <p:bldP spid="12438" grpId="0" animBg="1"/>
      <p:bldP spid="12438" grpId="1" animBg="1"/>
      <p:bldP spid="12439" grpId="0" animBg="1"/>
      <p:bldP spid="12439" grpId="1" animBg="1"/>
      <p:bldP spid="12440" grpId="0" animBg="1"/>
      <p:bldP spid="12440" grpId="1" animBg="1"/>
      <p:bldP spid="12441" grpId="0"/>
      <p:bldP spid="12442" grpId="0"/>
      <p:bldP spid="124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038850" y="914400"/>
            <a:ext cx="29718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Vaäy töø haøng thöù 2 trôû ñi moãi haøng trong baûng naøy  ghi laïi keát quaû moät baûng nhaân 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Haøng thöù 2 laø keát quaûø baûng nhaân 1 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Haøng thöù 3 laø keát quaûø</a:t>
            </a:r>
            <a:r>
              <a:rPr lang="en-US" sz="2000">
                <a:latin typeface="VNI-Helve" pitchFamily="2" charset="0"/>
              </a:rPr>
              <a:t>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baûng nhaân 2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Haøng thöù 4 laø keát quaûø</a:t>
            </a:r>
            <a:r>
              <a:rPr lang="en-US" sz="2000">
                <a:latin typeface="VNI-Helve" pitchFamily="2" charset="0"/>
              </a:rPr>
              <a:t>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baûng nhaân 3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……………..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+ Haøng cuoái cuøng laø keát quaûø</a:t>
            </a:r>
            <a:r>
              <a:rPr lang="en-US" sz="2000">
                <a:latin typeface="VNI-Helve" pitchFamily="2" charset="0"/>
              </a:rPr>
              <a:t>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baûng nhaân 10  </a:t>
            </a:r>
          </a:p>
        </p:txBody>
      </p:sp>
      <p:graphicFrame>
        <p:nvGraphicFramePr>
          <p:cNvPr id="11418" name="Group 154"/>
          <p:cNvGraphicFramePr>
            <a:graphicFrameLocks noGrp="1"/>
          </p:cNvGraphicFramePr>
          <p:nvPr/>
        </p:nvGraphicFramePr>
        <p:xfrm>
          <a:off x="228600" y="1344613"/>
          <a:ext cx="5486400" cy="4065591"/>
        </p:xfrm>
        <a:graphic>
          <a:graphicData uri="http://schemas.openxmlformats.org/drawingml/2006/table">
            <a:tbl>
              <a:tblPr/>
              <a:tblGrid>
                <a:gridCol w="496888"/>
                <a:gridCol w="474662"/>
                <a:gridCol w="523875"/>
                <a:gridCol w="498475"/>
                <a:gridCol w="498475"/>
                <a:gridCol w="469900"/>
                <a:gridCol w="530225"/>
                <a:gridCol w="498475"/>
                <a:gridCol w="498475"/>
                <a:gridCol w="500063"/>
                <a:gridCol w="496887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419" name="Rectangle 155"/>
          <p:cNvSpPr>
            <a:spLocks noChangeArrowheads="1"/>
          </p:cNvSpPr>
          <p:nvPr/>
        </p:nvSpPr>
        <p:spPr bwMode="auto">
          <a:xfrm>
            <a:off x="742950" y="173355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20" name="Rectangle 156"/>
          <p:cNvSpPr>
            <a:spLocks noChangeArrowheads="1"/>
          </p:cNvSpPr>
          <p:nvPr/>
        </p:nvSpPr>
        <p:spPr bwMode="auto">
          <a:xfrm>
            <a:off x="742950" y="249555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21" name="Rectangle 157"/>
          <p:cNvSpPr>
            <a:spLocks noChangeArrowheads="1"/>
          </p:cNvSpPr>
          <p:nvPr/>
        </p:nvSpPr>
        <p:spPr bwMode="auto">
          <a:xfrm>
            <a:off x="762000" y="213360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23" name="Rectangle 159"/>
          <p:cNvSpPr>
            <a:spLocks noChangeArrowheads="1"/>
          </p:cNvSpPr>
          <p:nvPr/>
        </p:nvSpPr>
        <p:spPr bwMode="auto">
          <a:xfrm>
            <a:off x="742950" y="5067300"/>
            <a:ext cx="4953000" cy="32385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25" name="Text Box 161"/>
          <p:cNvSpPr txBox="1">
            <a:spLocks noChangeArrowheads="1"/>
          </p:cNvSpPr>
          <p:nvPr/>
        </p:nvSpPr>
        <p:spPr bwMode="auto">
          <a:xfrm>
            <a:off x="1752600" y="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1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14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1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11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1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14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1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1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1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1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19" grpId="0" animBg="1"/>
      <p:bldP spid="11420" grpId="0" animBg="1"/>
      <p:bldP spid="11421" grpId="0" animBg="1"/>
      <p:bldP spid="11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6038850" y="914400"/>
            <a:ext cx="2971800" cy="529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Vaäy töø </a:t>
            </a:r>
            <a:r>
              <a:rPr lang="en-US" sz="2000" b="1" i="1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cét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 thöù 2 trôû ñi moãi </a:t>
            </a: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cét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trong baûng naøy  ghi laïi keát quaû moät baûng nhaân 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* </a:t>
            </a: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Cét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thöù 2 laø keát quaûø baûng nhaân 1 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.VnTime" pitchFamily="34" charset="0"/>
              </a:rPr>
              <a:t>* </a:t>
            </a: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Cét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thöù 3 laø keát quaûø</a:t>
            </a:r>
            <a:r>
              <a:rPr lang="en-US" sz="2000">
                <a:latin typeface="VNI-Helve" pitchFamily="2" charset="0"/>
              </a:rPr>
              <a:t>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baûng nhaân 2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.VnTime" pitchFamily="34" charset="0"/>
              </a:rPr>
              <a:t>* </a:t>
            </a: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Cét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 thöù 4 laø keát quaûø</a:t>
            </a:r>
            <a:r>
              <a:rPr lang="en-US" sz="2000">
                <a:latin typeface="VNI-Helve" pitchFamily="2" charset="0"/>
              </a:rPr>
              <a:t>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baûng nhaân 3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* ……………..</a:t>
            </a:r>
          </a:p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  <a:latin typeface=".VnTime" pitchFamily="34" charset="0"/>
              </a:rPr>
              <a:t>* </a:t>
            </a:r>
            <a:r>
              <a:rPr lang="en-US" sz="2400" b="1" i="1">
                <a:solidFill>
                  <a:srgbClr val="0000FF"/>
                </a:solidFill>
                <a:latin typeface=".VnTime" pitchFamily="34" charset="0"/>
              </a:rPr>
              <a:t>Cét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cuoái cuøng laø keát quaûø</a:t>
            </a:r>
            <a:r>
              <a:rPr lang="en-US" sz="2000">
                <a:latin typeface="VNI-Helve" pitchFamily="2" charset="0"/>
              </a:rPr>
              <a:t> </a:t>
            </a:r>
            <a:r>
              <a:rPr lang="en-US" sz="2000" b="1" i="1">
                <a:solidFill>
                  <a:srgbClr val="0000FF"/>
                </a:solidFill>
                <a:latin typeface="VNI-Helve" pitchFamily="2" charset="0"/>
              </a:rPr>
              <a:t>baûng nhaân 10 . </a:t>
            </a:r>
          </a:p>
        </p:txBody>
      </p:sp>
      <p:graphicFrame>
        <p:nvGraphicFramePr>
          <p:cNvPr id="43011" name="Group 3"/>
          <p:cNvGraphicFramePr>
            <a:graphicFrameLocks noGrp="1"/>
          </p:cNvGraphicFramePr>
          <p:nvPr/>
        </p:nvGraphicFramePr>
        <p:xfrm>
          <a:off x="228600" y="1344613"/>
          <a:ext cx="5486400" cy="4065591"/>
        </p:xfrm>
        <a:graphic>
          <a:graphicData uri="http://schemas.openxmlformats.org/drawingml/2006/table">
            <a:tbl>
              <a:tblPr/>
              <a:tblGrid>
                <a:gridCol w="496888"/>
                <a:gridCol w="474662"/>
                <a:gridCol w="523875"/>
                <a:gridCol w="498475"/>
                <a:gridCol w="498475"/>
                <a:gridCol w="469900"/>
                <a:gridCol w="530225"/>
                <a:gridCol w="498475"/>
                <a:gridCol w="498475"/>
                <a:gridCol w="500063"/>
                <a:gridCol w="496887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57" name="Rectangle 149"/>
          <p:cNvSpPr>
            <a:spLocks noChangeArrowheads="1"/>
          </p:cNvSpPr>
          <p:nvPr/>
        </p:nvSpPr>
        <p:spPr bwMode="auto">
          <a:xfrm>
            <a:off x="685800" y="1752600"/>
            <a:ext cx="53340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58" name="Rectangle 150"/>
          <p:cNvSpPr>
            <a:spLocks noChangeArrowheads="1"/>
          </p:cNvSpPr>
          <p:nvPr/>
        </p:nvSpPr>
        <p:spPr bwMode="auto">
          <a:xfrm>
            <a:off x="1752600" y="1752600"/>
            <a:ext cx="45720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59" name="Rectangle 151"/>
          <p:cNvSpPr>
            <a:spLocks noChangeArrowheads="1"/>
          </p:cNvSpPr>
          <p:nvPr/>
        </p:nvSpPr>
        <p:spPr bwMode="auto">
          <a:xfrm>
            <a:off x="1295400" y="1752600"/>
            <a:ext cx="361950" cy="35814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60" name="Rectangle 152"/>
          <p:cNvSpPr>
            <a:spLocks noChangeArrowheads="1"/>
          </p:cNvSpPr>
          <p:nvPr/>
        </p:nvSpPr>
        <p:spPr bwMode="auto">
          <a:xfrm>
            <a:off x="5181600" y="1752600"/>
            <a:ext cx="533400" cy="3657600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61" name="Text Box 153"/>
          <p:cNvSpPr txBox="1">
            <a:spLocks noChangeArrowheads="1"/>
          </p:cNvSpPr>
          <p:nvPr/>
        </p:nvSpPr>
        <p:spPr bwMode="auto">
          <a:xfrm>
            <a:off x="1752600" y="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3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3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3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43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57" grpId="0" animBg="1"/>
      <p:bldP spid="43158" grpId="0" animBg="1"/>
      <p:bldP spid="43159" grpId="0" animBg="1"/>
      <p:bldP spid="431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214" name="Group 158"/>
          <p:cNvGraphicFramePr>
            <a:graphicFrameLocks noGrp="1"/>
          </p:cNvGraphicFramePr>
          <p:nvPr/>
        </p:nvGraphicFramePr>
        <p:xfrm>
          <a:off x="609600" y="685800"/>
          <a:ext cx="8153400" cy="4784725"/>
        </p:xfrm>
        <a:graphic>
          <a:graphicData uri="http://schemas.openxmlformats.org/drawingml/2006/table">
            <a:tbl>
              <a:tblPr/>
              <a:tblGrid>
                <a:gridCol w="739775"/>
                <a:gridCol w="742950"/>
                <a:gridCol w="739775"/>
                <a:gridCol w="741363"/>
                <a:gridCol w="739775"/>
                <a:gridCol w="746125"/>
                <a:gridCol w="739775"/>
                <a:gridCol w="741362"/>
                <a:gridCol w="739775"/>
                <a:gridCol w="742950"/>
                <a:gridCol w="739775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Garam" pitchFamily="2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205" name="Line 149"/>
          <p:cNvSpPr>
            <a:spLocks noChangeShapeType="1"/>
          </p:cNvSpPr>
          <p:nvPr/>
        </p:nvSpPr>
        <p:spPr bwMode="auto">
          <a:xfrm flipH="1">
            <a:off x="609600" y="762000"/>
            <a:ext cx="0" cy="46482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06" name="Line 150"/>
          <p:cNvSpPr>
            <a:spLocks noChangeShapeType="1"/>
          </p:cNvSpPr>
          <p:nvPr/>
        </p:nvSpPr>
        <p:spPr bwMode="auto">
          <a:xfrm flipV="1">
            <a:off x="609600" y="685800"/>
            <a:ext cx="8153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07" name="Text Box 151"/>
          <p:cNvSpPr txBox="1">
            <a:spLocks noChangeArrowheads="1"/>
          </p:cNvSpPr>
          <p:nvPr/>
        </p:nvSpPr>
        <p:spPr bwMode="auto">
          <a:xfrm>
            <a:off x="838200" y="6316663"/>
            <a:ext cx="7315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45208" name="Text Box 152"/>
          <p:cNvSpPr txBox="1">
            <a:spLocks noChangeArrowheads="1"/>
          </p:cNvSpPr>
          <p:nvPr/>
        </p:nvSpPr>
        <p:spPr bwMode="auto">
          <a:xfrm>
            <a:off x="762000" y="6316663"/>
            <a:ext cx="670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VNI-Garam" pitchFamily="2" charset="0"/>
            </a:endParaRPr>
          </a:p>
        </p:txBody>
      </p:sp>
      <p:sp>
        <p:nvSpPr>
          <p:cNvPr id="45211" name="Text Box 155"/>
          <p:cNvSpPr txBox="1">
            <a:spLocks noChangeArrowheads="1"/>
          </p:cNvSpPr>
          <p:nvPr/>
        </p:nvSpPr>
        <p:spPr bwMode="auto">
          <a:xfrm>
            <a:off x="1752600" y="0"/>
            <a:ext cx="617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  <a:latin typeface=".VnTime" pitchFamily="34" charset="0"/>
              </a:rPr>
              <a:t>Giíi thiÖu b¶ng nh©n</a:t>
            </a:r>
          </a:p>
        </p:txBody>
      </p:sp>
      <p:sp>
        <p:nvSpPr>
          <p:cNvPr id="45213" name="Text Box 157"/>
          <p:cNvSpPr txBox="1">
            <a:spLocks noChangeArrowheads="1"/>
          </p:cNvSpPr>
          <p:nvPr/>
        </p:nvSpPr>
        <p:spPr bwMode="auto">
          <a:xfrm>
            <a:off x="381000" y="5410200"/>
            <a:ext cx="81534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*C¸c sè: 1,2,3,4,5,6,7,8,9,10 trong cét ®Çu tiªn vµ hµng ®Çu tiªn ®­îc gäi lµ c¸c thõa sè trong c¸c b¶ng nh©n ®· häc.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5215" name="Text Box 159"/>
          <p:cNvSpPr txBox="1">
            <a:spLocks noChangeArrowheads="1"/>
          </p:cNvSpPr>
          <p:nvPr/>
        </p:nvSpPr>
        <p:spPr bwMode="auto">
          <a:xfrm>
            <a:off x="304800" y="59436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.VnTime" pitchFamily="34" charset="0"/>
              </a:rPr>
              <a:t>*C¸c sè trong c¸c « cña c¸c hµng vµ c¸c cét cßn l¹i ®­îc gäi lµ tÝch cña phÐp nh©n trong b¶ng nh©n ®· häc.</a:t>
            </a:r>
          </a:p>
        </p:txBody>
      </p:sp>
      <p:sp>
        <p:nvSpPr>
          <p:cNvPr id="45221" name="Line 165"/>
          <p:cNvSpPr>
            <a:spLocks noChangeShapeType="1"/>
          </p:cNvSpPr>
          <p:nvPr/>
        </p:nvSpPr>
        <p:spPr bwMode="auto">
          <a:xfrm>
            <a:off x="1295400" y="1143000"/>
            <a:ext cx="74676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23" name="Line 167"/>
          <p:cNvSpPr>
            <a:spLocks noChangeShapeType="1"/>
          </p:cNvSpPr>
          <p:nvPr/>
        </p:nvSpPr>
        <p:spPr bwMode="auto">
          <a:xfrm flipV="1">
            <a:off x="8686800" y="1143000"/>
            <a:ext cx="76200" cy="43434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24" name="Line 168"/>
          <p:cNvSpPr>
            <a:spLocks noChangeShapeType="1"/>
          </p:cNvSpPr>
          <p:nvPr/>
        </p:nvSpPr>
        <p:spPr bwMode="auto">
          <a:xfrm>
            <a:off x="1295400" y="5410200"/>
            <a:ext cx="7391400" cy="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225" name="Line 169"/>
          <p:cNvSpPr>
            <a:spLocks noChangeShapeType="1"/>
          </p:cNvSpPr>
          <p:nvPr/>
        </p:nvSpPr>
        <p:spPr bwMode="auto">
          <a:xfrm>
            <a:off x="1295400" y="1143000"/>
            <a:ext cx="76200" cy="426720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5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45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5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52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5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45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5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452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45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45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45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45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5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05" grpId="0" animBg="1"/>
      <p:bldP spid="45205" grpId="1" animBg="1"/>
      <p:bldP spid="45206" grpId="0" animBg="1"/>
      <p:bldP spid="45206" grpId="1" animBg="1"/>
      <p:bldP spid="45211" grpId="0"/>
      <p:bldP spid="45213" grpId="0"/>
      <p:bldP spid="45215" grpId="0"/>
      <p:bldP spid="45221" grpId="0" animBg="1"/>
      <p:bldP spid="45223" grpId="0" animBg="1"/>
      <p:bldP spid="45224" grpId="0" animBg="1"/>
      <p:bldP spid="452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40789"/>
  <p:tag name="VIOLETTITLE" val="Toán : T 73 Giới thiệu bảng nhân-Hạnh"/>
  <p:tag name="VIOLETLESSON" val="43"/>
  <p:tag name="VIOLETCATID" val="8049774"/>
  <p:tag name="VIOLETSUBJECT" val="Toán học 3"/>
  <p:tag name="VIOLETAUTHORID" val="1834090"/>
  <p:tag name="VIOLETAUTHORNAME" val="Ngô Thị Hạnh"/>
  <p:tag name="VIOLETAUTHORAVATAR" val="no_avatarf.jpg"/>
  <p:tag name="VIOLETAUTHORADDRESS" val="Truong TH Tam Son 2 - Băc Ninh"/>
  <p:tag name="VIOLETAUTHORHOMEPAGE" val="http://violet.vn/hoangoclan_75"/>
  <p:tag name="VIOLETDATE" val="2010-09-04 21:51:30"/>
  <p:tag name="VIOLETHIT" val="1430"/>
  <p:tag name="VIOLETLIKE" val="0"/>
  <p:tag name="MMPROD_NEXTUNIQUEID" val="10011"/>
  <p:tag name="MMPROD_UIDATA" val="&lt;database version=&quot;7.0&quot;&gt;&lt;object type=&quot;1&quot; unique_id=&quot;10001&quot;&gt;&lt;object type=&quot;2&quot; unique_id=&quot;10464&quot;&gt;&lt;object type=&quot;3&quot; unique_id=&quot;10465&quot;&gt;&lt;property id=&quot;20148&quot; value=&quot;5&quot;/&gt;&lt;property id=&quot;20300&quot; value=&quot;Slide 1&quot;/&gt;&lt;property id=&quot;20307&quot; value=&quot;291&quot;/&gt;&lt;/object&gt;&lt;object type=&quot;3&quot; unique_id=&quot;10466&quot;&gt;&lt;property id=&quot;20148&quot; value=&quot;5&quot;/&gt;&lt;property id=&quot;20300&quot; value=&quot;Slide 2&quot;/&gt;&lt;property id=&quot;20307&quot; value=&quot;260&quot;/&gt;&lt;/object&gt;&lt;object type=&quot;3&quot; unique_id=&quot;10467&quot;&gt;&lt;property id=&quot;20148&quot; value=&quot;5&quot;/&gt;&lt;property id=&quot;20300&quot; value=&quot;Slide 3&quot;/&gt;&lt;property id=&quot;20307&quot; value=&quot;261&quot;/&gt;&lt;/object&gt;&lt;object type=&quot;3&quot; unique_id=&quot;10468&quot;&gt;&lt;property id=&quot;20148&quot; value=&quot;5&quot;/&gt;&lt;property id=&quot;20300&quot; value=&quot;Slide 4&quot;/&gt;&lt;property id=&quot;20307&quot; value=&quot;262&quot;/&gt;&lt;/object&gt;&lt;object type=&quot;3&quot; unique_id=&quot;10469&quot;&gt;&lt;property id=&quot;20148&quot; value=&quot;5&quot;/&gt;&lt;property id=&quot;20300&quot; value=&quot;Slide 5&quot;/&gt;&lt;property id=&quot;20307&quot; value=&quot;263&quot;/&gt;&lt;/object&gt;&lt;object type=&quot;3&quot; unique_id=&quot;10470&quot;&gt;&lt;property id=&quot;20148&quot; value=&quot;5&quot;/&gt;&lt;property id=&quot;20300&quot; value=&quot;Slide 6&quot;/&gt;&lt;property id=&quot;20307&quot; value=&quot;264&quot;/&gt;&lt;/object&gt;&lt;object type=&quot;3&quot; unique_id=&quot;10471&quot;&gt;&lt;property id=&quot;20148&quot; value=&quot;5&quot;/&gt;&lt;property id=&quot;20300&quot; value=&quot;Slide 7&quot;/&gt;&lt;property id=&quot;20307&quot; value=&quot;265&quot;/&gt;&lt;/object&gt;&lt;object type=&quot;3&quot; unique_id=&quot;10472&quot;&gt;&lt;property id=&quot;20148&quot; value=&quot;5&quot;/&gt;&lt;property id=&quot;20300&quot; value=&quot;Slide 8&quot;/&gt;&lt;property id=&quot;20307&quot; value=&quot;284&quot;/&gt;&lt;/object&gt;&lt;object type=&quot;3&quot; unique_id=&quot;10473&quot;&gt;&lt;property id=&quot;20148&quot; value=&quot;5&quot;/&gt;&lt;property id=&quot;20300&quot; value=&quot;Slide 9&quot;/&gt;&lt;property id=&quot;20307&quot; value=&quot;286&quot;/&gt;&lt;/object&gt;&lt;object type=&quot;3&quot; unique_id=&quot;10474&quot;&gt;&lt;property id=&quot;20148&quot; value=&quot;5&quot;/&gt;&lt;property id=&quot;20300&quot; value=&quot;Slide 10&quot;/&gt;&lt;property id=&quot;20307&quot; value=&quot;266&quot;/&gt;&lt;/object&gt;&lt;object type=&quot;3&quot; unique_id=&quot;10475&quot;&gt;&lt;property id=&quot;20148&quot; value=&quot;5&quot;/&gt;&lt;property id=&quot;20300&quot; value=&quot;Slide 11&quot;/&gt;&lt;property id=&quot;20307&quot; value=&quot;267&quot;/&gt;&lt;/object&gt;&lt;object type=&quot;3&quot; unique_id=&quot;10476&quot;&gt;&lt;property id=&quot;20148&quot; value=&quot;5&quot;/&gt;&lt;property id=&quot;20300&quot; value=&quot;Slide 12&quot;/&gt;&lt;property id=&quot;20307&quot; value=&quot;290&quot;/&gt;&lt;/object&gt;&lt;object type=&quot;3&quot; unique_id=&quot;10477&quot;&gt;&lt;property id=&quot;20148&quot; value=&quot;5&quot;/&gt;&lt;property id=&quot;20300&quot; value=&quot;Slide 13&quot;/&gt;&lt;property id=&quot;20307&quot; value=&quot;269&quot;/&gt;&lt;/object&gt;&lt;object type=&quot;3&quot; unique_id=&quot;10478&quot;&gt;&lt;property id=&quot;20148&quot; value=&quot;5&quot;/&gt;&lt;property id=&quot;20300&quot; value=&quot;Slide 14&quot;/&gt;&lt;property id=&quot;20307&quot; value=&quot;289&quot;/&gt;&lt;/object&gt;&lt;object type=&quot;3&quot; unique_id=&quot;10479&quot;&gt;&lt;property id=&quot;20148&quot; value=&quot;5&quot;/&gt;&lt;property id=&quot;20300&quot; value=&quot;Slide 15&quot;/&gt;&lt;property id=&quot;20307&quot; value=&quot;271&quot;/&gt;&lt;/object&gt;&lt;object type=&quot;3&quot; unique_id=&quot;10480&quot;&gt;&lt;property id=&quot;20148&quot; value=&quot;5&quot;/&gt;&lt;property id=&quot;20300&quot; value=&quot;Slide 16&quot;/&gt;&lt;property id=&quot;20307&quot; value=&quot;273&quot;/&gt;&lt;/object&gt;&lt;object type=&quot;3&quot; unique_id=&quot;10481&quot;&gt;&lt;property id=&quot;20148&quot; value=&quot;5&quot;/&gt;&lt;property id=&quot;20300&quot; value=&quot;Slide 17&quot;/&gt;&lt;property id=&quot;20307&quot; value=&quot;288&quot;/&gt;&lt;/object&gt;&lt;object type=&quot;3&quot; unique_id=&quot;10482&quot;&gt;&lt;property id=&quot;20148&quot; value=&quot;5&quot;/&gt;&lt;property id=&quot;20300&quot; value=&quot;Slide 18&quot;/&gt;&lt;property id=&quot;20307&quot; value=&quot;280&quot;/&gt;&lt;/object&gt;&lt;/object&gt;&lt;object type=&quot;8&quot; unique_id=&quot;1050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Fireworks">
  <a:themeElements>
    <a:clrScheme name="1_Fireworks 6">
      <a:dk1>
        <a:srgbClr val="000000"/>
      </a:dk1>
      <a:lt1>
        <a:srgbClr val="FFFFFF"/>
      </a:lt1>
      <a:dk2>
        <a:srgbClr val="993366"/>
      </a:dk2>
      <a:lt2>
        <a:srgbClr val="CCFFFF"/>
      </a:lt2>
      <a:accent1>
        <a:srgbClr val="CCECFF"/>
      </a:accent1>
      <a:accent2>
        <a:srgbClr val="FFFF99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8A"/>
      </a:accent6>
      <a:hlink>
        <a:srgbClr val="FFCCFF"/>
      </a:hlink>
      <a:folHlink>
        <a:srgbClr val="FFCCCC"/>
      </a:folHlink>
    </a:clrScheme>
    <a:fontScheme name="1_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H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H" pitchFamily="34" charset="0"/>
          </a:defRPr>
        </a:defPPr>
      </a:lstStyle>
    </a:lnDef>
  </a:objectDefaults>
  <a:extraClrSchemeLst>
    <a:extraClrScheme>
      <a:clrScheme name="1_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</TotalTime>
  <Words>2435</Words>
  <Application>Microsoft Office PowerPoint</Application>
  <PresentationFormat>On-screen Show (4:3)</PresentationFormat>
  <Paragraphs>1830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1_Fireworks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76</cp:revision>
  <dcterms:created xsi:type="dcterms:W3CDTF">2008-12-07T21:00:41Z</dcterms:created>
  <dcterms:modified xsi:type="dcterms:W3CDTF">2018-12-24T07:38:40Z</dcterms:modified>
</cp:coreProperties>
</file>