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20"/>
  </p:notesMasterIdLst>
  <p:sldIdLst>
    <p:sldId id="330" r:id="rId2"/>
    <p:sldId id="328" r:id="rId3"/>
    <p:sldId id="314" r:id="rId4"/>
    <p:sldId id="299" r:id="rId5"/>
    <p:sldId id="318" r:id="rId6"/>
    <p:sldId id="281" r:id="rId7"/>
    <p:sldId id="294" r:id="rId8"/>
    <p:sldId id="301" r:id="rId9"/>
    <p:sldId id="308" r:id="rId10"/>
    <p:sldId id="303" r:id="rId11"/>
    <p:sldId id="267" r:id="rId12"/>
    <p:sldId id="319" r:id="rId13"/>
    <p:sldId id="320" r:id="rId14"/>
    <p:sldId id="323" r:id="rId15"/>
    <p:sldId id="325" r:id="rId16"/>
    <p:sldId id="309" r:id="rId17"/>
    <p:sldId id="322" r:id="rId18"/>
    <p:sldId id="329" r:id="rId19"/>
  </p:sldIdLst>
  <p:sldSz cx="9144000" cy="6858000" type="screen4x3"/>
  <p:notesSz cx="6858000" cy="9144000"/>
  <p:custDataLst>
    <p:tags r:id="rId21"/>
  </p:custDataLst>
  <p:defaultTextStyle>
    <a:defPPr>
      <a:defRPr lang="en-US"/>
    </a:defPPr>
    <a:lvl1pPr algn="l" rtl="0" fontAlgn="base">
      <a:spcBef>
        <a:spcPct val="0"/>
      </a:spcBef>
      <a:spcAft>
        <a:spcPct val="0"/>
      </a:spcAft>
      <a:buFont typeface="Arial" charset="0"/>
      <a:defRPr kern="1200">
        <a:solidFill>
          <a:schemeClr val="tx1"/>
        </a:solidFill>
        <a:latin typeface="Arial" charset="0"/>
        <a:ea typeface="+mn-ea"/>
        <a:cs typeface="+mn-cs"/>
      </a:defRPr>
    </a:lvl1pPr>
    <a:lvl2pPr marL="457200" algn="l" rtl="0" fontAlgn="base">
      <a:spcBef>
        <a:spcPct val="0"/>
      </a:spcBef>
      <a:spcAft>
        <a:spcPct val="0"/>
      </a:spcAft>
      <a:buFont typeface="Arial" charset="0"/>
      <a:defRPr kern="1200">
        <a:solidFill>
          <a:schemeClr val="tx1"/>
        </a:solidFill>
        <a:latin typeface="Arial" charset="0"/>
        <a:ea typeface="+mn-ea"/>
        <a:cs typeface="+mn-cs"/>
      </a:defRPr>
    </a:lvl2pPr>
    <a:lvl3pPr marL="914400" algn="l" rtl="0" fontAlgn="base">
      <a:spcBef>
        <a:spcPct val="0"/>
      </a:spcBef>
      <a:spcAft>
        <a:spcPct val="0"/>
      </a:spcAft>
      <a:buFont typeface="Arial" charset="0"/>
      <a:defRPr kern="1200">
        <a:solidFill>
          <a:schemeClr val="tx1"/>
        </a:solidFill>
        <a:latin typeface="Arial" charset="0"/>
        <a:ea typeface="+mn-ea"/>
        <a:cs typeface="+mn-cs"/>
      </a:defRPr>
    </a:lvl3pPr>
    <a:lvl4pPr marL="1371600" algn="l" rtl="0" fontAlgn="base">
      <a:spcBef>
        <a:spcPct val="0"/>
      </a:spcBef>
      <a:spcAft>
        <a:spcPct val="0"/>
      </a:spcAft>
      <a:buFont typeface="Arial" charset="0"/>
      <a:defRPr kern="1200">
        <a:solidFill>
          <a:schemeClr val="tx1"/>
        </a:solidFill>
        <a:latin typeface="Arial" charset="0"/>
        <a:ea typeface="+mn-ea"/>
        <a:cs typeface="+mn-cs"/>
      </a:defRPr>
    </a:lvl4pPr>
    <a:lvl5pPr marL="1828800" algn="l" rtl="0" fontAlgn="base">
      <a:spcBef>
        <a:spcPct val="0"/>
      </a:spcBef>
      <a:spcAft>
        <a:spcPct val="0"/>
      </a:spcAft>
      <a:buFont typeface="Arial"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33"/>
    <a:srgbClr val="FF3300"/>
    <a:srgbClr val="6600CC"/>
    <a:srgbClr val="FFFF99"/>
    <a:srgbClr val="FF0066"/>
    <a:srgbClr val="FF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237" autoAdjust="0"/>
    <p:restoredTop sz="93091" autoAdjust="0"/>
  </p:normalViewPr>
  <p:slideViewPr>
    <p:cSldViewPr>
      <p:cViewPr varScale="1">
        <p:scale>
          <a:sx n="68" d="100"/>
          <a:sy n="68" d="100"/>
        </p:scale>
        <p:origin x="-252" y="-90"/>
      </p:cViewPr>
      <p:guideLst>
        <p:guide orient="horz" pos="2160"/>
        <p:guide pos="2904"/>
      </p:guideLst>
    </p:cSldViewPr>
  </p:slideViewPr>
  <p:notesTextViewPr>
    <p:cViewPr>
      <p:scale>
        <a:sx n="100" d="100"/>
        <a:sy n="100" d="100"/>
      </p:scale>
      <p:origin x="0" y="0"/>
    </p:cViewPr>
  </p:notesTextViewPr>
  <p:gridSpacing cx="78027213" cy="780272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19460"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5287E3-BF75-4D0B-B5B9-2A69E0019AF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idx="4294967295"/>
          </p:nvPr>
        </p:nvSpPr>
        <p:spPr>
          <a:ln/>
        </p:spPr>
      </p:sp>
      <p:sp>
        <p:nvSpPr>
          <p:cNvPr id="20483" name="Notes Placeholder 2"/>
          <p:cNvSpPr>
            <a:spLocks noGrp="1" noChangeArrowheads="1"/>
          </p:cNvSpPr>
          <p:nvPr>
            <p:ph type="body" idx="4294967295"/>
          </p:nvPr>
        </p:nvSpPr>
        <p:spPr/>
        <p:txBody>
          <a:bodyPr>
            <a:prstTxWarp prst="textNoShape">
              <a:avLst/>
            </a:prstTxWarp>
          </a:bodyPr>
          <a:lstStyle/>
          <a:p>
            <a:pPr eaLnBrk="1" hangingPunct="1"/>
            <a:endParaRPr lang="vi-VN" smtClean="0">
              <a:latin typeface="Arial" charset="0"/>
            </a:endParaRPr>
          </a:p>
        </p:txBody>
      </p:sp>
      <p:sp>
        <p:nvSpPr>
          <p:cNvPr id="20484" name="Slide Number Placeholder 3"/>
          <p:cNvSpPr>
            <a:spLocks noGrp="1" noChangeArrowheads="1"/>
          </p:cNvSpPr>
          <p:nvPr>
            <p:ph type="sldNum" sz="quarter" idx="5"/>
          </p:nvPr>
        </p:nvSpPr>
        <p:spPr>
          <a:noFill/>
          <a:ln>
            <a:headEnd/>
            <a:tailEnd/>
          </a:ln>
        </p:spPr>
        <p:txBody>
          <a:bodyPr/>
          <a:lstStyle/>
          <a:p>
            <a:fld id="{D4BC2C36-A7F5-436A-AFD1-B3790D4B12BE}" type="slidenum">
              <a:rPr lang="en-US" altLang="zh-CN" smtClean="0"/>
              <a:pPr/>
              <a:t>11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ltLang="zh-CN"/>
          </a:p>
        </p:txBody>
      </p:sp>
      <p:sp>
        <p:nvSpPr>
          <p:cNvPr id="5"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6" name="Nơi giữ chỗ cho Số hiệu Bản chiếu 5"/>
          <p:cNvSpPr>
            <a:spLocks noGrp="1"/>
          </p:cNvSpPr>
          <p:nvPr>
            <p:ph type="sldNum" sz="quarter" idx="12"/>
          </p:nvPr>
        </p:nvSpPr>
        <p:spPr/>
        <p:txBody>
          <a:bodyPr/>
          <a:lstStyle>
            <a:lvl1pPr>
              <a:defRPr/>
            </a:lvl1pPr>
          </a:lstStyle>
          <a:p>
            <a:pPr>
              <a:defRPr/>
            </a:pPr>
            <a:fld id="{8900A6C2-82ED-4A23-A738-8CAD15EBE9DB}"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ltLang="zh-CN"/>
          </a:p>
        </p:txBody>
      </p:sp>
      <p:sp>
        <p:nvSpPr>
          <p:cNvPr id="5"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6" name="Nơi giữ chỗ cho Số hiệu Bản chiếu 5"/>
          <p:cNvSpPr>
            <a:spLocks noGrp="1"/>
          </p:cNvSpPr>
          <p:nvPr>
            <p:ph type="sldNum" sz="quarter" idx="12"/>
          </p:nvPr>
        </p:nvSpPr>
        <p:spPr/>
        <p:txBody>
          <a:bodyPr/>
          <a:lstStyle>
            <a:lvl1pPr>
              <a:defRPr/>
            </a:lvl1pPr>
          </a:lstStyle>
          <a:p>
            <a:pPr>
              <a:defRPr/>
            </a:pPr>
            <a:fld id="{45A93F79-3A00-4B09-AB8E-690CC9F6AB3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ltLang="zh-CN"/>
          </a:p>
        </p:txBody>
      </p:sp>
      <p:sp>
        <p:nvSpPr>
          <p:cNvPr id="5"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6" name="Nơi giữ chỗ cho Số hiệu Bản chiếu 5"/>
          <p:cNvSpPr>
            <a:spLocks noGrp="1"/>
          </p:cNvSpPr>
          <p:nvPr>
            <p:ph type="sldNum" sz="quarter" idx="12"/>
          </p:nvPr>
        </p:nvSpPr>
        <p:spPr/>
        <p:txBody>
          <a:bodyPr/>
          <a:lstStyle>
            <a:lvl1pPr>
              <a:defRPr/>
            </a:lvl1pPr>
          </a:lstStyle>
          <a:p>
            <a:pPr>
              <a:defRPr/>
            </a:pPr>
            <a:fld id="{8F0C4A42-AF46-4E83-A2EC-CC754B38DC78}"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ltLang="zh-CN"/>
          </a:p>
        </p:txBody>
      </p:sp>
      <p:sp>
        <p:nvSpPr>
          <p:cNvPr id="5"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6" name="Nơi giữ chỗ cho Số hiệu Bản chiếu 5"/>
          <p:cNvSpPr>
            <a:spLocks noGrp="1"/>
          </p:cNvSpPr>
          <p:nvPr>
            <p:ph type="sldNum" sz="quarter" idx="12"/>
          </p:nvPr>
        </p:nvSpPr>
        <p:spPr/>
        <p:txBody>
          <a:bodyPr/>
          <a:lstStyle>
            <a:lvl1pPr>
              <a:defRPr/>
            </a:lvl1pPr>
          </a:lstStyle>
          <a:p>
            <a:pPr>
              <a:defRPr/>
            </a:pPr>
            <a:fld id="{B5C2C26F-6C35-4925-B22F-C66D8E10BED6}"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ltLang="zh-CN"/>
          </a:p>
        </p:txBody>
      </p:sp>
      <p:sp>
        <p:nvSpPr>
          <p:cNvPr id="5"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6" name="Nơi giữ chỗ cho Số hiệu Bản chiếu 5"/>
          <p:cNvSpPr>
            <a:spLocks noGrp="1"/>
          </p:cNvSpPr>
          <p:nvPr>
            <p:ph type="sldNum" sz="quarter" idx="12"/>
          </p:nvPr>
        </p:nvSpPr>
        <p:spPr/>
        <p:txBody>
          <a:bodyPr/>
          <a:lstStyle>
            <a:lvl1pPr>
              <a:defRPr/>
            </a:lvl1pPr>
          </a:lstStyle>
          <a:p>
            <a:pPr>
              <a:defRPr/>
            </a:pPr>
            <a:fld id="{336D6C75-21C3-4E43-8447-D27053C6F5D1}"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ltLang="zh-CN"/>
          </a:p>
        </p:txBody>
      </p:sp>
      <p:sp>
        <p:nvSpPr>
          <p:cNvPr id="6"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7" name="Nơi giữ chỗ cho Số hiệu Bản chiếu 5"/>
          <p:cNvSpPr>
            <a:spLocks noGrp="1"/>
          </p:cNvSpPr>
          <p:nvPr>
            <p:ph type="sldNum" sz="quarter" idx="12"/>
          </p:nvPr>
        </p:nvSpPr>
        <p:spPr/>
        <p:txBody>
          <a:bodyPr/>
          <a:lstStyle>
            <a:lvl1pPr>
              <a:defRPr/>
            </a:lvl1pPr>
          </a:lstStyle>
          <a:p>
            <a:pPr>
              <a:defRPr/>
            </a:pPr>
            <a:fld id="{7B76A4DE-03C5-41E3-93A7-45B5F0C4EE54}"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ltLang="zh-CN"/>
          </a:p>
        </p:txBody>
      </p:sp>
      <p:sp>
        <p:nvSpPr>
          <p:cNvPr id="8"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9" name="Nơi giữ chỗ cho Số hiệu Bản chiếu 5"/>
          <p:cNvSpPr>
            <a:spLocks noGrp="1"/>
          </p:cNvSpPr>
          <p:nvPr>
            <p:ph type="sldNum" sz="quarter" idx="12"/>
          </p:nvPr>
        </p:nvSpPr>
        <p:spPr/>
        <p:txBody>
          <a:bodyPr/>
          <a:lstStyle>
            <a:lvl1pPr>
              <a:defRPr/>
            </a:lvl1pPr>
          </a:lstStyle>
          <a:p>
            <a:pPr>
              <a:defRPr/>
            </a:pPr>
            <a:fld id="{F8D6B18E-CF4C-45CD-96D3-01C61813C715}"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ltLang="zh-CN"/>
          </a:p>
        </p:txBody>
      </p:sp>
      <p:sp>
        <p:nvSpPr>
          <p:cNvPr id="4"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5" name="Nơi giữ chỗ cho Số hiệu Bản chiếu 5"/>
          <p:cNvSpPr>
            <a:spLocks noGrp="1"/>
          </p:cNvSpPr>
          <p:nvPr>
            <p:ph type="sldNum" sz="quarter" idx="12"/>
          </p:nvPr>
        </p:nvSpPr>
        <p:spPr/>
        <p:txBody>
          <a:bodyPr/>
          <a:lstStyle>
            <a:lvl1pPr>
              <a:defRPr/>
            </a:lvl1pPr>
          </a:lstStyle>
          <a:p>
            <a:pPr>
              <a:defRPr/>
            </a:pPr>
            <a:fld id="{570062E4-8298-429A-965B-A6121F599D0B}"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ltLang="zh-CN"/>
          </a:p>
        </p:txBody>
      </p:sp>
      <p:sp>
        <p:nvSpPr>
          <p:cNvPr id="3"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4" name="Nơi giữ chỗ cho Số hiệu Bản chiếu 5"/>
          <p:cNvSpPr>
            <a:spLocks noGrp="1"/>
          </p:cNvSpPr>
          <p:nvPr>
            <p:ph type="sldNum" sz="quarter" idx="12"/>
          </p:nvPr>
        </p:nvSpPr>
        <p:spPr/>
        <p:txBody>
          <a:bodyPr/>
          <a:lstStyle>
            <a:lvl1pPr>
              <a:defRPr/>
            </a:lvl1pPr>
          </a:lstStyle>
          <a:p>
            <a:pPr>
              <a:defRPr/>
            </a:pPr>
            <a:fld id="{A13FD852-9C97-4AC9-8FCE-A3A04B5552D4}"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ltLang="zh-CN"/>
          </a:p>
        </p:txBody>
      </p:sp>
      <p:sp>
        <p:nvSpPr>
          <p:cNvPr id="6"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7" name="Nơi giữ chỗ cho Số hiệu Bản chiếu 5"/>
          <p:cNvSpPr>
            <a:spLocks noGrp="1"/>
          </p:cNvSpPr>
          <p:nvPr>
            <p:ph type="sldNum" sz="quarter" idx="12"/>
          </p:nvPr>
        </p:nvSpPr>
        <p:spPr/>
        <p:txBody>
          <a:bodyPr/>
          <a:lstStyle>
            <a:lvl1pPr>
              <a:defRPr/>
            </a:lvl1pPr>
          </a:lstStyle>
          <a:p>
            <a:pPr>
              <a:defRPr/>
            </a:pPr>
            <a:fld id="{FCAEDB7C-F732-4CB0-877C-689E1D907465}"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ltLang="zh-CN"/>
          </a:p>
        </p:txBody>
      </p:sp>
      <p:sp>
        <p:nvSpPr>
          <p:cNvPr id="6"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7" name="Nơi giữ chỗ cho Số hiệu Bản chiếu 5"/>
          <p:cNvSpPr>
            <a:spLocks noGrp="1"/>
          </p:cNvSpPr>
          <p:nvPr>
            <p:ph type="sldNum" sz="quarter" idx="12"/>
          </p:nvPr>
        </p:nvSpPr>
        <p:spPr/>
        <p:txBody>
          <a:bodyPr/>
          <a:lstStyle>
            <a:lvl1pPr>
              <a:defRPr/>
            </a:lvl1pPr>
          </a:lstStyle>
          <a:p>
            <a:pPr>
              <a:defRPr/>
            </a:pPr>
            <a:fld id="{1ABAB8BB-67B9-4EDA-A4A3-05639C98C7E1}"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4F0BE3-D4AC-482A-A399-D306A734D2F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8.xm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9.gi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14</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Thế</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nào</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miêu</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tả</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20" descr="MƯA">
            <a:hlinkClick r:id="rId2" action="ppaction://hlinksldjump"/>
          </p:cNvPr>
          <p:cNvPicPr>
            <a:picLocks noChangeAspect="1" noChangeArrowheads="1"/>
          </p:cNvPicPr>
          <p:nvPr/>
        </p:nvPicPr>
        <p:blipFill>
          <a:blip r:embed="rId3"/>
          <a:srcRect/>
          <a:stretch>
            <a:fillRect/>
          </a:stretch>
        </p:blipFill>
        <p:spPr bwMode="auto">
          <a:xfrm>
            <a:off x="6553200" y="1143000"/>
            <a:ext cx="2540000" cy="5608638"/>
          </a:xfrm>
          <a:prstGeom prst="rect">
            <a:avLst/>
          </a:prstGeom>
          <a:noFill/>
          <a:ln w="9525">
            <a:noFill/>
            <a:miter lim="800000"/>
            <a:headEnd/>
            <a:tailEnd/>
          </a:ln>
        </p:spPr>
      </p:pic>
      <p:sp>
        <p:nvSpPr>
          <p:cNvPr id="14343" name="WordArt 13"/>
          <p:cNvSpPr>
            <a:spLocks noChangeArrowheads="1" noChangeShapeType="1" noTextEdit="1"/>
          </p:cNvSpPr>
          <p:nvPr/>
        </p:nvSpPr>
        <p:spPr bwMode="auto">
          <a:xfrm>
            <a:off x="1676400" y="1066800"/>
            <a:ext cx="2133600" cy="609600"/>
          </a:xfrm>
          <a:prstGeom prst="rect">
            <a:avLst/>
          </a:prstGeom>
        </p:spPr>
        <p:txBody>
          <a:bodyPr wrap="none" fromWordArt="1">
            <a:prstTxWarp prst="textWave1">
              <a:avLst>
                <a:gd name="adj1" fmla="val 13005"/>
                <a:gd name="adj2" fmla="val 0"/>
              </a:avLst>
            </a:prstTxWarp>
          </a:bodyPr>
          <a:lstStyle/>
          <a:p>
            <a:pPr algn="ctr"/>
            <a:r>
              <a:rPr lang="vi-VN" sz="2800" b="1" kern="10">
                <a:ln w="9525">
                  <a:noFill/>
                  <a:round/>
                  <a:headEnd/>
                  <a:tailEnd/>
                </a:ln>
                <a:solidFill>
                  <a:srgbClr val="0000FF"/>
                </a:solidFill>
                <a:effectLst>
                  <a:outerShdw dist="53882" dir="2700000" algn="ctr" rotWithShape="0">
                    <a:srgbClr val="C0C0C0">
                      <a:alpha val="79999"/>
                    </a:srgbClr>
                  </a:outerShdw>
                </a:effectLst>
                <a:latin typeface="+mj-lt"/>
                <a:ea typeface="+mj-lt"/>
                <a:cs typeface="+mj-lt"/>
              </a:rPr>
              <a:t>MƯA</a:t>
            </a:r>
            <a:endParaRPr lang="en-US" sz="2800" b="1" kern="10">
              <a:ln w="9525">
                <a:noFill/>
                <a:round/>
                <a:headEnd/>
                <a:tailEnd/>
              </a:ln>
              <a:solidFill>
                <a:srgbClr val="0000FF"/>
              </a:solidFill>
              <a:effectLst>
                <a:outerShdw dist="53882" dir="2700000" algn="ctr" rotWithShape="0">
                  <a:srgbClr val="C0C0C0">
                    <a:alpha val="79999"/>
                  </a:srgbClr>
                </a:outerShdw>
              </a:effectLst>
              <a:latin typeface="+mj-lt"/>
              <a:ea typeface="+mj-lt"/>
              <a:cs typeface="+mj-lt"/>
            </a:endParaRPr>
          </a:p>
        </p:txBody>
      </p:sp>
      <p:sp>
        <p:nvSpPr>
          <p:cNvPr id="14344" name="Rectangle 10"/>
          <p:cNvSpPr>
            <a:spLocks noChangeArrowheads="1"/>
          </p:cNvSpPr>
          <p:nvPr/>
        </p:nvSpPr>
        <p:spPr bwMode="auto">
          <a:xfrm>
            <a:off x="228600" y="1828800"/>
            <a:ext cx="2590800" cy="4400550"/>
          </a:xfrm>
          <a:prstGeom prst="rect">
            <a:avLst/>
          </a:prstGeom>
          <a:noFill/>
          <a:ln w="9525">
            <a:noFill/>
            <a:miter lim="800000"/>
            <a:headEnd/>
            <a:tailEnd/>
          </a:ln>
        </p:spPr>
        <p:txBody>
          <a:bodyPr>
            <a:spAutoFit/>
          </a:bodyPr>
          <a:lstStyle/>
          <a:p>
            <a:r>
              <a:rPr lang="en-US" sz="2000" b="1">
                <a:solidFill>
                  <a:srgbClr val="0000FF"/>
                </a:solidFill>
                <a:latin typeface="Times New Roman" pitchFamily="18" charset="0"/>
                <a:cs typeface="Times New Roman" pitchFamily="18" charset="0"/>
              </a:rPr>
              <a:t>Chớp</a:t>
            </a:r>
          </a:p>
          <a:p>
            <a:r>
              <a:rPr lang="en-US" sz="2000" b="1">
                <a:solidFill>
                  <a:srgbClr val="0000FF"/>
                </a:solidFill>
                <a:latin typeface="Times New Roman" pitchFamily="18" charset="0"/>
                <a:cs typeface="Times New Roman" pitchFamily="18" charset="0"/>
              </a:rPr>
              <a:t>Rạch ngang trời</a:t>
            </a:r>
          </a:p>
          <a:p>
            <a:r>
              <a:rPr lang="en-US" sz="2000" b="1">
                <a:solidFill>
                  <a:srgbClr val="0000FF"/>
                </a:solidFill>
                <a:latin typeface="Times New Roman" pitchFamily="18" charset="0"/>
                <a:cs typeface="Times New Roman" pitchFamily="18" charset="0"/>
              </a:rPr>
              <a:t>Khô khốc </a:t>
            </a:r>
          </a:p>
          <a:p>
            <a:r>
              <a:rPr lang="en-US" sz="2000" b="1">
                <a:solidFill>
                  <a:srgbClr val="0000FF"/>
                </a:solidFill>
                <a:latin typeface="Times New Roman" pitchFamily="18" charset="0"/>
                <a:cs typeface="Times New Roman" pitchFamily="18" charset="0"/>
              </a:rPr>
              <a:t>Sấm</a:t>
            </a:r>
          </a:p>
          <a:p>
            <a:r>
              <a:rPr lang="en-US" sz="2000" b="1">
                <a:solidFill>
                  <a:srgbClr val="0000FF"/>
                </a:solidFill>
                <a:latin typeface="Times New Roman" pitchFamily="18" charset="0"/>
                <a:cs typeface="Times New Roman" pitchFamily="18" charset="0"/>
              </a:rPr>
              <a:t>Ghé xuống sân</a:t>
            </a:r>
          </a:p>
          <a:p>
            <a:r>
              <a:rPr lang="vi-VN" sz="2000" b="1">
                <a:solidFill>
                  <a:srgbClr val="0000FF"/>
                </a:solidFill>
                <a:latin typeface="Times New Roman" pitchFamily="18" charset="0"/>
                <a:cs typeface="Times New Roman" pitchFamily="18" charset="0"/>
              </a:rPr>
              <a:t>Khanh khách cười</a:t>
            </a:r>
          </a:p>
          <a:p>
            <a:r>
              <a:rPr lang="en-US" sz="2000" b="1">
                <a:solidFill>
                  <a:srgbClr val="0000FF"/>
                </a:solidFill>
                <a:latin typeface="Times New Roman" pitchFamily="18" charset="0"/>
                <a:cs typeface="Times New Roman" pitchFamily="18" charset="0"/>
              </a:rPr>
              <a:t>Cây dừa</a:t>
            </a:r>
          </a:p>
          <a:p>
            <a:r>
              <a:rPr lang="en-US" sz="2000" b="1">
                <a:solidFill>
                  <a:srgbClr val="0000FF"/>
                </a:solidFill>
                <a:latin typeface="Times New Roman" pitchFamily="18" charset="0"/>
                <a:cs typeface="Times New Roman" pitchFamily="18" charset="0"/>
              </a:rPr>
              <a:t>Sải tay</a:t>
            </a:r>
          </a:p>
          <a:p>
            <a:r>
              <a:rPr lang="vi-VN" sz="2000" b="1">
                <a:solidFill>
                  <a:srgbClr val="0000FF"/>
                </a:solidFill>
                <a:latin typeface="Times New Roman" pitchFamily="18" charset="0"/>
                <a:cs typeface="Times New Roman" pitchFamily="18" charset="0"/>
              </a:rPr>
              <a:t>Bơi </a:t>
            </a:r>
            <a:endParaRPr lang="en-US" sz="2000" b="1">
              <a:solidFill>
                <a:srgbClr val="0000FF"/>
              </a:solidFill>
              <a:latin typeface="Times New Roman" pitchFamily="18" charset="0"/>
              <a:cs typeface="Times New Roman" pitchFamily="18" charset="0"/>
            </a:endParaRPr>
          </a:p>
          <a:p>
            <a:r>
              <a:rPr lang="vi-VN" sz="2000" b="1">
                <a:solidFill>
                  <a:srgbClr val="0000FF"/>
                </a:solidFill>
                <a:latin typeface="Times New Roman" pitchFamily="18" charset="0"/>
                <a:cs typeface="Times New Roman" pitchFamily="18" charset="0"/>
              </a:rPr>
              <a:t>Ngọn mùng tơi</a:t>
            </a:r>
          </a:p>
          <a:p>
            <a:r>
              <a:rPr lang="en-US" sz="2000" b="1">
                <a:solidFill>
                  <a:srgbClr val="0000FF"/>
                </a:solidFill>
                <a:latin typeface="Times New Roman" pitchFamily="18" charset="0"/>
                <a:cs typeface="Times New Roman" pitchFamily="18" charset="0"/>
              </a:rPr>
              <a:t>Nhảy múa</a:t>
            </a:r>
          </a:p>
          <a:p>
            <a:r>
              <a:rPr lang="vi-VN" sz="2000" b="1">
                <a:solidFill>
                  <a:srgbClr val="0000FF"/>
                </a:solidFill>
                <a:latin typeface="Times New Roman" pitchFamily="18" charset="0"/>
                <a:cs typeface="Times New Roman" pitchFamily="18" charset="0"/>
              </a:rPr>
              <a:t>Mưa</a:t>
            </a:r>
          </a:p>
          <a:p>
            <a:r>
              <a:rPr lang="vi-VN" sz="2000" b="1">
                <a:solidFill>
                  <a:srgbClr val="0000FF"/>
                </a:solidFill>
                <a:latin typeface="Times New Roman" pitchFamily="18" charset="0"/>
                <a:cs typeface="Times New Roman" pitchFamily="18" charset="0"/>
              </a:rPr>
              <a:t>Mưa</a:t>
            </a:r>
          </a:p>
          <a:p>
            <a:r>
              <a:rPr lang="vi-VN" sz="2000" b="1">
                <a:solidFill>
                  <a:srgbClr val="0000FF"/>
                </a:solidFill>
                <a:latin typeface="Times New Roman" pitchFamily="18" charset="0"/>
                <a:cs typeface="Times New Roman" pitchFamily="18" charset="0"/>
              </a:rPr>
              <a:t>U ù như xay lúa</a:t>
            </a:r>
          </a:p>
        </p:txBody>
      </p:sp>
      <p:sp>
        <p:nvSpPr>
          <p:cNvPr id="14345" name="Rectangle 11"/>
          <p:cNvSpPr>
            <a:spLocks noChangeArrowheads="1"/>
          </p:cNvSpPr>
          <p:nvPr/>
        </p:nvSpPr>
        <p:spPr bwMode="auto">
          <a:xfrm>
            <a:off x="3352800" y="1828800"/>
            <a:ext cx="2971800" cy="5094288"/>
          </a:xfrm>
          <a:prstGeom prst="rect">
            <a:avLst/>
          </a:prstGeom>
          <a:noFill/>
          <a:ln w="9525">
            <a:noFill/>
            <a:miter lim="800000"/>
            <a:headEnd/>
            <a:tailEnd/>
          </a:ln>
        </p:spPr>
        <p:txBody>
          <a:bodyPr>
            <a:spAutoFit/>
          </a:bodyPr>
          <a:lstStyle/>
          <a:p>
            <a:r>
              <a:rPr lang="en-US" sz="2000" b="1">
                <a:solidFill>
                  <a:srgbClr val="0000FF"/>
                </a:solidFill>
                <a:latin typeface="Times New Roman" pitchFamily="18" charset="0"/>
                <a:cs typeface="Times New Roman" pitchFamily="18" charset="0"/>
              </a:rPr>
              <a:t>Lôp bộp</a:t>
            </a:r>
          </a:p>
          <a:p>
            <a:r>
              <a:rPr lang="en-US" sz="2000" b="1">
                <a:solidFill>
                  <a:srgbClr val="0000FF"/>
                </a:solidFill>
                <a:latin typeface="Times New Roman" pitchFamily="18" charset="0"/>
                <a:cs typeface="Times New Roman" pitchFamily="18" charset="0"/>
              </a:rPr>
              <a:t>Lôp bộp</a:t>
            </a:r>
          </a:p>
          <a:p>
            <a:r>
              <a:rPr lang="vi-VN" sz="2000" b="1">
                <a:solidFill>
                  <a:srgbClr val="0000FF"/>
                </a:solidFill>
                <a:latin typeface="Times New Roman" pitchFamily="18" charset="0"/>
                <a:cs typeface="Times New Roman" pitchFamily="18" charset="0"/>
              </a:rPr>
              <a:t>Rơi</a:t>
            </a:r>
          </a:p>
          <a:p>
            <a:r>
              <a:rPr lang="vi-VN" sz="2000" b="1">
                <a:solidFill>
                  <a:srgbClr val="0000FF"/>
                </a:solidFill>
                <a:latin typeface="Times New Roman" pitchFamily="18" charset="0"/>
                <a:cs typeface="Times New Roman" pitchFamily="18" charset="0"/>
              </a:rPr>
              <a:t>Rơi</a:t>
            </a:r>
            <a:endParaRPr lang="en-US" sz="2000" b="1">
              <a:solidFill>
                <a:srgbClr val="0000FF"/>
              </a:solidFill>
              <a:latin typeface="Times New Roman" pitchFamily="18" charset="0"/>
              <a:cs typeface="Times New Roman" pitchFamily="18" charset="0"/>
            </a:endParaRPr>
          </a:p>
          <a:p>
            <a:r>
              <a:rPr lang="en-US" sz="2000" b="1">
                <a:solidFill>
                  <a:srgbClr val="0000FF"/>
                </a:solidFill>
                <a:latin typeface="Times New Roman" pitchFamily="18" charset="0"/>
                <a:cs typeface="Times New Roman" pitchFamily="18" charset="0"/>
              </a:rPr>
              <a:t>Đất trời</a:t>
            </a:r>
          </a:p>
          <a:p>
            <a:r>
              <a:rPr lang="vi-VN" sz="2000" b="1">
                <a:solidFill>
                  <a:srgbClr val="0000FF"/>
                </a:solidFill>
                <a:latin typeface="Times New Roman" pitchFamily="18" charset="0"/>
                <a:cs typeface="Times New Roman" pitchFamily="18" charset="0"/>
              </a:rPr>
              <a:t>Mù trắng nước</a:t>
            </a:r>
          </a:p>
          <a:p>
            <a:r>
              <a:rPr lang="vi-VN" sz="2000" b="1">
                <a:solidFill>
                  <a:srgbClr val="0000FF"/>
                </a:solidFill>
                <a:latin typeface="Times New Roman" pitchFamily="18" charset="0"/>
                <a:cs typeface="Times New Roman" pitchFamily="18" charset="0"/>
              </a:rPr>
              <a:t>Mưa chéo mặt sân</a:t>
            </a:r>
          </a:p>
          <a:p>
            <a:r>
              <a:rPr lang="en-US" sz="2000" b="1">
                <a:solidFill>
                  <a:srgbClr val="0000FF"/>
                </a:solidFill>
                <a:latin typeface="Times New Roman" pitchFamily="18" charset="0"/>
                <a:cs typeface="Times New Roman" pitchFamily="18" charset="0"/>
              </a:rPr>
              <a:t>Sủi bọt</a:t>
            </a:r>
          </a:p>
          <a:p>
            <a:r>
              <a:rPr lang="en-US" sz="2000" b="1">
                <a:solidFill>
                  <a:srgbClr val="0000FF"/>
                </a:solidFill>
                <a:latin typeface="Times New Roman" pitchFamily="18" charset="0"/>
                <a:cs typeface="Times New Roman" pitchFamily="18" charset="0"/>
              </a:rPr>
              <a:t>Cóc nhảy chồm chồm</a:t>
            </a:r>
          </a:p>
          <a:p>
            <a:r>
              <a:rPr lang="en-US" sz="2000" b="1">
                <a:solidFill>
                  <a:srgbClr val="0000FF"/>
                </a:solidFill>
                <a:latin typeface="Times New Roman" pitchFamily="18" charset="0"/>
                <a:cs typeface="Times New Roman" pitchFamily="18" charset="0"/>
              </a:rPr>
              <a:t>Chó sủa</a:t>
            </a:r>
          </a:p>
          <a:p>
            <a:r>
              <a:rPr lang="en-US" sz="2000" b="1">
                <a:solidFill>
                  <a:srgbClr val="0000FF"/>
                </a:solidFill>
                <a:latin typeface="Times New Roman" pitchFamily="18" charset="0"/>
                <a:cs typeface="Times New Roman" pitchFamily="18" charset="0"/>
              </a:rPr>
              <a:t>Cây lá hả hê</a:t>
            </a:r>
          </a:p>
          <a:p>
            <a:r>
              <a:rPr lang="pt-BR" sz="2000" b="1">
                <a:solidFill>
                  <a:srgbClr val="0000FF"/>
                </a:solidFill>
                <a:latin typeface="Times New Roman" pitchFamily="18" charset="0"/>
                <a:cs typeface="Times New Roman" pitchFamily="18" charset="0"/>
              </a:rPr>
              <a:t>Bố em đi cày về</a:t>
            </a:r>
          </a:p>
          <a:p>
            <a:r>
              <a:rPr lang="en-US" sz="2000" b="1">
                <a:solidFill>
                  <a:srgbClr val="0000FF"/>
                </a:solidFill>
                <a:latin typeface="Times New Roman" pitchFamily="18" charset="0"/>
                <a:cs typeface="Times New Roman" pitchFamily="18" charset="0"/>
              </a:rPr>
              <a:t>Đội sấm</a:t>
            </a:r>
          </a:p>
          <a:p>
            <a:r>
              <a:rPr lang="en-US" sz="2000" b="1">
                <a:solidFill>
                  <a:srgbClr val="0000FF"/>
                </a:solidFill>
                <a:latin typeface="Times New Roman" pitchFamily="18" charset="0"/>
                <a:cs typeface="Times New Roman" pitchFamily="18" charset="0"/>
              </a:rPr>
              <a:t>Đội chớp</a:t>
            </a:r>
          </a:p>
          <a:p>
            <a:r>
              <a:rPr lang="vi-VN" sz="2000" b="1">
                <a:solidFill>
                  <a:srgbClr val="0000FF"/>
                </a:solidFill>
                <a:latin typeface="Times New Roman" pitchFamily="18" charset="0"/>
                <a:cs typeface="Times New Roman" pitchFamily="18" charset="0"/>
              </a:rPr>
              <a:t>Đội cả trời mưa… </a:t>
            </a:r>
          </a:p>
          <a:p>
            <a:pPr>
              <a:spcBef>
                <a:spcPts val="600"/>
              </a:spcBef>
            </a:pPr>
            <a:r>
              <a:rPr lang="vi-VN" sz="2000" b="1">
                <a:solidFill>
                  <a:srgbClr val="0000FF"/>
                </a:solidFill>
                <a:latin typeface="Times New Roman" pitchFamily="18" charset="0"/>
                <a:cs typeface="Times New Roman" pitchFamily="18" charset="0"/>
              </a:rPr>
              <a:t>         (</a:t>
            </a:r>
            <a:r>
              <a:rPr lang="vi-VN" sz="2000" b="1" i="1">
                <a:solidFill>
                  <a:srgbClr val="0000FF"/>
                </a:solidFill>
                <a:latin typeface="Times New Roman" pitchFamily="18" charset="0"/>
                <a:cs typeface="Times New Roman" pitchFamily="18" charset="0"/>
              </a:rPr>
              <a:t>Trần Đăng Khoa)</a:t>
            </a:r>
            <a:endParaRPr lang="vi-VN" sz="2000" b="1">
              <a:solidFill>
                <a:srgbClr val="0000FF"/>
              </a:solidFill>
              <a:latin typeface="Times New Roman" pitchFamily="18" charset="0"/>
              <a:cs typeface="Times New Roman" pitchFamily="18" charset="0"/>
            </a:endParaRPr>
          </a:p>
        </p:txBody>
      </p:sp>
      <p:sp>
        <p:nvSpPr>
          <p:cNvPr id="14347" name="Text Box 11"/>
          <p:cNvSpPr txBox="1">
            <a:spLocks noChangeArrowheads="1"/>
          </p:cNvSpPr>
          <p:nvPr/>
        </p:nvSpPr>
        <p:spPr bwMode="auto">
          <a:xfrm>
            <a:off x="0" y="0"/>
            <a:ext cx="8915400" cy="1323975"/>
          </a:xfrm>
          <a:prstGeom prst="rect">
            <a:avLst/>
          </a:prstGeom>
          <a:noFill/>
          <a:ln w="9525">
            <a:noFill/>
            <a:miter lim="800000"/>
            <a:headEnd/>
            <a:tailEnd/>
          </a:ln>
        </p:spPr>
        <p:txBody>
          <a:bodyPr>
            <a:spAutoFit/>
          </a:bodyPr>
          <a:lstStyle/>
          <a:p>
            <a:pPr>
              <a:lnSpc>
                <a:spcPts val="3200"/>
              </a:lnSpc>
            </a:pPr>
            <a:r>
              <a:rPr lang="vi-VN" sz="2800" b="1">
                <a:solidFill>
                  <a:srgbClr val="FF0000"/>
                </a:solidFill>
                <a:latin typeface="Times New Roman" pitchFamily="18" charset="0"/>
                <a:cs typeface="Times New Roman" pitchFamily="18" charset="0"/>
              </a:rPr>
              <a:t>2</a:t>
            </a:r>
            <a:r>
              <a:rPr lang="en-US" sz="2800" b="1">
                <a:solidFill>
                  <a:srgbClr val="FF0000"/>
                </a:solidFill>
                <a:latin typeface="Times New Roman" pitchFamily="18" charset="0"/>
                <a:cs typeface="Times New Roman" pitchFamily="18" charset="0"/>
              </a:rPr>
              <a:t>.</a:t>
            </a:r>
            <a:r>
              <a:rPr lang="vi-VN" sz="2800" b="1">
                <a:solidFill>
                  <a:srgbClr val="FF0000"/>
                </a:solidFill>
                <a:latin typeface="Times New Roman" pitchFamily="18" charset="0"/>
                <a:cs typeface="Times New Roman" pitchFamily="18" charset="0"/>
              </a:rPr>
              <a:t> Em thích những hình ảnh nào trong đoạn trích dưới đây? Hãy viết 1, 2 câu miêu tả một trong những hình ảnh đó.</a:t>
            </a:r>
            <a:endParaRPr lang="en-US" sz="2800" b="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343"/>
                                        </p:tgtEl>
                                        <p:attrNameLst>
                                          <p:attrName>style.visibility</p:attrName>
                                        </p:attrNameLst>
                                      </p:cBhvr>
                                      <p:to>
                                        <p:strVal val="visible"/>
                                      </p:to>
                                    </p:set>
                                    <p:anim calcmode="lin" valueType="num">
                                      <p:cBhvr additive="base">
                                        <p:cTn id="14" dur="500" fill="hold"/>
                                        <p:tgtEl>
                                          <p:spTgt spid="14343"/>
                                        </p:tgtEl>
                                        <p:attrNameLst>
                                          <p:attrName>ppt_x</p:attrName>
                                        </p:attrNameLst>
                                      </p:cBhvr>
                                      <p:tavLst>
                                        <p:tav tm="0">
                                          <p:val>
                                            <p:strVal val="#ppt_x"/>
                                          </p:val>
                                        </p:tav>
                                        <p:tav tm="100000">
                                          <p:val>
                                            <p:strVal val="#ppt_x"/>
                                          </p:val>
                                        </p:tav>
                                      </p:tavLst>
                                    </p:anim>
                                    <p:anim calcmode="lin" valueType="num">
                                      <p:cBhvr additive="base">
                                        <p:cTn id="15" dur="500" fill="hold"/>
                                        <p:tgtEl>
                                          <p:spTgt spid="1434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4344"/>
                                        </p:tgtEl>
                                        <p:attrNameLst>
                                          <p:attrName>style.visibility</p:attrName>
                                        </p:attrNameLst>
                                      </p:cBhvr>
                                      <p:to>
                                        <p:strVal val="visible"/>
                                      </p:to>
                                    </p:set>
                                    <p:anim calcmode="discrete" valueType="clr">
                                      <p:cBhvr override="childStyle">
                                        <p:cTn id="19" dur="80"/>
                                        <p:tgtEl>
                                          <p:spTgt spid="1434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344"/>
                                        </p:tgtEl>
                                        <p:attrNameLst>
                                          <p:attrName>fillcolor</p:attrName>
                                        </p:attrNameLst>
                                      </p:cBhvr>
                                      <p:tavLst>
                                        <p:tav tm="0">
                                          <p:val>
                                            <p:clrVal>
                                              <a:schemeClr val="accent2"/>
                                            </p:clrVal>
                                          </p:val>
                                        </p:tav>
                                        <p:tav tm="50000">
                                          <p:val>
                                            <p:clrVal>
                                              <a:schemeClr val="hlink"/>
                                            </p:clrVal>
                                          </p:val>
                                        </p:tav>
                                      </p:tavLst>
                                    </p:anim>
                                    <p:set>
                                      <p:cBhvr>
                                        <p:cTn id="21" dur="80"/>
                                        <p:tgtEl>
                                          <p:spTgt spid="14344"/>
                                        </p:tgtEl>
                                        <p:attrNameLst>
                                          <p:attrName>fill.type</p:attrName>
                                        </p:attrNameLst>
                                      </p:cBhvr>
                                      <p:to>
                                        <p:strVal val="solid"/>
                                      </p:to>
                                    </p:set>
                                  </p:childTnLst>
                                </p:cTn>
                              </p:par>
                            </p:childTnLst>
                          </p:cTn>
                        </p:par>
                        <p:par>
                          <p:cTn id="22" fill="hold">
                            <p:stCondLst>
                              <p:cond delay="46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4345"/>
                                        </p:tgtEl>
                                        <p:attrNameLst>
                                          <p:attrName>style.visibility</p:attrName>
                                        </p:attrNameLst>
                                      </p:cBhvr>
                                      <p:to>
                                        <p:strVal val="visible"/>
                                      </p:to>
                                    </p:set>
                                    <p:anim calcmode="discrete" valueType="clr">
                                      <p:cBhvr override="childStyle">
                                        <p:cTn id="25"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4345"/>
                                        </p:tgtEl>
                                        <p:attrNameLst>
                                          <p:attrName>fillcolor</p:attrName>
                                        </p:attrNameLst>
                                      </p:cBhvr>
                                      <p:tavLst>
                                        <p:tav tm="0">
                                          <p:val>
                                            <p:clrVal>
                                              <a:schemeClr val="accent2"/>
                                            </p:clrVal>
                                          </p:val>
                                        </p:tav>
                                        <p:tav tm="50000">
                                          <p:val>
                                            <p:clrVal>
                                              <a:schemeClr val="hlink"/>
                                            </p:clrVal>
                                          </p:val>
                                        </p:tav>
                                      </p:tavLst>
                                    </p:anim>
                                    <p:set>
                                      <p:cBhvr>
                                        <p:cTn id="27" dur="80"/>
                                        <p:tgtEl>
                                          <p:spTgt spid="1434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 calcmode="lin" valueType="num">
                                      <p:cBhvr additive="base">
                                        <p:cTn id="32" dur="500" fill="hold"/>
                                        <p:tgtEl>
                                          <p:spTgt spid="14342"/>
                                        </p:tgtEl>
                                        <p:attrNameLst>
                                          <p:attrName>ppt_x</p:attrName>
                                        </p:attrNameLst>
                                      </p:cBhvr>
                                      <p:tavLst>
                                        <p:tav tm="0">
                                          <p:val>
                                            <p:strVal val="#ppt_x"/>
                                          </p:val>
                                        </p:tav>
                                        <p:tav tm="100000">
                                          <p:val>
                                            <p:strVal val="#ppt_x"/>
                                          </p:val>
                                        </p:tav>
                                      </p:tavLst>
                                    </p:anim>
                                    <p:anim calcmode="lin" valueType="num">
                                      <p:cBhvr additive="base">
                                        <p:cTn id="3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p:bldP spid="14345" grpId="0"/>
      <p:bldP spid="143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Xem ảnh với kích cỡ đầy đủ">
            <a:hlinkClick r:id="rId3" action="ppaction://hlinksldjump"/>
          </p:cNvPr>
          <p:cNvPicPr>
            <a:picLocks noChangeAspect="1" noChangeArrowheads="1"/>
          </p:cNvPicPr>
          <p:nvPr/>
        </p:nvPicPr>
        <p:blipFill>
          <a:blip r:embed="rId4"/>
          <a:srcRect/>
          <a:stretch>
            <a:fillRect/>
          </a:stretch>
        </p:blipFill>
        <p:spPr bwMode="auto">
          <a:xfrm>
            <a:off x="0" y="0"/>
            <a:ext cx="4495800" cy="2743200"/>
          </a:xfrm>
          <a:prstGeom prst="rect">
            <a:avLst/>
          </a:prstGeom>
          <a:noFill/>
          <a:ln w="9525">
            <a:noFill/>
            <a:miter lim="800000"/>
            <a:headEnd/>
            <a:tailEnd/>
          </a:ln>
        </p:spPr>
      </p:pic>
      <p:sp>
        <p:nvSpPr>
          <p:cNvPr id="11267" name="Text Box 5"/>
          <p:cNvSpPr txBox="1">
            <a:spLocks noChangeArrowheads="1"/>
          </p:cNvSpPr>
          <p:nvPr/>
        </p:nvSpPr>
        <p:spPr bwMode="auto">
          <a:xfrm>
            <a:off x="0" y="2667000"/>
            <a:ext cx="4953000" cy="682625"/>
          </a:xfrm>
          <a:prstGeom prst="rect">
            <a:avLst/>
          </a:prstGeom>
          <a:noFill/>
          <a:ln w="9525">
            <a:noFill/>
            <a:miter lim="800000"/>
            <a:headEnd/>
            <a:tailEnd/>
          </a:ln>
        </p:spPr>
        <p:txBody>
          <a:bodyPr>
            <a:spAutoFit/>
          </a:bodyPr>
          <a:lstStyle/>
          <a:p>
            <a:pPr eaLnBrk="0" hangingPunct="0">
              <a:lnSpc>
                <a:spcPct val="60000"/>
              </a:lnSpc>
              <a:spcBef>
                <a:spcPct val="50000"/>
              </a:spcBef>
            </a:pPr>
            <a:endParaRPr lang="en-US" sz="2400" b="1">
              <a:solidFill>
                <a:srgbClr val="0000FF"/>
              </a:solidFill>
              <a:latin typeface="Times New Roman" pitchFamily="18" charset="0"/>
              <a:cs typeface="Times New Roman" pitchFamily="18" charset="0"/>
            </a:endParaRPr>
          </a:p>
          <a:p>
            <a:r>
              <a:rPr lang="en-US" sz="2400" b="1">
                <a:solidFill>
                  <a:srgbClr val="0000FF"/>
                </a:solidFill>
                <a:latin typeface="Times New Roman" pitchFamily="18" charset="0"/>
                <a:cs typeface="Times New Roman" pitchFamily="18" charset="0"/>
              </a:rPr>
              <a:t>Chớp- Rạch ngang trời- Khô khốc </a:t>
            </a:r>
          </a:p>
        </p:txBody>
      </p:sp>
      <p:pic>
        <p:nvPicPr>
          <p:cNvPr id="11268" name="Picture 4" descr="rain_1">
            <a:hlinkClick r:id="rId3" action="ppaction://hlinksldjump"/>
          </p:cNvPr>
          <p:cNvPicPr>
            <a:picLocks noChangeAspect="1" noChangeArrowheads="1"/>
          </p:cNvPicPr>
          <p:nvPr/>
        </p:nvPicPr>
        <p:blipFill>
          <a:blip r:embed="rId5"/>
          <a:srcRect/>
          <a:stretch>
            <a:fillRect/>
          </a:stretch>
        </p:blipFill>
        <p:spPr bwMode="auto">
          <a:xfrm>
            <a:off x="4572000" y="0"/>
            <a:ext cx="4572000" cy="2743200"/>
          </a:xfrm>
          <a:prstGeom prst="rect">
            <a:avLst/>
          </a:prstGeom>
          <a:noFill/>
          <a:ln w="9525">
            <a:noFill/>
            <a:miter lim="800000"/>
            <a:headEnd/>
            <a:tailEnd/>
          </a:ln>
        </p:spPr>
      </p:pic>
      <p:sp>
        <p:nvSpPr>
          <p:cNvPr id="11269" name="Text Box 5"/>
          <p:cNvSpPr txBox="1">
            <a:spLocks noChangeArrowheads="1"/>
          </p:cNvSpPr>
          <p:nvPr/>
        </p:nvSpPr>
        <p:spPr bwMode="auto">
          <a:xfrm>
            <a:off x="5105400" y="2819400"/>
            <a:ext cx="3657600" cy="45720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Đất trời- </a:t>
            </a:r>
            <a:r>
              <a:rPr lang="vi-VN" sz="2400" b="1">
                <a:solidFill>
                  <a:srgbClr val="0000FF"/>
                </a:solidFill>
                <a:latin typeface="Times New Roman" pitchFamily="18" charset="0"/>
                <a:cs typeface="Times New Roman" pitchFamily="18" charset="0"/>
              </a:rPr>
              <a:t>Mù trắng nước</a:t>
            </a:r>
          </a:p>
        </p:txBody>
      </p:sp>
      <p:pic>
        <p:nvPicPr>
          <p:cNvPr id="11270" name="Picture 5" descr="cay%20dua">
            <a:hlinkClick r:id="rId6" action="ppaction://hlinksldjump"/>
          </p:cNvPr>
          <p:cNvPicPr>
            <a:picLocks noChangeAspect="1" noChangeArrowheads="1"/>
          </p:cNvPicPr>
          <p:nvPr/>
        </p:nvPicPr>
        <p:blipFill>
          <a:blip r:embed="rId7"/>
          <a:srcRect/>
          <a:stretch>
            <a:fillRect/>
          </a:stretch>
        </p:blipFill>
        <p:spPr bwMode="auto">
          <a:xfrm>
            <a:off x="0" y="3429000"/>
            <a:ext cx="4572000" cy="2743200"/>
          </a:xfrm>
          <a:prstGeom prst="rect">
            <a:avLst/>
          </a:prstGeom>
          <a:noFill/>
          <a:ln w="9525">
            <a:noFill/>
            <a:miter lim="800000"/>
            <a:headEnd/>
            <a:tailEnd/>
          </a:ln>
        </p:spPr>
      </p:pic>
      <p:sp>
        <p:nvSpPr>
          <p:cNvPr id="11271" name="Text Box 6"/>
          <p:cNvSpPr txBox="1">
            <a:spLocks noChangeArrowheads="1"/>
          </p:cNvSpPr>
          <p:nvPr/>
        </p:nvSpPr>
        <p:spPr bwMode="auto">
          <a:xfrm>
            <a:off x="457200" y="6248400"/>
            <a:ext cx="3505200" cy="45720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Cây dừa - Sải tay - </a:t>
            </a:r>
            <a:r>
              <a:rPr lang="vi-VN" sz="2400" b="1">
                <a:solidFill>
                  <a:srgbClr val="0000FF"/>
                </a:solidFill>
                <a:latin typeface="Times New Roman" pitchFamily="18" charset="0"/>
                <a:cs typeface="Times New Roman" pitchFamily="18" charset="0"/>
              </a:rPr>
              <a:t>Bơi </a:t>
            </a:r>
          </a:p>
        </p:txBody>
      </p:sp>
      <p:pic>
        <p:nvPicPr>
          <p:cNvPr id="11272" name="Picture 4" descr="untitled"/>
          <p:cNvPicPr>
            <a:picLocks noChangeAspect="1" noChangeArrowheads="1"/>
          </p:cNvPicPr>
          <p:nvPr/>
        </p:nvPicPr>
        <p:blipFill>
          <a:blip r:embed="rId8"/>
          <a:srcRect/>
          <a:stretch>
            <a:fillRect/>
          </a:stretch>
        </p:blipFill>
        <p:spPr bwMode="auto">
          <a:xfrm>
            <a:off x="4724400" y="3429000"/>
            <a:ext cx="4419600" cy="2743200"/>
          </a:xfrm>
          <a:prstGeom prst="rect">
            <a:avLst/>
          </a:prstGeom>
          <a:noFill/>
          <a:ln w="9525">
            <a:noFill/>
            <a:miter lim="800000"/>
            <a:headEnd/>
            <a:tailEnd/>
          </a:ln>
        </p:spPr>
      </p:pic>
      <p:sp>
        <p:nvSpPr>
          <p:cNvPr id="11273" name="Text Box 5"/>
          <p:cNvSpPr txBox="1">
            <a:spLocks noChangeArrowheads="1"/>
          </p:cNvSpPr>
          <p:nvPr/>
        </p:nvSpPr>
        <p:spPr bwMode="auto">
          <a:xfrm>
            <a:off x="4800600" y="6248400"/>
            <a:ext cx="4114800" cy="45720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Ngọn mùng tơi -Nhảy múa.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20" descr="MƯA">
            <a:hlinkClick r:id="rId2" action="ppaction://hlinksldjump"/>
          </p:cNvPr>
          <p:cNvPicPr>
            <a:picLocks noChangeAspect="1" noChangeArrowheads="1"/>
          </p:cNvPicPr>
          <p:nvPr/>
        </p:nvPicPr>
        <p:blipFill>
          <a:blip r:embed="rId3"/>
          <a:srcRect/>
          <a:stretch>
            <a:fillRect/>
          </a:stretch>
        </p:blipFill>
        <p:spPr bwMode="auto">
          <a:xfrm>
            <a:off x="6553200" y="1143000"/>
            <a:ext cx="2540000" cy="5608638"/>
          </a:xfrm>
          <a:prstGeom prst="rect">
            <a:avLst/>
          </a:prstGeom>
          <a:noFill/>
          <a:ln w="9525">
            <a:noFill/>
            <a:miter lim="800000"/>
            <a:headEnd/>
            <a:tailEnd/>
          </a:ln>
        </p:spPr>
      </p:pic>
      <p:sp>
        <p:nvSpPr>
          <p:cNvPr id="14343" name="WordArt 13"/>
          <p:cNvSpPr>
            <a:spLocks noChangeArrowheads="1" noChangeShapeType="1" noTextEdit="1"/>
          </p:cNvSpPr>
          <p:nvPr/>
        </p:nvSpPr>
        <p:spPr bwMode="auto">
          <a:xfrm>
            <a:off x="1752600" y="1066800"/>
            <a:ext cx="1752600" cy="533400"/>
          </a:xfrm>
          <a:prstGeom prst="rect">
            <a:avLst/>
          </a:prstGeom>
        </p:spPr>
        <p:txBody>
          <a:bodyPr wrap="none" fromWordArt="1">
            <a:prstTxWarp prst="textWave1">
              <a:avLst>
                <a:gd name="adj1" fmla="val 13005"/>
                <a:gd name="adj2" fmla="val 0"/>
              </a:avLst>
            </a:prstTxWarp>
          </a:bodyPr>
          <a:lstStyle/>
          <a:p>
            <a:pPr algn="ctr"/>
            <a:r>
              <a:rPr lang="vi-VN" sz="2800" b="1" kern="10">
                <a:ln w="9525">
                  <a:noFill/>
                  <a:round/>
                  <a:headEnd/>
                  <a:tailEnd/>
                </a:ln>
                <a:solidFill>
                  <a:srgbClr val="0000FF"/>
                </a:solidFill>
                <a:effectLst>
                  <a:outerShdw dist="53882" dir="2700000" algn="ctr" rotWithShape="0">
                    <a:srgbClr val="C0C0C0">
                      <a:alpha val="79999"/>
                    </a:srgbClr>
                  </a:outerShdw>
                </a:effectLst>
                <a:latin typeface="+mj-lt"/>
                <a:ea typeface="+mj-lt"/>
                <a:cs typeface="+mj-lt"/>
              </a:rPr>
              <a:t>MƯA</a:t>
            </a:r>
            <a:endParaRPr lang="en-US" sz="2800" b="1" kern="10">
              <a:ln w="9525">
                <a:noFill/>
                <a:round/>
                <a:headEnd/>
                <a:tailEnd/>
              </a:ln>
              <a:solidFill>
                <a:srgbClr val="0000FF"/>
              </a:solidFill>
              <a:effectLst>
                <a:outerShdw dist="53882" dir="2700000" algn="ctr" rotWithShape="0">
                  <a:srgbClr val="C0C0C0">
                    <a:alpha val="79999"/>
                  </a:srgbClr>
                </a:outerShdw>
              </a:effectLst>
              <a:latin typeface="+mj-lt"/>
              <a:ea typeface="+mj-lt"/>
              <a:cs typeface="+mj-lt"/>
            </a:endParaRPr>
          </a:p>
        </p:txBody>
      </p:sp>
      <p:sp>
        <p:nvSpPr>
          <p:cNvPr id="14344" name="Rectangle 10"/>
          <p:cNvSpPr>
            <a:spLocks noChangeArrowheads="1"/>
          </p:cNvSpPr>
          <p:nvPr/>
        </p:nvSpPr>
        <p:spPr bwMode="auto">
          <a:xfrm>
            <a:off x="228600" y="1828800"/>
            <a:ext cx="2590800" cy="4400550"/>
          </a:xfrm>
          <a:prstGeom prst="rect">
            <a:avLst/>
          </a:prstGeom>
          <a:noFill/>
          <a:ln w="9525">
            <a:noFill/>
            <a:miter lim="800000"/>
            <a:headEnd/>
            <a:tailEnd/>
          </a:ln>
        </p:spPr>
        <p:txBody>
          <a:bodyPr>
            <a:spAutoFit/>
          </a:bodyPr>
          <a:lstStyle/>
          <a:p>
            <a:r>
              <a:rPr lang="en-US" sz="2000" b="1">
                <a:solidFill>
                  <a:srgbClr val="0000FF"/>
                </a:solidFill>
                <a:latin typeface="Times New Roman" pitchFamily="18" charset="0"/>
                <a:cs typeface="Times New Roman" pitchFamily="18" charset="0"/>
              </a:rPr>
              <a:t>Chớp</a:t>
            </a:r>
          </a:p>
          <a:p>
            <a:r>
              <a:rPr lang="en-US" sz="2000" b="1">
                <a:solidFill>
                  <a:srgbClr val="0000FF"/>
                </a:solidFill>
                <a:latin typeface="Times New Roman" pitchFamily="18" charset="0"/>
                <a:cs typeface="Times New Roman" pitchFamily="18" charset="0"/>
              </a:rPr>
              <a:t>Rạch ngang trời</a:t>
            </a:r>
          </a:p>
          <a:p>
            <a:r>
              <a:rPr lang="en-US" sz="2000" b="1">
                <a:solidFill>
                  <a:srgbClr val="0000FF"/>
                </a:solidFill>
                <a:latin typeface="Times New Roman" pitchFamily="18" charset="0"/>
                <a:cs typeface="Times New Roman" pitchFamily="18" charset="0"/>
              </a:rPr>
              <a:t>Khô khốc </a:t>
            </a:r>
          </a:p>
          <a:p>
            <a:r>
              <a:rPr lang="en-US" sz="2000" b="1">
                <a:solidFill>
                  <a:srgbClr val="0000FF"/>
                </a:solidFill>
                <a:latin typeface="Times New Roman" pitchFamily="18" charset="0"/>
                <a:cs typeface="Times New Roman" pitchFamily="18" charset="0"/>
              </a:rPr>
              <a:t>Sấm</a:t>
            </a:r>
          </a:p>
          <a:p>
            <a:r>
              <a:rPr lang="en-US" sz="2000" b="1">
                <a:solidFill>
                  <a:srgbClr val="0000FF"/>
                </a:solidFill>
                <a:latin typeface="Times New Roman" pitchFamily="18" charset="0"/>
                <a:cs typeface="Times New Roman" pitchFamily="18" charset="0"/>
              </a:rPr>
              <a:t>Ghé xuống sân</a:t>
            </a:r>
          </a:p>
          <a:p>
            <a:r>
              <a:rPr lang="vi-VN" sz="2000" b="1">
                <a:solidFill>
                  <a:srgbClr val="0000FF"/>
                </a:solidFill>
                <a:latin typeface="Times New Roman" pitchFamily="18" charset="0"/>
                <a:cs typeface="Times New Roman" pitchFamily="18" charset="0"/>
              </a:rPr>
              <a:t>Khanh khách cười</a:t>
            </a:r>
          </a:p>
          <a:p>
            <a:r>
              <a:rPr lang="en-US" sz="2000" b="1">
                <a:solidFill>
                  <a:srgbClr val="0000FF"/>
                </a:solidFill>
                <a:latin typeface="Times New Roman" pitchFamily="18" charset="0"/>
                <a:cs typeface="Times New Roman" pitchFamily="18" charset="0"/>
              </a:rPr>
              <a:t>Cây dừa</a:t>
            </a:r>
          </a:p>
          <a:p>
            <a:r>
              <a:rPr lang="en-US" sz="2000" b="1">
                <a:solidFill>
                  <a:srgbClr val="0000FF"/>
                </a:solidFill>
                <a:latin typeface="Times New Roman" pitchFamily="18" charset="0"/>
                <a:cs typeface="Times New Roman" pitchFamily="18" charset="0"/>
              </a:rPr>
              <a:t>Sải tay</a:t>
            </a:r>
          </a:p>
          <a:p>
            <a:r>
              <a:rPr lang="vi-VN" sz="2000" b="1">
                <a:solidFill>
                  <a:srgbClr val="0000FF"/>
                </a:solidFill>
                <a:latin typeface="Times New Roman" pitchFamily="18" charset="0"/>
                <a:cs typeface="Times New Roman" pitchFamily="18" charset="0"/>
              </a:rPr>
              <a:t>Bơi </a:t>
            </a:r>
            <a:endParaRPr lang="en-US" sz="2000" b="1">
              <a:solidFill>
                <a:srgbClr val="0000FF"/>
              </a:solidFill>
              <a:latin typeface="Times New Roman" pitchFamily="18" charset="0"/>
              <a:cs typeface="Times New Roman" pitchFamily="18" charset="0"/>
            </a:endParaRPr>
          </a:p>
          <a:p>
            <a:r>
              <a:rPr lang="vi-VN" sz="2000" b="1">
                <a:solidFill>
                  <a:srgbClr val="0000FF"/>
                </a:solidFill>
                <a:latin typeface="Times New Roman" pitchFamily="18" charset="0"/>
                <a:cs typeface="Times New Roman" pitchFamily="18" charset="0"/>
              </a:rPr>
              <a:t>Ngọn mùng tơi</a:t>
            </a:r>
          </a:p>
          <a:p>
            <a:r>
              <a:rPr lang="en-US" sz="2000" b="1">
                <a:solidFill>
                  <a:srgbClr val="0000FF"/>
                </a:solidFill>
                <a:latin typeface="Times New Roman" pitchFamily="18" charset="0"/>
                <a:cs typeface="Times New Roman" pitchFamily="18" charset="0"/>
              </a:rPr>
              <a:t>Nhảy múa</a:t>
            </a:r>
          </a:p>
          <a:p>
            <a:r>
              <a:rPr lang="vi-VN" sz="2000" b="1">
                <a:solidFill>
                  <a:srgbClr val="0000FF"/>
                </a:solidFill>
                <a:latin typeface="Times New Roman" pitchFamily="18" charset="0"/>
                <a:cs typeface="Times New Roman" pitchFamily="18" charset="0"/>
              </a:rPr>
              <a:t>Mưa</a:t>
            </a:r>
          </a:p>
          <a:p>
            <a:r>
              <a:rPr lang="vi-VN" sz="2000" b="1">
                <a:solidFill>
                  <a:srgbClr val="0000FF"/>
                </a:solidFill>
                <a:latin typeface="Times New Roman" pitchFamily="18" charset="0"/>
                <a:cs typeface="Times New Roman" pitchFamily="18" charset="0"/>
              </a:rPr>
              <a:t>Mưa</a:t>
            </a:r>
          </a:p>
          <a:p>
            <a:r>
              <a:rPr lang="vi-VN" sz="2000" b="1">
                <a:solidFill>
                  <a:srgbClr val="0000FF"/>
                </a:solidFill>
                <a:latin typeface="Times New Roman" pitchFamily="18" charset="0"/>
                <a:cs typeface="Times New Roman" pitchFamily="18" charset="0"/>
              </a:rPr>
              <a:t>U ù như xay lúa</a:t>
            </a:r>
          </a:p>
        </p:txBody>
      </p:sp>
      <p:sp>
        <p:nvSpPr>
          <p:cNvPr id="14345" name="Rectangle 11"/>
          <p:cNvSpPr>
            <a:spLocks noChangeArrowheads="1"/>
          </p:cNvSpPr>
          <p:nvPr/>
        </p:nvSpPr>
        <p:spPr bwMode="auto">
          <a:xfrm>
            <a:off x="3048000" y="1828800"/>
            <a:ext cx="3352800" cy="5094288"/>
          </a:xfrm>
          <a:prstGeom prst="rect">
            <a:avLst/>
          </a:prstGeom>
          <a:noFill/>
          <a:ln w="9525">
            <a:noFill/>
            <a:miter lim="800000"/>
            <a:headEnd/>
            <a:tailEnd/>
          </a:ln>
        </p:spPr>
        <p:txBody>
          <a:bodyPr>
            <a:spAutoFit/>
          </a:bodyPr>
          <a:lstStyle/>
          <a:p>
            <a:r>
              <a:rPr lang="en-US" sz="2000" b="1">
                <a:solidFill>
                  <a:srgbClr val="0000FF"/>
                </a:solidFill>
                <a:latin typeface="Times New Roman" pitchFamily="18" charset="0"/>
                <a:cs typeface="Times New Roman" pitchFamily="18" charset="0"/>
              </a:rPr>
              <a:t>Lôp bộp</a:t>
            </a:r>
          </a:p>
          <a:p>
            <a:r>
              <a:rPr lang="en-US" sz="2000" b="1">
                <a:solidFill>
                  <a:srgbClr val="0000FF"/>
                </a:solidFill>
                <a:latin typeface="Times New Roman" pitchFamily="18" charset="0"/>
                <a:cs typeface="Times New Roman" pitchFamily="18" charset="0"/>
              </a:rPr>
              <a:t>Lôp bộp</a:t>
            </a:r>
          </a:p>
          <a:p>
            <a:r>
              <a:rPr lang="vi-VN" sz="2000" b="1">
                <a:solidFill>
                  <a:srgbClr val="0000FF"/>
                </a:solidFill>
                <a:latin typeface="Times New Roman" pitchFamily="18" charset="0"/>
                <a:cs typeface="Times New Roman" pitchFamily="18" charset="0"/>
              </a:rPr>
              <a:t>Rơi</a:t>
            </a:r>
          </a:p>
          <a:p>
            <a:r>
              <a:rPr lang="vi-VN" sz="2000" b="1">
                <a:solidFill>
                  <a:srgbClr val="0000FF"/>
                </a:solidFill>
                <a:latin typeface="Times New Roman" pitchFamily="18" charset="0"/>
                <a:cs typeface="Times New Roman" pitchFamily="18" charset="0"/>
              </a:rPr>
              <a:t>Rơi</a:t>
            </a:r>
            <a:endParaRPr lang="en-US" sz="2000" b="1">
              <a:solidFill>
                <a:srgbClr val="0000FF"/>
              </a:solidFill>
              <a:latin typeface="Times New Roman" pitchFamily="18" charset="0"/>
              <a:cs typeface="Times New Roman" pitchFamily="18" charset="0"/>
            </a:endParaRPr>
          </a:p>
          <a:p>
            <a:r>
              <a:rPr lang="en-US" sz="2000" b="1">
                <a:solidFill>
                  <a:srgbClr val="0000FF"/>
                </a:solidFill>
                <a:latin typeface="Times New Roman" pitchFamily="18" charset="0"/>
                <a:cs typeface="Times New Roman" pitchFamily="18" charset="0"/>
              </a:rPr>
              <a:t>Đất trời</a:t>
            </a:r>
          </a:p>
          <a:p>
            <a:r>
              <a:rPr lang="vi-VN" sz="2000" b="1">
                <a:solidFill>
                  <a:srgbClr val="0000FF"/>
                </a:solidFill>
                <a:latin typeface="Times New Roman" pitchFamily="18" charset="0"/>
                <a:cs typeface="Times New Roman" pitchFamily="18" charset="0"/>
              </a:rPr>
              <a:t>Mù trắng nước</a:t>
            </a:r>
          </a:p>
          <a:p>
            <a:r>
              <a:rPr lang="vi-VN" sz="2000" b="1">
                <a:solidFill>
                  <a:srgbClr val="0000FF"/>
                </a:solidFill>
                <a:latin typeface="Times New Roman" pitchFamily="18" charset="0"/>
                <a:cs typeface="Times New Roman" pitchFamily="18" charset="0"/>
              </a:rPr>
              <a:t>Mưa chéo mặt sân</a:t>
            </a:r>
          </a:p>
          <a:p>
            <a:r>
              <a:rPr lang="en-US" sz="2000" b="1">
                <a:solidFill>
                  <a:srgbClr val="0000FF"/>
                </a:solidFill>
                <a:latin typeface="Times New Roman" pitchFamily="18" charset="0"/>
                <a:cs typeface="Times New Roman" pitchFamily="18" charset="0"/>
              </a:rPr>
              <a:t>Sủi bọt</a:t>
            </a:r>
          </a:p>
          <a:p>
            <a:r>
              <a:rPr lang="en-US" sz="2000" b="1">
                <a:solidFill>
                  <a:srgbClr val="0000FF"/>
                </a:solidFill>
                <a:latin typeface="Times New Roman" pitchFamily="18" charset="0"/>
                <a:cs typeface="Times New Roman" pitchFamily="18" charset="0"/>
              </a:rPr>
              <a:t>Cóc nhảy chồm chồm</a:t>
            </a:r>
          </a:p>
          <a:p>
            <a:r>
              <a:rPr lang="en-US" sz="2000" b="1">
                <a:solidFill>
                  <a:srgbClr val="0000FF"/>
                </a:solidFill>
                <a:latin typeface="Times New Roman" pitchFamily="18" charset="0"/>
                <a:cs typeface="Times New Roman" pitchFamily="18" charset="0"/>
              </a:rPr>
              <a:t>Chó sủa</a:t>
            </a:r>
          </a:p>
          <a:p>
            <a:r>
              <a:rPr lang="en-US" sz="2000" b="1">
                <a:solidFill>
                  <a:srgbClr val="0000FF"/>
                </a:solidFill>
                <a:latin typeface="Times New Roman" pitchFamily="18" charset="0"/>
                <a:cs typeface="Times New Roman" pitchFamily="18" charset="0"/>
              </a:rPr>
              <a:t>Cây lá hả hê</a:t>
            </a:r>
          </a:p>
          <a:p>
            <a:r>
              <a:rPr lang="pt-BR" sz="2000" b="1">
                <a:solidFill>
                  <a:srgbClr val="0000FF"/>
                </a:solidFill>
                <a:latin typeface="Times New Roman" pitchFamily="18" charset="0"/>
                <a:cs typeface="Times New Roman" pitchFamily="18" charset="0"/>
              </a:rPr>
              <a:t>Bố em đi cày về</a:t>
            </a:r>
          </a:p>
          <a:p>
            <a:r>
              <a:rPr lang="en-US" sz="2000" b="1">
                <a:solidFill>
                  <a:srgbClr val="0000FF"/>
                </a:solidFill>
                <a:latin typeface="Times New Roman" pitchFamily="18" charset="0"/>
                <a:cs typeface="Times New Roman" pitchFamily="18" charset="0"/>
              </a:rPr>
              <a:t>Đội sấm</a:t>
            </a:r>
          </a:p>
          <a:p>
            <a:r>
              <a:rPr lang="en-US" sz="2000" b="1">
                <a:solidFill>
                  <a:srgbClr val="0000FF"/>
                </a:solidFill>
                <a:latin typeface="Times New Roman" pitchFamily="18" charset="0"/>
                <a:cs typeface="Times New Roman" pitchFamily="18" charset="0"/>
              </a:rPr>
              <a:t>Đội chớp</a:t>
            </a:r>
          </a:p>
          <a:p>
            <a:r>
              <a:rPr lang="vi-VN" sz="2000" b="1">
                <a:solidFill>
                  <a:srgbClr val="0000FF"/>
                </a:solidFill>
                <a:latin typeface="Times New Roman" pitchFamily="18" charset="0"/>
                <a:cs typeface="Times New Roman" pitchFamily="18" charset="0"/>
              </a:rPr>
              <a:t>Đội cả trời mưa… </a:t>
            </a:r>
          </a:p>
          <a:p>
            <a:pPr>
              <a:spcBef>
                <a:spcPts val="600"/>
              </a:spcBef>
            </a:pPr>
            <a:r>
              <a:rPr lang="vi-VN" sz="2000" b="1">
                <a:solidFill>
                  <a:srgbClr val="0000FF"/>
                </a:solidFill>
                <a:latin typeface="Times New Roman" pitchFamily="18" charset="0"/>
                <a:cs typeface="Times New Roman" pitchFamily="18" charset="0"/>
              </a:rPr>
              <a:t>         (</a:t>
            </a:r>
            <a:r>
              <a:rPr lang="vi-VN" sz="2000" b="1" i="1">
                <a:solidFill>
                  <a:srgbClr val="0000FF"/>
                </a:solidFill>
                <a:latin typeface="Times New Roman" pitchFamily="18" charset="0"/>
                <a:cs typeface="Times New Roman" pitchFamily="18" charset="0"/>
              </a:rPr>
              <a:t>Trần Đăng Khoa)</a:t>
            </a:r>
            <a:endParaRPr lang="vi-VN" sz="2000" b="1">
              <a:solidFill>
                <a:srgbClr val="0000FF"/>
              </a:solidFill>
              <a:latin typeface="Times New Roman" pitchFamily="18" charset="0"/>
              <a:cs typeface="Times New Roman" pitchFamily="18" charset="0"/>
            </a:endParaRPr>
          </a:p>
        </p:txBody>
      </p:sp>
      <p:sp>
        <p:nvSpPr>
          <p:cNvPr id="14347" name="Text Box 11"/>
          <p:cNvSpPr txBox="1">
            <a:spLocks noChangeArrowheads="1"/>
          </p:cNvSpPr>
          <p:nvPr/>
        </p:nvSpPr>
        <p:spPr bwMode="auto">
          <a:xfrm>
            <a:off x="0" y="0"/>
            <a:ext cx="8915400" cy="1374775"/>
          </a:xfrm>
          <a:prstGeom prst="rect">
            <a:avLst/>
          </a:prstGeom>
          <a:noFill/>
          <a:ln w="9525">
            <a:noFill/>
            <a:miter lim="800000"/>
            <a:headEnd/>
            <a:tailEnd/>
          </a:ln>
        </p:spPr>
        <p:txBody>
          <a:bodyPr>
            <a:spAutoFit/>
          </a:bodyPr>
          <a:lstStyle/>
          <a:p>
            <a:pPr>
              <a:lnSpc>
                <a:spcPts val="3400"/>
              </a:lnSpc>
            </a:pPr>
            <a:r>
              <a:rPr lang="vi-VN" sz="2800" b="1">
                <a:solidFill>
                  <a:srgbClr val="FF0000"/>
                </a:solidFill>
                <a:latin typeface="Times New Roman" pitchFamily="18" charset="0"/>
                <a:cs typeface="Times New Roman" pitchFamily="18" charset="0"/>
              </a:rPr>
              <a:t>2</a:t>
            </a:r>
            <a:r>
              <a:rPr lang="en-US" sz="2800" b="1">
                <a:solidFill>
                  <a:srgbClr val="FF0000"/>
                </a:solidFill>
                <a:latin typeface="Times New Roman" pitchFamily="18" charset="0"/>
                <a:cs typeface="Times New Roman" pitchFamily="18" charset="0"/>
              </a:rPr>
              <a:t>.</a:t>
            </a:r>
            <a:r>
              <a:rPr lang="vi-VN" sz="2800" b="1">
                <a:solidFill>
                  <a:srgbClr val="FF0000"/>
                </a:solidFill>
                <a:latin typeface="Times New Roman" pitchFamily="18" charset="0"/>
                <a:cs typeface="Times New Roman" pitchFamily="18" charset="0"/>
              </a:rPr>
              <a:t> Em thích những hình ảnh nào trong đoạn trích dưới đây? Hãy viết 1, 2 câu miêu tả một trong những hình ảnh đó.</a:t>
            </a:r>
            <a:endParaRPr lang="en-US" sz="2800" b="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343"/>
                                        </p:tgtEl>
                                        <p:attrNameLst>
                                          <p:attrName>style.visibility</p:attrName>
                                        </p:attrNameLst>
                                      </p:cBhvr>
                                      <p:to>
                                        <p:strVal val="visible"/>
                                      </p:to>
                                    </p:set>
                                    <p:anim calcmode="lin" valueType="num">
                                      <p:cBhvr additive="base">
                                        <p:cTn id="14" dur="500" fill="hold"/>
                                        <p:tgtEl>
                                          <p:spTgt spid="14343"/>
                                        </p:tgtEl>
                                        <p:attrNameLst>
                                          <p:attrName>ppt_x</p:attrName>
                                        </p:attrNameLst>
                                      </p:cBhvr>
                                      <p:tavLst>
                                        <p:tav tm="0">
                                          <p:val>
                                            <p:strVal val="#ppt_x"/>
                                          </p:val>
                                        </p:tav>
                                        <p:tav tm="100000">
                                          <p:val>
                                            <p:strVal val="#ppt_x"/>
                                          </p:val>
                                        </p:tav>
                                      </p:tavLst>
                                    </p:anim>
                                    <p:anim calcmode="lin" valueType="num">
                                      <p:cBhvr additive="base">
                                        <p:cTn id="15" dur="500" fill="hold"/>
                                        <p:tgtEl>
                                          <p:spTgt spid="1434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4344"/>
                                        </p:tgtEl>
                                        <p:attrNameLst>
                                          <p:attrName>style.visibility</p:attrName>
                                        </p:attrNameLst>
                                      </p:cBhvr>
                                      <p:to>
                                        <p:strVal val="visible"/>
                                      </p:to>
                                    </p:set>
                                    <p:anim calcmode="discrete" valueType="clr">
                                      <p:cBhvr override="childStyle">
                                        <p:cTn id="19" dur="80"/>
                                        <p:tgtEl>
                                          <p:spTgt spid="1434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344"/>
                                        </p:tgtEl>
                                        <p:attrNameLst>
                                          <p:attrName>fillcolor</p:attrName>
                                        </p:attrNameLst>
                                      </p:cBhvr>
                                      <p:tavLst>
                                        <p:tav tm="0">
                                          <p:val>
                                            <p:clrVal>
                                              <a:schemeClr val="accent2"/>
                                            </p:clrVal>
                                          </p:val>
                                        </p:tav>
                                        <p:tav tm="50000">
                                          <p:val>
                                            <p:clrVal>
                                              <a:schemeClr val="hlink"/>
                                            </p:clrVal>
                                          </p:val>
                                        </p:tav>
                                      </p:tavLst>
                                    </p:anim>
                                    <p:set>
                                      <p:cBhvr>
                                        <p:cTn id="21" dur="80"/>
                                        <p:tgtEl>
                                          <p:spTgt spid="14344"/>
                                        </p:tgtEl>
                                        <p:attrNameLst>
                                          <p:attrName>fill.type</p:attrName>
                                        </p:attrNameLst>
                                      </p:cBhvr>
                                      <p:to>
                                        <p:strVal val="solid"/>
                                      </p:to>
                                    </p:set>
                                  </p:childTnLst>
                                </p:cTn>
                              </p:par>
                            </p:childTnLst>
                          </p:cTn>
                        </p:par>
                        <p:par>
                          <p:cTn id="22" fill="hold">
                            <p:stCondLst>
                              <p:cond delay="46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4345"/>
                                        </p:tgtEl>
                                        <p:attrNameLst>
                                          <p:attrName>style.visibility</p:attrName>
                                        </p:attrNameLst>
                                      </p:cBhvr>
                                      <p:to>
                                        <p:strVal val="visible"/>
                                      </p:to>
                                    </p:set>
                                    <p:anim calcmode="discrete" valueType="clr">
                                      <p:cBhvr override="childStyle">
                                        <p:cTn id="25"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4345"/>
                                        </p:tgtEl>
                                        <p:attrNameLst>
                                          <p:attrName>fillcolor</p:attrName>
                                        </p:attrNameLst>
                                      </p:cBhvr>
                                      <p:tavLst>
                                        <p:tav tm="0">
                                          <p:val>
                                            <p:clrVal>
                                              <a:schemeClr val="accent2"/>
                                            </p:clrVal>
                                          </p:val>
                                        </p:tav>
                                        <p:tav tm="50000">
                                          <p:val>
                                            <p:clrVal>
                                              <a:schemeClr val="hlink"/>
                                            </p:clrVal>
                                          </p:val>
                                        </p:tav>
                                      </p:tavLst>
                                    </p:anim>
                                    <p:set>
                                      <p:cBhvr>
                                        <p:cTn id="27" dur="80"/>
                                        <p:tgtEl>
                                          <p:spTgt spid="1434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 calcmode="lin" valueType="num">
                                      <p:cBhvr additive="base">
                                        <p:cTn id="32" dur="500" fill="hold"/>
                                        <p:tgtEl>
                                          <p:spTgt spid="14342"/>
                                        </p:tgtEl>
                                        <p:attrNameLst>
                                          <p:attrName>ppt_x</p:attrName>
                                        </p:attrNameLst>
                                      </p:cBhvr>
                                      <p:tavLst>
                                        <p:tav tm="0">
                                          <p:val>
                                            <p:strVal val="#ppt_x"/>
                                          </p:val>
                                        </p:tav>
                                        <p:tav tm="100000">
                                          <p:val>
                                            <p:strVal val="#ppt_x"/>
                                          </p:val>
                                        </p:tav>
                                      </p:tavLst>
                                    </p:anim>
                                    <p:anim calcmode="lin" valueType="num">
                                      <p:cBhvr additive="base">
                                        <p:cTn id="3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p:bldP spid="14345" grpId="0"/>
      <p:bldP spid="143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WordArt 13"/>
          <p:cNvSpPr>
            <a:spLocks noChangeArrowheads="1" noChangeShapeType="1" noTextEdit="1"/>
          </p:cNvSpPr>
          <p:nvPr/>
        </p:nvSpPr>
        <p:spPr bwMode="auto">
          <a:xfrm>
            <a:off x="2743200" y="152400"/>
            <a:ext cx="1905000" cy="533400"/>
          </a:xfrm>
          <a:prstGeom prst="rect">
            <a:avLst/>
          </a:prstGeom>
        </p:spPr>
        <p:txBody>
          <a:bodyPr wrap="none" fromWordArt="1">
            <a:prstTxWarp prst="textWave1">
              <a:avLst>
                <a:gd name="adj1" fmla="val 13005"/>
                <a:gd name="adj2" fmla="val 0"/>
              </a:avLst>
            </a:prstTxWarp>
          </a:bodyPr>
          <a:lstStyle/>
          <a:p>
            <a:pPr algn="ctr"/>
            <a:r>
              <a:rPr lang="vi-VN" sz="2800" b="1" kern="10">
                <a:ln w="9525">
                  <a:noFill/>
                  <a:round/>
                  <a:headEnd/>
                  <a:tailEnd/>
                </a:ln>
                <a:solidFill>
                  <a:srgbClr val="FF0000"/>
                </a:solidFill>
                <a:effectLst>
                  <a:outerShdw dist="53882" dir="2700000" algn="ctr" rotWithShape="0">
                    <a:srgbClr val="C0C0C0">
                      <a:alpha val="79999"/>
                    </a:srgbClr>
                  </a:outerShdw>
                </a:effectLst>
                <a:latin typeface="+mj-lt"/>
                <a:ea typeface="+mj-lt"/>
                <a:cs typeface="+mj-lt"/>
              </a:rPr>
              <a:t>MƯA</a:t>
            </a:r>
            <a:endParaRPr lang="en-US" sz="2800" b="1" kern="10">
              <a:ln w="9525">
                <a:noFill/>
                <a:round/>
                <a:headEnd/>
                <a:tailEnd/>
              </a:ln>
              <a:solidFill>
                <a:srgbClr val="FF0000"/>
              </a:solidFill>
              <a:effectLst>
                <a:outerShdw dist="53882" dir="2700000" algn="ctr" rotWithShape="0">
                  <a:srgbClr val="C0C0C0">
                    <a:alpha val="79999"/>
                  </a:srgbClr>
                </a:outerShdw>
              </a:effectLst>
              <a:latin typeface="+mj-lt"/>
              <a:ea typeface="+mj-lt"/>
              <a:cs typeface="+mj-lt"/>
            </a:endParaRPr>
          </a:p>
        </p:txBody>
      </p:sp>
      <p:sp>
        <p:nvSpPr>
          <p:cNvPr id="14344" name="Rectangle 10"/>
          <p:cNvSpPr>
            <a:spLocks noChangeArrowheads="1"/>
          </p:cNvSpPr>
          <p:nvPr/>
        </p:nvSpPr>
        <p:spPr bwMode="auto">
          <a:xfrm>
            <a:off x="228600" y="1066800"/>
            <a:ext cx="2590800" cy="56324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Chớp</a:t>
            </a:r>
          </a:p>
          <a:p>
            <a:r>
              <a:rPr lang="en-US" sz="2400" b="1">
                <a:solidFill>
                  <a:srgbClr val="0000FF"/>
                </a:solidFill>
                <a:latin typeface="Times New Roman" pitchFamily="18" charset="0"/>
                <a:cs typeface="Times New Roman" pitchFamily="18" charset="0"/>
              </a:rPr>
              <a:t>Rạch ngang trời</a:t>
            </a:r>
          </a:p>
          <a:p>
            <a:r>
              <a:rPr lang="en-US" sz="2400" b="1">
                <a:solidFill>
                  <a:srgbClr val="0000FF"/>
                </a:solidFill>
                <a:latin typeface="Times New Roman" pitchFamily="18" charset="0"/>
                <a:cs typeface="Times New Roman" pitchFamily="18" charset="0"/>
              </a:rPr>
              <a:t>Khô khốc </a:t>
            </a:r>
          </a:p>
          <a:p>
            <a:r>
              <a:rPr lang="en-US" sz="2400" b="1">
                <a:solidFill>
                  <a:srgbClr val="0000FF"/>
                </a:solidFill>
                <a:latin typeface="Times New Roman" pitchFamily="18" charset="0"/>
                <a:cs typeface="Times New Roman" pitchFamily="18" charset="0"/>
              </a:rPr>
              <a:t>Sấm</a:t>
            </a:r>
          </a:p>
          <a:p>
            <a:r>
              <a:rPr lang="en-US" sz="2400" b="1">
                <a:solidFill>
                  <a:srgbClr val="0000FF"/>
                </a:solidFill>
                <a:latin typeface="Times New Roman" pitchFamily="18" charset="0"/>
                <a:cs typeface="Times New Roman" pitchFamily="18" charset="0"/>
              </a:rPr>
              <a:t>Ghé xuống sân</a:t>
            </a:r>
          </a:p>
          <a:p>
            <a:r>
              <a:rPr lang="vi-VN" sz="2400" b="1">
                <a:solidFill>
                  <a:srgbClr val="0000FF"/>
                </a:solidFill>
                <a:latin typeface="Times New Roman" pitchFamily="18" charset="0"/>
                <a:cs typeface="Times New Roman" pitchFamily="18" charset="0"/>
              </a:rPr>
              <a:t>Khanh khách cười</a:t>
            </a:r>
          </a:p>
          <a:p>
            <a:r>
              <a:rPr lang="en-US" sz="2400" b="1">
                <a:solidFill>
                  <a:srgbClr val="0000FF"/>
                </a:solidFill>
                <a:latin typeface="Times New Roman" pitchFamily="18" charset="0"/>
                <a:cs typeface="Times New Roman" pitchFamily="18" charset="0"/>
              </a:rPr>
              <a:t>Cây dừa</a:t>
            </a:r>
          </a:p>
          <a:p>
            <a:r>
              <a:rPr lang="en-US" sz="2400" b="1">
                <a:solidFill>
                  <a:srgbClr val="0000FF"/>
                </a:solidFill>
                <a:latin typeface="Times New Roman" pitchFamily="18" charset="0"/>
                <a:cs typeface="Times New Roman" pitchFamily="18" charset="0"/>
              </a:rPr>
              <a:t>Sải tay</a:t>
            </a:r>
          </a:p>
          <a:p>
            <a:r>
              <a:rPr lang="vi-VN" sz="2400" b="1">
                <a:solidFill>
                  <a:srgbClr val="0000FF"/>
                </a:solidFill>
                <a:latin typeface="Times New Roman" pitchFamily="18" charset="0"/>
                <a:cs typeface="Times New Roman" pitchFamily="18" charset="0"/>
              </a:rPr>
              <a:t>Bơi </a:t>
            </a:r>
            <a:endParaRPr lang="en-US" sz="2400" b="1">
              <a:solidFill>
                <a:srgbClr val="0000FF"/>
              </a:solidFill>
              <a:latin typeface="Times New Roman" pitchFamily="18" charset="0"/>
              <a:cs typeface="Times New Roman" pitchFamily="18" charset="0"/>
            </a:endParaRPr>
          </a:p>
          <a:p>
            <a:r>
              <a:rPr lang="vi-VN" sz="2400" b="1">
                <a:solidFill>
                  <a:srgbClr val="0000FF"/>
                </a:solidFill>
                <a:latin typeface="Times New Roman" pitchFamily="18" charset="0"/>
                <a:cs typeface="Times New Roman" pitchFamily="18" charset="0"/>
              </a:rPr>
              <a:t>Ngọn mùng tơi</a:t>
            </a:r>
          </a:p>
          <a:p>
            <a:r>
              <a:rPr lang="en-US" sz="2400" b="1">
                <a:solidFill>
                  <a:srgbClr val="0000FF"/>
                </a:solidFill>
                <a:latin typeface="Times New Roman" pitchFamily="18" charset="0"/>
                <a:cs typeface="Times New Roman" pitchFamily="18" charset="0"/>
              </a:rPr>
              <a:t>Nhảy múa</a:t>
            </a:r>
          </a:p>
          <a:p>
            <a:r>
              <a:rPr lang="vi-VN" sz="2400" b="1">
                <a:solidFill>
                  <a:srgbClr val="0000FF"/>
                </a:solidFill>
                <a:latin typeface="Times New Roman" pitchFamily="18" charset="0"/>
                <a:cs typeface="Times New Roman" pitchFamily="18" charset="0"/>
              </a:rPr>
              <a:t>Mưa</a:t>
            </a:r>
          </a:p>
          <a:p>
            <a:r>
              <a:rPr lang="vi-VN" sz="2400" b="1">
                <a:solidFill>
                  <a:srgbClr val="0000FF"/>
                </a:solidFill>
                <a:latin typeface="Times New Roman" pitchFamily="18" charset="0"/>
                <a:cs typeface="Times New Roman" pitchFamily="18" charset="0"/>
              </a:rPr>
              <a:t>Mưa</a:t>
            </a:r>
          </a:p>
          <a:p>
            <a:r>
              <a:rPr lang="vi-VN" sz="2400" b="1">
                <a:solidFill>
                  <a:srgbClr val="0000FF"/>
                </a:solidFill>
                <a:latin typeface="Times New Roman" pitchFamily="18" charset="0"/>
                <a:cs typeface="Times New Roman" pitchFamily="18" charset="0"/>
              </a:rPr>
              <a:t>U ù như xay lúa</a:t>
            </a:r>
          </a:p>
        </p:txBody>
      </p:sp>
      <p:sp>
        <p:nvSpPr>
          <p:cNvPr id="14345" name="Rectangle 11"/>
          <p:cNvSpPr>
            <a:spLocks noChangeArrowheads="1"/>
          </p:cNvSpPr>
          <p:nvPr/>
        </p:nvSpPr>
        <p:spPr bwMode="auto">
          <a:xfrm>
            <a:off x="4800600" y="914400"/>
            <a:ext cx="4343400" cy="6078538"/>
          </a:xfrm>
          <a:prstGeom prst="rect">
            <a:avLst/>
          </a:prstGeom>
          <a:noFill/>
          <a:ln w="9525">
            <a:noFill/>
            <a:miter lim="800000"/>
            <a:headEnd/>
            <a:tailEnd/>
          </a:ln>
        </p:spPr>
        <p:txBody>
          <a:bodyPr>
            <a:spAutoFit/>
          </a:bodyPr>
          <a:lstStyle/>
          <a:p>
            <a:pPr>
              <a:defRPr/>
            </a:pPr>
            <a:r>
              <a:rPr lang="en-US" sz="2400" b="1" dirty="0">
                <a:solidFill>
                  <a:srgbClr val="0000FF"/>
                </a:solidFill>
                <a:latin typeface="Times New Roman" pitchFamily="18" charset="0"/>
                <a:cs typeface="Times New Roman" pitchFamily="18" charset="0"/>
              </a:rPr>
              <a:t>Lôp bộp</a:t>
            </a:r>
          </a:p>
          <a:p>
            <a:pPr>
              <a:defRPr/>
            </a:pPr>
            <a:r>
              <a:rPr lang="en-US" sz="2400" b="1" dirty="0">
                <a:solidFill>
                  <a:srgbClr val="0000FF"/>
                </a:solidFill>
                <a:latin typeface="Times New Roman" pitchFamily="18" charset="0"/>
                <a:cs typeface="Times New Roman" pitchFamily="18" charset="0"/>
              </a:rPr>
              <a:t>Lôp bộp</a:t>
            </a:r>
          </a:p>
          <a:p>
            <a:pPr>
              <a:defRPr/>
            </a:pPr>
            <a:r>
              <a:rPr lang="vi-VN" sz="2400" b="1" dirty="0">
                <a:solidFill>
                  <a:srgbClr val="0000FF"/>
                </a:solidFill>
                <a:latin typeface="Times New Roman" pitchFamily="18" charset="0"/>
                <a:cs typeface="Times New Roman" pitchFamily="18" charset="0"/>
              </a:rPr>
              <a:t>Rơi</a:t>
            </a:r>
          </a:p>
          <a:p>
            <a:pPr>
              <a:defRPr/>
            </a:pPr>
            <a:r>
              <a:rPr lang="vi-VN" sz="2400" b="1" dirty="0">
                <a:solidFill>
                  <a:srgbClr val="0000FF"/>
                </a:solidFill>
                <a:latin typeface="Times New Roman" pitchFamily="18" charset="0"/>
                <a:cs typeface="Times New Roman" pitchFamily="18" charset="0"/>
              </a:rPr>
              <a:t>Rơi</a:t>
            </a:r>
            <a:endParaRPr lang="en-US" sz="2400" b="1" dirty="0">
              <a:solidFill>
                <a:srgbClr val="0000FF"/>
              </a:solidFill>
              <a:latin typeface="Times New Roman" pitchFamily="18" charset="0"/>
              <a:cs typeface="Times New Roman" pitchFamily="18" charset="0"/>
            </a:endParaRPr>
          </a:p>
          <a:p>
            <a:pPr>
              <a:defRPr/>
            </a:pPr>
            <a:r>
              <a:rPr lang="en-US" sz="2400" b="1" dirty="0">
                <a:solidFill>
                  <a:srgbClr val="0000FF"/>
                </a:solidFill>
                <a:latin typeface="Times New Roman" pitchFamily="18" charset="0"/>
                <a:cs typeface="Times New Roman" pitchFamily="18" charset="0"/>
              </a:rPr>
              <a:t>Đất trời</a:t>
            </a:r>
          </a:p>
          <a:p>
            <a:pPr>
              <a:defRPr/>
            </a:pPr>
            <a:r>
              <a:rPr lang="vi-VN" sz="2400" b="1" dirty="0">
                <a:solidFill>
                  <a:srgbClr val="0000FF"/>
                </a:solidFill>
                <a:latin typeface="Times New Roman" pitchFamily="18" charset="0"/>
                <a:cs typeface="Times New Roman" pitchFamily="18" charset="0"/>
              </a:rPr>
              <a:t>Mù trắng nước</a:t>
            </a:r>
          </a:p>
          <a:p>
            <a:pPr>
              <a:defRPr/>
            </a:pPr>
            <a:r>
              <a:rPr lang="vi-VN" sz="2400" b="1" dirty="0">
                <a:solidFill>
                  <a:srgbClr val="0000FF"/>
                </a:solidFill>
                <a:latin typeface="Times New Roman" pitchFamily="18" charset="0"/>
                <a:cs typeface="Times New Roman" pitchFamily="18" charset="0"/>
              </a:rPr>
              <a:t>Mưa chéo mặt sân</a:t>
            </a:r>
          </a:p>
          <a:p>
            <a:pPr>
              <a:defRPr/>
            </a:pPr>
            <a:r>
              <a:rPr lang="en-US" sz="2400" b="1" dirty="0">
                <a:solidFill>
                  <a:srgbClr val="0000FF"/>
                </a:solidFill>
                <a:latin typeface="Times New Roman" pitchFamily="18" charset="0"/>
                <a:cs typeface="Times New Roman" pitchFamily="18" charset="0"/>
              </a:rPr>
              <a:t>Sủi bọt</a:t>
            </a:r>
          </a:p>
          <a:p>
            <a:pPr>
              <a:defRPr/>
            </a:pPr>
            <a:r>
              <a:rPr lang="en-US" sz="2400" b="1" dirty="0">
                <a:solidFill>
                  <a:srgbClr val="0000FF"/>
                </a:solidFill>
                <a:latin typeface="Times New Roman" pitchFamily="18" charset="0"/>
                <a:cs typeface="Times New Roman" pitchFamily="18" charset="0"/>
              </a:rPr>
              <a:t>Cóc nhảy chồm chồm</a:t>
            </a:r>
          </a:p>
          <a:p>
            <a:pPr>
              <a:defRPr/>
            </a:pPr>
            <a:r>
              <a:rPr lang="en-US" sz="2400" b="1" dirty="0">
                <a:solidFill>
                  <a:srgbClr val="0000FF"/>
                </a:solidFill>
                <a:latin typeface="Times New Roman" pitchFamily="18" charset="0"/>
                <a:cs typeface="Times New Roman" pitchFamily="18" charset="0"/>
              </a:rPr>
              <a:t>Chó sủa</a:t>
            </a:r>
          </a:p>
          <a:p>
            <a:pPr>
              <a:defRPr/>
            </a:pPr>
            <a:r>
              <a:rPr lang="en-US" sz="2400" b="1" dirty="0">
                <a:solidFill>
                  <a:srgbClr val="0000FF"/>
                </a:solidFill>
                <a:latin typeface="Times New Roman" pitchFamily="18" charset="0"/>
                <a:cs typeface="Times New Roman" pitchFamily="18" charset="0"/>
              </a:rPr>
              <a:t>Cây lá hả hê</a:t>
            </a:r>
          </a:p>
          <a:p>
            <a:pPr>
              <a:defRPr/>
            </a:pPr>
            <a:r>
              <a:rPr lang="pt-BR" sz="2400" b="1" dirty="0">
                <a:solidFill>
                  <a:srgbClr val="0000FF"/>
                </a:solidFill>
                <a:latin typeface="Times New Roman" pitchFamily="18" charset="0"/>
                <a:cs typeface="Times New Roman" pitchFamily="18" charset="0"/>
              </a:rPr>
              <a:t>Bố em đi cày về</a:t>
            </a:r>
          </a:p>
          <a:p>
            <a:pPr>
              <a:defRPr/>
            </a:pPr>
            <a:r>
              <a:rPr lang="en-US" sz="2400" b="1" dirty="0">
                <a:solidFill>
                  <a:srgbClr val="0000FF"/>
                </a:solidFill>
                <a:latin typeface="Times New Roman" pitchFamily="18" charset="0"/>
                <a:cs typeface="Times New Roman" pitchFamily="18" charset="0"/>
              </a:rPr>
              <a:t>Đội sấm</a:t>
            </a:r>
          </a:p>
          <a:p>
            <a:pPr>
              <a:defRPr/>
            </a:pPr>
            <a:r>
              <a:rPr lang="en-US" sz="2400" b="1" dirty="0">
                <a:solidFill>
                  <a:srgbClr val="0000FF"/>
                </a:solidFill>
                <a:latin typeface="Times New Roman" pitchFamily="18" charset="0"/>
                <a:cs typeface="Times New Roman" pitchFamily="18" charset="0"/>
              </a:rPr>
              <a:t>Đội chớp</a:t>
            </a:r>
          </a:p>
          <a:p>
            <a:pPr>
              <a:defRPr/>
            </a:pPr>
            <a:r>
              <a:rPr lang="vi-VN" sz="2400" b="1" dirty="0">
                <a:solidFill>
                  <a:srgbClr val="0000FF"/>
                </a:solidFill>
                <a:latin typeface="Times New Roman" pitchFamily="18" charset="0"/>
                <a:cs typeface="Times New Roman" pitchFamily="18" charset="0"/>
              </a:rPr>
              <a:t>Đội cả trời mưa… </a:t>
            </a:r>
          </a:p>
          <a:p>
            <a:pPr>
              <a:spcBef>
                <a:spcPts val="600"/>
              </a:spcBef>
              <a:defRPr/>
            </a:pPr>
            <a:r>
              <a:rPr lang="vi-VN" sz="2400" b="1" dirty="0">
                <a:solidFill>
                  <a:srgbClr val="0000FF"/>
                </a:solidFill>
                <a:latin typeface="+mj-lt"/>
              </a:rPr>
              <a:t>         (</a:t>
            </a:r>
            <a:r>
              <a:rPr lang="vi-VN" sz="2400" b="1" i="1" dirty="0">
                <a:solidFill>
                  <a:srgbClr val="0000FF"/>
                </a:solidFill>
                <a:latin typeface="+mj-lt"/>
              </a:rPr>
              <a:t>Trần Đăng Khoa)</a:t>
            </a:r>
            <a:endParaRPr lang="vi-VN" sz="2400" b="1" dirty="0">
              <a:solidFill>
                <a:srgbClr val="0000FF"/>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4344"/>
                                        </p:tgtEl>
                                        <p:attrNameLst>
                                          <p:attrName>style.visibility</p:attrName>
                                        </p:attrNameLst>
                                      </p:cBhvr>
                                      <p:to>
                                        <p:strVal val="visible"/>
                                      </p:to>
                                    </p:set>
                                    <p:anim calcmode="discrete" valueType="clr">
                                      <p:cBhvr override="childStyle">
                                        <p:cTn id="12" dur="80"/>
                                        <p:tgtEl>
                                          <p:spTgt spid="143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4"/>
                                        </p:tgtEl>
                                        <p:attrNameLst>
                                          <p:attrName>fillcolor</p:attrName>
                                        </p:attrNameLst>
                                      </p:cBhvr>
                                      <p:tavLst>
                                        <p:tav tm="0">
                                          <p:val>
                                            <p:clrVal>
                                              <a:schemeClr val="accent2"/>
                                            </p:clrVal>
                                          </p:val>
                                        </p:tav>
                                        <p:tav tm="50000">
                                          <p:val>
                                            <p:clrVal>
                                              <a:schemeClr val="hlink"/>
                                            </p:clrVal>
                                          </p:val>
                                        </p:tav>
                                      </p:tavLst>
                                    </p:anim>
                                    <p:set>
                                      <p:cBhvr>
                                        <p:cTn id="14" dur="80"/>
                                        <p:tgtEl>
                                          <p:spTgt spid="14344"/>
                                        </p:tgtEl>
                                        <p:attrNameLst>
                                          <p:attrName>fill.type</p:attrName>
                                        </p:attrNameLst>
                                      </p:cBhvr>
                                      <p:to>
                                        <p:strVal val="solid"/>
                                      </p:to>
                                    </p:set>
                                  </p:childTnLst>
                                </p:cTn>
                              </p:par>
                            </p:childTnLst>
                          </p:cTn>
                        </p:par>
                        <p:par>
                          <p:cTn id="15" fill="hold">
                            <p:stCondLst>
                              <p:cond delay="462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5"/>
                                        </p:tgtEl>
                                        <p:attrNameLst>
                                          <p:attrName>style.visibility</p:attrName>
                                        </p:attrNameLst>
                                      </p:cBhvr>
                                      <p:to>
                                        <p:strVal val="visible"/>
                                      </p:to>
                                    </p:set>
                                    <p:anim calcmode="discrete" valueType="clr">
                                      <p:cBhvr override="childStyle">
                                        <p:cTn id="18"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5"/>
                                        </p:tgtEl>
                                        <p:attrNameLst>
                                          <p:attrName>fillcolor</p:attrName>
                                        </p:attrNameLst>
                                      </p:cBhvr>
                                      <p:tavLst>
                                        <p:tav tm="0">
                                          <p:val>
                                            <p:clrVal>
                                              <a:schemeClr val="accent2"/>
                                            </p:clrVal>
                                          </p:val>
                                        </p:tav>
                                        <p:tav tm="50000">
                                          <p:val>
                                            <p:clrVal>
                                              <a:schemeClr val="hlink"/>
                                            </p:clrVal>
                                          </p:val>
                                        </p:tav>
                                      </p:tavLst>
                                    </p:anim>
                                    <p:set>
                                      <p:cBhvr>
                                        <p:cTn id="20" dur="80"/>
                                        <p:tgtEl>
                                          <p:spTgt spid="143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p:bldP spid="143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Káº¿t quáº£ hÃ¬nh áº£nh cho má»t sá» cáº£nh mÆ°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vi-VN"/>
          </a:p>
        </p:txBody>
      </p:sp>
      <p:pic>
        <p:nvPicPr>
          <p:cNvPr id="14339" name="Picture 3" descr="C:\Users\admin\Downloads\Các loại lớp 4B\BÀI GIẢNG POI\Cảnh đẹp\hih-anh-ta-con-mua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ownloads\Các loại lớp 4B\BÀI GIẢNG POI\Cảnh đẹp\con-mua-rao.jpg"/>
          <p:cNvPicPr>
            <a:picLocks noChangeAspect="1" noChangeArrowheads="1"/>
          </p:cNvPicPr>
          <p:nvPr/>
        </p:nvPicPr>
        <p:blipFill>
          <a:blip r:embed="rId2"/>
          <a:srcRect/>
          <a:stretch>
            <a:fillRect/>
          </a:stretch>
        </p:blipFill>
        <p:spPr bwMode="auto">
          <a:xfrm>
            <a:off x="0" y="0"/>
            <a:ext cx="935355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0"/>
            <a:ext cx="9144000" cy="2106613"/>
          </a:xfrm>
          <a:prstGeom prst="rect">
            <a:avLst/>
          </a:prstGeom>
          <a:noFill/>
          <a:ln w="28575">
            <a:solidFill>
              <a:srgbClr val="0000FF"/>
            </a:solidFill>
            <a:miter lim="800000"/>
            <a:headEnd/>
            <a:tailEnd/>
          </a:ln>
        </p:spPr>
        <p:txBody>
          <a:bodyPr>
            <a:spAutoFit/>
          </a:bodyPr>
          <a:lstStyle/>
          <a:p>
            <a:pPr>
              <a:lnSpc>
                <a:spcPts val="4000"/>
              </a:lnSpc>
            </a:pPr>
            <a:r>
              <a:rPr lang="en-US" sz="3000" b="1">
                <a:solidFill>
                  <a:srgbClr val="0000FF"/>
                </a:solidFill>
                <a:latin typeface="Times New Roman" pitchFamily="18" charset="0"/>
              </a:rPr>
              <a:t>    Em thích hình ảnh Mưa ù ù như xay lúa. Có thể tả hình ảnh này như sau: Mưa, tiếng mưa rơi ù ù nghe như tiếng xay lúa. Mưa rơi trên những tàu lá, mái nhà nghe lộp bộp và cả đất trời là một màu trắng xoá.</a:t>
            </a:r>
          </a:p>
        </p:txBody>
      </p:sp>
      <p:sp>
        <p:nvSpPr>
          <p:cNvPr id="23556" name="Text Box 4"/>
          <p:cNvSpPr txBox="1">
            <a:spLocks noChangeArrowheads="1"/>
          </p:cNvSpPr>
          <p:nvPr/>
        </p:nvSpPr>
        <p:spPr bwMode="auto">
          <a:xfrm>
            <a:off x="0" y="2286000"/>
            <a:ext cx="9144000" cy="1970088"/>
          </a:xfrm>
          <a:prstGeom prst="rect">
            <a:avLst/>
          </a:prstGeom>
          <a:noFill/>
          <a:ln w="28575">
            <a:solidFill>
              <a:srgbClr val="006600"/>
            </a:solidFill>
            <a:miter lim="800000"/>
            <a:headEnd/>
            <a:tailEnd/>
          </a:ln>
        </p:spPr>
        <p:txBody>
          <a:bodyPr>
            <a:spAutoFit/>
          </a:bodyPr>
          <a:lstStyle/>
          <a:p>
            <a:r>
              <a:rPr lang="en-US" sz="3200" b="1">
                <a:solidFill>
                  <a:srgbClr val="006600"/>
                </a:solidFill>
                <a:latin typeface="Times New Roman" pitchFamily="18" charset="0"/>
                <a:cs typeface="Times New Roman" pitchFamily="18" charset="0"/>
              </a:rPr>
              <a:t>  </a:t>
            </a:r>
            <a:r>
              <a:rPr lang="en-US" sz="3000" b="1">
                <a:latin typeface="Times New Roman" pitchFamily="18" charset="0"/>
                <a:cs typeface="Times New Roman" pitchFamily="18" charset="0"/>
              </a:rPr>
              <a:t>Em thích hình ảnh Ngọn mùng tươi nhảy múa. Có thể tả hình ảnh này như sau: Ngọn mùng tơi xanh rờn, rung rinh trong màn nước trắng xoá như đang nhảy múa cùng mưa.</a:t>
            </a:r>
          </a:p>
        </p:txBody>
      </p:sp>
      <p:sp>
        <p:nvSpPr>
          <p:cNvPr id="23557" name="Text Box 5"/>
          <p:cNvSpPr txBox="1">
            <a:spLocks noChangeArrowheads="1"/>
          </p:cNvSpPr>
          <p:nvPr/>
        </p:nvSpPr>
        <p:spPr bwMode="auto">
          <a:xfrm>
            <a:off x="0" y="4457700"/>
            <a:ext cx="9144000" cy="2400300"/>
          </a:xfrm>
          <a:prstGeom prst="rect">
            <a:avLst/>
          </a:prstGeom>
          <a:noFill/>
          <a:ln w="38100">
            <a:solidFill>
              <a:srgbClr val="FF0066"/>
            </a:solidFill>
            <a:miter lim="800000"/>
            <a:headEnd/>
            <a:tailEnd/>
          </a:ln>
        </p:spPr>
        <p:txBody>
          <a:bodyPr>
            <a:spAutoFit/>
          </a:bodyPr>
          <a:lstStyle/>
          <a:p>
            <a:r>
              <a:rPr lang="en-US" sz="2800" b="1">
                <a:solidFill>
                  <a:srgbClr val="FF0066"/>
                </a:solidFill>
                <a:latin typeface="Times New Roman" pitchFamily="18" charset="0"/>
                <a:cs typeface="Times New Roman" pitchFamily="18" charset="0"/>
              </a:rPr>
              <a:t>    </a:t>
            </a:r>
            <a:r>
              <a:rPr lang="en-US" sz="3000" b="1">
                <a:solidFill>
                  <a:srgbClr val="FF0000"/>
                </a:solidFill>
                <a:latin typeface="Times New Roman" pitchFamily="18" charset="0"/>
                <a:cs typeface="Times New Roman" pitchFamily="18" charset="0"/>
              </a:rPr>
              <a:t>Em thích hình ảnh Sấm ghé xuống sân khanh khách cười. Có thể tả hình ảnh này như sau:  Sấm rền vang rồi bỗng nhiên “đùng đùng, đoàng đoàng” làm cho mọi người giật nảy mình, tưởng như sấm đang ở ngoài sân, cất tiếng cười khanh khách.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56"/>
                                        </p:tgtEl>
                                        <p:attrNameLst>
                                          <p:attrName>style.visibility</p:attrName>
                                        </p:attrNameLst>
                                      </p:cBhvr>
                                      <p:to>
                                        <p:strVal val="visible"/>
                                      </p:to>
                                    </p:set>
                                    <p:anim calcmode="discrete" valueType="clr">
                                      <p:cBhvr override="childStyle">
                                        <p:cTn id="14"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56"/>
                                        </p:tgtEl>
                                        <p:attrNameLst>
                                          <p:attrName>fillcolor</p:attrName>
                                        </p:attrNameLst>
                                      </p:cBhvr>
                                      <p:tavLst>
                                        <p:tav tm="0">
                                          <p:val>
                                            <p:clrVal>
                                              <a:schemeClr val="accent2"/>
                                            </p:clrVal>
                                          </p:val>
                                        </p:tav>
                                        <p:tav tm="50000">
                                          <p:val>
                                            <p:clrVal>
                                              <a:schemeClr val="hlink"/>
                                            </p:clrVal>
                                          </p:val>
                                        </p:tav>
                                      </p:tavLst>
                                    </p:anim>
                                    <p:set>
                                      <p:cBhvr>
                                        <p:cTn id="16" dur="80"/>
                                        <p:tgtEl>
                                          <p:spTgt spid="2355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557"/>
                                        </p:tgtEl>
                                        <p:attrNameLst>
                                          <p:attrName>style.visibility</p:attrName>
                                        </p:attrNameLst>
                                      </p:cBhvr>
                                      <p:to>
                                        <p:strVal val="visible"/>
                                      </p:to>
                                    </p:set>
                                    <p:anim calcmode="discrete" valueType="clr">
                                      <p:cBhvr override="childStyle">
                                        <p:cTn id="21"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557"/>
                                        </p:tgtEl>
                                        <p:attrNameLst>
                                          <p:attrName>fillcolor</p:attrName>
                                        </p:attrNameLst>
                                      </p:cBhvr>
                                      <p:tavLst>
                                        <p:tav tm="0">
                                          <p:val>
                                            <p:clrVal>
                                              <a:schemeClr val="accent2"/>
                                            </p:clrVal>
                                          </p:val>
                                        </p:tav>
                                        <p:tav tm="50000">
                                          <p:val>
                                            <p:clrVal>
                                              <a:schemeClr val="hlink"/>
                                            </p:clrVal>
                                          </p:val>
                                        </p:tav>
                                      </p:tavLst>
                                    </p:anim>
                                    <p:set>
                                      <p:cBhvr>
                                        <p:cTn id="23" dur="80"/>
                                        <p:tgtEl>
                                          <p:spTgt spid="235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556" grpId="0" animBg="1"/>
      <p:bldP spid="235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eca04cb798b"/>
          <p:cNvPicPr>
            <a:picLocks noChangeAspect="1" noChangeArrowheads="1"/>
          </p:cNvPicPr>
          <p:nvPr/>
        </p:nvPicPr>
        <p:blipFill>
          <a:blip r:embed="rId2"/>
          <a:srcRect/>
          <a:stretch>
            <a:fillRect/>
          </a:stretch>
        </p:blipFill>
        <p:spPr bwMode="auto">
          <a:xfrm>
            <a:off x="-4763" y="0"/>
            <a:ext cx="9144001" cy="6858000"/>
          </a:xfrm>
          <a:prstGeom prst="rect">
            <a:avLst/>
          </a:prstGeom>
          <a:noFill/>
          <a:ln w="9525">
            <a:noFill/>
            <a:miter lim="800000"/>
            <a:headEnd/>
            <a:tailEnd/>
          </a:ln>
        </p:spPr>
      </p:pic>
      <p:sp>
        <p:nvSpPr>
          <p:cNvPr id="17411" name="Text Box 3"/>
          <p:cNvSpPr txBox="1">
            <a:spLocks noChangeArrowheads="1"/>
          </p:cNvSpPr>
          <p:nvPr/>
        </p:nvSpPr>
        <p:spPr bwMode="auto">
          <a:xfrm>
            <a:off x="1752600" y="533400"/>
            <a:ext cx="6934200" cy="2632075"/>
          </a:xfrm>
          <a:prstGeom prst="rect">
            <a:avLst/>
          </a:prstGeom>
          <a:noFill/>
          <a:ln w="9525">
            <a:noFill/>
            <a:miter lim="800000"/>
            <a:headEnd/>
            <a:tailEnd/>
          </a:ln>
        </p:spPr>
        <p:txBody>
          <a:bodyPr>
            <a:spAutoFit/>
          </a:bodyPr>
          <a:lstStyle/>
          <a:p>
            <a:pPr algn="ctr">
              <a:spcBef>
                <a:spcPct val="50000"/>
              </a:spcBef>
            </a:pPr>
            <a:r>
              <a:rPr lang="en-US" sz="6600" b="1">
                <a:latin typeface="Times New Roman" pitchFamily="18" charset="0"/>
                <a:cs typeface="Times New Roman" pitchFamily="18" charset="0"/>
              </a:rPr>
              <a:t> </a:t>
            </a:r>
          </a:p>
          <a:p>
            <a:pPr algn="ctr">
              <a:spcBef>
                <a:spcPct val="50000"/>
              </a:spcBef>
            </a:pPr>
            <a:r>
              <a:rPr lang="en-US" sz="6600" b="1">
                <a:latin typeface="Times New Roman" pitchFamily="18" charset="0"/>
                <a:cs typeface="Times New Roman" pitchFamily="18" charset="0"/>
              </a:rPr>
              <a:t>Củng cố - Dặn dò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7144195539_bf064ed899_o"/>
          <p:cNvPicPr>
            <a:picLocks noChangeAspect="1" noChangeArrowheads="1"/>
          </p:cNvPicPr>
          <p:nvPr/>
        </p:nvPicPr>
        <p:blipFill>
          <a:blip r:embed="rId2"/>
          <a:srcRect/>
          <a:stretch>
            <a:fillRect/>
          </a:stretch>
        </p:blipFill>
        <p:spPr bwMode="auto">
          <a:xfrm>
            <a:off x="0" y="0"/>
            <a:ext cx="9448800" cy="68580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838200" y="2133600"/>
            <a:ext cx="7696200" cy="35814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CHÀO  TẠM BIỆT</a:t>
            </a:r>
          </a:p>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CÁC 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2057400" y="609600"/>
            <a:ext cx="5029200" cy="16002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p>
        </p:txBody>
      </p:sp>
      <p:pic>
        <p:nvPicPr>
          <p:cNvPr id="2054"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990600" y="2590800"/>
            <a:ext cx="7086600" cy="1600200"/>
          </a:xfrm>
          <a:prstGeom prst="rect">
            <a:avLst/>
          </a:prstGeom>
        </p:spPr>
        <p:txBody>
          <a:bodyPr wrap="none" fromWordArt="1">
            <a:prstTxWarp prst="textPlain">
              <a:avLst>
                <a:gd name="adj" fmla="val 50000"/>
              </a:avLst>
            </a:prstTxWarp>
          </a:bodyPr>
          <a:lstStyle/>
          <a:p>
            <a:pPr algn="ctr"/>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Thế nào là miêu tả?</a:t>
            </a:r>
          </a:p>
        </p:txBody>
      </p:sp>
      <p:pic>
        <p:nvPicPr>
          <p:cNvPr id="2056"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304800" y="5029200"/>
            <a:ext cx="8839200" cy="366713"/>
          </a:xfrm>
          <a:prstGeom prst="rect">
            <a:avLst/>
          </a:prstGeom>
          <a:noFill/>
          <a:ln w="9525">
            <a:noFill/>
            <a:miter lim="800000"/>
            <a:headEnd/>
            <a:tailEnd/>
          </a:ln>
        </p:spPr>
        <p:txBody>
          <a:bodyPr>
            <a:spAutoFit/>
          </a:bodyPr>
          <a:lstStyle/>
          <a:p>
            <a:pPr>
              <a:spcBef>
                <a:spcPct val="50000"/>
              </a:spcBef>
              <a:buFontTx/>
              <a:buNone/>
              <a:defRPr/>
            </a:pPr>
            <a:endParaRPr lang="vi-VN">
              <a:latin typeface="+mj-lt"/>
            </a:endParaRPr>
          </a:p>
        </p:txBody>
      </p:sp>
      <p:sp>
        <p:nvSpPr>
          <p:cNvPr id="47113" name="Text Box 9"/>
          <p:cNvSpPr txBox="1">
            <a:spLocks noChangeArrowheads="1"/>
          </p:cNvSpPr>
          <p:nvPr/>
        </p:nvSpPr>
        <p:spPr bwMode="auto">
          <a:xfrm>
            <a:off x="457200" y="2438400"/>
            <a:ext cx="9144000" cy="708025"/>
          </a:xfrm>
          <a:prstGeom prst="rect">
            <a:avLst/>
          </a:prstGeom>
          <a:noFill/>
          <a:ln w="9525">
            <a:noFill/>
            <a:miter lim="800000"/>
            <a:headEnd/>
            <a:tailEnd/>
          </a:ln>
        </p:spPr>
        <p:txBody>
          <a:bodyPr>
            <a:spAutoFit/>
          </a:bodyPr>
          <a:lstStyle/>
          <a:p>
            <a:r>
              <a:rPr lang="en-US" sz="4000" b="1">
                <a:solidFill>
                  <a:srgbClr val="0000FF"/>
                </a:solidFill>
                <a:latin typeface="Times New Roman" pitchFamily="18" charset="0"/>
                <a:cs typeface="Times New Roman" pitchFamily="18" charset="0"/>
              </a:rPr>
              <a:t>Thế nào là kể chuyện?</a:t>
            </a:r>
          </a:p>
        </p:txBody>
      </p:sp>
      <p:sp>
        <p:nvSpPr>
          <p:cNvPr id="28678" name="WordArt 6"/>
          <p:cNvSpPr>
            <a:spLocks noChangeArrowheads="1" noChangeShapeType="1" noTextEdit="1"/>
          </p:cNvSpPr>
          <p:nvPr/>
        </p:nvSpPr>
        <p:spPr bwMode="auto">
          <a:xfrm>
            <a:off x="1828800" y="228600"/>
            <a:ext cx="4953000" cy="14478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mj-lt"/>
                <a:ea typeface="+mj-lt"/>
                <a:cs typeface="+mj-lt"/>
              </a:rPr>
              <a:t>ÔN BÀI </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mj-lt"/>
                <a:ea typeface="+mj-lt"/>
                <a:cs typeface="+mj-lt"/>
              </a:rPr>
              <a:t>CŨ.</a:t>
            </a:r>
          </a:p>
        </p:txBody>
      </p:sp>
      <p:sp>
        <p:nvSpPr>
          <p:cNvPr id="28679" name="Text Box 7"/>
          <p:cNvSpPr txBox="1">
            <a:spLocks noChangeArrowheads="1"/>
          </p:cNvSpPr>
          <p:nvPr/>
        </p:nvSpPr>
        <p:spPr bwMode="auto">
          <a:xfrm>
            <a:off x="228600" y="3276600"/>
            <a:ext cx="8534400" cy="3170238"/>
          </a:xfrm>
          <a:prstGeom prst="rect">
            <a:avLst/>
          </a:prstGeom>
          <a:noFill/>
          <a:ln w="9525">
            <a:noFill/>
            <a:miter lim="800000"/>
            <a:headEnd/>
            <a:tailEnd/>
          </a:ln>
        </p:spPr>
        <p:txBody>
          <a:bodyPr>
            <a:spAutoFit/>
          </a:bodyPr>
          <a:lstStyle/>
          <a:p>
            <a:r>
              <a:rPr lang="en-US" altLang="zh-CN" sz="2800" b="1">
                <a:solidFill>
                  <a:srgbClr val="006600"/>
                </a:solidFill>
                <a:latin typeface="Times New Roman" pitchFamily="18" charset="0"/>
                <a:cs typeface="Times New Roman" pitchFamily="18" charset="0"/>
              </a:rPr>
              <a:t>	</a:t>
            </a:r>
            <a:r>
              <a:rPr lang="en-US" altLang="zh-CN" sz="4000" b="1">
                <a:latin typeface="Times New Roman" pitchFamily="18" charset="0"/>
                <a:cs typeface="Times New Roman" pitchFamily="18" charset="0"/>
              </a:rPr>
              <a:t>- Kể chuyện là kể lại một chuỗi sự việc có đầu có cuối, liên quan đến một hay một số nhân vật.</a:t>
            </a:r>
          </a:p>
          <a:p>
            <a:r>
              <a:rPr lang="en-US" altLang="zh-CN" sz="4000" b="1">
                <a:latin typeface="Times New Roman" pitchFamily="18" charset="0"/>
                <a:cs typeface="Times New Roman" pitchFamily="18" charset="0"/>
              </a:rPr>
              <a:t>	- Mỗi câu chuyện cần nói lên được một điều có ý nghĩa.</a:t>
            </a:r>
          </a:p>
        </p:txBody>
      </p:sp>
    </p:spTree>
  </p:cSld>
  <p:clrMapOvr>
    <a:masterClrMapping/>
  </p:clrMapOvr>
  <p:transition>
    <p:zoom dir="i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7113"/>
                                        </p:tgtEl>
                                        <p:attrNameLst>
                                          <p:attrName>style.visibility</p:attrName>
                                        </p:attrNameLst>
                                      </p:cBhvr>
                                      <p:to>
                                        <p:strVal val="visible"/>
                                      </p:to>
                                    </p:set>
                                    <p:anim calcmode="discrete" valueType="clr">
                                      <p:cBhvr override="childStyle">
                                        <p:cTn id="13" dur="80"/>
                                        <p:tgtEl>
                                          <p:spTgt spid="471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113"/>
                                        </p:tgtEl>
                                        <p:attrNameLst>
                                          <p:attrName>fillcolor</p:attrName>
                                        </p:attrNameLst>
                                      </p:cBhvr>
                                      <p:tavLst>
                                        <p:tav tm="0">
                                          <p:val>
                                            <p:clrVal>
                                              <a:schemeClr val="accent2"/>
                                            </p:clrVal>
                                          </p:val>
                                        </p:tav>
                                        <p:tav tm="50000">
                                          <p:val>
                                            <p:clrVal>
                                              <a:schemeClr val="hlink"/>
                                            </p:clrVal>
                                          </p:val>
                                        </p:tav>
                                      </p:tavLst>
                                    </p:anim>
                                    <p:set>
                                      <p:cBhvr>
                                        <p:cTn id="15" dur="80"/>
                                        <p:tgtEl>
                                          <p:spTgt spid="4711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679"/>
                                        </p:tgtEl>
                                        <p:attrNameLst>
                                          <p:attrName>style.visibility</p:attrName>
                                        </p:attrNameLst>
                                      </p:cBhvr>
                                      <p:to>
                                        <p:strVal val="visible"/>
                                      </p:to>
                                    </p:set>
                                    <p:anim calcmode="discrete" valueType="clr">
                                      <p:cBhvr override="childStyle">
                                        <p:cTn id="20" dur="80"/>
                                        <p:tgtEl>
                                          <p:spTgt spid="2867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679"/>
                                        </p:tgtEl>
                                        <p:attrNameLst>
                                          <p:attrName>fillcolor</p:attrName>
                                        </p:attrNameLst>
                                      </p:cBhvr>
                                      <p:tavLst>
                                        <p:tav tm="0">
                                          <p:val>
                                            <p:clrVal>
                                              <a:schemeClr val="accent2"/>
                                            </p:clrVal>
                                          </p:val>
                                        </p:tav>
                                        <p:tav tm="50000">
                                          <p:val>
                                            <p:clrVal>
                                              <a:schemeClr val="hlink"/>
                                            </p:clrVal>
                                          </p:val>
                                        </p:tav>
                                      </p:tavLst>
                                    </p:anim>
                                    <p:set>
                                      <p:cBhvr>
                                        <p:cTn id="22" dur="80"/>
                                        <p:tgtEl>
                                          <p:spTgt spid="28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P spid="28678" grpId="0" animBg="1"/>
      <p:bldP spid="286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762000" y="533400"/>
            <a:ext cx="184150" cy="646113"/>
          </a:xfrm>
          <a:prstGeom prst="rect">
            <a:avLst/>
          </a:prstGeom>
          <a:noFill/>
          <a:ln w="9525">
            <a:noFill/>
            <a:miter lim="800000"/>
            <a:headEnd/>
            <a:tailEnd/>
          </a:ln>
        </p:spPr>
        <p:txBody>
          <a:bodyPr wrap="none">
            <a:spAutoFit/>
          </a:bodyPr>
          <a:lstStyle/>
          <a:p>
            <a:endParaRPr lang="vi-VN" sz="3600">
              <a:latin typeface="Times New Roman" pitchFamily="18" charset="0"/>
            </a:endParaRPr>
          </a:p>
        </p:txBody>
      </p:sp>
      <p:sp>
        <p:nvSpPr>
          <p:cNvPr id="4099" name="Text Box 5"/>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buFontTx/>
              <a:buNone/>
            </a:pPr>
            <a:r>
              <a:rPr lang="en-US" sz="3200" b="1">
                <a:solidFill>
                  <a:srgbClr val="0000FF"/>
                </a:solidFill>
                <a:latin typeface="Times New Roman" pitchFamily="18" charset="0"/>
                <a:cs typeface="Times New Roman" pitchFamily="18" charset="0"/>
              </a:rPr>
              <a:t>Tập làm văn</a:t>
            </a:r>
            <a:endParaRPr lang="en-US" sz="3200">
              <a:latin typeface="Times New Roman" pitchFamily="18" charset="0"/>
              <a:cs typeface="Times New Roman" pitchFamily="18" charset="0"/>
            </a:endParaRPr>
          </a:p>
        </p:txBody>
      </p:sp>
      <p:sp>
        <p:nvSpPr>
          <p:cNvPr id="4102" name="Text Box 6"/>
          <p:cNvSpPr txBox="1">
            <a:spLocks noChangeArrowheads="1"/>
          </p:cNvSpPr>
          <p:nvPr/>
        </p:nvSpPr>
        <p:spPr bwMode="auto">
          <a:xfrm>
            <a:off x="0" y="533400"/>
            <a:ext cx="9144000" cy="584200"/>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Thế nào là miêu tả?</a:t>
            </a:r>
          </a:p>
        </p:txBody>
      </p:sp>
      <p:pic>
        <p:nvPicPr>
          <p:cNvPr id="4107" name="Picture 2">
            <a:hlinkClick r:id="rId2" action="ppaction://hlinksldjump"/>
          </p:cNvPr>
          <p:cNvPicPr>
            <a:picLocks noChangeAspect="1" noChangeArrowheads="1"/>
          </p:cNvPicPr>
          <p:nvPr/>
        </p:nvPicPr>
        <p:blipFill>
          <a:blip r:embed="rId3"/>
          <a:srcRect b="3226"/>
          <a:stretch>
            <a:fillRect/>
          </a:stretch>
        </p:blipFill>
        <p:spPr bwMode="auto">
          <a:xfrm>
            <a:off x="1622425" y="1219200"/>
            <a:ext cx="5921375"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2"/>
                                        </p:tgtEl>
                                        <p:attrNameLst>
                                          <p:attrName>style.visibility</p:attrName>
                                        </p:attrNameLst>
                                      </p:cBhvr>
                                      <p:to>
                                        <p:strVal val="visible"/>
                                      </p:to>
                                    </p:set>
                                    <p:anim calcmode="discrete" valueType="clr">
                                      <p:cBhvr override="childStyle">
                                        <p:cTn id="7" dur="80"/>
                                        <p:tgtEl>
                                          <p:spTgt spid="41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2"/>
                                        </p:tgtEl>
                                        <p:attrNameLst>
                                          <p:attrName>fillcolor</p:attrName>
                                        </p:attrNameLst>
                                      </p:cBhvr>
                                      <p:tavLst>
                                        <p:tav tm="0">
                                          <p:val>
                                            <p:clrVal>
                                              <a:schemeClr val="accent2"/>
                                            </p:clrVal>
                                          </p:val>
                                        </p:tav>
                                        <p:tav tm="50000">
                                          <p:val>
                                            <p:clrVal>
                                              <a:schemeClr val="hlink"/>
                                            </p:clrVal>
                                          </p:val>
                                        </p:tav>
                                      </p:tavLst>
                                    </p:anim>
                                    <p:set>
                                      <p:cBhvr>
                                        <p:cTn id="9" dur="80"/>
                                        <p:tgtEl>
                                          <p:spTgt spid="410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07"/>
                                        </p:tgtEl>
                                        <p:attrNameLst>
                                          <p:attrName>style.visibility</p:attrName>
                                        </p:attrNameLst>
                                      </p:cBhvr>
                                      <p:to>
                                        <p:strVal val="visible"/>
                                      </p:to>
                                    </p:set>
                                    <p:anim calcmode="lin" valueType="num">
                                      <p:cBhvr additive="base">
                                        <p:cTn id="14" dur="500" fill="hold"/>
                                        <p:tgtEl>
                                          <p:spTgt spid="4107"/>
                                        </p:tgtEl>
                                        <p:attrNameLst>
                                          <p:attrName>ppt_x</p:attrName>
                                        </p:attrNameLst>
                                      </p:cBhvr>
                                      <p:tavLst>
                                        <p:tav tm="0">
                                          <p:val>
                                            <p:strVal val="#ppt_x"/>
                                          </p:val>
                                        </p:tav>
                                        <p:tav tm="100000">
                                          <p:val>
                                            <p:strVal val="#ppt_x"/>
                                          </p:val>
                                        </p:tav>
                                      </p:tavLst>
                                    </p:anim>
                                    <p:anim calcmode="lin" valueType="num">
                                      <p:cBhvr additive="base">
                                        <p:cTn id="15"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762000" y="533400"/>
            <a:ext cx="184150" cy="579438"/>
          </a:xfrm>
          <a:prstGeom prst="rect">
            <a:avLst/>
          </a:prstGeom>
          <a:noFill/>
          <a:ln w="9525">
            <a:noFill/>
            <a:miter lim="800000"/>
            <a:headEnd/>
            <a:tailEnd/>
          </a:ln>
        </p:spPr>
        <p:txBody>
          <a:bodyPr wrap="none">
            <a:spAutoFit/>
          </a:bodyPr>
          <a:lstStyle/>
          <a:p>
            <a:endParaRPr lang="vi-VN" sz="3200">
              <a:latin typeface="Times New Roman" pitchFamily="18" charset="0"/>
            </a:endParaRPr>
          </a:p>
        </p:txBody>
      </p:sp>
      <p:sp>
        <p:nvSpPr>
          <p:cNvPr id="4104" name="Text Box 8"/>
          <p:cNvSpPr txBox="1">
            <a:spLocks noChangeArrowheads="1"/>
          </p:cNvSpPr>
          <p:nvPr/>
        </p:nvSpPr>
        <p:spPr bwMode="auto">
          <a:xfrm>
            <a:off x="914400" y="0"/>
            <a:ext cx="4038600" cy="646113"/>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cs typeface="Times New Roman" pitchFamily="18" charset="0"/>
              </a:rPr>
              <a:t>I. Nhận xét.</a:t>
            </a:r>
          </a:p>
        </p:txBody>
      </p:sp>
      <p:sp>
        <p:nvSpPr>
          <p:cNvPr id="4106" name="Text Box 10"/>
          <p:cNvSpPr txBox="1">
            <a:spLocks noChangeArrowheads="1"/>
          </p:cNvSpPr>
          <p:nvPr/>
        </p:nvSpPr>
        <p:spPr bwMode="auto">
          <a:xfrm>
            <a:off x="0" y="2305050"/>
            <a:ext cx="9144000" cy="4540250"/>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a:t>
            </a:r>
            <a:r>
              <a:rPr lang="vi-VN" sz="2900" b="1">
                <a:latin typeface="Times New Roman" pitchFamily="18" charset="0"/>
                <a:cs typeface="Times New Roman" pitchFamily="18" charset="0"/>
              </a:rPr>
              <a:t>Trước mặt tôi, một cây sòi cao lớn </a:t>
            </a:r>
            <a:r>
              <a:rPr lang="en-US" sz="2900" b="1">
                <a:latin typeface="Times New Roman" pitchFamily="18" charset="0"/>
                <a:cs typeface="Times New Roman" pitchFamily="18" charset="0"/>
              </a:rPr>
              <a:t>                                         </a:t>
            </a:r>
            <a:r>
              <a:rPr lang="vi-VN" sz="2900" b="1">
                <a:latin typeface="Times New Roman" pitchFamily="18" charset="0"/>
                <a:cs typeface="Times New Roman" pitchFamily="18" charset="0"/>
              </a:rPr>
              <a:t>toàn thân phủ đầy lá đỏ. Bên cạnh đó, </a:t>
            </a:r>
            <a:r>
              <a:rPr lang="en-US" sz="2900" b="1">
                <a:latin typeface="Times New Roman" pitchFamily="18" charset="0"/>
                <a:cs typeface="Times New Roman" pitchFamily="18" charset="0"/>
              </a:rPr>
              <a:t>                                            </a:t>
            </a:r>
            <a:r>
              <a:rPr lang="vi-VN" sz="2900" b="1">
                <a:latin typeface="Times New Roman" pitchFamily="18" charset="0"/>
                <a:cs typeface="Times New Roman" pitchFamily="18" charset="0"/>
              </a:rPr>
              <a:t>như để tôn thêm màu đỏ chói lọi kia lại</a:t>
            </a:r>
            <a:r>
              <a:rPr lang="en-US" sz="2900" b="1">
                <a:latin typeface="Times New Roman" pitchFamily="18" charset="0"/>
                <a:cs typeface="Times New Roman" pitchFamily="18" charset="0"/>
              </a:rPr>
              <a:t>                              </a:t>
            </a:r>
            <a:r>
              <a:rPr lang="vi-VN" sz="2900" b="1">
                <a:latin typeface="Times New Roman" pitchFamily="18" charset="0"/>
                <a:cs typeface="Times New Roman" pitchFamily="18" charset="0"/>
              </a:rPr>
              <a:t> là màu vàng rực rỡ của mấy cây cơm nguội. Một làn gió rì rào chạy qua, những chiếc lá rập rình lay động như những đốm lửa vàng lửa đỏ bập bùng cháy. Tôi rẽ lá, nhẹ nhàng men theo một lạch nước để đến cạnh cây sòi. Nước róc rách chảy, lúc trườn lên mấy tảng đá trắng, lúc luồn dưới mấy gốc cây ẩm mục.</a:t>
            </a:r>
            <a:r>
              <a:rPr lang="en-US" sz="2900" b="1">
                <a:latin typeface="Times New Roman" pitchFamily="18" charset="0"/>
                <a:cs typeface="Times New Roman" pitchFamily="18" charset="0"/>
              </a:rPr>
              <a:t>                               </a:t>
            </a:r>
          </a:p>
          <a:p>
            <a:r>
              <a:rPr lang="en-US" sz="2800" b="1">
                <a:solidFill>
                  <a:srgbClr val="0000FF"/>
                </a:solidFill>
                <a:latin typeface="Times New Roman" pitchFamily="18" charset="0"/>
                <a:cs typeface="Times New Roman" pitchFamily="18" charset="0"/>
              </a:rPr>
              <a:t>                                                </a:t>
            </a:r>
            <a:r>
              <a:rPr lang="vi-VN" sz="2800" b="1">
                <a:solidFill>
                  <a:srgbClr val="0000FF"/>
                </a:solidFill>
                <a:latin typeface="Times New Roman" pitchFamily="18" charset="0"/>
                <a:cs typeface="Times New Roman" pitchFamily="18" charset="0"/>
              </a:rPr>
              <a:t>         Trần Hoài Dương</a:t>
            </a:r>
            <a:endParaRPr lang="en-US" sz="2800" b="1">
              <a:solidFill>
                <a:srgbClr val="0000FF"/>
              </a:solidFill>
              <a:latin typeface="Times New Roman" pitchFamily="18" charset="0"/>
              <a:cs typeface="Times New Roman" pitchFamily="18" charset="0"/>
            </a:endParaRPr>
          </a:p>
        </p:txBody>
      </p:sp>
      <p:pic>
        <p:nvPicPr>
          <p:cNvPr id="4107" name="Picture 2">
            <a:hlinkClick r:id="rId2" action="ppaction://hlinksldjump"/>
          </p:cNvPr>
          <p:cNvPicPr>
            <a:picLocks noChangeAspect="1" noChangeArrowheads="1"/>
          </p:cNvPicPr>
          <p:nvPr/>
        </p:nvPicPr>
        <p:blipFill>
          <a:blip r:embed="rId3"/>
          <a:srcRect b="3226"/>
          <a:stretch>
            <a:fillRect/>
          </a:stretch>
        </p:blipFill>
        <p:spPr bwMode="auto">
          <a:xfrm>
            <a:off x="6324600" y="0"/>
            <a:ext cx="2819400" cy="3657600"/>
          </a:xfrm>
          <a:prstGeom prst="rect">
            <a:avLst/>
          </a:prstGeom>
          <a:noFill/>
          <a:ln w="9525">
            <a:noFill/>
            <a:miter lim="800000"/>
            <a:headEnd/>
            <a:tailEnd/>
          </a:ln>
        </p:spPr>
      </p:pic>
      <p:sp>
        <p:nvSpPr>
          <p:cNvPr id="4108" name="Text Box 12"/>
          <p:cNvSpPr txBox="1">
            <a:spLocks noChangeArrowheads="1"/>
          </p:cNvSpPr>
          <p:nvPr/>
        </p:nvSpPr>
        <p:spPr bwMode="auto">
          <a:xfrm>
            <a:off x="0" y="762000"/>
            <a:ext cx="5791200" cy="1200150"/>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Times New Roman" pitchFamily="18" charset="0"/>
                <a:cs typeface="Times New Roman" pitchFamily="18" charset="0"/>
              </a:rPr>
              <a:t>1. Đoạn văn sau miêu tả những sự vật nào?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4"/>
                                        </p:tgtEl>
                                        <p:attrNameLst>
                                          <p:attrName>style.visibility</p:attrName>
                                        </p:attrNameLst>
                                      </p:cBhvr>
                                      <p:to>
                                        <p:strVal val="visible"/>
                                      </p:to>
                                    </p:set>
                                    <p:anim calcmode="discrete" valueType="clr">
                                      <p:cBhvr override="childStyle">
                                        <p:cTn id="7" dur="80"/>
                                        <p:tgtEl>
                                          <p:spTgt spid="41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4"/>
                                        </p:tgtEl>
                                        <p:attrNameLst>
                                          <p:attrName>fillcolor</p:attrName>
                                        </p:attrNameLst>
                                      </p:cBhvr>
                                      <p:tavLst>
                                        <p:tav tm="0">
                                          <p:val>
                                            <p:clrVal>
                                              <a:schemeClr val="accent2"/>
                                            </p:clrVal>
                                          </p:val>
                                        </p:tav>
                                        <p:tav tm="50000">
                                          <p:val>
                                            <p:clrVal>
                                              <a:schemeClr val="hlink"/>
                                            </p:clrVal>
                                          </p:val>
                                        </p:tav>
                                      </p:tavLst>
                                    </p:anim>
                                    <p:set>
                                      <p:cBhvr>
                                        <p:cTn id="9" dur="80"/>
                                        <p:tgtEl>
                                          <p:spTgt spid="410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8"/>
                                        </p:tgtEl>
                                        <p:attrNameLst>
                                          <p:attrName>style.visibility</p:attrName>
                                        </p:attrNameLst>
                                      </p:cBhvr>
                                      <p:to>
                                        <p:strVal val="visible"/>
                                      </p:to>
                                    </p:set>
                                    <p:anim calcmode="discrete" valueType="clr">
                                      <p:cBhvr override="childStyle">
                                        <p:cTn id="14"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8"/>
                                        </p:tgtEl>
                                        <p:attrNameLst>
                                          <p:attrName>fillcolor</p:attrName>
                                        </p:attrNameLst>
                                      </p:cBhvr>
                                      <p:tavLst>
                                        <p:tav tm="0">
                                          <p:val>
                                            <p:clrVal>
                                              <a:schemeClr val="accent2"/>
                                            </p:clrVal>
                                          </p:val>
                                        </p:tav>
                                        <p:tav tm="50000">
                                          <p:val>
                                            <p:clrVal>
                                              <a:schemeClr val="hlink"/>
                                            </p:clrVal>
                                          </p:val>
                                        </p:tav>
                                      </p:tavLst>
                                    </p:anim>
                                    <p:set>
                                      <p:cBhvr>
                                        <p:cTn id="16" dur="80"/>
                                        <p:tgtEl>
                                          <p:spTgt spid="410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06"/>
                                        </p:tgtEl>
                                        <p:attrNameLst>
                                          <p:attrName>style.visibility</p:attrName>
                                        </p:attrNameLst>
                                      </p:cBhvr>
                                      <p:to>
                                        <p:strVal val="visible"/>
                                      </p:to>
                                    </p:set>
                                    <p:anim calcmode="discrete" valueType="clr">
                                      <p:cBhvr override="childStyle">
                                        <p:cTn id="21"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06"/>
                                        </p:tgtEl>
                                        <p:attrNameLst>
                                          <p:attrName>fillcolor</p:attrName>
                                        </p:attrNameLst>
                                      </p:cBhvr>
                                      <p:tavLst>
                                        <p:tav tm="0">
                                          <p:val>
                                            <p:clrVal>
                                              <a:schemeClr val="accent2"/>
                                            </p:clrVal>
                                          </p:val>
                                        </p:tav>
                                        <p:tav tm="50000">
                                          <p:val>
                                            <p:clrVal>
                                              <a:schemeClr val="hlink"/>
                                            </p:clrVal>
                                          </p:val>
                                        </p:tav>
                                      </p:tavLst>
                                    </p:anim>
                                    <p:set>
                                      <p:cBhvr>
                                        <p:cTn id="23" dur="80"/>
                                        <p:tgtEl>
                                          <p:spTgt spid="410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107"/>
                                        </p:tgtEl>
                                        <p:attrNameLst>
                                          <p:attrName>style.visibility</p:attrName>
                                        </p:attrNameLst>
                                      </p:cBhvr>
                                      <p:to>
                                        <p:strVal val="visible"/>
                                      </p:to>
                                    </p:set>
                                    <p:anim calcmode="lin" valueType="num">
                                      <p:cBhvr additive="base">
                                        <p:cTn id="28" dur="500" fill="hold"/>
                                        <p:tgtEl>
                                          <p:spTgt spid="4107"/>
                                        </p:tgtEl>
                                        <p:attrNameLst>
                                          <p:attrName>ppt_x</p:attrName>
                                        </p:attrNameLst>
                                      </p:cBhvr>
                                      <p:tavLst>
                                        <p:tav tm="0">
                                          <p:val>
                                            <p:strVal val="#ppt_x"/>
                                          </p:val>
                                        </p:tav>
                                        <p:tav tm="100000">
                                          <p:val>
                                            <p:strVal val="#ppt_x"/>
                                          </p:val>
                                        </p:tav>
                                      </p:tavLst>
                                    </p:anim>
                                    <p:anim calcmode="lin" valueType="num">
                                      <p:cBhvr additive="base">
                                        <p:cTn id="29"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6" grpId="0"/>
      <p:bldP spid="4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41" name="Group 73"/>
          <p:cNvGraphicFramePr>
            <a:graphicFrameLocks noGrp="1"/>
          </p:cNvGraphicFramePr>
          <p:nvPr/>
        </p:nvGraphicFramePr>
        <p:xfrm>
          <a:off x="0" y="2057400"/>
          <a:ext cx="9144000" cy="4400551"/>
        </p:xfrm>
        <a:graphic>
          <a:graphicData uri="http://schemas.openxmlformats.org/drawingml/2006/table">
            <a:tbl>
              <a:tblPr/>
              <a:tblGrid>
                <a:gridCol w="914400"/>
                <a:gridCol w="1600200"/>
                <a:gridCol w="1600200"/>
                <a:gridCol w="1371600"/>
                <a:gridCol w="1981200"/>
                <a:gridCol w="1676400"/>
              </a:tblGrid>
              <a:tr h="493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T. tự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Tên sự vật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Hình dáng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Màu sắc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Chuyển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Tiếng động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3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Times New Roman" pitchFamily="18" charset="0"/>
                          <a:cs typeface="Times New Roman" pitchFamily="18" charset="0"/>
                        </a:rPr>
                        <a:t>M: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Cây sòi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Times New Roman" pitchFamily="18" charset="0"/>
                          <a:cs typeface="Times New Roman" pitchFamily="18" charset="0"/>
                        </a:rPr>
                        <a:t>Cao lớn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Lá đỏ chói lọi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Times New Roman" pitchFamily="18" charset="0"/>
                          <a:cs typeface="Times New Roman" pitchFamily="18" charset="0"/>
                        </a:rPr>
                        <a:t>Lá rập rình lay động như những đốm lửa đỏ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23" name="Text Box 55"/>
          <p:cNvSpPr txBox="1">
            <a:spLocks noChangeArrowheads="1"/>
          </p:cNvSpPr>
          <p:nvPr/>
        </p:nvSpPr>
        <p:spPr bwMode="auto">
          <a:xfrm>
            <a:off x="152400" y="0"/>
            <a:ext cx="8991600" cy="1200150"/>
          </a:xfrm>
          <a:prstGeom prst="rect">
            <a:avLst/>
          </a:prstGeom>
          <a:noFill/>
          <a:ln w="9525">
            <a:noFill/>
            <a:miter lim="800000"/>
            <a:headEnd/>
            <a:tailEnd/>
          </a:ln>
        </p:spPr>
        <p:txBody>
          <a:bodyPr>
            <a:spAutoFit/>
          </a:bodyPr>
          <a:lstStyle/>
          <a:p>
            <a:pPr algn="just"/>
            <a:r>
              <a:rPr lang="vi-VN" sz="3600" b="1">
                <a:solidFill>
                  <a:srgbClr val="0000FF"/>
                </a:solidFill>
                <a:latin typeface="Times New Roman" pitchFamily="18" charset="0"/>
                <a:cs typeface="Times New Roman" pitchFamily="18" charset="0"/>
              </a:rPr>
              <a:t>2.Viết vào vở những điều em hình dung được về các sự vật trên theo lời miêu tả</a:t>
            </a:r>
            <a:r>
              <a:rPr lang="en-US" sz="3600" b="1">
                <a:solidFill>
                  <a:srgbClr val="0000FF"/>
                </a:solidFill>
                <a:latin typeface="Times New Roman" pitchFamily="18" charset="0"/>
                <a:cs typeface="Times New Roman" pitchFamily="18" charset="0"/>
              </a:rPr>
              <a:t>.</a:t>
            </a:r>
          </a:p>
        </p:txBody>
      </p:sp>
      <p:sp>
        <p:nvSpPr>
          <p:cNvPr id="7225" name="Text Box 57"/>
          <p:cNvSpPr txBox="1">
            <a:spLocks noChangeArrowheads="1"/>
          </p:cNvSpPr>
          <p:nvPr/>
        </p:nvSpPr>
        <p:spPr bwMode="auto">
          <a:xfrm>
            <a:off x="990600" y="4343400"/>
            <a:ext cx="1663700" cy="830263"/>
          </a:xfrm>
          <a:prstGeom prst="rect">
            <a:avLst/>
          </a:prstGeom>
          <a:noFill/>
          <a:ln w="9525">
            <a:noFill/>
            <a:miter lim="800000"/>
            <a:headEnd/>
            <a:tailEnd/>
          </a:ln>
        </p:spPr>
        <p:txBody>
          <a:bodyPr>
            <a:spAutoFit/>
          </a:bodyPr>
          <a:lstStyle/>
          <a:p>
            <a:pPr>
              <a:spcBef>
                <a:spcPct val="50000"/>
              </a:spcBef>
              <a:defRPr/>
            </a:pPr>
            <a:r>
              <a:rPr lang="vi-VN" sz="2400" b="1" dirty="0">
                <a:latin typeface="+mj-lt"/>
              </a:rPr>
              <a:t>Cây cơm nguội</a:t>
            </a:r>
            <a:endParaRPr lang="en-US" sz="2400" b="1" dirty="0">
              <a:latin typeface="+mj-lt"/>
            </a:endParaRPr>
          </a:p>
        </p:txBody>
      </p:sp>
      <p:sp>
        <p:nvSpPr>
          <p:cNvPr id="7226" name="Text Box 58"/>
          <p:cNvSpPr txBox="1">
            <a:spLocks noChangeArrowheads="1"/>
          </p:cNvSpPr>
          <p:nvPr/>
        </p:nvSpPr>
        <p:spPr bwMode="auto">
          <a:xfrm>
            <a:off x="228600" y="4572000"/>
            <a:ext cx="381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2</a:t>
            </a:r>
          </a:p>
        </p:txBody>
      </p:sp>
      <p:sp>
        <p:nvSpPr>
          <p:cNvPr id="7227" name="Text Box 59"/>
          <p:cNvSpPr txBox="1">
            <a:spLocks noChangeArrowheads="1"/>
          </p:cNvSpPr>
          <p:nvPr/>
        </p:nvSpPr>
        <p:spPr bwMode="auto">
          <a:xfrm>
            <a:off x="4191000" y="4267200"/>
            <a:ext cx="1219200" cy="830263"/>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lá vàng rực rỡ</a:t>
            </a:r>
          </a:p>
        </p:txBody>
      </p:sp>
      <p:sp>
        <p:nvSpPr>
          <p:cNvPr id="7228" name="Text Box 60"/>
          <p:cNvSpPr txBox="1">
            <a:spLocks noChangeArrowheads="1"/>
          </p:cNvSpPr>
          <p:nvPr/>
        </p:nvSpPr>
        <p:spPr bwMode="auto">
          <a:xfrm>
            <a:off x="5410200" y="4114800"/>
            <a:ext cx="2133600" cy="1062038"/>
          </a:xfrm>
          <a:prstGeom prst="rect">
            <a:avLst/>
          </a:prstGeom>
          <a:noFill/>
          <a:ln w="9525">
            <a:noFill/>
            <a:miter lim="800000"/>
            <a:headEnd/>
            <a:tailEnd/>
          </a:ln>
        </p:spPr>
        <p:txBody>
          <a:bodyPr>
            <a:spAutoFit/>
          </a:bodyPr>
          <a:lstStyle/>
          <a:p>
            <a:pPr algn="ctr">
              <a:defRPr/>
            </a:pPr>
            <a:r>
              <a:rPr lang="vi-VN" sz="2100" b="1" dirty="0">
                <a:latin typeface="+mj-lt"/>
              </a:rPr>
              <a:t>lá rập rình lay động như những đốm lửa vàng</a:t>
            </a:r>
            <a:endParaRPr lang="en-US" sz="2100" b="1" dirty="0">
              <a:latin typeface="+mj-lt"/>
            </a:endParaRPr>
          </a:p>
        </p:txBody>
      </p:sp>
      <p:sp>
        <p:nvSpPr>
          <p:cNvPr id="7229" name="Text Box 61"/>
          <p:cNvSpPr txBox="1">
            <a:spLocks noChangeArrowheads="1"/>
          </p:cNvSpPr>
          <p:nvPr/>
        </p:nvSpPr>
        <p:spPr bwMode="auto">
          <a:xfrm>
            <a:off x="914400" y="5486400"/>
            <a:ext cx="1600200" cy="461963"/>
          </a:xfrm>
          <a:prstGeom prst="rect">
            <a:avLst/>
          </a:prstGeom>
          <a:noFill/>
          <a:ln w="9525">
            <a:noFill/>
            <a:miter lim="800000"/>
            <a:headEnd/>
            <a:tailEnd/>
          </a:ln>
        </p:spPr>
        <p:txBody>
          <a:bodyPr>
            <a:spAutoFit/>
          </a:bodyPr>
          <a:lstStyle/>
          <a:p>
            <a:pPr>
              <a:spcBef>
                <a:spcPct val="50000"/>
              </a:spcBef>
              <a:defRPr/>
            </a:pPr>
            <a:r>
              <a:rPr lang="vi-VN" sz="2400" b="1" dirty="0">
                <a:solidFill>
                  <a:srgbClr val="0000FF"/>
                </a:solidFill>
                <a:latin typeface="+mj-lt"/>
              </a:rPr>
              <a:t>Lạch nước</a:t>
            </a:r>
            <a:endParaRPr lang="en-US" sz="2400" b="1" dirty="0">
              <a:solidFill>
                <a:srgbClr val="0000FF"/>
              </a:solidFill>
              <a:latin typeface="+mj-lt"/>
            </a:endParaRPr>
          </a:p>
        </p:txBody>
      </p:sp>
      <p:sp>
        <p:nvSpPr>
          <p:cNvPr id="7230" name="Text Box 62"/>
          <p:cNvSpPr txBox="1">
            <a:spLocks noChangeArrowheads="1"/>
          </p:cNvSpPr>
          <p:nvPr/>
        </p:nvSpPr>
        <p:spPr bwMode="auto">
          <a:xfrm>
            <a:off x="5410200" y="5181600"/>
            <a:ext cx="2133600" cy="1323975"/>
          </a:xfrm>
          <a:prstGeom prst="rect">
            <a:avLst/>
          </a:prstGeom>
          <a:noFill/>
          <a:ln w="9525">
            <a:noFill/>
            <a:miter lim="800000"/>
            <a:headEnd/>
            <a:tailEnd/>
          </a:ln>
        </p:spPr>
        <p:txBody>
          <a:bodyPr>
            <a:spAutoFit/>
          </a:bodyPr>
          <a:lstStyle/>
          <a:p>
            <a:pPr algn="ctr">
              <a:defRPr/>
            </a:pPr>
            <a:r>
              <a:rPr lang="vi-VN" sz="2000" b="1" dirty="0">
                <a:solidFill>
                  <a:srgbClr val="0000FF"/>
                </a:solidFill>
                <a:latin typeface="+mj-lt"/>
              </a:rPr>
              <a:t>trườn lên mấy tảng đá trắng, luồn dưới mấy gốc cây ẩm mục</a:t>
            </a:r>
            <a:r>
              <a:rPr lang="vi-VN" b="1" dirty="0">
                <a:solidFill>
                  <a:srgbClr val="0000FF"/>
                </a:solidFill>
              </a:rPr>
              <a:t>.</a:t>
            </a:r>
            <a:endParaRPr lang="en-US" b="1" dirty="0">
              <a:solidFill>
                <a:srgbClr val="0000FF"/>
              </a:solidFill>
            </a:endParaRPr>
          </a:p>
        </p:txBody>
      </p:sp>
      <p:sp>
        <p:nvSpPr>
          <p:cNvPr id="7231" name="Text Box 63"/>
          <p:cNvSpPr txBox="1">
            <a:spLocks noChangeArrowheads="1"/>
          </p:cNvSpPr>
          <p:nvPr/>
        </p:nvSpPr>
        <p:spPr bwMode="auto">
          <a:xfrm>
            <a:off x="7543800" y="5410200"/>
            <a:ext cx="1600200" cy="830263"/>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róc rách</a:t>
            </a:r>
          </a:p>
          <a:p>
            <a:r>
              <a:rPr lang="en-US" sz="2400" b="1">
                <a:solidFill>
                  <a:srgbClr val="0000FF"/>
                </a:solidFill>
                <a:latin typeface="Times New Roman" pitchFamily="18" charset="0"/>
                <a:cs typeface="Times New Roman" pitchFamily="18" charset="0"/>
              </a:rPr>
              <a:t>(chảy)</a:t>
            </a:r>
          </a:p>
        </p:txBody>
      </p:sp>
      <p:sp>
        <p:nvSpPr>
          <p:cNvPr id="7242" name="Text Box 74"/>
          <p:cNvSpPr txBox="1">
            <a:spLocks noChangeArrowheads="1"/>
          </p:cNvSpPr>
          <p:nvPr/>
        </p:nvSpPr>
        <p:spPr bwMode="auto">
          <a:xfrm>
            <a:off x="228600" y="5715000"/>
            <a:ext cx="381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223"/>
                                        </p:tgtEl>
                                        <p:attrNameLst>
                                          <p:attrName>style.visibility</p:attrName>
                                        </p:attrNameLst>
                                      </p:cBhvr>
                                      <p:to>
                                        <p:strVal val="visible"/>
                                      </p:to>
                                    </p:set>
                                    <p:anim calcmode="discrete" valueType="clr">
                                      <p:cBhvr override="childStyle">
                                        <p:cTn id="7" dur="80"/>
                                        <p:tgtEl>
                                          <p:spTgt spid="72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23"/>
                                        </p:tgtEl>
                                        <p:attrNameLst>
                                          <p:attrName>fillcolor</p:attrName>
                                        </p:attrNameLst>
                                      </p:cBhvr>
                                      <p:tavLst>
                                        <p:tav tm="0">
                                          <p:val>
                                            <p:clrVal>
                                              <a:schemeClr val="accent2"/>
                                            </p:clrVal>
                                          </p:val>
                                        </p:tav>
                                        <p:tav tm="50000">
                                          <p:val>
                                            <p:clrVal>
                                              <a:schemeClr val="hlink"/>
                                            </p:clrVal>
                                          </p:val>
                                        </p:tav>
                                      </p:tavLst>
                                    </p:anim>
                                    <p:set>
                                      <p:cBhvr>
                                        <p:cTn id="9" dur="80"/>
                                        <p:tgtEl>
                                          <p:spTgt spid="72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241"/>
                                        </p:tgtEl>
                                        <p:attrNameLst>
                                          <p:attrName>style.visibility</p:attrName>
                                        </p:attrNameLst>
                                      </p:cBhvr>
                                      <p:to>
                                        <p:strVal val="visible"/>
                                      </p:to>
                                    </p:set>
                                    <p:anim calcmode="lin" valueType="num">
                                      <p:cBhvr additive="base">
                                        <p:cTn id="14" dur="500" fill="hold"/>
                                        <p:tgtEl>
                                          <p:spTgt spid="7241"/>
                                        </p:tgtEl>
                                        <p:attrNameLst>
                                          <p:attrName>ppt_x</p:attrName>
                                        </p:attrNameLst>
                                      </p:cBhvr>
                                      <p:tavLst>
                                        <p:tav tm="0">
                                          <p:val>
                                            <p:strVal val="#ppt_x"/>
                                          </p:val>
                                        </p:tav>
                                        <p:tav tm="100000">
                                          <p:val>
                                            <p:strVal val="#ppt_x"/>
                                          </p:val>
                                        </p:tav>
                                      </p:tavLst>
                                    </p:anim>
                                    <p:anim calcmode="lin" valueType="num">
                                      <p:cBhvr additive="base">
                                        <p:cTn id="15" dur="500" fill="hold"/>
                                        <p:tgtEl>
                                          <p:spTgt spid="724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226"/>
                                        </p:tgtEl>
                                        <p:attrNameLst>
                                          <p:attrName>style.visibility</p:attrName>
                                        </p:attrNameLst>
                                      </p:cBhvr>
                                      <p:to>
                                        <p:strVal val="visible"/>
                                      </p:to>
                                    </p:set>
                                    <p:anim calcmode="discrete" valueType="clr">
                                      <p:cBhvr override="childStyle">
                                        <p:cTn id="20" dur="80"/>
                                        <p:tgtEl>
                                          <p:spTgt spid="722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226"/>
                                        </p:tgtEl>
                                        <p:attrNameLst>
                                          <p:attrName>fillcolor</p:attrName>
                                        </p:attrNameLst>
                                      </p:cBhvr>
                                      <p:tavLst>
                                        <p:tav tm="0">
                                          <p:val>
                                            <p:clrVal>
                                              <a:schemeClr val="accent2"/>
                                            </p:clrVal>
                                          </p:val>
                                        </p:tav>
                                        <p:tav tm="50000">
                                          <p:val>
                                            <p:clrVal>
                                              <a:schemeClr val="hlink"/>
                                            </p:clrVal>
                                          </p:val>
                                        </p:tav>
                                      </p:tavLst>
                                    </p:anim>
                                    <p:set>
                                      <p:cBhvr>
                                        <p:cTn id="22" dur="80"/>
                                        <p:tgtEl>
                                          <p:spTgt spid="722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225"/>
                                        </p:tgtEl>
                                        <p:attrNameLst>
                                          <p:attrName>style.visibility</p:attrName>
                                        </p:attrNameLst>
                                      </p:cBhvr>
                                      <p:to>
                                        <p:strVal val="visible"/>
                                      </p:to>
                                    </p:set>
                                    <p:anim calcmode="discrete" valueType="clr">
                                      <p:cBhvr override="childStyle">
                                        <p:cTn id="27" dur="80"/>
                                        <p:tgtEl>
                                          <p:spTgt spid="722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225"/>
                                        </p:tgtEl>
                                        <p:attrNameLst>
                                          <p:attrName>fillcolor</p:attrName>
                                        </p:attrNameLst>
                                      </p:cBhvr>
                                      <p:tavLst>
                                        <p:tav tm="0">
                                          <p:val>
                                            <p:clrVal>
                                              <a:schemeClr val="accent2"/>
                                            </p:clrVal>
                                          </p:val>
                                        </p:tav>
                                        <p:tav tm="50000">
                                          <p:val>
                                            <p:clrVal>
                                              <a:schemeClr val="hlink"/>
                                            </p:clrVal>
                                          </p:val>
                                        </p:tav>
                                      </p:tavLst>
                                    </p:anim>
                                    <p:set>
                                      <p:cBhvr>
                                        <p:cTn id="29" dur="80"/>
                                        <p:tgtEl>
                                          <p:spTgt spid="722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7227"/>
                                        </p:tgtEl>
                                        <p:attrNameLst>
                                          <p:attrName>style.visibility</p:attrName>
                                        </p:attrNameLst>
                                      </p:cBhvr>
                                      <p:to>
                                        <p:strVal val="visible"/>
                                      </p:to>
                                    </p:set>
                                    <p:anim calcmode="discrete" valueType="clr">
                                      <p:cBhvr override="childStyle">
                                        <p:cTn id="34" dur="80"/>
                                        <p:tgtEl>
                                          <p:spTgt spid="722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227"/>
                                        </p:tgtEl>
                                        <p:attrNameLst>
                                          <p:attrName>fillcolor</p:attrName>
                                        </p:attrNameLst>
                                      </p:cBhvr>
                                      <p:tavLst>
                                        <p:tav tm="0">
                                          <p:val>
                                            <p:clrVal>
                                              <a:schemeClr val="accent2"/>
                                            </p:clrVal>
                                          </p:val>
                                        </p:tav>
                                        <p:tav tm="50000">
                                          <p:val>
                                            <p:clrVal>
                                              <a:schemeClr val="hlink"/>
                                            </p:clrVal>
                                          </p:val>
                                        </p:tav>
                                      </p:tavLst>
                                    </p:anim>
                                    <p:set>
                                      <p:cBhvr>
                                        <p:cTn id="36" dur="80"/>
                                        <p:tgtEl>
                                          <p:spTgt spid="722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7228"/>
                                        </p:tgtEl>
                                        <p:attrNameLst>
                                          <p:attrName>style.visibility</p:attrName>
                                        </p:attrNameLst>
                                      </p:cBhvr>
                                      <p:to>
                                        <p:strVal val="visible"/>
                                      </p:to>
                                    </p:set>
                                    <p:anim calcmode="discrete" valueType="clr">
                                      <p:cBhvr override="childStyle">
                                        <p:cTn id="41" dur="80"/>
                                        <p:tgtEl>
                                          <p:spTgt spid="7228"/>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228"/>
                                        </p:tgtEl>
                                        <p:attrNameLst>
                                          <p:attrName>fillcolor</p:attrName>
                                        </p:attrNameLst>
                                      </p:cBhvr>
                                      <p:tavLst>
                                        <p:tav tm="0">
                                          <p:val>
                                            <p:clrVal>
                                              <a:schemeClr val="accent2"/>
                                            </p:clrVal>
                                          </p:val>
                                        </p:tav>
                                        <p:tav tm="50000">
                                          <p:val>
                                            <p:clrVal>
                                              <a:schemeClr val="hlink"/>
                                            </p:clrVal>
                                          </p:val>
                                        </p:tav>
                                      </p:tavLst>
                                    </p:anim>
                                    <p:set>
                                      <p:cBhvr>
                                        <p:cTn id="43" dur="80"/>
                                        <p:tgtEl>
                                          <p:spTgt spid="7228"/>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7242"/>
                                        </p:tgtEl>
                                        <p:attrNameLst>
                                          <p:attrName>style.visibility</p:attrName>
                                        </p:attrNameLst>
                                      </p:cBhvr>
                                      <p:to>
                                        <p:strVal val="visible"/>
                                      </p:to>
                                    </p:set>
                                    <p:anim calcmode="discrete" valueType="clr">
                                      <p:cBhvr override="childStyle">
                                        <p:cTn id="48" dur="80"/>
                                        <p:tgtEl>
                                          <p:spTgt spid="724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7242"/>
                                        </p:tgtEl>
                                        <p:attrNameLst>
                                          <p:attrName>fillcolor</p:attrName>
                                        </p:attrNameLst>
                                      </p:cBhvr>
                                      <p:tavLst>
                                        <p:tav tm="0">
                                          <p:val>
                                            <p:clrVal>
                                              <a:schemeClr val="accent2"/>
                                            </p:clrVal>
                                          </p:val>
                                        </p:tav>
                                        <p:tav tm="50000">
                                          <p:val>
                                            <p:clrVal>
                                              <a:schemeClr val="hlink"/>
                                            </p:clrVal>
                                          </p:val>
                                        </p:tav>
                                      </p:tavLst>
                                    </p:anim>
                                    <p:set>
                                      <p:cBhvr>
                                        <p:cTn id="50" dur="80"/>
                                        <p:tgtEl>
                                          <p:spTgt spid="7242"/>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7229"/>
                                        </p:tgtEl>
                                        <p:attrNameLst>
                                          <p:attrName>style.visibility</p:attrName>
                                        </p:attrNameLst>
                                      </p:cBhvr>
                                      <p:to>
                                        <p:strVal val="visible"/>
                                      </p:to>
                                    </p:set>
                                    <p:anim calcmode="discrete" valueType="clr">
                                      <p:cBhvr override="childStyle">
                                        <p:cTn id="55" dur="80"/>
                                        <p:tgtEl>
                                          <p:spTgt spid="7229"/>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7229"/>
                                        </p:tgtEl>
                                        <p:attrNameLst>
                                          <p:attrName>fillcolor</p:attrName>
                                        </p:attrNameLst>
                                      </p:cBhvr>
                                      <p:tavLst>
                                        <p:tav tm="0">
                                          <p:val>
                                            <p:clrVal>
                                              <a:schemeClr val="accent2"/>
                                            </p:clrVal>
                                          </p:val>
                                        </p:tav>
                                        <p:tav tm="50000">
                                          <p:val>
                                            <p:clrVal>
                                              <a:schemeClr val="hlink"/>
                                            </p:clrVal>
                                          </p:val>
                                        </p:tav>
                                      </p:tavLst>
                                    </p:anim>
                                    <p:set>
                                      <p:cBhvr>
                                        <p:cTn id="57" dur="80"/>
                                        <p:tgtEl>
                                          <p:spTgt spid="7229"/>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7230"/>
                                        </p:tgtEl>
                                        <p:attrNameLst>
                                          <p:attrName>style.visibility</p:attrName>
                                        </p:attrNameLst>
                                      </p:cBhvr>
                                      <p:to>
                                        <p:strVal val="visible"/>
                                      </p:to>
                                    </p:set>
                                    <p:anim calcmode="discrete" valueType="clr">
                                      <p:cBhvr override="childStyle">
                                        <p:cTn id="62" dur="80"/>
                                        <p:tgtEl>
                                          <p:spTgt spid="7230"/>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7230"/>
                                        </p:tgtEl>
                                        <p:attrNameLst>
                                          <p:attrName>fillcolor</p:attrName>
                                        </p:attrNameLst>
                                      </p:cBhvr>
                                      <p:tavLst>
                                        <p:tav tm="0">
                                          <p:val>
                                            <p:clrVal>
                                              <a:schemeClr val="accent2"/>
                                            </p:clrVal>
                                          </p:val>
                                        </p:tav>
                                        <p:tav tm="50000">
                                          <p:val>
                                            <p:clrVal>
                                              <a:schemeClr val="hlink"/>
                                            </p:clrVal>
                                          </p:val>
                                        </p:tav>
                                      </p:tavLst>
                                    </p:anim>
                                    <p:set>
                                      <p:cBhvr>
                                        <p:cTn id="64" dur="80"/>
                                        <p:tgtEl>
                                          <p:spTgt spid="7230"/>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7231"/>
                                        </p:tgtEl>
                                        <p:attrNameLst>
                                          <p:attrName>style.visibility</p:attrName>
                                        </p:attrNameLst>
                                      </p:cBhvr>
                                      <p:to>
                                        <p:strVal val="visible"/>
                                      </p:to>
                                    </p:set>
                                    <p:anim calcmode="discrete" valueType="clr">
                                      <p:cBhvr override="childStyle">
                                        <p:cTn id="69" dur="80"/>
                                        <p:tgtEl>
                                          <p:spTgt spid="7231"/>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7231"/>
                                        </p:tgtEl>
                                        <p:attrNameLst>
                                          <p:attrName>fillcolor</p:attrName>
                                        </p:attrNameLst>
                                      </p:cBhvr>
                                      <p:tavLst>
                                        <p:tav tm="0">
                                          <p:val>
                                            <p:clrVal>
                                              <a:schemeClr val="accent2"/>
                                            </p:clrVal>
                                          </p:val>
                                        </p:tav>
                                        <p:tav tm="50000">
                                          <p:val>
                                            <p:clrVal>
                                              <a:schemeClr val="hlink"/>
                                            </p:clrVal>
                                          </p:val>
                                        </p:tav>
                                      </p:tavLst>
                                    </p:anim>
                                    <p:set>
                                      <p:cBhvr>
                                        <p:cTn id="71" dur="80"/>
                                        <p:tgtEl>
                                          <p:spTgt spid="7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3" grpId="0"/>
      <p:bldP spid="7225" grpId="0"/>
      <p:bldP spid="7226" grpId="0"/>
      <p:bldP spid="7227" grpId="0"/>
      <p:bldP spid="7228" grpId="0"/>
      <p:bldP spid="7229" grpId="0"/>
      <p:bldP spid="7230" grpId="0"/>
      <p:bldP spid="7231" grpId="0"/>
      <p:bldP spid="7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4" descr="G03A0046"/>
          <p:cNvPicPr>
            <a:picLocks noChangeAspect="1" noChangeArrowheads="1"/>
          </p:cNvPicPr>
          <p:nvPr/>
        </p:nvPicPr>
        <p:blipFill>
          <a:blip r:embed="rId2"/>
          <a:srcRect/>
          <a:stretch>
            <a:fillRect/>
          </a:stretch>
        </p:blipFill>
        <p:spPr bwMode="auto">
          <a:xfrm>
            <a:off x="0" y="0"/>
            <a:ext cx="4648200" cy="6858000"/>
          </a:xfrm>
          <a:prstGeom prst="rect">
            <a:avLst/>
          </a:prstGeom>
          <a:noFill/>
          <a:ln w="9525">
            <a:noFill/>
            <a:miter lim="800000"/>
            <a:headEnd/>
            <a:tailEnd/>
          </a:ln>
        </p:spPr>
      </p:pic>
      <p:pic>
        <p:nvPicPr>
          <p:cNvPr id="8195" name="Picture 2" descr="12383974777638_yume_photo"/>
          <p:cNvPicPr>
            <a:picLocks noChangeAspect="1" noChangeArrowheads="1"/>
          </p:cNvPicPr>
          <p:nvPr/>
        </p:nvPicPr>
        <p:blipFill>
          <a:blip r:embed="rId3"/>
          <a:srcRect/>
          <a:stretch>
            <a:fillRect/>
          </a:stretch>
        </p:blipFill>
        <p:spPr bwMode="auto">
          <a:xfrm>
            <a:off x="4648200" y="0"/>
            <a:ext cx="44958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1"/>
          <p:cNvSpPr>
            <a:spLocks noChangeArrowheads="1"/>
          </p:cNvSpPr>
          <p:nvPr/>
        </p:nvSpPr>
        <p:spPr bwMode="auto">
          <a:xfrm>
            <a:off x="0" y="1828800"/>
            <a:ext cx="9144000" cy="1195388"/>
          </a:xfrm>
          <a:prstGeom prst="rect">
            <a:avLst/>
          </a:prstGeom>
          <a:noFill/>
          <a:ln w="9525">
            <a:noFill/>
            <a:miter lim="800000"/>
            <a:headEnd/>
            <a:tailEnd/>
          </a:ln>
        </p:spPr>
        <p:txBody>
          <a:bodyPr>
            <a:spAutoFit/>
          </a:bodyPr>
          <a:lstStyle/>
          <a:p>
            <a:pPr>
              <a:lnSpc>
                <a:spcPts val="4325"/>
              </a:lnSpc>
            </a:pPr>
            <a:r>
              <a:rPr lang="en-US" sz="3600" b="1">
                <a:solidFill>
                  <a:srgbClr val="FF0000"/>
                </a:solidFill>
                <a:latin typeface="Times New Roman" pitchFamily="18" charset="0"/>
                <a:cs typeface="Times New Roman" pitchFamily="18" charset="0"/>
              </a:rPr>
              <a:t>- Tác giả quan sát sự vật bằng mắt và bằng tai</a:t>
            </a:r>
          </a:p>
        </p:txBody>
      </p:sp>
      <p:sp>
        <p:nvSpPr>
          <p:cNvPr id="11268" name="Text Box 4"/>
          <p:cNvSpPr txBox="1">
            <a:spLocks noChangeArrowheads="1"/>
          </p:cNvSpPr>
          <p:nvPr/>
        </p:nvSpPr>
        <p:spPr bwMode="auto">
          <a:xfrm>
            <a:off x="0" y="0"/>
            <a:ext cx="8839200" cy="1708150"/>
          </a:xfrm>
          <a:prstGeom prst="rect">
            <a:avLst/>
          </a:prstGeom>
          <a:noFill/>
          <a:ln w="9525">
            <a:noFill/>
            <a:miter lim="800000"/>
            <a:headEnd/>
            <a:tailEnd/>
          </a:ln>
        </p:spPr>
        <p:txBody>
          <a:bodyPr>
            <a:spAutoFit/>
          </a:bodyPr>
          <a:lstStyle/>
          <a:p>
            <a:pPr>
              <a:lnSpc>
                <a:spcPts val="4200"/>
              </a:lnSpc>
            </a:pPr>
            <a:r>
              <a:rPr lang="vi-VN" sz="3600" b="1">
                <a:solidFill>
                  <a:srgbClr val="0000FF"/>
                </a:solidFill>
                <a:latin typeface="Times New Roman" pitchFamily="18" charset="0"/>
                <a:cs typeface="Times New Roman" pitchFamily="18" charset="0"/>
              </a:rPr>
              <a:t>3. Qua những nét miêu tả vừa tìm được, em thấy tác giả đã quan sát sự vật bằng những giác quan nào?</a:t>
            </a:r>
            <a:endParaRPr lang="en-US" sz="3600" b="1">
              <a:solidFill>
                <a:srgbClr val="0000FF"/>
              </a:solidFill>
              <a:latin typeface="Times New Roman" pitchFamily="18" charset="0"/>
              <a:cs typeface="Times New Roman" pitchFamily="18" charset="0"/>
            </a:endParaRPr>
          </a:p>
        </p:txBody>
      </p:sp>
      <p:sp>
        <p:nvSpPr>
          <p:cNvPr id="11272" name="Text Box 8"/>
          <p:cNvSpPr txBox="1">
            <a:spLocks noChangeArrowheads="1"/>
          </p:cNvSpPr>
          <p:nvPr/>
        </p:nvSpPr>
        <p:spPr bwMode="auto">
          <a:xfrm>
            <a:off x="152400" y="4267200"/>
            <a:ext cx="8991600" cy="2413000"/>
          </a:xfrm>
          <a:prstGeom prst="rect">
            <a:avLst/>
          </a:prstGeom>
          <a:noFill/>
          <a:ln w="9525">
            <a:noFill/>
            <a:miter lim="800000"/>
            <a:headEnd/>
            <a:tailEnd/>
          </a:ln>
        </p:spPr>
        <p:txBody>
          <a:bodyPr>
            <a:spAutoFit/>
          </a:bodyPr>
          <a:lstStyle/>
          <a:p>
            <a:pPr>
              <a:lnSpc>
                <a:spcPts val="4600"/>
              </a:lnSpc>
            </a:pPr>
            <a:r>
              <a:rPr lang="en-US" sz="2800" b="1">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Miêu tả là vẽ lại bằng lời những đặc điểm nổi bật của cảnh, của người, của vật để giúp người nghe, người đọc hình dung được các đối tượng ấy. </a:t>
            </a:r>
          </a:p>
        </p:txBody>
      </p:sp>
      <p:sp>
        <p:nvSpPr>
          <p:cNvPr id="11273" name="WordArt 9"/>
          <p:cNvSpPr>
            <a:spLocks noChangeArrowheads="1" noChangeShapeType="1" noTextEdit="1"/>
          </p:cNvSpPr>
          <p:nvPr/>
        </p:nvSpPr>
        <p:spPr bwMode="auto">
          <a:xfrm>
            <a:off x="2514600" y="2819400"/>
            <a:ext cx="3581400" cy="9144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II. 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8"/>
                                        </p:tgtEl>
                                        <p:attrNameLst>
                                          <p:attrName>style.visibility</p:attrName>
                                        </p:attrNameLst>
                                      </p:cBhvr>
                                      <p:to>
                                        <p:strVal val="visible"/>
                                      </p:to>
                                    </p:set>
                                    <p:anim calcmode="discrete" valueType="clr">
                                      <p:cBhvr override="childStyle">
                                        <p:cTn id="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8"/>
                                        </p:tgtEl>
                                        <p:attrNameLst>
                                          <p:attrName>fillcolor</p:attrName>
                                        </p:attrNameLst>
                                      </p:cBhvr>
                                      <p:tavLst>
                                        <p:tav tm="0">
                                          <p:val>
                                            <p:clrVal>
                                              <a:schemeClr val="accent2"/>
                                            </p:clrVal>
                                          </p:val>
                                        </p:tav>
                                        <p:tav tm="50000">
                                          <p:val>
                                            <p:clrVal>
                                              <a:schemeClr val="hlink"/>
                                            </p:clrVal>
                                          </p:val>
                                        </p:tav>
                                      </p:tavLst>
                                    </p:anim>
                                    <p:set>
                                      <p:cBhvr>
                                        <p:cTn id="9" dur="80"/>
                                        <p:tgtEl>
                                          <p:spTgt spid="1126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5"/>
                                        </p:tgtEl>
                                        <p:attrNameLst>
                                          <p:attrName>style.visibility</p:attrName>
                                        </p:attrNameLst>
                                      </p:cBhvr>
                                      <p:to>
                                        <p:strVal val="visible"/>
                                      </p:to>
                                    </p:set>
                                    <p:anim calcmode="discrete" valueType="clr">
                                      <p:cBhvr override="childStyle">
                                        <p:cTn id="14"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5"/>
                                        </p:tgtEl>
                                        <p:attrNameLst>
                                          <p:attrName>fillcolor</p:attrName>
                                        </p:attrNameLst>
                                      </p:cBhvr>
                                      <p:tavLst>
                                        <p:tav tm="0">
                                          <p:val>
                                            <p:clrVal>
                                              <a:schemeClr val="accent2"/>
                                            </p:clrVal>
                                          </p:val>
                                        </p:tav>
                                        <p:tav tm="50000">
                                          <p:val>
                                            <p:clrVal>
                                              <a:schemeClr val="hlink"/>
                                            </p:clrVal>
                                          </p:val>
                                        </p:tav>
                                      </p:tavLst>
                                    </p:anim>
                                    <p:set>
                                      <p:cBhvr>
                                        <p:cTn id="16" dur="80"/>
                                        <p:tgtEl>
                                          <p:spTgt spid="1024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73"/>
                                        </p:tgtEl>
                                        <p:attrNameLst>
                                          <p:attrName>style.visibility</p:attrName>
                                        </p:attrNameLst>
                                      </p:cBhvr>
                                      <p:to>
                                        <p:strVal val="visible"/>
                                      </p:to>
                                    </p:set>
                                    <p:anim calcmode="lin" valueType="num">
                                      <p:cBhvr additive="base">
                                        <p:cTn id="21" dur="500" fill="hold"/>
                                        <p:tgtEl>
                                          <p:spTgt spid="11273"/>
                                        </p:tgtEl>
                                        <p:attrNameLst>
                                          <p:attrName>ppt_x</p:attrName>
                                        </p:attrNameLst>
                                      </p:cBhvr>
                                      <p:tavLst>
                                        <p:tav tm="0">
                                          <p:val>
                                            <p:strVal val="#ppt_x"/>
                                          </p:val>
                                        </p:tav>
                                        <p:tav tm="100000">
                                          <p:val>
                                            <p:strVal val="#ppt_x"/>
                                          </p:val>
                                        </p:tav>
                                      </p:tavLst>
                                    </p:anim>
                                    <p:anim calcmode="lin" valueType="num">
                                      <p:cBhvr additive="base">
                                        <p:cTn id="22"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11272">
                                            <p:txEl>
                                              <p:pRg st="0" end="0"/>
                                            </p:txEl>
                                          </p:spTgt>
                                        </p:tgtEl>
                                        <p:attrNameLst>
                                          <p:attrName>style.visibility</p:attrName>
                                        </p:attrNameLst>
                                      </p:cBhvr>
                                      <p:to>
                                        <p:strVal val="visible"/>
                                      </p:to>
                                    </p:set>
                                    <p:anim calcmode="discrete" valueType="clr">
                                      <p:cBhvr override="childStyle">
                                        <p:cTn id="27" dur="80"/>
                                        <p:tgtEl>
                                          <p:spTgt spid="112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272">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112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1268" grpId="0"/>
      <p:bldP spid="112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381000" y="1524000"/>
            <a:ext cx="8305800" cy="733425"/>
          </a:xfrm>
          <a:prstGeom prst="rect">
            <a:avLst/>
          </a:prstGeom>
          <a:noFill/>
          <a:ln w="9525">
            <a:noFill/>
            <a:miter lim="800000"/>
            <a:headEnd/>
            <a:tailEnd/>
          </a:ln>
        </p:spPr>
        <p:txBody>
          <a:bodyPr>
            <a:spAutoFit/>
          </a:bodyPr>
          <a:lstStyle/>
          <a:p>
            <a:pPr algn="just">
              <a:lnSpc>
                <a:spcPct val="150000"/>
              </a:lnSpc>
              <a:tabLst>
                <a:tab pos="463550" algn="l"/>
                <a:tab pos="633413" algn="l"/>
              </a:tabLst>
            </a:pPr>
            <a:r>
              <a:rPr lang="vi-VN" sz="2800">
                <a:solidFill>
                  <a:srgbClr val="0070C0"/>
                </a:solidFill>
              </a:rPr>
              <a:t> </a:t>
            </a:r>
            <a:r>
              <a:rPr lang="en-US" sz="2800">
                <a:solidFill>
                  <a:srgbClr val="0070C0"/>
                </a:solidFill>
              </a:rPr>
              <a:t>	</a:t>
            </a:r>
          </a:p>
        </p:txBody>
      </p:sp>
      <p:sp>
        <p:nvSpPr>
          <p:cNvPr id="12295" name="WordArt 7"/>
          <p:cNvSpPr>
            <a:spLocks noChangeArrowheads="1" noChangeShapeType="1" noTextEdit="1"/>
          </p:cNvSpPr>
          <p:nvPr/>
        </p:nvSpPr>
        <p:spPr bwMode="auto">
          <a:xfrm>
            <a:off x="609704" y="152486"/>
            <a:ext cx="6781800" cy="838200"/>
          </a:xfrm>
          <a:prstGeom prst="rect">
            <a:avLst/>
          </a:prstGeom>
        </p:spPr>
        <p:txBody>
          <a:bodyPr wrap="none" fromWordArt="1">
            <a:prstTxWarp prst="textPlain">
              <a:avLst>
                <a:gd name="adj" fmla="val 50000"/>
              </a:avLst>
            </a:prstTxWarp>
          </a:bodyPr>
          <a:lstStyle/>
          <a:p>
            <a:pPr algn="ctr">
              <a:defRPr/>
            </a:pPr>
            <a:r>
              <a:rPr lang="vi-VN" sz="3600" b="1" kern="10" dirty="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III. LUYỆN TẬP</a:t>
            </a:r>
            <a:r>
              <a:rPr lang="vi-VN" sz="3600" b="1" kern="10" dirty="0">
                <a:ln w="9525">
                  <a:solidFill>
                    <a:srgbClr val="0066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t>
            </a:r>
          </a:p>
        </p:txBody>
      </p:sp>
      <p:sp>
        <p:nvSpPr>
          <p:cNvPr id="12296" name="Text Box 8"/>
          <p:cNvSpPr txBox="1">
            <a:spLocks noChangeArrowheads="1"/>
          </p:cNvSpPr>
          <p:nvPr/>
        </p:nvSpPr>
        <p:spPr bwMode="auto">
          <a:xfrm>
            <a:off x="228600" y="1219200"/>
            <a:ext cx="8763000" cy="1828800"/>
          </a:xfrm>
          <a:prstGeom prst="rect">
            <a:avLst/>
          </a:prstGeom>
          <a:noFill/>
          <a:ln w="9525">
            <a:noFill/>
            <a:miter lim="800000"/>
            <a:headEnd/>
            <a:tailEnd/>
          </a:ln>
        </p:spPr>
        <p:txBody>
          <a:bodyPr>
            <a:spAutoFit/>
          </a:bodyPr>
          <a:lstStyle/>
          <a:p>
            <a:pPr>
              <a:lnSpc>
                <a:spcPct val="150000"/>
              </a:lnSpc>
            </a:pPr>
            <a:r>
              <a:rPr lang="en-US" sz="4000" b="1">
                <a:solidFill>
                  <a:srgbClr val="0000FF"/>
                </a:solidFill>
                <a:latin typeface="Times New Roman" pitchFamily="18" charset="0"/>
                <a:cs typeface="Times New Roman" pitchFamily="18" charset="0"/>
              </a:rPr>
              <a:t>1. </a:t>
            </a:r>
            <a:r>
              <a:rPr lang="vi-VN" sz="4000" b="1">
                <a:solidFill>
                  <a:srgbClr val="0000FF"/>
                </a:solidFill>
                <a:latin typeface="Times New Roman" pitchFamily="18" charset="0"/>
                <a:cs typeface="Times New Roman" pitchFamily="18" charset="0"/>
              </a:rPr>
              <a:t>Tìm những câu văn miêu tả trong truyện</a:t>
            </a:r>
            <a:r>
              <a:rPr lang="en-US" sz="4000" b="1">
                <a:solidFill>
                  <a:srgbClr val="0000FF"/>
                </a:solidFill>
                <a:latin typeface="Times New Roman" pitchFamily="18" charset="0"/>
                <a:cs typeface="Times New Roman" pitchFamily="18" charset="0"/>
              </a:rPr>
              <a:t> </a:t>
            </a:r>
            <a:r>
              <a:rPr lang="en-US" sz="4000" b="1" i="1">
                <a:solidFill>
                  <a:srgbClr val="0000FF"/>
                </a:solidFill>
                <a:latin typeface="Times New Roman" pitchFamily="18" charset="0"/>
                <a:cs typeface="Times New Roman" pitchFamily="18" charset="0"/>
              </a:rPr>
              <a:t>Chú Đất Nung.</a:t>
            </a:r>
            <a:endParaRPr lang="en-US" sz="4000" b="1">
              <a:solidFill>
                <a:srgbClr val="0000FF"/>
              </a:solidFill>
              <a:latin typeface="Times New Roman" pitchFamily="18" charset="0"/>
              <a:cs typeface="Times New Roman" pitchFamily="18" charset="0"/>
            </a:endParaRPr>
          </a:p>
        </p:txBody>
      </p:sp>
      <p:sp>
        <p:nvSpPr>
          <p:cNvPr id="12297" name="Text Box 9"/>
          <p:cNvSpPr txBox="1">
            <a:spLocks noChangeArrowheads="1"/>
          </p:cNvSpPr>
          <p:nvPr/>
        </p:nvSpPr>
        <p:spPr bwMode="auto">
          <a:xfrm>
            <a:off x="304800" y="3505200"/>
            <a:ext cx="8839200" cy="2554288"/>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Đó là một chàng kị sĩ rất bảnh, cưỡi ngựa tía, dây cương vàng và một nàng công chúa mặt trắng, ngồi trong mái lầu son</a:t>
            </a:r>
            <a:r>
              <a:rPr lang="en-US" sz="4000" b="1">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ppt_x"/>
                                          </p:val>
                                        </p:tav>
                                        <p:tav tm="100000">
                                          <p:val>
                                            <p:strVal val="#ppt_x"/>
                                          </p:val>
                                        </p:tav>
                                      </p:tavLst>
                                    </p:anim>
                                    <p:anim calcmode="lin" valueType="num">
                                      <p:cBhvr additive="base">
                                        <p:cTn id="8"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296"/>
                                        </p:tgtEl>
                                        <p:attrNameLst>
                                          <p:attrName>style.visibility</p:attrName>
                                        </p:attrNameLst>
                                      </p:cBhvr>
                                      <p:to>
                                        <p:strVal val="visible"/>
                                      </p:to>
                                    </p:set>
                                    <p:anim calcmode="discrete" valueType="clr">
                                      <p:cBhvr override="childStyle">
                                        <p:cTn id="13" dur="80"/>
                                        <p:tgtEl>
                                          <p:spTgt spid="1229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296"/>
                                        </p:tgtEl>
                                        <p:attrNameLst>
                                          <p:attrName>fillcolor</p:attrName>
                                        </p:attrNameLst>
                                      </p:cBhvr>
                                      <p:tavLst>
                                        <p:tav tm="0">
                                          <p:val>
                                            <p:clrVal>
                                              <a:schemeClr val="accent2"/>
                                            </p:clrVal>
                                          </p:val>
                                        </p:tav>
                                        <p:tav tm="50000">
                                          <p:val>
                                            <p:clrVal>
                                              <a:schemeClr val="hlink"/>
                                            </p:clrVal>
                                          </p:val>
                                        </p:tav>
                                      </p:tavLst>
                                    </p:anim>
                                    <p:set>
                                      <p:cBhvr>
                                        <p:cTn id="15" dur="80"/>
                                        <p:tgtEl>
                                          <p:spTgt spid="1229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2297"/>
                                        </p:tgtEl>
                                        <p:attrNameLst>
                                          <p:attrName>style.visibility</p:attrName>
                                        </p:attrNameLst>
                                      </p:cBhvr>
                                      <p:to>
                                        <p:strVal val="visible"/>
                                      </p:to>
                                    </p:set>
                                    <p:anim calcmode="discrete" valueType="clr">
                                      <p:cBhvr override="childStyle">
                                        <p:cTn id="20"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2297"/>
                                        </p:tgtEl>
                                        <p:attrNameLst>
                                          <p:attrName>fillcolor</p:attrName>
                                        </p:attrNameLst>
                                      </p:cBhvr>
                                      <p:tavLst>
                                        <p:tav tm="0">
                                          <p:val>
                                            <p:clrVal>
                                              <a:schemeClr val="accent2"/>
                                            </p:clrVal>
                                          </p:val>
                                        </p:tav>
                                        <p:tav tm="50000">
                                          <p:val>
                                            <p:clrVal>
                                              <a:schemeClr val="hlink"/>
                                            </p:clrVal>
                                          </p:val>
                                        </p:tav>
                                      </p:tavLst>
                                    </p:anim>
                                    <p:set>
                                      <p:cBhvr>
                                        <p:cTn id="22" dur="80"/>
                                        <p:tgtEl>
                                          <p:spTgt spid="122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485428"/>
  <p:tag name="VIOLETTITLE" val="Tuần 14. Thế nào là miêu tả?"/>
  <p:tag name="VIOLETLESSON" val="26"/>
  <p:tag name="VIOLETCATID" val="7840646"/>
  <p:tag name="VIOLETSUBJECT" val="Tập làm văn 4"/>
  <p:tag name="VIOLETAUTHORID" val="11061733"/>
  <p:tag name="VIOLETAUTHORNAME" val="Nguyễn Thị Mộng Thuỳ"/>
  <p:tag name="VIOLETAUTHORAVATAR" val="no_avatarf.jpg"/>
  <p:tag name="VIOLETAUTHORADDRESS" val=" - quảng trị"/>
  <p:tag name="VIOLETDATE" val="2018-11-26 21:40:56"/>
  <p:tag name="VIOLETHIT" val="61"/>
  <p:tag name="VIOLETLIKE" val="0"/>
  <p:tag name="MMPROD_NEXTUNIQUEID" val="10011"/>
  <p:tag name="MMPROD_UIDATA" val="&lt;database version=&quot;7.0&quot;&gt;&lt;object type=&quot;1&quot; unique_id=&quot;10001&quot;&gt;&lt;object type=&quot;2&quot; unique_id=&quot;13102&quot;&gt;&lt;object type=&quot;3&quot; unique_id=&quot;13103&quot;&gt;&lt;property id=&quot;20148&quot; value=&quot;5&quot;/&gt;&lt;property id=&quot;20300&quot; value=&quot;Slide 2&quot;/&gt;&lt;property id=&quot;20307&quot; value=&quot;328&quot;/&gt;&lt;/object&gt;&lt;object type=&quot;3&quot; unique_id=&quot;13104&quot;&gt;&lt;property id=&quot;20148&quot; value=&quot;5&quot;/&gt;&lt;property id=&quot;20300&quot; value=&quot;Slide 3&quot;/&gt;&lt;property id=&quot;20307&quot; value=&quot;314&quot;/&gt;&lt;/object&gt;&lt;object type=&quot;3&quot; unique_id=&quot;13105&quot;&gt;&lt;property id=&quot;20148&quot; value=&quot;5&quot;/&gt;&lt;property id=&quot;20300&quot; value=&quot;Slide 4&quot;/&gt;&lt;property id=&quot;20307&quot; value=&quot;299&quot;/&gt;&lt;/object&gt;&lt;object type=&quot;3&quot; unique_id=&quot;13106&quot;&gt;&lt;property id=&quot;20148&quot; value=&quot;5&quot;/&gt;&lt;property id=&quot;20300&quot; value=&quot;Slide 5&quot;/&gt;&lt;property id=&quot;20307&quot; value=&quot;318&quot;/&gt;&lt;/object&gt;&lt;object type=&quot;3&quot; unique_id=&quot;13107&quot;&gt;&lt;property id=&quot;20148&quot; value=&quot;5&quot;/&gt;&lt;property id=&quot;20300&quot; value=&quot;Slide 6&quot;/&gt;&lt;property id=&quot;20307&quot; value=&quot;281&quot;/&gt;&lt;/object&gt;&lt;object type=&quot;3&quot; unique_id=&quot;13108&quot;&gt;&lt;property id=&quot;20148&quot; value=&quot;5&quot;/&gt;&lt;property id=&quot;20300&quot; value=&quot;Slide 7&quot;/&gt;&lt;property id=&quot;20307&quot; value=&quot;294&quot;/&gt;&lt;/object&gt;&lt;object type=&quot;3&quot; unique_id=&quot;13109&quot;&gt;&lt;property id=&quot;20148&quot; value=&quot;5&quot;/&gt;&lt;property id=&quot;20300&quot; value=&quot;Slide 8&quot;/&gt;&lt;property id=&quot;20307&quot; value=&quot;301&quot;/&gt;&lt;/object&gt;&lt;object type=&quot;3&quot; unique_id=&quot;13110&quot;&gt;&lt;property id=&quot;20148&quot; value=&quot;5&quot;/&gt;&lt;property id=&quot;20300&quot; value=&quot;Slide 9&quot;/&gt;&lt;property id=&quot;20307&quot; value=&quot;308&quot;/&gt;&lt;/object&gt;&lt;object type=&quot;3&quot; unique_id=&quot;13111&quot;&gt;&lt;property id=&quot;20148&quot; value=&quot;5&quot;/&gt;&lt;property id=&quot;20300&quot; value=&quot;Slide 10&quot;/&gt;&lt;property id=&quot;20307&quot; value=&quot;303&quot;/&gt;&lt;/object&gt;&lt;object type=&quot;3&quot; unique_id=&quot;13112&quot;&gt;&lt;property id=&quot;20148&quot; value=&quot;5&quot;/&gt;&lt;property id=&quot;20300&quot; value=&quot;Slide 11&quot;/&gt;&lt;property id=&quot;20307&quot; value=&quot;267&quot;/&gt;&lt;/object&gt;&lt;object type=&quot;3&quot; unique_id=&quot;13113&quot;&gt;&lt;property id=&quot;20148&quot; value=&quot;5&quot;/&gt;&lt;property id=&quot;20300&quot; value=&quot;Slide 12&quot;/&gt;&lt;property id=&quot;20307&quot; value=&quot;319&quot;/&gt;&lt;/object&gt;&lt;object type=&quot;3&quot; unique_id=&quot;13114&quot;&gt;&lt;property id=&quot;20148&quot; value=&quot;5&quot;/&gt;&lt;property id=&quot;20300&quot; value=&quot;Slide 13&quot;/&gt;&lt;property id=&quot;20307&quot; value=&quot;320&quot;/&gt;&lt;/object&gt;&lt;object type=&quot;3&quot; unique_id=&quot;13115&quot;&gt;&lt;property id=&quot;20148&quot; value=&quot;5&quot;/&gt;&lt;property id=&quot;20300&quot; value=&quot;Slide 14&quot;/&gt;&lt;property id=&quot;20307&quot; value=&quot;323&quot;/&gt;&lt;/object&gt;&lt;object type=&quot;3&quot; unique_id=&quot;13116&quot;&gt;&lt;property id=&quot;20148&quot; value=&quot;5&quot;/&gt;&lt;property id=&quot;20300&quot; value=&quot;Slide 15&quot;/&gt;&lt;property id=&quot;20307&quot; value=&quot;325&quot;/&gt;&lt;/object&gt;&lt;object type=&quot;3&quot; unique_id=&quot;13117&quot;&gt;&lt;property id=&quot;20148&quot; value=&quot;5&quot;/&gt;&lt;property id=&quot;20300&quot; value=&quot;Slide 16&quot;/&gt;&lt;property id=&quot;20307&quot; value=&quot;309&quot;/&gt;&lt;/object&gt;&lt;object type=&quot;3&quot; unique_id=&quot;13118&quot;&gt;&lt;property id=&quot;20148&quot; value=&quot;5&quot;/&gt;&lt;property id=&quot;20300&quot; value=&quot;Slide 17&quot;/&gt;&lt;property id=&quot;20307&quot; value=&quot;322&quot;/&gt;&lt;/object&gt;&lt;object type=&quot;3&quot; unique_id=&quot;13119&quot;&gt;&lt;property id=&quot;20148&quot; value=&quot;5&quot;/&gt;&lt;property id=&quot;20300&quot; value=&quot;Slide 18&quot;/&gt;&lt;property id=&quot;20307&quot; value=&quot;329&quot;/&gt;&lt;/object&gt;&lt;object type=&quot;3&quot; unique_id=&quot;13158&quot;&gt;&lt;property id=&quot;20148&quot; value=&quot;5&quot;/&gt;&lt;property id=&quot;20300&quot; value=&quot;Slide 1&quot;/&gt;&lt;property id=&quot;20307&quot; value=&quot;330&quot;/&gt;&lt;/object&gt;&lt;/object&gt;&lt;object type=&quot;8&quot; unique_id=&quot;13138&quot;&gt;&lt;/object&gt;&lt;/object&gt;&lt;/database&gt;"/>
  <p:tag name="SECTOMILLISECCONVERTED" val="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TotalTime>
  <Words>906</Words>
  <Application>Microsoft Office PowerPoint</Application>
  <PresentationFormat>On-screen Show (4:3)</PresentationFormat>
  <Paragraphs>155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Chủ đề của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TN</dc:creator>
  <cp:lastModifiedBy>AutoBVT</cp:lastModifiedBy>
  <cp:revision>109</cp:revision>
  <dcterms:created xsi:type="dcterms:W3CDTF">2009-11-18T09:04:57Z</dcterms:created>
  <dcterms:modified xsi:type="dcterms:W3CDTF">2018-11-28T05:40:25Z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