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7" r:id="rId2"/>
    <p:sldId id="280" r:id="rId3"/>
    <p:sldId id="258" r:id="rId4"/>
    <p:sldId id="282" r:id="rId5"/>
    <p:sldId id="292" r:id="rId6"/>
    <p:sldId id="259" r:id="rId7"/>
    <p:sldId id="260" r:id="rId8"/>
    <p:sldId id="265" r:id="rId9"/>
    <p:sldId id="293" r:id="rId10"/>
    <p:sldId id="294" r:id="rId11"/>
    <p:sldId id="261" r:id="rId12"/>
    <p:sldId id="295" r:id="rId13"/>
    <p:sldId id="262" r:id="rId14"/>
    <p:sldId id="263" r:id="rId15"/>
    <p:sldId id="266" r:id="rId16"/>
    <p:sldId id="267" r:id="rId17"/>
    <p:sldId id="268" r:id="rId18"/>
    <p:sldId id="269" r:id="rId19"/>
    <p:sldId id="278" r:id="rId20"/>
    <p:sldId id="271" r:id="rId21"/>
    <p:sldId id="272" r:id="rId22"/>
    <p:sldId id="273" r:id="rId23"/>
    <p:sldId id="283" r:id="rId24"/>
    <p:sldId id="296" r:id="rId25"/>
    <p:sldId id="285" r:id="rId26"/>
    <p:sldId id="286" r:id="rId27"/>
    <p:sldId id="287" r:id="rId28"/>
    <p:sldId id="288" r:id="rId29"/>
    <p:sldId id="290" r:id="rId30"/>
    <p:sldId id="289" r:id="rId31"/>
    <p:sldId id="291" r:id="rId32"/>
    <p:sldId id="279" r:id="rId33"/>
  </p:sldIdLst>
  <p:sldSz cx="9144000" cy="6858000" type="screen4x3"/>
  <p:notesSz cx="6858000" cy="91440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2" d="100"/>
          <a:sy n="82" d="100"/>
        </p:scale>
        <p:origin x="-48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833F541-ADF9-46CF-8BFE-90635BE97743}" type="datetimeFigureOut">
              <a:rPr lang="en-US"/>
              <a:pPr>
                <a:defRPr/>
              </a:pPr>
              <a:t>11/30/2018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3B7B501F-A66D-4685-AE84-AF0F1A041D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99FA52-C957-4EB0-8D9C-53D28C7D8328}" type="slidenum">
              <a:rPr lang="en-US" smtClean="0">
                <a:latin typeface="Calibri" pitchFamily="34" charset="0"/>
              </a:rPr>
              <a:pPr/>
              <a:t>2</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E62EB0-A7C4-42F0-AE8C-B8E058DBDD22}" type="slidenum">
              <a:rPr lang="en-US" smtClean="0"/>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AD1997-650A-4DAE-8FA2-6C86D1F988FC}" type="slidenum">
              <a:rPr lang="en-US" smtClean="0"/>
              <a:pPr/>
              <a:t>25</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800D2C8-D67F-416C-A9DC-B8236C5BFE7E}" type="slidenum">
              <a:rPr lang="en-US" smtClean="0"/>
              <a:pPr/>
              <a:t>26</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265A04-3B9A-4C7D-A4A7-1FFF49EBC1B1}" type="slidenum">
              <a:rPr lang="en-US" smtClean="0"/>
              <a:pPr/>
              <a:t>27</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BE41E8F-5AE9-4245-A1F8-6784E566F56B}" type="slidenum">
              <a:rPr lang="en-US" smtClean="0"/>
              <a:pPr/>
              <a:t>28</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41198A2-5C2A-42A3-B15C-9B3BB551E342}" type="slidenum">
              <a:rPr lang="en-US" smtClean="0"/>
              <a:pPr/>
              <a:t>29</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42D85A-3B93-483D-B1C3-525437EA3833}" type="slidenum">
              <a:rPr lang="en-US" smtClean="0"/>
              <a:pPr/>
              <a:t>30</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BF80DB5-25A4-47EB-891D-29F34BB145B2}" type="slidenum">
              <a:rPr lang="en-US" smtClean="0"/>
              <a:pPr/>
              <a:t>31</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5BA933-323D-4AAB-8586-CCF909180481}" type="datetimeFigureOut">
              <a:rPr lang="en-US"/>
              <a:pPr>
                <a:defRPr/>
              </a:pPr>
              <a:t>11/30/2018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699047-A0B2-4F4D-924A-67997F164F98}"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5631D6-BA6D-4B8E-A9D9-66CAAAD8F8BD}" type="datetimeFigureOut">
              <a:rPr lang="en-US"/>
              <a:pPr>
                <a:defRPr/>
              </a:pPr>
              <a:t>11/30/2018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35DEFC-21B1-40CE-8D6E-AC391C73B372}"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0AC7B2-ABE5-4255-BA02-53F3379948E6}" type="datetimeFigureOut">
              <a:rPr lang="en-US"/>
              <a:pPr>
                <a:defRPr/>
              </a:pPr>
              <a:t>11/30/2018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BFF9DC-05C1-494F-8FD5-20EA3EC10F1E}"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86A074-3E5D-497F-9AA7-64E66CD1152A}" type="datetimeFigureOut">
              <a:rPr lang="en-US"/>
              <a:pPr>
                <a:defRPr/>
              </a:pPr>
              <a:t>11/30/2018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340549-A50E-49D9-8028-ED2C22192BD5}"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2F88E38-AC0E-4F79-BDE3-3C0F3F4B5FF7}" type="datetimeFigureOut">
              <a:rPr lang="en-US"/>
              <a:pPr>
                <a:defRPr/>
              </a:pPr>
              <a:t>11/30/2018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BEDA6E-657E-442C-8F35-10650E218C3E}"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40977F-4AAA-4358-A55E-A34B0E1D61FB}" type="datetimeFigureOut">
              <a:rPr lang="en-US"/>
              <a:pPr>
                <a:defRPr/>
              </a:pPr>
              <a:t>11/30/2018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A5E65C-8ED0-4570-970D-C796895B76E4}"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360072-5FA9-456A-B8D8-7CCE72FD7279}" type="datetimeFigureOut">
              <a:rPr lang="en-US"/>
              <a:pPr>
                <a:defRPr/>
              </a:pPr>
              <a:t>11/30/2018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5F754D-AF0A-40CB-9658-2878C5D78835}"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1DC649-8B34-4357-B2F8-E209D6D7D4A5}" type="datetimeFigureOut">
              <a:rPr lang="en-US"/>
              <a:pPr>
                <a:defRPr/>
              </a:pPr>
              <a:t>11/30/2018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56D82B-0535-4013-A9E7-6468EA39F0DF}"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469198-2F5B-4444-B860-D38A71E496A4}" type="datetimeFigureOut">
              <a:rPr lang="en-US"/>
              <a:pPr>
                <a:defRPr/>
              </a:pPr>
              <a:t>11/30/2018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0E032F-42CA-4831-BA43-CB9DF2E30175}"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71F4B3-FD49-4F91-AB04-8E671B93F134}" type="datetimeFigureOut">
              <a:rPr lang="en-US"/>
              <a:pPr>
                <a:defRPr/>
              </a:pPr>
              <a:t>11/30/2018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A54904-0041-40E1-9CF1-18B73F444B8F}"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8FAC30-C790-4C82-9F0E-C8E43C23C44B}" type="datetimeFigureOut">
              <a:rPr lang="en-US"/>
              <a:pPr>
                <a:defRPr/>
              </a:pPr>
              <a:t>11/30/2018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CEFC8A-FD90-49E4-B6D6-8E22C594F7E4}"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4644D92-1190-4F59-A0C7-390F917656AB}" type="datetimeFigureOut">
              <a:rPr lang="en-US"/>
              <a:pPr>
                <a:defRPr/>
              </a:pPr>
              <a:t>11/30/2018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DE1EB9C-7328-4835-9C4D-48E46E0B93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G:\Chu_voi_con_o_ban_Don_-_Pham_Tuyen.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14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14</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Nhà</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Trần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thành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lập</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9"/>
          <p:cNvSpPr>
            <a:spLocks noChangeArrowheads="1"/>
          </p:cNvSpPr>
          <p:nvPr/>
        </p:nvSpPr>
        <p:spPr bwMode="auto">
          <a:xfrm>
            <a:off x="914400" y="533400"/>
            <a:ext cx="7848600" cy="1981200"/>
          </a:xfrm>
          <a:prstGeom prst="rect">
            <a:avLst/>
          </a:prstGeom>
          <a:noFill/>
          <a:ln w="9525">
            <a:noFill/>
            <a:miter lim="800000"/>
            <a:headEnd/>
            <a:tailEnd/>
          </a:ln>
        </p:spPr>
        <p:txBody>
          <a:bodyPr anchor="ctr"/>
          <a:lstStyle/>
          <a:p>
            <a:r>
              <a:rPr lang="en-US" sz="4400" b="1">
                <a:solidFill>
                  <a:srgbClr val="FF0000"/>
                </a:solidFill>
              </a:rPr>
              <a:t>2. Bộ máy nhà nước và quan hệ vua quan Nhà Trần</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9"/>
          <p:cNvSpPr>
            <a:spLocks noChangeArrowheads="1"/>
          </p:cNvSpPr>
          <p:nvPr/>
        </p:nvSpPr>
        <p:spPr bwMode="auto">
          <a:xfrm>
            <a:off x="152400" y="0"/>
            <a:ext cx="8878888" cy="914400"/>
          </a:xfrm>
          <a:prstGeom prst="rect">
            <a:avLst/>
          </a:prstGeom>
          <a:noFill/>
          <a:ln w="9525">
            <a:noFill/>
            <a:miter lim="800000"/>
            <a:headEnd/>
            <a:tailEnd/>
          </a:ln>
        </p:spPr>
        <p:txBody>
          <a:bodyPr anchor="ctr"/>
          <a:lstStyle/>
          <a:p>
            <a:r>
              <a:rPr lang="en-US" sz="3600" b="1">
                <a:solidFill>
                  <a:srgbClr val="FF0000"/>
                </a:solidFill>
              </a:rPr>
              <a:t>Đọc từ “Dưới thời trần…Ca hát vui vẻ.”</a:t>
            </a:r>
          </a:p>
        </p:txBody>
      </p:sp>
      <p:sp>
        <p:nvSpPr>
          <p:cNvPr id="23555" name="Rectangle 29"/>
          <p:cNvSpPr>
            <a:spLocks noChangeArrowheads="1"/>
          </p:cNvSpPr>
          <p:nvPr/>
        </p:nvSpPr>
        <p:spPr bwMode="auto">
          <a:xfrm>
            <a:off x="246063" y="685800"/>
            <a:ext cx="8594725" cy="1752600"/>
          </a:xfrm>
          <a:prstGeom prst="rect">
            <a:avLst/>
          </a:prstGeom>
          <a:noFill/>
          <a:ln w="9525">
            <a:noFill/>
            <a:miter lim="800000"/>
            <a:headEnd/>
            <a:tailEnd/>
          </a:ln>
        </p:spPr>
        <p:txBody>
          <a:bodyPr anchor="ctr"/>
          <a:lstStyle/>
          <a:p>
            <a:r>
              <a:rPr lang="en-US" sz="4400" b="1">
                <a:solidFill>
                  <a:srgbClr val="0000CC"/>
                </a:solidFill>
              </a:rPr>
              <a:t>1. Dưới thời Trần bộ máy nhà nước được  xây như thế nào?</a:t>
            </a:r>
          </a:p>
        </p:txBody>
      </p:sp>
      <p:sp>
        <p:nvSpPr>
          <p:cNvPr id="23556" name="Rectangle 29"/>
          <p:cNvSpPr>
            <a:spLocks noChangeArrowheads="1"/>
          </p:cNvSpPr>
          <p:nvPr/>
        </p:nvSpPr>
        <p:spPr bwMode="auto">
          <a:xfrm>
            <a:off x="369888" y="2419350"/>
            <a:ext cx="8305800" cy="1752600"/>
          </a:xfrm>
          <a:prstGeom prst="rect">
            <a:avLst/>
          </a:prstGeom>
          <a:noFill/>
          <a:ln w="9525">
            <a:noFill/>
            <a:miter lim="800000"/>
            <a:headEnd/>
            <a:tailEnd/>
          </a:ln>
        </p:spPr>
        <p:txBody>
          <a:bodyPr anchor="ctr"/>
          <a:lstStyle/>
          <a:p>
            <a:r>
              <a:rPr lang="en-US" sz="4400" b="1"/>
              <a:t>2. Nhận xét về quan hệ vua với dân, vua với quan? Chi tiết thể hiện điều đó?</a:t>
            </a:r>
          </a:p>
        </p:txBody>
      </p:sp>
      <p:pic>
        <p:nvPicPr>
          <p:cNvPr id="8" name="Picture 10" descr="Thao luan nhon"/>
          <p:cNvPicPr>
            <a:picLocks noChangeAspect="1" noChangeArrowheads="1"/>
          </p:cNvPicPr>
          <p:nvPr/>
        </p:nvPicPr>
        <p:blipFill>
          <a:blip r:embed="rId2"/>
          <a:srcRect/>
          <a:stretch>
            <a:fillRect/>
          </a:stretch>
        </p:blipFill>
        <p:spPr bwMode="auto">
          <a:xfrm>
            <a:off x="3200400" y="4267200"/>
            <a:ext cx="3011488" cy="2293938"/>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9"/>
          <p:cNvSpPr>
            <a:spLocks noChangeArrowheads="1"/>
          </p:cNvSpPr>
          <p:nvPr/>
        </p:nvSpPr>
        <p:spPr bwMode="auto">
          <a:xfrm>
            <a:off x="249238" y="381000"/>
            <a:ext cx="8594725" cy="1752600"/>
          </a:xfrm>
          <a:prstGeom prst="rect">
            <a:avLst/>
          </a:prstGeom>
          <a:noFill/>
          <a:ln w="9525">
            <a:noFill/>
            <a:miter lim="800000"/>
            <a:headEnd/>
            <a:tailEnd/>
          </a:ln>
        </p:spPr>
        <p:txBody>
          <a:bodyPr anchor="ctr"/>
          <a:lstStyle/>
          <a:p>
            <a:r>
              <a:rPr lang="en-US" sz="4400" b="1">
                <a:solidFill>
                  <a:srgbClr val="0000CC"/>
                </a:solidFill>
              </a:rPr>
              <a:t>Dưới thời Trần bộ máy nhà nước được  xây như thế nào?</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9"/>
          <p:cNvSpPr txBox="1">
            <a:spLocks noChangeArrowheads="1"/>
          </p:cNvSpPr>
          <p:nvPr/>
        </p:nvSpPr>
        <p:spPr bwMode="auto">
          <a:xfrm>
            <a:off x="3514725" y="1947863"/>
            <a:ext cx="2084388" cy="542925"/>
          </a:xfrm>
          <a:prstGeom prst="rect">
            <a:avLst/>
          </a:prstGeom>
          <a:solidFill>
            <a:srgbClr val="00B050"/>
          </a:solidFill>
          <a:ln w="12700">
            <a:solidFill>
              <a:srgbClr val="000000"/>
            </a:solidFill>
            <a:miter lim="800000"/>
            <a:headEnd/>
            <a:tailEnd/>
          </a:ln>
        </p:spPr>
        <p:txBody>
          <a:bodyPr wrap="none" anchor="ctr"/>
          <a:lstStyle/>
          <a:p>
            <a:pPr algn="ctr"/>
            <a:r>
              <a:rPr lang="en-US" sz="4800" b="1">
                <a:solidFill>
                  <a:srgbClr val="FFFF00"/>
                </a:solidFill>
                <a:latin typeface="Times New Roman" pitchFamily="18" charset="0"/>
                <a:cs typeface="Times New Roman" pitchFamily="18" charset="0"/>
              </a:rPr>
              <a:t>Phủ</a:t>
            </a:r>
            <a:endParaRPr lang="vi-VN" sz="4800" b="1">
              <a:solidFill>
                <a:srgbClr val="FFFF00"/>
              </a:solidFill>
              <a:latin typeface="Times New Roman" pitchFamily="18" charset="0"/>
              <a:cs typeface="Times New Roman" pitchFamily="18" charset="0"/>
            </a:endParaRPr>
          </a:p>
        </p:txBody>
      </p:sp>
      <p:sp>
        <p:nvSpPr>
          <p:cNvPr id="25603" name="Text Box 49"/>
          <p:cNvSpPr txBox="1">
            <a:spLocks noChangeArrowheads="1"/>
          </p:cNvSpPr>
          <p:nvPr/>
        </p:nvSpPr>
        <p:spPr bwMode="auto">
          <a:xfrm>
            <a:off x="381000" y="57150"/>
            <a:ext cx="8153400" cy="1466850"/>
          </a:xfrm>
          <a:prstGeom prst="rect">
            <a:avLst/>
          </a:prstGeom>
          <a:solidFill>
            <a:srgbClr val="FF0000"/>
          </a:solidFill>
          <a:ln w="12700">
            <a:solidFill>
              <a:srgbClr val="000000"/>
            </a:solidFill>
            <a:miter lim="800000"/>
            <a:headEnd/>
            <a:tailEnd/>
          </a:ln>
        </p:spPr>
        <p:txBody>
          <a:bodyPr wrap="none" anchor="ctr"/>
          <a:lstStyle/>
          <a:p>
            <a:pPr algn="ctr"/>
            <a:r>
              <a:rPr lang="en-US" sz="4800" b="1">
                <a:solidFill>
                  <a:srgbClr val="FFFF00"/>
                </a:solidFill>
              </a:rPr>
              <a:t>Cả nước được chia thành</a:t>
            </a:r>
          </a:p>
          <a:p>
            <a:pPr algn="ctr"/>
            <a:r>
              <a:rPr lang="en-US" sz="4800" b="1">
                <a:solidFill>
                  <a:srgbClr val="FFFF00"/>
                </a:solidFill>
              </a:rPr>
              <a:t>12 lộ</a:t>
            </a:r>
            <a:endParaRPr lang="vi-VN" sz="4800" b="1">
              <a:solidFill>
                <a:srgbClr val="FFFF00"/>
              </a:solidFill>
            </a:endParaRPr>
          </a:p>
        </p:txBody>
      </p:sp>
      <p:sp>
        <p:nvSpPr>
          <p:cNvPr id="39" name="Text Box 49"/>
          <p:cNvSpPr txBox="1">
            <a:spLocks noChangeArrowheads="1"/>
          </p:cNvSpPr>
          <p:nvPr/>
        </p:nvSpPr>
        <p:spPr bwMode="auto">
          <a:xfrm>
            <a:off x="3517900" y="3243263"/>
            <a:ext cx="2084388" cy="542925"/>
          </a:xfrm>
          <a:prstGeom prst="rect">
            <a:avLst/>
          </a:prstGeom>
          <a:solidFill>
            <a:srgbClr val="FFCCFF"/>
          </a:solidFill>
          <a:ln w="12700">
            <a:solidFill>
              <a:srgbClr val="000000"/>
            </a:solidFill>
            <a:miter lim="800000"/>
            <a:headEnd/>
            <a:tailEnd/>
          </a:ln>
        </p:spPr>
        <p:txBody>
          <a:bodyPr wrap="none" anchor="ctr"/>
          <a:lstStyle/>
          <a:p>
            <a:pPr algn="ctr" fontAlgn="auto">
              <a:spcBef>
                <a:spcPts val="0"/>
              </a:spcBef>
              <a:spcAft>
                <a:spcPts val="0"/>
              </a:spcAft>
              <a:defRPr/>
            </a:pPr>
            <a:r>
              <a:rPr lang="en-US" sz="4800" b="1" dirty="0" err="1">
                <a:solidFill>
                  <a:schemeClr val="tx1">
                    <a:lumMod val="95000"/>
                    <a:lumOff val="5000"/>
                  </a:schemeClr>
                </a:solidFill>
                <a:latin typeface="Arial" pitchFamily="34" charset="0"/>
                <a:cs typeface="Arial" pitchFamily="34" charset="0"/>
              </a:rPr>
              <a:t>Châu</a:t>
            </a:r>
            <a:endParaRPr lang="vi-VN" sz="4800" b="1" dirty="0">
              <a:solidFill>
                <a:schemeClr val="tx1">
                  <a:lumMod val="95000"/>
                  <a:lumOff val="5000"/>
                </a:schemeClr>
              </a:solidFill>
              <a:latin typeface="Arial" pitchFamily="34" charset="0"/>
              <a:cs typeface="Arial" pitchFamily="34" charset="0"/>
            </a:endParaRPr>
          </a:p>
        </p:txBody>
      </p:sp>
      <p:sp>
        <p:nvSpPr>
          <p:cNvPr id="40" name="Text Box 49"/>
          <p:cNvSpPr txBox="1">
            <a:spLocks noChangeArrowheads="1"/>
          </p:cNvSpPr>
          <p:nvPr/>
        </p:nvSpPr>
        <p:spPr bwMode="auto">
          <a:xfrm>
            <a:off x="3517900" y="4356100"/>
            <a:ext cx="2084388" cy="731838"/>
          </a:xfrm>
          <a:prstGeom prst="rect">
            <a:avLst/>
          </a:prstGeom>
          <a:solidFill>
            <a:srgbClr val="FFFF00"/>
          </a:solidFill>
          <a:ln w="12700">
            <a:solidFill>
              <a:srgbClr val="00B050"/>
            </a:solidFill>
            <a:miter lim="800000"/>
            <a:headEnd/>
            <a:tailEnd/>
          </a:ln>
        </p:spPr>
        <p:txBody>
          <a:bodyPr wrap="none" anchor="ctr"/>
          <a:lstStyle/>
          <a:p>
            <a:pPr algn="ctr"/>
            <a:r>
              <a:rPr lang="en-US" sz="4800" b="1">
                <a:solidFill>
                  <a:srgbClr val="0000CC"/>
                </a:solidFill>
              </a:rPr>
              <a:t>Huyện</a:t>
            </a:r>
            <a:endParaRPr lang="vi-VN" sz="4800" b="1">
              <a:solidFill>
                <a:srgbClr val="0000CC"/>
              </a:solidFill>
            </a:endParaRPr>
          </a:p>
        </p:txBody>
      </p:sp>
      <p:sp>
        <p:nvSpPr>
          <p:cNvPr id="41" name="Text Box 49"/>
          <p:cNvSpPr txBox="1">
            <a:spLocks noChangeArrowheads="1"/>
          </p:cNvSpPr>
          <p:nvPr/>
        </p:nvSpPr>
        <p:spPr bwMode="auto">
          <a:xfrm>
            <a:off x="3517900" y="5715000"/>
            <a:ext cx="2084388" cy="542925"/>
          </a:xfrm>
          <a:prstGeom prst="rect">
            <a:avLst/>
          </a:prstGeom>
          <a:solidFill>
            <a:srgbClr val="002060"/>
          </a:solidFill>
          <a:ln w="12700">
            <a:solidFill>
              <a:srgbClr val="000000"/>
            </a:solidFill>
            <a:miter lim="800000"/>
            <a:headEnd/>
            <a:tailEnd/>
          </a:ln>
        </p:spPr>
        <p:txBody>
          <a:bodyPr wrap="none" anchor="ctr"/>
          <a:lstStyle/>
          <a:p>
            <a:pPr algn="ctr"/>
            <a:r>
              <a:rPr lang="en-US" sz="4800" b="1">
                <a:solidFill>
                  <a:schemeClr val="bg1"/>
                </a:solidFill>
              </a:rPr>
              <a:t>Xã</a:t>
            </a:r>
            <a:endParaRPr lang="vi-VN" sz="4800" b="1">
              <a:solidFill>
                <a:schemeClr val="bg1"/>
              </a:solidFill>
            </a:endParaRPr>
          </a:p>
        </p:txBody>
      </p:sp>
      <p:cxnSp>
        <p:nvCxnSpPr>
          <p:cNvPr id="49" name="Straight Arrow Connector 48"/>
          <p:cNvCxnSpPr>
            <a:endCxn id="32" idx="0"/>
          </p:cNvCxnSpPr>
          <p:nvPr/>
        </p:nvCxnSpPr>
        <p:spPr>
          <a:xfrm>
            <a:off x="4495800" y="1262063"/>
            <a:ext cx="61913" cy="685800"/>
          </a:xfrm>
          <a:prstGeom prst="straightConnector1">
            <a:avLst/>
          </a:prstGeom>
          <a:ln w="7620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flipH="1">
            <a:off x="4495800" y="2590800"/>
            <a:ext cx="30163" cy="685800"/>
          </a:xfrm>
          <a:prstGeom prst="straightConnector1">
            <a:avLst/>
          </a:prstGeom>
          <a:ln w="7620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rot="5400000">
            <a:off x="4298157" y="4071144"/>
            <a:ext cx="519112" cy="0"/>
          </a:xfrm>
          <a:prstGeom prst="straightConnector1">
            <a:avLst/>
          </a:prstGeom>
          <a:ln w="7620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rot="5400000">
            <a:off x="4301332" y="5347494"/>
            <a:ext cx="519112" cy="0"/>
          </a:xfrm>
          <a:prstGeom prst="straightConnector1">
            <a:avLst/>
          </a:prstGeom>
          <a:ln w="76200">
            <a:solidFill>
              <a:schemeClr val="tx1"/>
            </a:solidFill>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amond(in)">
                                      <p:cBhvr>
                                        <p:cTn id="13" dur="500"/>
                                        <p:tgtEl>
                                          <p:spTgt spid="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lide(fromBottom)">
                                      <p:cBhvr>
                                        <p:cTn id="24" dur="500"/>
                                        <p:tgtEl>
                                          <p:spTgt spid="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diamond(in)">
                                      <p:cBhvr>
                                        <p:cTn id="35" dur="500"/>
                                        <p:tgtEl>
                                          <p:spTgt spid="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slide(fromBottom)">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9"/>
          <p:cNvSpPr>
            <a:spLocks noChangeArrowheads="1"/>
          </p:cNvSpPr>
          <p:nvPr/>
        </p:nvSpPr>
        <p:spPr bwMode="auto">
          <a:xfrm>
            <a:off x="304800" y="28575"/>
            <a:ext cx="8763000" cy="1066800"/>
          </a:xfrm>
          <a:prstGeom prst="rect">
            <a:avLst/>
          </a:prstGeom>
          <a:noFill/>
          <a:ln w="9525">
            <a:noFill/>
            <a:miter lim="800000"/>
            <a:headEnd/>
            <a:tailEnd/>
          </a:ln>
        </p:spPr>
        <p:txBody>
          <a:bodyPr anchor="ctr"/>
          <a:lstStyle/>
          <a:p>
            <a:r>
              <a:rPr lang="en-US" sz="3600" b="1">
                <a:solidFill>
                  <a:srgbClr val="FF0000"/>
                </a:solidFill>
              </a:rPr>
              <a:t>Nhận xét về quan hệ vua với dân, vua với quan? Chi tiết thể hiện điều đó?</a:t>
            </a:r>
          </a:p>
        </p:txBody>
      </p:sp>
      <p:sp>
        <p:nvSpPr>
          <p:cNvPr id="6" name="Rectangle 29"/>
          <p:cNvSpPr>
            <a:spLocks noChangeArrowheads="1"/>
          </p:cNvSpPr>
          <p:nvPr/>
        </p:nvSpPr>
        <p:spPr bwMode="auto">
          <a:xfrm>
            <a:off x="220663" y="1235075"/>
            <a:ext cx="8763000" cy="5334000"/>
          </a:xfrm>
          <a:prstGeom prst="rect">
            <a:avLst/>
          </a:prstGeom>
          <a:noFill/>
          <a:ln w="9525">
            <a:noFill/>
            <a:miter lim="800000"/>
            <a:headEnd/>
            <a:tailEnd/>
          </a:ln>
          <a:effectLst/>
        </p:spPr>
        <p:txBody>
          <a:bodyPr anchor="ctr"/>
          <a:lstStyle/>
          <a:p>
            <a:pPr fontAlgn="auto">
              <a:spcBef>
                <a:spcPts val="0"/>
              </a:spcBef>
              <a:spcAft>
                <a:spcPts val="0"/>
              </a:spcAft>
              <a:defRPr/>
            </a:pPr>
            <a:r>
              <a:rPr lang="en-US" sz="4400" b="1" dirty="0" err="1">
                <a:solidFill>
                  <a:schemeClr val="tx1">
                    <a:lumMod val="95000"/>
                    <a:lumOff val="5000"/>
                  </a:schemeClr>
                </a:solidFill>
                <a:latin typeface="Arial" pitchFamily="34" charset="0"/>
                <a:cs typeface="Arial" pitchFamily="34" charset="0"/>
              </a:rPr>
              <a:t>Quan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hệ</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rất</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thân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thiết</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gần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gũi</a:t>
            </a:r>
            <a:r>
              <a:rPr lang="en-US" sz="4400" b="1" dirty="0">
                <a:solidFill>
                  <a:schemeClr val="tx1">
                    <a:lumMod val="95000"/>
                    <a:lumOff val="5000"/>
                  </a:schemeClr>
                </a:solidFill>
                <a:latin typeface="Arial" pitchFamily="34" charset="0"/>
                <a:cs typeface="Arial" pitchFamily="34" charset="0"/>
              </a:rPr>
              <a:t>.</a:t>
            </a:r>
          </a:p>
          <a:p>
            <a:pPr fontAlgn="auto">
              <a:spcBef>
                <a:spcPts val="0"/>
              </a:spcBef>
              <a:spcAft>
                <a:spcPts val="0"/>
              </a:spcAft>
              <a:defRPr/>
            </a:pPr>
            <a:r>
              <a:rPr lang="en-US" sz="4400" b="1" dirty="0" err="1">
                <a:solidFill>
                  <a:schemeClr val="tx1">
                    <a:lumMod val="95000"/>
                    <a:lumOff val="5000"/>
                  </a:schemeClr>
                </a:solidFill>
                <a:latin typeface="Arial" pitchFamily="34" charset="0"/>
                <a:cs typeface="Arial" pitchFamily="34" charset="0"/>
              </a:rPr>
              <a:t>Vua</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đặt</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chuông</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lớn</a:t>
            </a:r>
            <a:r>
              <a:rPr lang="en-US" sz="4400" b="1" dirty="0">
                <a:solidFill>
                  <a:schemeClr val="tx1">
                    <a:lumMod val="95000"/>
                    <a:lumOff val="5000"/>
                  </a:schemeClr>
                </a:solidFill>
                <a:latin typeface="Arial" pitchFamily="34" charset="0"/>
                <a:cs typeface="Arial" pitchFamily="34" charset="0"/>
              </a:rPr>
              <a:t> ở </a:t>
            </a:r>
            <a:r>
              <a:rPr lang="en-US" sz="4400" b="1" dirty="0" err="1">
                <a:solidFill>
                  <a:schemeClr val="tx1">
                    <a:lumMod val="95000"/>
                    <a:lumOff val="5000"/>
                  </a:schemeClr>
                </a:solidFill>
                <a:latin typeface="Arial" pitchFamily="34" charset="0"/>
                <a:cs typeface="Arial" pitchFamily="34" charset="0"/>
              </a:rPr>
              <a:t>thềm</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cung</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điện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để</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dân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đến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đánh</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khi</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có</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điều</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gì</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cầu</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xin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hoặc</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bị</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oan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ức</a:t>
            </a:r>
            <a:r>
              <a:rPr lang="en-US" sz="4400" b="1" dirty="0">
                <a:solidFill>
                  <a:schemeClr val="tx1">
                    <a:lumMod val="95000"/>
                    <a:lumOff val="5000"/>
                  </a:schemeClr>
                </a:solidFill>
                <a:latin typeface="Arial" pitchFamily="34" charset="0"/>
                <a:cs typeface="Arial" pitchFamily="34" charset="0"/>
              </a:rPr>
              <a:t>.</a:t>
            </a:r>
          </a:p>
          <a:p>
            <a:pPr fontAlgn="auto">
              <a:spcBef>
                <a:spcPts val="0"/>
              </a:spcBef>
              <a:spcAft>
                <a:spcPts val="0"/>
              </a:spcAft>
              <a:defRPr/>
            </a:pPr>
            <a:r>
              <a:rPr lang="en-US" sz="4400" b="1" dirty="0" err="1">
                <a:solidFill>
                  <a:schemeClr val="tx1">
                    <a:lumMod val="95000"/>
                    <a:lumOff val="5000"/>
                  </a:schemeClr>
                </a:solidFill>
                <a:latin typeface="Arial" pitchFamily="34" charset="0"/>
                <a:cs typeface="Arial" pitchFamily="34" charset="0"/>
              </a:rPr>
              <a:t>Trong</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các</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buổi</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yến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tiệc</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có</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lúc</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vua</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và</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các</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quan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cùng</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nắm</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tay</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nhau</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hát</a:t>
            </a:r>
            <a:r>
              <a:rPr lang="en-US" sz="4400" b="1" dirty="0">
                <a:solidFill>
                  <a:schemeClr val="tx1">
                    <a:lumMod val="95000"/>
                    <a:lumOff val="5000"/>
                  </a:schemeClr>
                </a:solidFill>
                <a:latin typeface="Arial" pitchFamily="34" charset="0"/>
                <a:cs typeface="Arial" pitchFamily="34" charset="0"/>
              </a:rPr>
              <a:t> ca </a:t>
            </a:r>
            <a:r>
              <a:rPr lang="en-US" sz="4400" b="1" dirty="0" err="1">
                <a:solidFill>
                  <a:schemeClr val="tx1">
                    <a:lumMod val="95000"/>
                    <a:lumOff val="5000"/>
                  </a:schemeClr>
                </a:solidFill>
                <a:latin typeface="Arial" pitchFamily="34" charset="0"/>
                <a:cs typeface="Arial" pitchFamily="34" charset="0"/>
              </a:rPr>
              <a:t>vui</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vẻ</a:t>
            </a:r>
            <a:r>
              <a:rPr lang="en-US" sz="4400" b="1" dirty="0">
                <a:solidFill>
                  <a:schemeClr val="tx1">
                    <a:lumMod val="95000"/>
                    <a:lumOff val="5000"/>
                  </a:schemeClr>
                </a:solidFill>
                <a:latin typeface="Arial" pitchFamily="34" charset="0"/>
                <a:cs typeface="Arial"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00350" y="381000"/>
            <a:ext cx="2160588" cy="646113"/>
          </a:xfrm>
          <a:prstGeom prst="rect">
            <a:avLst/>
          </a:prstGeom>
          <a:noFill/>
          <a:ln w="9525">
            <a:noFill/>
            <a:miter lim="800000"/>
            <a:headEnd/>
            <a:tailEnd/>
          </a:ln>
        </p:spPr>
        <p:txBody>
          <a:bodyPr wrap="none">
            <a:spAutoFit/>
          </a:bodyPr>
          <a:lstStyle/>
          <a:p>
            <a:r>
              <a:rPr lang="en-US" sz="3600" b="1">
                <a:solidFill>
                  <a:srgbClr val="FF0000"/>
                </a:solidFill>
              </a:rPr>
              <a:t>Kết luận:</a:t>
            </a:r>
          </a:p>
        </p:txBody>
      </p:sp>
      <p:sp>
        <p:nvSpPr>
          <p:cNvPr id="27651" name="Rectangle 2"/>
          <p:cNvSpPr>
            <a:spLocks noChangeArrowheads="1"/>
          </p:cNvSpPr>
          <p:nvPr/>
        </p:nvSpPr>
        <p:spPr bwMode="auto">
          <a:xfrm>
            <a:off x="838200" y="1600200"/>
            <a:ext cx="7772400" cy="1200150"/>
          </a:xfrm>
          <a:prstGeom prst="rect">
            <a:avLst/>
          </a:prstGeom>
          <a:noFill/>
          <a:ln w="9525">
            <a:noFill/>
            <a:miter lim="800000"/>
            <a:headEnd/>
            <a:tailEnd/>
          </a:ln>
        </p:spPr>
        <p:txBody>
          <a:bodyPr>
            <a:spAutoFit/>
          </a:bodyPr>
          <a:lstStyle/>
          <a:p>
            <a:r>
              <a:rPr lang="en-US" sz="3600" b="1">
                <a:solidFill>
                  <a:srgbClr val="0000CC"/>
                </a:solidFill>
              </a:rPr>
              <a:t>Dưới thời Trần, quan hệ giữa vua – quan, vua – dân như thế nào?</a:t>
            </a:r>
            <a:endParaRPr lang="en-US" sz="3600">
              <a:solidFill>
                <a:srgbClr val="0000CC"/>
              </a:solidFill>
            </a:endParaRPr>
          </a:p>
        </p:txBody>
      </p:sp>
      <p:sp>
        <p:nvSpPr>
          <p:cNvPr id="6" name="Rectangle 29"/>
          <p:cNvSpPr>
            <a:spLocks noChangeArrowheads="1"/>
          </p:cNvSpPr>
          <p:nvPr/>
        </p:nvSpPr>
        <p:spPr bwMode="auto">
          <a:xfrm>
            <a:off x="609600" y="914400"/>
            <a:ext cx="8534400" cy="2895600"/>
          </a:xfrm>
          <a:prstGeom prst="rect">
            <a:avLst/>
          </a:prstGeom>
          <a:solidFill>
            <a:schemeClr val="bg1"/>
          </a:solidFill>
          <a:ln w="9525">
            <a:noFill/>
            <a:miter lim="800000"/>
            <a:headEnd/>
            <a:tailEnd/>
          </a:ln>
          <a:effectLst/>
        </p:spPr>
        <p:txBody>
          <a:bodyPr anchor="ctr"/>
          <a:lstStyle/>
          <a:p>
            <a:pPr fontAlgn="auto">
              <a:spcBef>
                <a:spcPts val="0"/>
              </a:spcBef>
              <a:spcAft>
                <a:spcPts val="0"/>
              </a:spcAft>
              <a:defRPr/>
            </a:pPr>
            <a:r>
              <a:rPr lang="en-US" sz="5400" b="1" dirty="0" err="1">
                <a:solidFill>
                  <a:schemeClr val="tx1">
                    <a:lumMod val="95000"/>
                    <a:lumOff val="5000"/>
                  </a:schemeClr>
                </a:solidFill>
                <a:latin typeface="Arial" pitchFamily="34" charset="0"/>
                <a:cs typeface="Arial" pitchFamily="34" charset="0"/>
              </a:rPr>
              <a:t>Dưới</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thời</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Trần</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quan</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hệ</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giữa</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vua</a:t>
            </a:r>
            <a:r>
              <a:rPr lang="en-US" sz="5400" b="1" dirty="0">
                <a:solidFill>
                  <a:schemeClr val="tx1">
                    <a:lumMod val="95000"/>
                    <a:lumOff val="5000"/>
                  </a:schemeClr>
                </a:solidFill>
                <a:latin typeface="Arial" pitchFamily="34" charset="0"/>
                <a:cs typeface="Arial" pitchFamily="34" charset="0"/>
              </a:rPr>
              <a:t> – </a:t>
            </a:r>
            <a:r>
              <a:rPr lang="en-US" sz="5400" b="1" dirty="0" err="1">
                <a:solidFill>
                  <a:schemeClr val="tx1">
                    <a:lumMod val="95000"/>
                    <a:lumOff val="5000"/>
                  </a:schemeClr>
                </a:solidFill>
                <a:latin typeface="Arial" pitchFamily="34" charset="0"/>
                <a:cs typeface="Arial" pitchFamily="34" charset="0"/>
              </a:rPr>
              <a:t>quan</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vua</a:t>
            </a:r>
            <a:r>
              <a:rPr lang="en-US" sz="5400" b="1" dirty="0">
                <a:solidFill>
                  <a:schemeClr val="tx1">
                    <a:lumMod val="95000"/>
                    <a:lumOff val="5000"/>
                  </a:schemeClr>
                </a:solidFill>
                <a:latin typeface="Arial" pitchFamily="34" charset="0"/>
                <a:cs typeface="Arial" pitchFamily="34" charset="0"/>
              </a:rPr>
              <a:t> – </a:t>
            </a:r>
            <a:r>
              <a:rPr lang="en-US" sz="5400" b="1" dirty="0" err="1">
                <a:solidFill>
                  <a:schemeClr val="tx1">
                    <a:lumMod val="95000"/>
                    <a:lumOff val="5000"/>
                  </a:schemeClr>
                </a:solidFill>
                <a:latin typeface="Arial" pitchFamily="34" charset="0"/>
                <a:cs typeface="Arial" pitchFamily="34" charset="0"/>
              </a:rPr>
              <a:t>dân</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gần</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gũi</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thân</a:t>
            </a:r>
            <a:r>
              <a:rPr lang="en-US" sz="5400" b="1" dirty="0">
                <a:solidFill>
                  <a:schemeClr val="tx1">
                    <a:lumMod val="95000"/>
                    <a:lumOff val="5000"/>
                  </a:schemeClr>
                </a:solidFill>
                <a:latin typeface="Arial" pitchFamily="34" charset="0"/>
                <a:cs typeface="Arial" pitchFamily="34" charset="0"/>
              </a:rPr>
              <a:t> </a:t>
            </a:r>
            <a:r>
              <a:rPr lang="en-US" sz="5400" b="1" dirty="0" err="1">
                <a:solidFill>
                  <a:schemeClr val="tx1">
                    <a:lumMod val="95000"/>
                    <a:lumOff val="5000"/>
                  </a:schemeClr>
                </a:solidFill>
                <a:latin typeface="Arial" pitchFamily="34" charset="0"/>
                <a:cs typeface="Arial" pitchFamily="34" charset="0"/>
              </a:rPr>
              <a:t>thiết</a:t>
            </a:r>
            <a:r>
              <a:rPr lang="en-US" sz="5400" b="1" dirty="0">
                <a:solidFill>
                  <a:schemeClr val="tx1">
                    <a:lumMod val="95000"/>
                    <a:lumOff val="5000"/>
                  </a:schemeClr>
                </a:solidFill>
                <a:latin typeface="Arial" pitchFamily="34" charset="0"/>
                <a:cs typeface="Arial"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ChangeArrowheads="1"/>
          </p:cNvSpPr>
          <p:nvPr/>
        </p:nvSpPr>
        <p:spPr bwMode="auto">
          <a:xfrm>
            <a:off x="203200" y="228600"/>
            <a:ext cx="9017000" cy="762000"/>
          </a:xfrm>
          <a:prstGeom prst="rect">
            <a:avLst/>
          </a:prstGeom>
          <a:noFill/>
          <a:ln w="9525">
            <a:noFill/>
            <a:miter lim="800000"/>
            <a:headEnd/>
            <a:tailEnd/>
          </a:ln>
        </p:spPr>
        <p:txBody>
          <a:bodyPr anchor="ctr"/>
          <a:lstStyle/>
          <a:p>
            <a:r>
              <a:rPr lang="en-US" sz="3600" b="1">
                <a:solidFill>
                  <a:srgbClr val="FF0000"/>
                </a:solidFill>
              </a:rPr>
              <a:t>3.Nhà Trần củng cố, xây dựng đất nước.</a:t>
            </a:r>
          </a:p>
        </p:txBody>
      </p:sp>
      <p:sp>
        <p:nvSpPr>
          <p:cNvPr id="12293" name="Text Box 4"/>
          <p:cNvSpPr txBox="1">
            <a:spLocks noChangeArrowheads="1"/>
          </p:cNvSpPr>
          <p:nvPr/>
        </p:nvSpPr>
        <p:spPr bwMode="auto">
          <a:xfrm>
            <a:off x="646113" y="1295400"/>
            <a:ext cx="8132762" cy="1754188"/>
          </a:xfrm>
          <a:prstGeom prst="rect">
            <a:avLst/>
          </a:prstGeom>
          <a:noFill/>
          <a:ln w="9525">
            <a:noFill/>
            <a:miter lim="800000"/>
            <a:headEnd/>
            <a:tailEnd/>
          </a:ln>
        </p:spPr>
        <p:txBody>
          <a:bodyPr>
            <a:spAutoFit/>
          </a:bodyPr>
          <a:lstStyle/>
          <a:p>
            <a:r>
              <a:rPr lang="vi-VN" sz="5400" b="1">
                <a:solidFill>
                  <a:srgbClr val="0000CC"/>
                </a:solidFill>
              </a:rPr>
              <a:t>Nhà Trần làm gì để xây dựng quân đội?</a:t>
            </a:r>
          </a:p>
        </p:txBody>
      </p:sp>
      <p:sp>
        <p:nvSpPr>
          <p:cNvPr id="6" name="Text Box 153"/>
          <p:cNvSpPr txBox="1">
            <a:spLocks noChangeArrowheads="1"/>
          </p:cNvSpPr>
          <p:nvPr/>
        </p:nvSpPr>
        <p:spPr bwMode="auto">
          <a:xfrm>
            <a:off x="406400" y="1046163"/>
            <a:ext cx="8610600" cy="5632450"/>
          </a:xfrm>
          <a:prstGeom prst="rect">
            <a:avLst/>
          </a:prstGeom>
          <a:solidFill>
            <a:schemeClr val="bg1"/>
          </a:solidFill>
          <a:ln w="9525">
            <a:noFill/>
            <a:miter lim="800000"/>
            <a:headEnd/>
            <a:tailEnd/>
          </a:ln>
        </p:spPr>
        <p:txBody>
          <a:bodyPr>
            <a:spAutoFit/>
          </a:bodyPr>
          <a:lstStyle/>
          <a:p>
            <a:pPr>
              <a:spcBef>
                <a:spcPct val="50000"/>
              </a:spcBef>
              <a:defRPr/>
            </a:pP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Trai</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tráng</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khoẻ</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mạnh</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được</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tuyển</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vào</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quân</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đội</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thời</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bình</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thì</a:t>
            </a:r>
            <a:r>
              <a:rPr lang="en-US" sz="6000" b="1" dirty="0">
                <a:solidFill>
                  <a:schemeClr val="tx1">
                    <a:lumMod val="95000"/>
                    <a:lumOff val="5000"/>
                  </a:schemeClr>
                </a:solidFill>
                <a:latin typeface="Arial" pitchFamily="34" charset="0"/>
                <a:cs typeface="Arial" pitchFamily="34" charset="0"/>
              </a:rPr>
              <a:t> ở </a:t>
            </a:r>
            <a:r>
              <a:rPr lang="en-US" sz="6000" b="1" dirty="0" err="1">
                <a:solidFill>
                  <a:schemeClr val="tx1">
                    <a:lumMod val="95000"/>
                    <a:lumOff val="5000"/>
                  </a:schemeClr>
                </a:solidFill>
                <a:latin typeface="Arial" pitchFamily="34" charset="0"/>
                <a:cs typeface="Arial" pitchFamily="34" charset="0"/>
              </a:rPr>
              <a:t>làng</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sản</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xuất</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lúc</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có</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chiến</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tranh</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thì</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tham</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gia</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chiến</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đấu</a:t>
            </a:r>
            <a:r>
              <a:rPr lang="en-US" sz="6000" b="1" dirty="0">
                <a:solidFill>
                  <a:schemeClr val="tx1">
                    <a:lumMod val="95000"/>
                    <a:lumOff val="5000"/>
                  </a:schemeClr>
                </a:solidFill>
                <a:latin typeface="Arial" pitchFamily="34" charset="0"/>
                <a:cs typeface="Arial"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1"/>
          <p:cNvSpPr txBox="1">
            <a:spLocks noChangeArrowheads="1"/>
          </p:cNvSpPr>
          <p:nvPr/>
        </p:nvSpPr>
        <p:spPr bwMode="auto">
          <a:xfrm>
            <a:off x="304800" y="152400"/>
            <a:ext cx="8666163" cy="1323975"/>
          </a:xfrm>
          <a:prstGeom prst="rect">
            <a:avLst/>
          </a:prstGeom>
          <a:noFill/>
          <a:ln w="9525">
            <a:noFill/>
            <a:miter lim="800000"/>
            <a:headEnd/>
            <a:tailEnd/>
          </a:ln>
        </p:spPr>
        <p:txBody>
          <a:bodyPr>
            <a:spAutoFit/>
          </a:bodyPr>
          <a:lstStyle/>
          <a:p>
            <a:r>
              <a:rPr lang="vi-VN" sz="4000" b="1">
                <a:solidFill>
                  <a:srgbClr val="FF0000"/>
                </a:solidFill>
              </a:rPr>
              <a:t>Hãy </a:t>
            </a:r>
            <a:r>
              <a:rPr lang="en-US" sz="4000" b="1">
                <a:solidFill>
                  <a:srgbClr val="FF0000"/>
                </a:solidFill>
              </a:rPr>
              <a:t>nêu</a:t>
            </a:r>
            <a:r>
              <a:rPr lang="vi-VN" sz="4000" b="1">
                <a:solidFill>
                  <a:srgbClr val="FF0000"/>
                </a:solidFill>
              </a:rPr>
              <a:t> </a:t>
            </a:r>
            <a:r>
              <a:rPr lang="en-US" sz="4000" b="1">
                <a:solidFill>
                  <a:srgbClr val="FF0000"/>
                </a:solidFill>
              </a:rPr>
              <a:t>công việc chính của các chức quan nhà Trần?</a:t>
            </a:r>
            <a:endParaRPr lang="vi-VN" sz="4000" b="1">
              <a:solidFill>
                <a:srgbClr val="FF0000"/>
              </a:solidFill>
            </a:endParaRPr>
          </a:p>
        </p:txBody>
      </p:sp>
      <p:graphicFrame>
        <p:nvGraphicFramePr>
          <p:cNvPr id="5" name="Group 59"/>
          <p:cNvGraphicFramePr>
            <a:graphicFrameLocks noGrp="1"/>
          </p:cNvGraphicFramePr>
          <p:nvPr/>
        </p:nvGraphicFramePr>
        <p:xfrm>
          <a:off x="284163" y="1371600"/>
          <a:ext cx="8686800" cy="5389563"/>
        </p:xfrm>
        <a:graphic>
          <a:graphicData uri="http://schemas.openxmlformats.org/drawingml/2006/table">
            <a:tbl>
              <a:tblPr/>
              <a:tblGrid>
                <a:gridCol w="2154820"/>
                <a:gridCol w="6531980"/>
              </a:tblGrid>
              <a:tr h="676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0000FF"/>
                          </a:solidFill>
                          <a:effectLst/>
                          <a:latin typeface="Times New Roman" pitchFamily="18" charset="0"/>
                        </a:rPr>
                        <a:t>Chức</a:t>
                      </a:r>
                      <a:r>
                        <a:rPr kumimoji="0" lang="en-US" sz="3200" b="1" i="0" u="none" strike="noStrike" cap="none" normalizeH="0" baseline="0" dirty="0" smtClean="0">
                          <a:ln>
                            <a:noFill/>
                          </a:ln>
                          <a:solidFill>
                            <a:srgbClr val="0000FF"/>
                          </a:solidFill>
                          <a:effectLst/>
                          <a:latin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rPr>
                        <a:t>quan</a:t>
                      </a:r>
                      <a:endParaRPr kumimoji="0" lang="vi-VN" sz="3200" b="1" i="0" u="none" strike="noStrike" cap="none" normalizeH="0" baseline="0" dirty="0" smtClean="0">
                        <a:ln>
                          <a:noFill/>
                        </a:ln>
                        <a:solidFill>
                          <a:srgbClr val="0000FF"/>
                        </a:solidFill>
                        <a:effectLst/>
                        <a:latin typeface="Times New Roman" pitchFamily="18" charset="0"/>
                      </a:endParaRPr>
                    </a:p>
                  </a:txBody>
                  <a:tcPr marT="45723" marB="45723"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0000FF"/>
                          </a:solidFill>
                          <a:effectLst/>
                          <a:latin typeface="Times New Roman" pitchFamily="18" charset="0"/>
                        </a:rPr>
                        <a:t>Công</a:t>
                      </a:r>
                      <a:r>
                        <a:rPr kumimoji="0" lang="en-US" sz="3200" b="1" i="0" u="none" strike="noStrike" cap="none" normalizeH="0" baseline="0" dirty="0" smtClean="0">
                          <a:ln>
                            <a:noFill/>
                          </a:ln>
                          <a:solidFill>
                            <a:srgbClr val="0000FF"/>
                          </a:solidFill>
                          <a:effectLst/>
                          <a:latin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rPr>
                        <a:t>việc</a:t>
                      </a:r>
                      <a:r>
                        <a:rPr kumimoji="0" lang="en-US" sz="3200" b="1" i="0" u="none" strike="noStrike" cap="none" normalizeH="0" baseline="0" dirty="0" smtClean="0">
                          <a:ln>
                            <a:noFill/>
                          </a:ln>
                          <a:solidFill>
                            <a:srgbClr val="0000FF"/>
                          </a:solidFill>
                          <a:effectLst/>
                          <a:latin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rPr>
                        <a:t>được</a:t>
                      </a:r>
                      <a:r>
                        <a:rPr kumimoji="0" lang="en-US" sz="3200" b="1" i="0" u="none" strike="noStrike" cap="none" normalizeH="0" baseline="0" dirty="0" smtClean="0">
                          <a:ln>
                            <a:noFill/>
                          </a:ln>
                          <a:solidFill>
                            <a:srgbClr val="0000FF"/>
                          </a:solidFill>
                          <a:effectLst/>
                          <a:latin typeface="Times New Roman" pitchFamily="18" charset="0"/>
                        </a:rPr>
                        <a:t> </a:t>
                      </a:r>
                      <a:r>
                        <a:rPr kumimoji="0" lang="en-US" sz="3200" b="1" i="0" u="none" strike="noStrike" cap="none" normalizeH="0" baseline="0" dirty="0" err="1" smtClean="0">
                          <a:ln>
                            <a:noFill/>
                          </a:ln>
                          <a:solidFill>
                            <a:srgbClr val="0000FF"/>
                          </a:solidFill>
                          <a:effectLst/>
                          <a:latin typeface="Times New Roman" pitchFamily="18" charset="0"/>
                        </a:rPr>
                        <a:t>giao</a:t>
                      </a:r>
                      <a:endParaRPr kumimoji="0" lang="vi-VN" sz="3200" b="1" i="0" u="none" strike="noStrike" cap="none" normalizeH="0" baseline="0" dirty="0" smtClean="0">
                        <a:ln>
                          <a:noFill/>
                        </a:ln>
                        <a:solidFill>
                          <a:srgbClr val="0000FF"/>
                        </a:solidFill>
                        <a:effectLst/>
                        <a:latin typeface="Times New Roman" pitchFamily="18" charset="0"/>
                      </a:endParaRPr>
                    </a:p>
                  </a:txBody>
                  <a:tcPr marT="45723" marB="45723"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43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Times New Roman" pitchFamily="18" charset="0"/>
                        </a:rPr>
                        <a:t>Hà</a:t>
                      </a:r>
                      <a:r>
                        <a:rPr kumimoji="0" lang="en-US" sz="3200" b="1" i="0" u="none" strike="noStrike" cap="none" normalizeH="0" baseline="0" dirty="0" smtClean="0">
                          <a:ln>
                            <a:noFill/>
                          </a:ln>
                          <a:solidFill>
                            <a:srgbClr val="FF0000"/>
                          </a:solidFill>
                          <a:effectLst/>
                          <a:latin typeface="Times New Roman" pitchFamily="18" charset="0"/>
                        </a:rPr>
                        <a:t> </a:t>
                      </a:r>
                      <a:r>
                        <a:rPr kumimoji="0" lang="en-US" sz="3200" b="1" i="0" u="none" strike="noStrike" cap="none" normalizeH="0" baseline="0" dirty="0" err="1" smtClean="0">
                          <a:ln>
                            <a:noFill/>
                          </a:ln>
                          <a:solidFill>
                            <a:srgbClr val="FF0000"/>
                          </a:solidFill>
                          <a:effectLst/>
                          <a:latin typeface="Times New Roman" pitchFamily="18" charset="0"/>
                        </a:rPr>
                        <a:t>đê</a:t>
                      </a:r>
                      <a:r>
                        <a:rPr kumimoji="0" lang="en-US" sz="3200" b="1" i="0" u="none" strike="noStrike" cap="none" normalizeH="0" baseline="0" dirty="0" smtClean="0">
                          <a:ln>
                            <a:noFill/>
                          </a:ln>
                          <a:solidFill>
                            <a:srgbClr val="FF0000"/>
                          </a:solidFill>
                          <a:effectLst/>
                          <a:latin typeface="Times New Roman" pitchFamily="18" charset="0"/>
                        </a:rPr>
                        <a:t> </a:t>
                      </a:r>
                      <a:r>
                        <a:rPr kumimoji="0" lang="en-US" sz="3200" b="1" i="0" u="none" strike="noStrike" cap="none" normalizeH="0" baseline="0" dirty="0" err="1" smtClean="0">
                          <a:ln>
                            <a:noFill/>
                          </a:ln>
                          <a:solidFill>
                            <a:srgbClr val="FF0000"/>
                          </a:solidFill>
                          <a:effectLst/>
                          <a:latin typeface="Times New Roman" pitchFamily="18" charset="0"/>
                        </a:rPr>
                        <a:t>sứ</a:t>
                      </a:r>
                      <a:endParaRPr kumimoji="0" lang="en-US" sz="3200" b="1" i="0" u="none" strike="noStrike" cap="none" normalizeH="0" baseline="0" dirty="0" smtClean="0">
                        <a:ln>
                          <a:noFill/>
                        </a:ln>
                        <a:solidFill>
                          <a:srgbClr val="FF0000"/>
                        </a:solidFill>
                        <a:effectLst/>
                        <a:latin typeface="Times New Roman" pitchFamily="18" charset="0"/>
                      </a:endParaRPr>
                    </a:p>
                  </a:txBody>
                  <a:tcPr marT="45723" marB="45723"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smtClean="0">
                        <a:ln>
                          <a:noFill/>
                        </a:ln>
                        <a:solidFill>
                          <a:schemeClr val="tx1"/>
                        </a:solidFill>
                        <a:effectLst/>
                        <a:latin typeface="Times New Roman" pitchFamily="18" charset="0"/>
                      </a:endParaRPr>
                    </a:p>
                  </a:txBody>
                  <a:tcPr marT="45723" marB="45723"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3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Times New Roman" pitchFamily="18" charset="0"/>
                        </a:rPr>
                        <a:t>Đồn</a:t>
                      </a:r>
                      <a:r>
                        <a:rPr kumimoji="0" lang="en-US" sz="3200" b="1" i="0" u="none" strike="noStrike" cap="none" normalizeH="0" baseline="0" dirty="0" smtClean="0">
                          <a:ln>
                            <a:noFill/>
                          </a:ln>
                          <a:solidFill>
                            <a:srgbClr val="FF0000"/>
                          </a:solidFill>
                          <a:effectLst/>
                          <a:latin typeface="Times New Roman" pitchFamily="18" charset="0"/>
                        </a:rPr>
                        <a:t> </a:t>
                      </a:r>
                      <a:r>
                        <a:rPr kumimoji="0" lang="en-US" sz="3200" b="1" i="0" u="none" strike="noStrike" cap="none" normalizeH="0" baseline="0" dirty="0" err="1" smtClean="0">
                          <a:ln>
                            <a:noFill/>
                          </a:ln>
                          <a:solidFill>
                            <a:srgbClr val="FF0000"/>
                          </a:solidFill>
                          <a:effectLst/>
                          <a:latin typeface="Times New Roman" pitchFamily="18" charset="0"/>
                        </a:rPr>
                        <a:t>điền</a:t>
                      </a:r>
                      <a:r>
                        <a:rPr kumimoji="0" lang="en-US" sz="3200" b="1" i="0" u="none" strike="noStrike" cap="none" normalizeH="0" baseline="0" dirty="0" smtClean="0">
                          <a:ln>
                            <a:noFill/>
                          </a:ln>
                          <a:solidFill>
                            <a:srgbClr val="FF0000"/>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Times New Roman" pitchFamily="18" charset="0"/>
                        </a:rPr>
                        <a:t>sứ</a:t>
                      </a:r>
                      <a:endParaRPr kumimoji="0" lang="en-US" sz="3200" b="1" i="0" u="none" strike="noStrike" cap="none" normalizeH="0" baseline="0" dirty="0" smtClean="0">
                        <a:ln>
                          <a:noFill/>
                        </a:ln>
                        <a:solidFill>
                          <a:srgbClr val="FF0000"/>
                        </a:solidFill>
                        <a:effectLst/>
                        <a:latin typeface="Times New Roman" pitchFamily="18" charset="0"/>
                      </a:endParaRPr>
                    </a:p>
                  </a:txBody>
                  <a:tcPr marT="45723" marB="45723"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3200" b="0" i="0" u="none" strike="noStrike" cap="none" normalizeH="0" baseline="0" dirty="0" smtClean="0">
                        <a:ln>
                          <a:noFill/>
                        </a:ln>
                        <a:solidFill>
                          <a:schemeClr val="tx1"/>
                        </a:solidFill>
                        <a:effectLst/>
                        <a:latin typeface="Times New Roman" pitchFamily="18" charset="0"/>
                      </a:endParaRPr>
                    </a:p>
                  </a:txBody>
                  <a:tcPr marT="45723" marB="45723"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43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Times New Roman" pitchFamily="18" charset="0"/>
                        </a:rPr>
                        <a:t>Khuyến</a:t>
                      </a:r>
                      <a:r>
                        <a:rPr kumimoji="0" lang="en-US" sz="3200" b="1" i="0" u="none" strike="noStrike" cap="none" normalizeH="0" baseline="0" dirty="0" smtClean="0">
                          <a:ln>
                            <a:noFill/>
                          </a:ln>
                          <a:solidFill>
                            <a:srgbClr val="FF0000"/>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0000"/>
                          </a:solidFill>
                          <a:effectLst/>
                          <a:latin typeface="Times New Roman" pitchFamily="18" charset="0"/>
                        </a:rPr>
                        <a:t>nông</a:t>
                      </a:r>
                      <a:r>
                        <a:rPr kumimoji="0" lang="en-US" sz="3200" b="1" i="0" u="none" strike="noStrike" cap="none" normalizeH="0" baseline="0" dirty="0" smtClean="0">
                          <a:ln>
                            <a:noFill/>
                          </a:ln>
                          <a:solidFill>
                            <a:srgbClr val="FF0000"/>
                          </a:solidFill>
                          <a:effectLst/>
                          <a:latin typeface="Times New Roman" pitchFamily="18" charset="0"/>
                        </a:rPr>
                        <a:t> </a:t>
                      </a:r>
                      <a:r>
                        <a:rPr kumimoji="0" lang="en-US" sz="3200" b="1" i="0" u="none" strike="noStrike" cap="none" normalizeH="0" baseline="0" dirty="0" err="1" smtClean="0">
                          <a:ln>
                            <a:noFill/>
                          </a:ln>
                          <a:solidFill>
                            <a:srgbClr val="FF0000"/>
                          </a:solidFill>
                          <a:effectLst/>
                          <a:latin typeface="Times New Roman" pitchFamily="18" charset="0"/>
                        </a:rPr>
                        <a:t>sứ</a:t>
                      </a:r>
                      <a:endParaRPr kumimoji="0" lang="en-US" sz="3200" b="1" i="0" u="none" strike="noStrike" cap="none" normalizeH="0" baseline="0" dirty="0" smtClean="0">
                        <a:ln>
                          <a:noFill/>
                        </a:ln>
                        <a:solidFill>
                          <a:srgbClr val="FF0000"/>
                        </a:solidFill>
                        <a:effectLst/>
                        <a:latin typeface="Times New Roman" pitchFamily="18" charset="0"/>
                      </a:endParaRPr>
                    </a:p>
                  </a:txBody>
                  <a:tcPr marT="45723" marB="45723"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a:txBody>
                  <a:tcPr marT="45723" marB="45723"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6" name="Text Box 62"/>
          <p:cNvSpPr txBox="1">
            <a:spLocks noChangeArrowheads="1"/>
          </p:cNvSpPr>
          <p:nvPr/>
        </p:nvSpPr>
        <p:spPr bwMode="auto">
          <a:xfrm>
            <a:off x="2590800" y="1981200"/>
            <a:ext cx="6248400" cy="1323975"/>
          </a:xfrm>
          <a:prstGeom prst="rect">
            <a:avLst/>
          </a:prstGeom>
          <a:noFill/>
          <a:ln w="19050" algn="ctr">
            <a:noFill/>
            <a:miter lim="800000"/>
            <a:headEnd/>
            <a:tailEnd/>
          </a:ln>
          <a:effectLst/>
        </p:spPr>
        <p:txBody>
          <a:bodyPr>
            <a:spAutoFit/>
          </a:bodyPr>
          <a:lstStyle/>
          <a:p>
            <a:pPr>
              <a:spcBef>
                <a:spcPct val="50000"/>
              </a:spcBef>
              <a:defRPr/>
            </a:pPr>
            <a:r>
              <a:rPr lang="en-US" sz="4000" b="1" dirty="0" err="1">
                <a:solidFill>
                  <a:schemeClr val="tx1">
                    <a:lumMod val="95000"/>
                    <a:lumOff val="5000"/>
                  </a:schemeClr>
                </a:solidFill>
                <a:latin typeface="Arial" pitchFamily="34" charset="0"/>
                <a:cs typeface="Arial" pitchFamily="34" charset="0"/>
              </a:rPr>
              <a:t>Trông</a:t>
            </a:r>
            <a:r>
              <a:rPr lang="en-US" sz="4000" b="1" dirty="0">
                <a:solidFill>
                  <a:schemeClr val="tx1">
                    <a:lumMod val="95000"/>
                    <a:lumOff val="5000"/>
                  </a:schemeClr>
                </a:solidFill>
                <a:latin typeface="Arial" pitchFamily="34" charset="0"/>
                <a:cs typeface="Arial" pitchFamily="34" charset="0"/>
              </a:rPr>
              <a:t> </a:t>
            </a:r>
            <a:r>
              <a:rPr lang="en-US" sz="4000" b="1" dirty="0" err="1">
                <a:solidFill>
                  <a:schemeClr val="tx1">
                    <a:lumMod val="95000"/>
                    <a:lumOff val="5000"/>
                  </a:schemeClr>
                </a:solidFill>
                <a:latin typeface="Arial" pitchFamily="34" charset="0"/>
                <a:cs typeface="Arial" pitchFamily="34" charset="0"/>
              </a:rPr>
              <a:t>coi</a:t>
            </a:r>
            <a:r>
              <a:rPr lang="en-US" sz="4000" b="1" dirty="0">
                <a:solidFill>
                  <a:schemeClr val="tx1">
                    <a:lumMod val="95000"/>
                    <a:lumOff val="5000"/>
                  </a:schemeClr>
                </a:solidFill>
                <a:latin typeface="Arial" pitchFamily="34" charset="0"/>
                <a:cs typeface="Arial" pitchFamily="34" charset="0"/>
              </a:rPr>
              <a:t> </a:t>
            </a:r>
            <a:r>
              <a:rPr lang="en-US" sz="4000" b="1" dirty="0" err="1">
                <a:solidFill>
                  <a:schemeClr val="tx1">
                    <a:lumMod val="95000"/>
                    <a:lumOff val="5000"/>
                  </a:schemeClr>
                </a:solidFill>
                <a:latin typeface="Arial" pitchFamily="34" charset="0"/>
                <a:cs typeface="Arial" pitchFamily="34" charset="0"/>
              </a:rPr>
              <a:t>việc</a:t>
            </a:r>
            <a:r>
              <a:rPr lang="en-US" sz="4000" b="1" dirty="0">
                <a:solidFill>
                  <a:schemeClr val="tx1">
                    <a:lumMod val="95000"/>
                    <a:lumOff val="5000"/>
                  </a:schemeClr>
                </a:solidFill>
                <a:latin typeface="Arial" pitchFamily="34" charset="0"/>
                <a:cs typeface="Arial" pitchFamily="34" charset="0"/>
              </a:rPr>
              <a:t> </a:t>
            </a:r>
            <a:r>
              <a:rPr lang="en-US" sz="4000" b="1" dirty="0" err="1">
                <a:solidFill>
                  <a:schemeClr val="tx1">
                    <a:lumMod val="95000"/>
                    <a:lumOff val="5000"/>
                  </a:schemeClr>
                </a:solidFill>
                <a:latin typeface="Arial" pitchFamily="34" charset="0"/>
                <a:cs typeface="Arial" pitchFamily="34" charset="0"/>
              </a:rPr>
              <a:t>đắp</a:t>
            </a:r>
            <a:r>
              <a:rPr lang="en-US" sz="4000" b="1" dirty="0">
                <a:solidFill>
                  <a:schemeClr val="tx1">
                    <a:lumMod val="95000"/>
                    <a:lumOff val="5000"/>
                  </a:schemeClr>
                </a:solidFill>
                <a:latin typeface="Arial" pitchFamily="34" charset="0"/>
                <a:cs typeface="Arial" pitchFamily="34" charset="0"/>
              </a:rPr>
              <a:t> </a:t>
            </a:r>
            <a:r>
              <a:rPr lang="en-US" sz="4000" b="1" dirty="0" err="1">
                <a:solidFill>
                  <a:schemeClr val="tx1">
                    <a:lumMod val="95000"/>
                    <a:lumOff val="5000"/>
                  </a:schemeClr>
                </a:solidFill>
                <a:latin typeface="Arial" pitchFamily="34" charset="0"/>
                <a:cs typeface="Arial" pitchFamily="34" charset="0"/>
              </a:rPr>
              <a:t>đê</a:t>
            </a:r>
            <a:r>
              <a:rPr lang="en-US" sz="4000" b="1" dirty="0">
                <a:solidFill>
                  <a:schemeClr val="tx1">
                    <a:lumMod val="95000"/>
                    <a:lumOff val="5000"/>
                  </a:schemeClr>
                </a:solidFill>
                <a:latin typeface="Arial" pitchFamily="34" charset="0"/>
                <a:cs typeface="Arial" pitchFamily="34" charset="0"/>
              </a:rPr>
              <a:t> </a:t>
            </a:r>
            <a:r>
              <a:rPr lang="en-US" sz="4000" b="1" dirty="0" err="1">
                <a:solidFill>
                  <a:schemeClr val="tx1">
                    <a:lumMod val="95000"/>
                    <a:lumOff val="5000"/>
                  </a:schemeClr>
                </a:solidFill>
                <a:latin typeface="Arial" pitchFamily="34" charset="0"/>
                <a:cs typeface="Arial" pitchFamily="34" charset="0"/>
              </a:rPr>
              <a:t>và</a:t>
            </a:r>
            <a:r>
              <a:rPr lang="en-US" sz="4000" b="1" dirty="0">
                <a:solidFill>
                  <a:schemeClr val="tx1">
                    <a:lumMod val="95000"/>
                    <a:lumOff val="5000"/>
                  </a:schemeClr>
                </a:solidFill>
                <a:latin typeface="Arial" pitchFamily="34" charset="0"/>
                <a:cs typeface="Arial" pitchFamily="34" charset="0"/>
              </a:rPr>
              <a:t> </a:t>
            </a:r>
            <a:r>
              <a:rPr lang="en-US" sz="4000" b="1" dirty="0" err="1">
                <a:solidFill>
                  <a:schemeClr val="tx1">
                    <a:lumMod val="95000"/>
                    <a:lumOff val="5000"/>
                  </a:schemeClr>
                </a:solidFill>
                <a:latin typeface="Arial" pitchFamily="34" charset="0"/>
                <a:cs typeface="Arial" pitchFamily="34" charset="0"/>
              </a:rPr>
              <a:t>bảo</a:t>
            </a:r>
            <a:r>
              <a:rPr lang="en-US" sz="4000" b="1" dirty="0">
                <a:solidFill>
                  <a:schemeClr val="tx1">
                    <a:lumMod val="95000"/>
                    <a:lumOff val="5000"/>
                  </a:schemeClr>
                </a:solidFill>
                <a:latin typeface="Arial" pitchFamily="34" charset="0"/>
                <a:cs typeface="Arial" pitchFamily="34" charset="0"/>
              </a:rPr>
              <a:t> </a:t>
            </a:r>
            <a:r>
              <a:rPr lang="en-US" sz="4000" b="1" dirty="0" err="1">
                <a:solidFill>
                  <a:schemeClr val="tx1">
                    <a:lumMod val="95000"/>
                    <a:lumOff val="5000"/>
                  </a:schemeClr>
                </a:solidFill>
                <a:latin typeface="Arial" pitchFamily="34" charset="0"/>
                <a:cs typeface="Arial" pitchFamily="34" charset="0"/>
              </a:rPr>
              <a:t>vệ</a:t>
            </a:r>
            <a:r>
              <a:rPr lang="en-US" sz="4000" b="1" dirty="0">
                <a:solidFill>
                  <a:schemeClr val="tx1">
                    <a:lumMod val="95000"/>
                    <a:lumOff val="5000"/>
                  </a:schemeClr>
                </a:solidFill>
                <a:latin typeface="Arial" pitchFamily="34" charset="0"/>
                <a:cs typeface="Arial" pitchFamily="34" charset="0"/>
              </a:rPr>
              <a:t> </a:t>
            </a:r>
            <a:r>
              <a:rPr lang="en-US" sz="4000" b="1" dirty="0" err="1">
                <a:solidFill>
                  <a:schemeClr val="tx1">
                    <a:lumMod val="95000"/>
                    <a:lumOff val="5000"/>
                  </a:schemeClr>
                </a:solidFill>
                <a:latin typeface="Arial" pitchFamily="34" charset="0"/>
                <a:cs typeface="Arial" pitchFamily="34" charset="0"/>
              </a:rPr>
              <a:t>đê</a:t>
            </a:r>
            <a:r>
              <a:rPr lang="en-US" sz="4000" b="1" dirty="0">
                <a:solidFill>
                  <a:schemeClr val="tx1">
                    <a:lumMod val="95000"/>
                    <a:lumOff val="5000"/>
                  </a:schemeClr>
                </a:solidFill>
                <a:latin typeface="Arial" pitchFamily="34" charset="0"/>
                <a:cs typeface="Arial" pitchFamily="34" charset="0"/>
              </a:rPr>
              <a:t> </a:t>
            </a:r>
            <a:r>
              <a:rPr lang="en-US" sz="4000" b="1" dirty="0" err="1">
                <a:solidFill>
                  <a:schemeClr val="tx1">
                    <a:lumMod val="95000"/>
                    <a:lumOff val="5000"/>
                  </a:schemeClr>
                </a:solidFill>
                <a:latin typeface="Arial" pitchFamily="34" charset="0"/>
                <a:cs typeface="Arial" pitchFamily="34" charset="0"/>
              </a:rPr>
              <a:t>điều</a:t>
            </a:r>
            <a:r>
              <a:rPr lang="en-US" sz="4000" b="1" dirty="0">
                <a:solidFill>
                  <a:schemeClr val="tx1">
                    <a:lumMod val="95000"/>
                    <a:lumOff val="5000"/>
                  </a:schemeClr>
                </a:solidFill>
                <a:latin typeface="Arial" pitchFamily="34" charset="0"/>
                <a:cs typeface="Arial" pitchFamily="34" charset="0"/>
              </a:rPr>
              <a:t>.</a:t>
            </a:r>
          </a:p>
        </p:txBody>
      </p:sp>
      <p:sp>
        <p:nvSpPr>
          <p:cNvPr id="7" name="Text Box 63"/>
          <p:cNvSpPr txBox="1">
            <a:spLocks noChangeArrowheads="1"/>
          </p:cNvSpPr>
          <p:nvPr/>
        </p:nvSpPr>
        <p:spPr bwMode="auto">
          <a:xfrm>
            <a:off x="2571750" y="3429000"/>
            <a:ext cx="6172200" cy="1446213"/>
          </a:xfrm>
          <a:prstGeom prst="rect">
            <a:avLst/>
          </a:prstGeom>
          <a:noFill/>
          <a:ln w="19050" algn="ctr">
            <a:noFill/>
            <a:miter lim="800000"/>
            <a:headEnd/>
            <a:tailEnd/>
          </a:ln>
        </p:spPr>
        <p:txBody>
          <a:bodyPr>
            <a:spAutoFit/>
          </a:bodyPr>
          <a:lstStyle/>
          <a:p>
            <a:pPr>
              <a:spcBef>
                <a:spcPct val="50000"/>
              </a:spcBef>
            </a:pPr>
            <a:r>
              <a:rPr lang="en-US" sz="4400" b="1">
                <a:solidFill>
                  <a:srgbClr val="0000CC"/>
                </a:solidFill>
              </a:rPr>
              <a:t>Tuyển mộ người đi khẩn hoang.</a:t>
            </a:r>
          </a:p>
        </p:txBody>
      </p:sp>
      <p:sp>
        <p:nvSpPr>
          <p:cNvPr id="8" name="Text Box 64"/>
          <p:cNvSpPr txBox="1">
            <a:spLocks noChangeArrowheads="1"/>
          </p:cNvSpPr>
          <p:nvPr/>
        </p:nvSpPr>
        <p:spPr bwMode="auto">
          <a:xfrm>
            <a:off x="2571750" y="5029200"/>
            <a:ext cx="6240463" cy="1446213"/>
          </a:xfrm>
          <a:prstGeom prst="rect">
            <a:avLst/>
          </a:prstGeom>
          <a:noFill/>
          <a:ln w="19050" algn="ctr">
            <a:noFill/>
            <a:miter lim="800000"/>
            <a:headEnd/>
            <a:tailEnd/>
          </a:ln>
          <a:effectLst/>
        </p:spPr>
        <p:txBody>
          <a:bodyPr>
            <a:spAutoFit/>
          </a:bodyPr>
          <a:lstStyle/>
          <a:p>
            <a:pPr>
              <a:spcBef>
                <a:spcPct val="50000"/>
              </a:spcBef>
              <a:defRPr/>
            </a:pPr>
            <a:r>
              <a:rPr lang="en-US" sz="4400" b="1" dirty="0" err="1">
                <a:solidFill>
                  <a:schemeClr val="tx1">
                    <a:lumMod val="95000"/>
                    <a:lumOff val="5000"/>
                  </a:schemeClr>
                </a:solidFill>
                <a:latin typeface="Arial" pitchFamily="34" charset="0"/>
                <a:cs typeface="Arial" pitchFamily="34" charset="0"/>
              </a:rPr>
              <a:t>Chăm</a:t>
            </a:r>
            <a:r>
              <a:rPr lang="en-US" sz="4400" b="1" dirty="0">
                <a:solidFill>
                  <a:schemeClr val="tx1">
                    <a:lumMod val="95000"/>
                    <a:lumOff val="5000"/>
                  </a:schemeClr>
                </a:solidFill>
                <a:latin typeface="Arial" pitchFamily="34" charset="0"/>
                <a:cs typeface="Arial" pitchFamily="34" charset="0"/>
              </a:rPr>
              <a:t> lo </a:t>
            </a:r>
            <a:r>
              <a:rPr lang="en-US" sz="4400" b="1" dirty="0" err="1">
                <a:solidFill>
                  <a:schemeClr val="tx1">
                    <a:lumMod val="95000"/>
                    <a:lumOff val="5000"/>
                  </a:schemeClr>
                </a:solidFill>
                <a:latin typeface="Arial" pitchFamily="34" charset="0"/>
                <a:cs typeface="Arial" pitchFamily="34" charset="0"/>
              </a:rPr>
              <a:t>khuyến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khích</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nông</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dân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sản</a:t>
            </a:r>
            <a:r>
              <a:rPr lang="en-US" sz="4400" b="1" dirty="0">
                <a:solidFill>
                  <a:schemeClr val="tx1">
                    <a:lumMod val="95000"/>
                    <a:lumOff val="5000"/>
                  </a:schemeClr>
                </a:solidFill>
                <a:latin typeface="Arial" pitchFamily="34" charset="0"/>
                <a:cs typeface="Arial" pitchFamily="34" charset="0"/>
              </a:rPr>
              <a:t> </a:t>
            </a:r>
            <a:r>
              <a:rPr lang="en-US" sz="4400" b="1" dirty="0" err="1">
                <a:solidFill>
                  <a:schemeClr val="tx1">
                    <a:lumMod val="95000"/>
                    <a:lumOff val="5000"/>
                  </a:schemeClr>
                </a:solidFill>
                <a:latin typeface="Arial" pitchFamily="34" charset="0"/>
                <a:cs typeface="Arial" pitchFamily="34" charset="0"/>
              </a:rPr>
              <a:t>xuất</a:t>
            </a:r>
            <a:r>
              <a:rPr lang="en-US" sz="4400" b="1" dirty="0">
                <a:solidFill>
                  <a:schemeClr val="tx1">
                    <a:lumMod val="95000"/>
                    <a:lumOff val="5000"/>
                  </a:schemeClr>
                </a:solidFill>
                <a:latin typeface="Arial" pitchFamily="34" charset="0"/>
                <a:cs typeface="Arial"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fade">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3"/>
          <p:cNvSpPr txBox="1">
            <a:spLocks noChangeArrowheads="1"/>
          </p:cNvSpPr>
          <p:nvPr/>
        </p:nvSpPr>
        <p:spPr bwMode="auto">
          <a:xfrm>
            <a:off x="152400" y="936625"/>
            <a:ext cx="8991600" cy="4708981"/>
          </a:xfrm>
          <a:prstGeom prst="rect">
            <a:avLst/>
          </a:prstGeom>
          <a:noFill/>
          <a:ln w="9525">
            <a:noFill/>
            <a:miter lim="800000"/>
            <a:headEnd/>
            <a:tailEnd/>
          </a:ln>
        </p:spPr>
        <p:txBody>
          <a:bodyPr wrap="square">
            <a:spAutoFit/>
          </a:bodyPr>
          <a:lstStyle/>
          <a:p>
            <a:pPr>
              <a:spcBef>
                <a:spcPct val="50000"/>
              </a:spcBef>
              <a:defRPr/>
            </a:pPr>
            <a:r>
              <a:rPr lang="en-US" sz="6000" b="1" dirty="0" err="1">
                <a:solidFill>
                  <a:schemeClr val="tx1">
                    <a:lumMod val="95000"/>
                    <a:lumOff val="5000"/>
                  </a:schemeClr>
                </a:solidFill>
                <a:latin typeface="Arial" pitchFamily="34" charset="0"/>
                <a:cs typeface="Arial" pitchFamily="34" charset="0"/>
              </a:rPr>
              <a:t>Nhà</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Trần</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rất</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quan</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tâm</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đến</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việc</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phát</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triển</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phát</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nông</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nghiệp</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và</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phòng</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thủ</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đất</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nước</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với</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chính</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sách</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ngụ</a:t>
            </a:r>
            <a:r>
              <a:rPr lang="en-US" sz="6000" b="1" dirty="0">
                <a:solidFill>
                  <a:schemeClr val="tx1">
                    <a:lumMod val="95000"/>
                    <a:lumOff val="5000"/>
                  </a:schemeClr>
                </a:solidFill>
                <a:latin typeface="Arial" pitchFamily="34" charset="0"/>
                <a:cs typeface="Arial" pitchFamily="34" charset="0"/>
              </a:rPr>
              <a:t> </a:t>
            </a:r>
            <a:r>
              <a:rPr lang="en-US" sz="6000" b="1" dirty="0" err="1">
                <a:solidFill>
                  <a:schemeClr val="tx1">
                    <a:lumMod val="95000"/>
                    <a:lumOff val="5000"/>
                  </a:schemeClr>
                </a:solidFill>
                <a:latin typeface="Arial" pitchFamily="34" charset="0"/>
                <a:cs typeface="Arial" pitchFamily="34" charset="0"/>
              </a:rPr>
              <a:t>binh</a:t>
            </a:r>
            <a:r>
              <a:rPr lang="en-US" sz="6000" b="1" dirty="0">
                <a:solidFill>
                  <a:schemeClr val="tx1">
                    <a:lumMod val="95000"/>
                    <a:lumOff val="5000"/>
                  </a:schemeClr>
                </a:solidFill>
                <a:latin typeface="Arial" pitchFamily="34" charset="0"/>
                <a:cs typeface="Arial" pitchFamily="34" charset="0"/>
              </a:rPr>
              <a:t> ư </a:t>
            </a:r>
            <a:r>
              <a:rPr lang="en-US" sz="6000" b="1" dirty="0" err="1" smtClean="0">
                <a:solidFill>
                  <a:schemeClr val="tx1">
                    <a:lumMod val="95000"/>
                    <a:lumOff val="5000"/>
                  </a:schemeClr>
                </a:solidFill>
                <a:latin typeface="Arial" pitchFamily="34" charset="0"/>
                <a:cs typeface="Arial" pitchFamily="34" charset="0"/>
              </a:rPr>
              <a:t>nông</a:t>
            </a:r>
            <a:r>
              <a:rPr lang="en-US" sz="6000" b="1" smtClean="0">
                <a:solidFill>
                  <a:schemeClr val="tx1">
                    <a:lumMod val="95000"/>
                    <a:lumOff val="5000"/>
                  </a:schemeClr>
                </a:solidFill>
                <a:latin typeface="Arial" pitchFamily="34" charset="0"/>
                <a:cs typeface="Arial" pitchFamily="34" charset="0"/>
              </a:rPr>
              <a:t>”</a:t>
            </a:r>
            <a:endParaRPr lang="en-US" sz="6000" b="1" dirty="0">
              <a:solidFill>
                <a:schemeClr val="tx1">
                  <a:lumMod val="95000"/>
                  <a:lumOff val="5000"/>
                </a:schemeClr>
              </a:solidFill>
              <a:latin typeface="Arial" pitchFamily="34" charset="0"/>
              <a:cs typeface="Arial" pitchFamily="34" charset="0"/>
            </a:endParaRPr>
          </a:p>
        </p:txBody>
      </p:sp>
      <p:sp>
        <p:nvSpPr>
          <p:cNvPr id="30723" name="Rectangle 1"/>
          <p:cNvSpPr>
            <a:spLocks noChangeArrowheads="1"/>
          </p:cNvSpPr>
          <p:nvPr/>
        </p:nvSpPr>
        <p:spPr bwMode="auto">
          <a:xfrm>
            <a:off x="3354388" y="228600"/>
            <a:ext cx="2663825" cy="708025"/>
          </a:xfrm>
          <a:prstGeom prst="rect">
            <a:avLst/>
          </a:prstGeom>
          <a:noFill/>
          <a:ln w="9525">
            <a:noFill/>
            <a:miter lim="800000"/>
            <a:headEnd/>
            <a:tailEnd/>
          </a:ln>
        </p:spPr>
        <p:txBody>
          <a:bodyPr wrap="none">
            <a:spAutoFit/>
          </a:bodyPr>
          <a:lstStyle/>
          <a:p>
            <a:r>
              <a:rPr lang="en-US" sz="4000">
                <a:solidFill>
                  <a:srgbClr val="FF0000"/>
                </a:solidFill>
              </a:rPr>
              <a:t> </a:t>
            </a:r>
            <a:r>
              <a:rPr lang="en-US" sz="4000" b="1">
                <a:solidFill>
                  <a:srgbClr val="FF0000"/>
                </a:solidFill>
              </a:rPr>
              <a:t>Kết luận: </a:t>
            </a:r>
            <a:endParaRPr lang="en-US" sz="400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Den tho cac vi vua Tran ( Dong Trieu - Quang Ninh)"/>
          <p:cNvPicPr>
            <a:picLocks noChangeAspect="1" noChangeArrowheads="1"/>
          </p:cNvPicPr>
          <p:nvPr/>
        </p:nvPicPr>
        <p:blipFill>
          <a:blip r:embed="rId2"/>
          <a:srcRect/>
          <a:stretch>
            <a:fillRect/>
          </a:stretch>
        </p:blipFill>
        <p:spPr bwMode="auto">
          <a:xfrm>
            <a:off x="0" y="609600"/>
            <a:ext cx="9144000" cy="5486400"/>
          </a:xfrm>
          <a:prstGeom prst="rect">
            <a:avLst/>
          </a:prstGeom>
          <a:noFill/>
          <a:ln w="57150">
            <a:solidFill>
              <a:srgbClr val="000099"/>
            </a:solid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Chu_voi_con_o_ban_Don_-_Pham_Tuyen.mp3">
            <a:hlinkClick r:id="" action="ppaction://media"/>
          </p:cNvPr>
          <p:cNvPicPr>
            <a:picLocks noRot="1" noChangeAspect="1" noChangeArrowheads="1"/>
          </p:cNvPicPr>
          <p:nvPr>
            <a:audioFile r:link="rId1"/>
          </p:nvPr>
        </p:nvPicPr>
        <p:blipFill>
          <a:blip r:embed="rId4"/>
          <a:srcRect/>
          <a:stretch>
            <a:fillRect/>
          </a:stretch>
        </p:blipFill>
        <p:spPr bwMode="auto">
          <a:xfrm>
            <a:off x="457200" y="6324600"/>
            <a:ext cx="304800" cy="304800"/>
          </a:xfrm>
          <a:prstGeom prst="rect">
            <a:avLst/>
          </a:prstGeom>
          <a:noFill/>
          <a:ln w="9525">
            <a:noFill/>
            <a:miter lim="800000"/>
            <a:headEnd/>
            <a:tailEnd/>
          </a:ln>
        </p:spPr>
      </p:pic>
      <p:sp>
        <p:nvSpPr>
          <p:cNvPr id="7" name="Text Box 4"/>
          <p:cNvSpPr txBox="1">
            <a:spLocks noChangeArrowheads="1"/>
          </p:cNvSpPr>
          <p:nvPr/>
        </p:nvSpPr>
        <p:spPr bwMode="auto">
          <a:xfrm>
            <a:off x="881743" y="2656586"/>
            <a:ext cx="7162800" cy="1015663"/>
          </a:xfrm>
          <a:prstGeom prst="rect">
            <a:avLst/>
          </a:prstGeom>
          <a:noFill/>
          <a:ln w="9525">
            <a:noFill/>
            <a:miter lim="800000"/>
            <a:headEnd/>
            <a:tailEnd/>
          </a:ln>
          <a:effectLst/>
        </p:spPr>
        <p:txBody>
          <a:bodyPr>
            <a:spAutoFit/>
          </a:bodyPr>
          <a:lstStyle/>
          <a:p>
            <a:pPr algn="ctr">
              <a:defRPr/>
            </a:pPr>
            <a:r>
              <a:rPr lang="en-US" sz="6000" b="1" kern="10" dirty="0" smtClean="0">
                <a:ln w="6350">
                  <a:solidFill>
                    <a:schemeClr val="tx1"/>
                  </a:solidFill>
                  <a:round/>
                  <a:headEnd/>
                  <a:tailEnd/>
                </a:ln>
                <a:solidFill>
                  <a:srgbClr val="FF00FF"/>
                </a:solidFill>
                <a:effectLst>
                  <a:outerShdw dist="35921" dir="2700000" sy="50000" kx="2115830" algn="bl" rotWithShape="0">
                    <a:srgbClr val="C0C0C0">
                      <a:alpha val="79999"/>
                    </a:srgbClr>
                  </a:outerShdw>
                </a:effectLst>
                <a:latin typeface="+mn-lt"/>
              </a:rPr>
              <a:t>ÔN BÀI </a:t>
            </a:r>
            <a:r>
              <a:rPr lang="en-US" sz="6000" b="1" kern="10" dirty="0">
                <a:ln w="6350">
                  <a:solidFill>
                    <a:schemeClr val="tx1"/>
                  </a:solidFill>
                  <a:round/>
                  <a:headEnd/>
                  <a:tailEnd/>
                </a:ln>
                <a:solidFill>
                  <a:srgbClr val="FF00FF"/>
                </a:solidFill>
                <a:effectLst>
                  <a:outerShdw dist="35921" dir="2700000" sy="50000" kx="2115830" algn="bl" rotWithShape="0">
                    <a:srgbClr val="C0C0C0">
                      <a:alpha val="79999"/>
                    </a:srgbClr>
                  </a:outerShdw>
                </a:effectLst>
                <a:latin typeface="+mn-lt"/>
              </a:rPr>
              <a:t>CŨ</a:t>
            </a:r>
          </a:p>
        </p:txBody>
      </p:sp>
      <p:pic>
        <p:nvPicPr>
          <p:cNvPr id="14340" name="Picture 9" descr="D:\SOA SOA SOA\Khung nen bieu tuong\Khung nen bieu tuong\[Muare.asia]-FramesChildrenVol30\muare.asia - babyvol30 - 6.png"/>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0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05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s1671625_images1671581_rongchau"/>
          <p:cNvPicPr>
            <a:picLocks noChangeAspect="1" noChangeArrowheads="1"/>
          </p:cNvPicPr>
          <p:nvPr/>
        </p:nvPicPr>
        <p:blipFill>
          <a:blip r:embed="rId3"/>
          <a:srcRect/>
          <a:stretch>
            <a:fillRect/>
          </a:stretch>
        </p:blipFill>
        <p:spPr bwMode="auto">
          <a:xfrm>
            <a:off x="457200" y="381000"/>
            <a:ext cx="8245475" cy="5729288"/>
          </a:xfrm>
          <a:prstGeom prst="rect">
            <a:avLst/>
          </a:prstGeom>
          <a:noFill/>
          <a:ln w="9525">
            <a:noFill/>
            <a:miter lim="800000"/>
            <a:headEnd/>
            <a:tailEnd/>
          </a:ln>
        </p:spPr>
      </p:pic>
      <p:sp>
        <p:nvSpPr>
          <p:cNvPr id="6" name="TextBox 4"/>
          <p:cNvSpPr txBox="1">
            <a:spLocks noChangeArrowheads="1"/>
          </p:cNvSpPr>
          <p:nvPr/>
        </p:nvSpPr>
        <p:spPr bwMode="auto">
          <a:xfrm>
            <a:off x="1752600" y="6115050"/>
            <a:ext cx="6477000" cy="585788"/>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Đền thờ vua Trần Nhân Tông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838200" y="762000"/>
            <a:ext cx="7192963" cy="4495800"/>
          </a:xfrm>
          <a:prstGeom prst="rect">
            <a:avLst/>
          </a:prstGeom>
          <a:noFill/>
          <a:ln w="9525">
            <a:noFill/>
            <a:miter lim="800000"/>
            <a:headEnd/>
            <a:tailEnd/>
          </a:ln>
        </p:spPr>
      </p:pic>
      <p:sp>
        <p:nvSpPr>
          <p:cNvPr id="5" name="Text Box 7"/>
          <p:cNvSpPr txBox="1">
            <a:spLocks noChangeArrowheads="1"/>
          </p:cNvSpPr>
          <p:nvPr/>
        </p:nvSpPr>
        <p:spPr bwMode="auto">
          <a:xfrm>
            <a:off x="1676400" y="5562600"/>
            <a:ext cx="6172200" cy="584200"/>
          </a:xfrm>
          <a:prstGeom prst="rect">
            <a:avLst/>
          </a:prstGeom>
          <a:noFill/>
          <a:ln w="9525">
            <a:noFill/>
            <a:miter lim="800000"/>
            <a:headEnd/>
            <a:tailEnd/>
          </a:ln>
        </p:spPr>
        <p:txBody>
          <a:bodyPr>
            <a:spAutoFit/>
          </a:bodyPr>
          <a:lstStyle/>
          <a:p>
            <a:pPr>
              <a:spcBef>
                <a:spcPct val="50000"/>
              </a:spcBef>
            </a:pPr>
            <a:r>
              <a:rPr lang="vi-VN" sz="3200" b="1">
                <a:latin typeface="Times New Roman" pitchFamily="18" charset="0"/>
                <a:cs typeface="Times New Roman" pitchFamily="18" charset="0"/>
              </a:rPr>
              <a:t>Đền thờ vua Trần Dụ Tông</a:t>
            </a:r>
            <a:endParaRPr lang="en-US" sz="3200" b="1">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2"/>
          <p:cNvPicPr>
            <a:picLocks noChangeAspect="1" noChangeArrowheads="1"/>
          </p:cNvPicPr>
          <p:nvPr/>
        </p:nvPicPr>
        <p:blipFill>
          <a:blip r:embed="rId2"/>
          <a:srcRect/>
          <a:stretch>
            <a:fillRect/>
          </a:stretch>
        </p:blipFill>
        <p:spPr bwMode="auto">
          <a:xfrm>
            <a:off x="685800" y="762000"/>
            <a:ext cx="7816850" cy="4876800"/>
          </a:xfrm>
          <a:prstGeom prst="rect">
            <a:avLst/>
          </a:prstGeom>
          <a:noFill/>
          <a:ln w="9525">
            <a:noFill/>
            <a:miter lim="800000"/>
            <a:headEnd/>
            <a:tailEnd/>
          </a:ln>
        </p:spPr>
      </p:pic>
      <p:sp>
        <p:nvSpPr>
          <p:cNvPr id="5" name="Text Box 5"/>
          <p:cNvSpPr txBox="1">
            <a:spLocks noChangeArrowheads="1"/>
          </p:cNvSpPr>
          <p:nvPr/>
        </p:nvSpPr>
        <p:spPr bwMode="auto">
          <a:xfrm>
            <a:off x="457200" y="5943600"/>
            <a:ext cx="8534400" cy="584200"/>
          </a:xfrm>
          <a:prstGeom prst="rect">
            <a:avLst/>
          </a:prstGeom>
          <a:noFill/>
          <a:ln w="9525">
            <a:noFill/>
            <a:miter lim="800000"/>
            <a:headEnd/>
            <a:tailEnd/>
          </a:ln>
        </p:spPr>
        <p:txBody>
          <a:bodyPr>
            <a:spAutoFit/>
          </a:bodyPr>
          <a:lstStyle/>
          <a:p>
            <a:pPr algn="ctr">
              <a:spcBef>
                <a:spcPct val="50000"/>
              </a:spcBef>
            </a:pPr>
            <a:r>
              <a:rPr lang="vi-VN" sz="3200" b="1">
                <a:latin typeface="Times New Roman" pitchFamily="18" charset="0"/>
                <a:cs typeface="Times New Roman" pitchFamily="18" charset="0"/>
              </a:rPr>
              <a:t>Đền thờ vua Trần Quốc Tuấn</a:t>
            </a:r>
            <a:endParaRPr lang="en-US" sz="3200" b="1">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solidFill>
            <a:srgbClr val="000099"/>
          </a:solidFill>
          <a:ln w="9525">
            <a:solidFill>
              <a:schemeClr val="tx1"/>
            </a:solidFill>
            <a:miter lim="800000"/>
            <a:headEnd/>
            <a:tailEnd/>
          </a:ln>
          <a:effectLst/>
        </p:spPr>
        <p:txBody>
          <a:bodyPr wrap="none" anchor="ctr"/>
          <a:lstStyle/>
          <a:p>
            <a:endParaRPr lang="vi-VN"/>
          </a:p>
        </p:txBody>
      </p:sp>
      <p:sp>
        <p:nvSpPr>
          <p:cNvPr id="233475" name="WordArt 3"/>
          <p:cNvSpPr>
            <a:spLocks noChangeArrowheads="1" noChangeShapeType="1" noTextEdit="1"/>
          </p:cNvSpPr>
          <p:nvPr/>
        </p:nvSpPr>
        <p:spPr bwMode="auto">
          <a:xfrm>
            <a:off x="914400" y="304800"/>
            <a:ext cx="7239000" cy="2095500"/>
          </a:xfrm>
          <a:prstGeom prst="rect">
            <a:avLst/>
          </a:prstGeom>
        </p:spPr>
        <p:txBody>
          <a:bodyPr wrap="none" fromWordArt="1">
            <a:prstTxWarp prst="textWave2">
              <a:avLst>
                <a:gd name="adj1" fmla="val 13005"/>
                <a:gd name="adj2" fmla="val 0"/>
              </a:avLst>
            </a:prstTxWarp>
          </a:bodyPr>
          <a:lstStyle/>
          <a:p>
            <a:pPr algn="ctr"/>
            <a:r>
              <a:rPr lang="vi-VN" sz="3600" b="1" kern="10">
                <a:ln w="12700">
                  <a:solidFill>
                    <a:srgbClr val="FFFF00"/>
                  </a:solidFill>
                  <a:round/>
                  <a:headEnd/>
                  <a:tailEnd/>
                </a:ln>
                <a:solidFill>
                  <a:srgbClr val="FFFF00"/>
                </a:solidFill>
                <a:effectLst>
                  <a:outerShdw dist="45791" dir="2021404" algn="ctr" rotWithShape="0">
                    <a:srgbClr val="808080">
                      <a:alpha val="79999"/>
                    </a:srgbClr>
                  </a:outerShdw>
                </a:effectLst>
                <a:latin typeface="Times New Roman"/>
                <a:cs typeface="Times New Roman"/>
              </a:rPr>
              <a:t>TRÒ CHƠI</a:t>
            </a:r>
          </a:p>
        </p:txBody>
      </p:sp>
      <p:pic>
        <p:nvPicPr>
          <p:cNvPr id="233476" name="Picture 4" descr="j0336978[2]"/>
          <p:cNvPicPr>
            <a:picLocks noChangeAspect="1" noChangeArrowheads="1" noCrop="1"/>
          </p:cNvPicPr>
          <p:nvPr/>
        </p:nvPicPr>
        <p:blipFill>
          <a:blip r:embed="rId2"/>
          <a:srcRect/>
          <a:stretch>
            <a:fillRect/>
          </a:stretch>
        </p:blipFill>
        <p:spPr bwMode="auto">
          <a:xfrm>
            <a:off x="3048000" y="2286000"/>
            <a:ext cx="2819400" cy="2590800"/>
          </a:xfrm>
          <a:prstGeom prst="rect">
            <a:avLst/>
          </a:prstGeom>
          <a:noFill/>
          <a:ln w="9525">
            <a:noFill/>
            <a:miter lim="800000"/>
            <a:headEnd/>
            <a:tailEnd/>
          </a:ln>
        </p:spPr>
      </p:pic>
      <p:sp>
        <p:nvSpPr>
          <p:cNvPr id="233477" name="AutoShape 5"/>
          <p:cNvSpPr>
            <a:spLocks noChangeArrowheads="1"/>
          </p:cNvSpPr>
          <p:nvPr/>
        </p:nvSpPr>
        <p:spPr bwMode="auto">
          <a:xfrm>
            <a:off x="1981200" y="304800"/>
            <a:ext cx="533400" cy="4572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78" name="AutoShape 6"/>
          <p:cNvSpPr>
            <a:spLocks noChangeArrowheads="1"/>
          </p:cNvSpPr>
          <p:nvPr/>
        </p:nvSpPr>
        <p:spPr bwMode="auto">
          <a:xfrm>
            <a:off x="8382000" y="3276600"/>
            <a:ext cx="533400" cy="4572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79" name="AutoShape 7"/>
          <p:cNvSpPr>
            <a:spLocks noChangeArrowheads="1"/>
          </p:cNvSpPr>
          <p:nvPr/>
        </p:nvSpPr>
        <p:spPr bwMode="auto">
          <a:xfrm>
            <a:off x="5943600" y="0"/>
            <a:ext cx="533400" cy="4572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0" name="AutoShape 8"/>
          <p:cNvSpPr>
            <a:spLocks noChangeArrowheads="1"/>
          </p:cNvSpPr>
          <p:nvPr/>
        </p:nvSpPr>
        <p:spPr bwMode="auto">
          <a:xfrm>
            <a:off x="8229600" y="6019800"/>
            <a:ext cx="533400" cy="4572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1" name="AutoShape 9"/>
          <p:cNvSpPr>
            <a:spLocks noChangeArrowheads="1"/>
          </p:cNvSpPr>
          <p:nvPr/>
        </p:nvSpPr>
        <p:spPr bwMode="auto">
          <a:xfrm>
            <a:off x="5029200" y="6096000"/>
            <a:ext cx="533400" cy="4572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2" name="AutoShape 10"/>
          <p:cNvSpPr>
            <a:spLocks noChangeArrowheads="1"/>
          </p:cNvSpPr>
          <p:nvPr/>
        </p:nvSpPr>
        <p:spPr bwMode="auto">
          <a:xfrm>
            <a:off x="2743200" y="6172200"/>
            <a:ext cx="533400" cy="4572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3" name="AutoShape 11"/>
          <p:cNvSpPr>
            <a:spLocks noChangeArrowheads="1"/>
          </p:cNvSpPr>
          <p:nvPr/>
        </p:nvSpPr>
        <p:spPr bwMode="auto">
          <a:xfrm>
            <a:off x="533400" y="5867400"/>
            <a:ext cx="533400" cy="4572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4" name="AutoShape 12"/>
          <p:cNvSpPr>
            <a:spLocks noChangeArrowheads="1"/>
          </p:cNvSpPr>
          <p:nvPr/>
        </p:nvSpPr>
        <p:spPr bwMode="auto">
          <a:xfrm>
            <a:off x="533400" y="3124200"/>
            <a:ext cx="533400" cy="457200"/>
          </a:xfrm>
          <a:prstGeom prst="star5">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5" name="AutoShape 13"/>
          <p:cNvSpPr>
            <a:spLocks noChangeArrowheads="1"/>
          </p:cNvSpPr>
          <p:nvPr/>
        </p:nvSpPr>
        <p:spPr bwMode="auto">
          <a:xfrm>
            <a:off x="3962400" y="0"/>
            <a:ext cx="533400" cy="457200"/>
          </a:xfrm>
          <a:prstGeom prst="star5">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6" name="AutoShape 14"/>
          <p:cNvSpPr>
            <a:spLocks noChangeArrowheads="1"/>
          </p:cNvSpPr>
          <p:nvPr/>
        </p:nvSpPr>
        <p:spPr bwMode="auto">
          <a:xfrm>
            <a:off x="685800" y="228600"/>
            <a:ext cx="533400" cy="457200"/>
          </a:xfrm>
          <a:prstGeom prst="star5">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7" name="AutoShape 15"/>
          <p:cNvSpPr>
            <a:spLocks noChangeArrowheads="1"/>
          </p:cNvSpPr>
          <p:nvPr/>
        </p:nvSpPr>
        <p:spPr bwMode="auto">
          <a:xfrm>
            <a:off x="7162800" y="3429000"/>
            <a:ext cx="533400" cy="457200"/>
          </a:xfrm>
          <a:prstGeom prst="star5">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8" name="AutoShape 16"/>
          <p:cNvSpPr>
            <a:spLocks noChangeArrowheads="1"/>
          </p:cNvSpPr>
          <p:nvPr/>
        </p:nvSpPr>
        <p:spPr bwMode="auto">
          <a:xfrm>
            <a:off x="1600200" y="3886200"/>
            <a:ext cx="533400" cy="457200"/>
          </a:xfrm>
          <a:prstGeom prst="star5">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89" name="AutoShape 17"/>
          <p:cNvSpPr>
            <a:spLocks noChangeArrowheads="1"/>
          </p:cNvSpPr>
          <p:nvPr/>
        </p:nvSpPr>
        <p:spPr bwMode="auto">
          <a:xfrm>
            <a:off x="6934200" y="5334000"/>
            <a:ext cx="533400" cy="457200"/>
          </a:xfrm>
          <a:prstGeom prst="star5">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0" name="AutoShape 18"/>
          <p:cNvSpPr>
            <a:spLocks noChangeArrowheads="1"/>
          </p:cNvSpPr>
          <p:nvPr/>
        </p:nvSpPr>
        <p:spPr bwMode="auto">
          <a:xfrm>
            <a:off x="4191000" y="5867400"/>
            <a:ext cx="533400" cy="457200"/>
          </a:xfrm>
          <a:prstGeom prst="star5">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1" name="AutoShape 19"/>
          <p:cNvSpPr>
            <a:spLocks noChangeArrowheads="1"/>
          </p:cNvSpPr>
          <p:nvPr/>
        </p:nvSpPr>
        <p:spPr bwMode="auto">
          <a:xfrm>
            <a:off x="1905000" y="5257800"/>
            <a:ext cx="533400" cy="457200"/>
          </a:xfrm>
          <a:prstGeom prst="star5">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2" name="AutoShape 20"/>
          <p:cNvSpPr>
            <a:spLocks noChangeArrowheads="1"/>
          </p:cNvSpPr>
          <p:nvPr/>
        </p:nvSpPr>
        <p:spPr bwMode="auto">
          <a:xfrm>
            <a:off x="7848600" y="0"/>
            <a:ext cx="533400" cy="457200"/>
          </a:xfrm>
          <a:prstGeom prst="star5">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3" name="AutoShape 21"/>
          <p:cNvSpPr>
            <a:spLocks noChangeArrowheads="1"/>
          </p:cNvSpPr>
          <p:nvPr/>
        </p:nvSpPr>
        <p:spPr bwMode="auto">
          <a:xfrm>
            <a:off x="2971800" y="609600"/>
            <a:ext cx="533400" cy="457200"/>
          </a:xfrm>
          <a:prstGeom prst="star5">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4" name="AutoShape 22"/>
          <p:cNvSpPr>
            <a:spLocks noChangeArrowheads="1"/>
          </p:cNvSpPr>
          <p:nvPr/>
        </p:nvSpPr>
        <p:spPr bwMode="auto">
          <a:xfrm>
            <a:off x="6324600" y="6400800"/>
            <a:ext cx="533400" cy="457200"/>
          </a:xfrm>
          <a:prstGeom prst="star5">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5" name="AutoShape 23"/>
          <p:cNvSpPr>
            <a:spLocks noChangeArrowheads="1"/>
          </p:cNvSpPr>
          <p:nvPr/>
        </p:nvSpPr>
        <p:spPr bwMode="auto">
          <a:xfrm>
            <a:off x="1447800" y="6096000"/>
            <a:ext cx="533400" cy="457200"/>
          </a:xfrm>
          <a:prstGeom prst="star5">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6" name="AutoShape 24"/>
          <p:cNvSpPr>
            <a:spLocks noChangeArrowheads="1"/>
          </p:cNvSpPr>
          <p:nvPr/>
        </p:nvSpPr>
        <p:spPr bwMode="auto">
          <a:xfrm>
            <a:off x="0" y="4495800"/>
            <a:ext cx="533400" cy="457200"/>
          </a:xfrm>
          <a:prstGeom prst="star5">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7" name="AutoShape 25"/>
          <p:cNvSpPr>
            <a:spLocks noChangeArrowheads="1"/>
          </p:cNvSpPr>
          <p:nvPr/>
        </p:nvSpPr>
        <p:spPr bwMode="auto">
          <a:xfrm>
            <a:off x="7620000" y="4343400"/>
            <a:ext cx="533400" cy="457200"/>
          </a:xfrm>
          <a:prstGeom prst="star5">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33498" name="AutoShape 26"/>
          <p:cNvSpPr>
            <a:spLocks noChangeArrowheads="1"/>
          </p:cNvSpPr>
          <p:nvPr/>
        </p:nvSpPr>
        <p:spPr bwMode="auto">
          <a:xfrm>
            <a:off x="4876800" y="457200"/>
            <a:ext cx="533400" cy="457200"/>
          </a:xfrm>
          <a:prstGeom prst="star5">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5867" name="WordArt 27"/>
          <p:cNvSpPr>
            <a:spLocks noChangeArrowheads="1" noChangeShapeType="1" noTextEdit="1"/>
          </p:cNvSpPr>
          <p:nvPr/>
        </p:nvSpPr>
        <p:spPr bwMode="auto">
          <a:xfrm>
            <a:off x="381000" y="4495800"/>
            <a:ext cx="8458200" cy="1905000"/>
          </a:xfrm>
          <a:prstGeom prst="rect">
            <a:avLst/>
          </a:prstGeom>
        </p:spPr>
        <p:txBody>
          <a:bodyPr wrap="none" fromWordArt="1">
            <a:prstTxWarp prst="textPlain">
              <a:avLst>
                <a:gd name="adj" fmla="val 50000"/>
              </a:avLst>
            </a:prstTxWarp>
          </a:bodyPr>
          <a:lstStyle/>
          <a:p>
            <a:pPr algn="ctr"/>
            <a:r>
              <a:rPr lang="vi-VN" sz="3600" b="1" kern="10">
                <a:ln w="12700">
                  <a:solidFill>
                    <a:srgbClr val="33CCCC"/>
                  </a:solidFill>
                  <a:round/>
                  <a:headEnd/>
                  <a:tailEnd/>
                </a:ln>
                <a:solidFill>
                  <a:srgbClr val="FF00FF"/>
                </a:solidFill>
                <a:effectLst>
                  <a:outerShdw dist="45791" dir="2021404" algn="ctr" rotWithShape="0">
                    <a:srgbClr val="808080">
                      <a:alpha val="79999"/>
                    </a:srgbClr>
                  </a:outerShdw>
                </a:effectLst>
                <a:latin typeface="Arial"/>
                <a:cs typeface="Arial"/>
              </a:rPr>
              <a:t>Ai nhanh, ai 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23347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fill="hold" nodeType="clickEffect">
                                  <p:stCondLst>
                                    <p:cond delay="0"/>
                                  </p:stCondLst>
                                  <p:childTnLst>
                                    <p:anim calcmode="discrete" valueType="str">
                                      <p:cBhvr>
                                        <p:cTn id="10" dur="1000" fill="hold"/>
                                        <p:tgtEl>
                                          <p:spTgt spid="233476"/>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0"/>
                                  </p:stCondLst>
                                  <p:childTnLst>
                                    <p:anim calcmode="discrete" valueType="str">
                                      <p:cBhvr>
                                        <p:cTn id="12" dur="3000" fill="hold"/>
                                        <p:tgtEl>
                                          <p:spTgt spid="233477"/>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nodeType="withEffect">
                                  <p:stCondLst>
                                    <p:cond delay="0"/>
                                  </p:stCondLst>
                                  <p:childTnLst>
                                    <p:anim calcmode="discrete" valueType="str">
                                      <p:cBhvr>
                                        <p:cTn id="14" dur="3000" fill="hold"/>
                                        <p:tgtEl>
                                          <p:spTgt spid="233478"/>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0"/>
                                  </p:stCondLst>
                                  <p:childTnLst>
                                    <p:anim calcmode="discrete" valueType="str">
                                      <p:cBhvr>
                                        <p:cTn id="16" dur="3000" fill="hold"/>
                                        <p:tgtEl>
                                          <p:spTgt spid="233479"/>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0"/>
                                  </p:stCondLst>
                                  <p:childTnLst>
                                    <p:anim calcmode="discrete" valueType="str">
                                      <p:cBhvr>
                                        <p:cTn id="18" dur="3000" fill="hold"/>
                                        <p:tgtEl>
                                          <p:spTgt spid="233480"/>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0"/>
                                  </p:stCondLst>
                                  <p:childTnLst>
                                    <p:anim calcmode="discrete" valueType="str">
                                      <p:cBhvr>
                                        <p:cTn id="20" dur="3000" fill="hold"/>
                                        <p:tgtEl>
                                          <p:spTgt spid="233481"/>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nodeType="withEffect">
                                  <p:stCondLst>
                                    <p:cond delay="0"/>
                                  </p:stCondLst>
                                  <p:childTnLst>
                                    <p:anim calcmode="discrete" valueType="str">
                                      <p:cBhvr>
                                        <p:cTn id="22" dur="3000" fill="hold"/>
                                        <p:tgtEl>
                                          <p:spTgt spid="233482"/>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nodeType="withEffect">
                                  <p:stCondLst>
                                    <p:cond delay="0"/>
                                  </p:stCondLst>
                                  <p:childTnLst>
                                    <p:anim calcmode="discrete" valueType="str">
                                      <p:cBhvr>
                                        <p:cTn id="24" dur="3000" fill="hold"/>
                                        <p:tgtEl>
                                          <p:spTgt spid="233483"/>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nodeType="withEffect">
                                  <p:stCondLst>
                                    <p:cond delay="0"/>
                                  </p:stCondLst>
                                  <p:childTnLst>
                                    <p:anim calcmode="discrete" valueType="str">
                                      <p:cBhvr>
                                        <p:cTn id="26" dur="3000" fill="hold"/>
                                        <p:tgtEl>
                                          <p:spTgt spid="233484"/>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nodeType="withEffect">
                                  <p:stCondLst>
                                    <p:cond delay="0"/>
                                  </p:stCondLst>
                                  <p:childTnLst>
                                    <p:anim calcmode="discrete" valueType="str">
                                      <p:cBhvr>
                                        <p:cTn id="28" dur="500" fill="hold"/>
                                        <p:tgtEl>
                                          <p:spTgt spid="233485"/>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nodeType="withEffect">
                                  <p:stCondLst>
                                    <p:cond delay="0"/>
                                  </p:stCondLst>
                                  <p:childTnLst>
                                    <p:anim calcmode="discrete" valueType="str">
                                      <p:cBhvr>
                                        <p:cTn id="30" dur="500" fill="hold"/>
                                        <p:tgtEl>
                                          <p:spTgt spid="233486"/>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nodeType="withEffect">
                                  <p:stCondLst>
                                    <p:cond delay="0"/>
                                  </p:stCondLst>
                                  <p:childTnLst>
                                    <p:anim calcmode="discrete" valueType="str">
                                      <p:cBhvr>
                                        <p:cTn id="32" dur="500" fill="hold"/>
                                        <p:tgtEl>
                                          <p:spTgt spid="233487"/>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nodeType="withEffect">
                                  <p:stCondLst>
                                    <p:cond delay="0"/>
                                  </p:stCondLst>
                                  <p:childTnLst>
                                    <p:anim calcmode="discrete" valueType="str">
                                      <p:cBhvr>
                                        <p:cTn id="34" dur="500" fill="hold"/>
                                        <p:tgtEl>
                                          <p:spTgt spid="233488"/>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nodeType="withEffect">
                                  <p:stCondLst>
                                    <p:cond delay="0"/>
                                  </p:stCondLst>
                                  <p:childTnLst>
                                    <p:anim calcmode="discrete" valueType="str">
                                      <p:cBhvr>
                                        <p:cTn id="36" dur="500" fill="hold"/>
                                        <p:tgtEl>
                                          <p:spTgt spid="233489"/>
                                        </p:tgtEl>
                                        <p:attrNameLst>
                                          <p:attrName>style.visibility</p:attrName>
                                        </p:attrNameLst>
                                      </p:cBhvr>
                                      <p:tavLst>
                                        <p:tav tm="0">
                                          <p:val>
                                            <p:strVal val="hidden"/>
                                          </p:val>
                                        </p:tav>
                                        <p:tav tm="50000">
                                          <p:val>
                                            <p:strVal val="visible"/>
                                          </p:val>
                                        </p:tav>
                                      </p:tavLst>
                                    </p:anim>
                                  </p:childTnLst>
                                </p:cTn>
                              </p:par>
                              <p:par>
                                <p:cTn id="37" presetID="35" presetClass="emph" presetSubtype="0" repeatCount="indefinite" fill="hold" nodeType="withEffect">
                                  <p:stCondLst>
                                    <p:cond delay="0"/>
                                  </p:stCondLst>
                                  <p:childTnLst>
                                    <p:anim calcmode="discrete" valueType="str">
                                      <p:cBhvr>
                                        <p:cTn id="38" dur="500" fill="hold"/>
                                        <p:tgtEl>
                                          <p:spTgt spid="233490"/>
                                        </p:tgtEl>
                                        <p:attrNameLst>
                                          <p:attrName>style.visibility</p:attrName>
                                        </p:attrNameLst>
                                      </p:cBhvr>
                                      <p:tavLst>
                                        <p:tav tm="0">
                                          <p:val>
                                            <p:strVal val="hidden"/>
                                          </p:val>
                                        </p:tav>
                                        <p:tav tm="50000">
                                          <p:val>
                                            <p:strVal val="visible"/>
                                          </p:val>
                                        </p:tav>
                                      </p:tavLst>
                                    </p:anim>
                                  </p:childTnLst>
                                </p:cTn>
                              </p:par>
                              <p:par>
                                <p:cTn id="39" presetID="35" presetClass="emph" presetSubtype="0" repeatCount="indefinite" fill="hold" nodeType="withEffect">
                                  <p:stCondLst>
                                    <p:cond delay="0"/>
                                  </p:stCondLst>
                                  <p:childTnLst>
                                    <p:anim calcmode="discrete" valueType="str">
                                      <p:cBhvr>
                                        <p:cTn id="40" dur="500" fill="hold"/>
                                        <p:tgtEl>
                                          <p:spTgt spid="233491"/>
                                        </p:tgtEl>
                                        <p:attrNameLst>
                                          <p:attrName>style.visibility</p:attrName>
                                        </p:attrNameLst>
                                      </p:cBhvr>
                                      <p:tavLst>
                                        <p:tav tm="0">
                                          <p:val>
                                            <p:strVal val="hidden"/>
                                          </p:val>
                                        </p:tav>
                                        <p:tav tm="50000">
                                          <p:val>
                                            <p:strVal val="visible"/>
                                          </p:val>
                                        </p:tav>
                                      </p:tavLst>
                                    </p:anim>
                                  </p:childTnLst>
                                </p:cTn>
                              </p:par>
                              <p:par>
                                <p:cTn id="41" presetID="35" presetClass="emph" presetSubtype="0" repeatCount="indefinite" fill="hold" nodeType="withEffect">
                                  <p:stCondLst>
                                    <p:cond delay="0"/>
                                  </p:stCondLst>
                                  <p:childTnLst>
                                    <p:anim calcmode="discrete" valueType="str">
                                      <p:cBhvr>
                                        <p:cTn id="42" dur="500" fill="hold"/>
                                        <p:tgtEl>
                                          <p:spTgt spid="233492"/>
                                        </p:tgtEl>
                                        <p:attrNameLst>
                                          <p:attrName>style.visibility</p:attrName>
                                        </p:attrNameLst>
                                      </p:cBhvr>
                                      <p:tavLst>
                                        <p:tav tm="0">
                                          <p:val>
                                            <p:strVal val="hidden"/>
                                          </p:val>
                                        </p:tav>
                                        <p:tav tm="50000">
                                          <p:val>
                                            <p:strVal val="visible"/>
                                          </p:val>
                                        </p:tav>
                                      </p:tavLst>
                                    </p:anim>
                                  </p:childTnLst>
                                </p:cTn>
                              </p:par>
                              <p:par>
                                <p:cTn id="43" presetID="35" presetClass="emph" presetSubtype="0" repeatCount="indefinite" fill="hold" nodeType="withEffect">
                                  <p:stCondLst>
                                    <p:cond delay="0"/>
                                  </p:stCondLst>
                                  <p:childTnLst>
                                    <p:anim calcmode="discrete" valueType="str">
                                      <p:cBhvr>
                                        <p:cTn id="44" dur="1000" fill="hold"/>
                                        <p:tgtEl>
                                          <p:spTgt spid="233493"/>
                                        </p:tgtEl>
                                        <p:attrNameLst>
                                          <p:attrName>style.visibility</p:attrName>
                                        </p:attrNameLst>
                                      </p:cBhvr>
                                      <p:tavLst>
                                        <p:tav tm="0">
                                          <p:val>
                                            <p:strVal val="hidden"/>
                                          </p:val>
                                        </p:tav>
                                        <p:tav tm="50000">
                                          <p:val>
                                            <p:strVal val="visible"/>
                                          </p:val>
                                        </p:tav>
                                      </p:tavLst>
                                    </p:anim>
                                  </p:childTnLst>
                                </p:cTn>
                              </p:par>
                              <p:par>
                                <p:cTn id="45" presetID="35" presetClass="emph" presetSubtype="0" repeatCount="indefinite" fill="hold" nodeType="withEffect">
                                  <p:stCondLst>
                                    <p:cond delay="0"/>
                                  </p:stCondLst>
                                  <p:childTnLst>
                                    <p:anim calcmode="discrete" valueType="str">
                                      <p:cBhvr>
                                        <p:cTn id="46" dur="1000" fill="hold"/>
                                        <p:tgtEl>
                                          <p:spTgt spid="233494"/>
                                        </p:tgtEl>
                                        <p:attrNameLst>
                                          <p:attrName>style.visibility</p:attrName>
                                        </p:attrNameLst>
                                      </p:cBhvr>
                                      <p:tavLst>
                                        <p:tav tm="0">
                                          <p:val>
                                            <p:strVal val="hidden"/>
                                          </p:val>
                                        </p:tav>
                                        <p:tav tm="50000">
                                          <p:val>
                                            <p:strVal val="visible"/>
                                          </p:val>
                                        </p:tav>
                                      </p:tavLst>
                                    </p:anim>
                                  </p:childTnLst>
                                </p:cTn>
                              </p:par>
                              <p:par>
                                <p:cTn id="47" presetID="35" presetClass="emph" presetSubtype="0" repeatCount="indefinite" fill="hold" nodeType="withEffect">
                                  <p:stCondLst>
                                    <p:cond delay="0"/>
                                  </p:stCondLst>
                                  <p:childTnLst>
                                    <p:anim calcmode="discrete" valueType="str">
                                      <p:cBhvr>
                                        <p:cTn id="48" dur="1000" fill="hold"/>
                                        <p:tgtEl>
                                          <p:spTgt spid="233495"/>
                                        </p:tgtEl>
                                        <p:attrNameLst>
                                          <p:attrName>style.visibility</p:attrName>
                                        </p:attrNameLst>
                                      </p:cBhvr>
                                      <p:tavLst>
                                        <p:tav tm="0">
                                          <p:val>
                                            <p:strVal val="hidden"/>
                                          </p:val>
                                        </p:tav>
                                        <p:tav tm="50000">
                                          <p:val>
                                            <p:strVal val="visible"/>
                                          </p:val>
                                        </p:tav>
                                      </p:tavLst>
                                    </p:anim>
                                  </p:childTnLst>
                                </p:cTn>
                              </p:par>
                              <p:par>
                                <p:cTn id="49" presetID="35" presetClass="emph" presetSubtype="0" repeatCount="indefinite" fill="hold" nodeType="withEffect">
                                  <p:stCondLst>
                                    <p:cond delay="0"/>
                                  </p:stCondLst>
                                  <p:childTnLst>
                                    <p:anim calcmode="discrete" valueType="str">
                                      <p:cBhvr>
                                        <p:cTn id="50" dur="1000" fill="hold"/>
                                        <p:tgtEl>
                                          <p:spTgt spid="233496"/>
                                        </p:tgtEl>
                                        <p:attrNameLst>
                                          <p:attrName>style.visibility</p:attrName>
                                        </p:attrNameLst>
                                      </p:cBhvr>
                                      <p:tavLst>
                                        <p:tav tm="0">
                                          <p:val>
                                            <p:strVal val="hidden"/>
                                          </p:val>
                                        </p:tav>
                                        <p:tav tm="50000">
                                          <p:val>
                                            <p:strVal val="visible"/>
                                          </p:val>
                                        </p:tav>
                                      </p:tavLst>
                                    </p:anim>
                                  </p:childTnLst>
                                </p:cTn>
                              </p:par>
                              <p:par>
                                <p:cTn id="51" presetID="35" presetClass="emph" presetSubtype="0" repeatCount="indefinite" fill="hold" nodeType="withEffect">
                                  <p:stCondLst>
                                    <p:cond delay="0"/>
                                  </p:stCondLst>
                                  <p:childTnLst>
                                    <p:anim calcmode="discrete" valueType="str">
                                      <p:cBhvr>
                                        <p:cTn id="52" dur="1000" fill="hold"/>
                                        <p:tgtEl>
                                          <p:spTgt spid="233497"/>
                                        </p:tgtEl>
                                        <p:attrNameLst>
                                          <p:attrName>style.visibility</p:attrName>
                                        </p:attrNameLst>
                                      </p:cBhvr>
                                      <p:tavLst>
                                        <p:tav tm="0">
                                          <p:val>
                                            <p:strVal val="hidden"/>
                                          </p:val>
                                        </p:tav>
                                        <p:tav tm="50000">
                                          <p:val>
                                            <p:strVal val="visible"/>
                                          </p:val>
                                        </p:tav>
                                      </p:tavLst>
                                    </p:anim>
                                  </p:childTnLst>
                                </p:cTn>
                              </p:par>
                              <p:par>
                                <p:cTn id="53" presetID="35" presetClass="emph" presetSubtype="0" repeatCount="indefinite" fill="hold" nodeType="withEffect">
                                  <p:stCondLst>
                                    <p:cond delay="0"/>
                                  </p:stCondLst>
                                  <p:childTnLst>
                                    <p:anim calcmode="discrete" valueType="str">
                                      <p:cBhvr>
                                        <p:cTn id="54" dur="1000" fill="hold"/>
                                        <p:tgtEl>
                                          <p:spTgt spid="23349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ết quả hình ảnh cho bang con"/>
          <p:cNvPicPr>
            <a:picLocks noChangeAspect="1" noChangeArrowheads="1"/>
          </p:cNvPicPr>
          <p:nvPr/>
        </p:nvPicPr>
        <p:blipFill>
          <a:blip r:embed="rId2"/>
          <a:srcRect/>
          <a:stretch>
            <a:fillRect/>
          </a:stretch>
        </p:blipFill>
        <p:spPr bwMode="auto">
          <a:xfrm>
            <a:off x="1676400" y="1371600"/>
            <a:ext cx="5259388" cy="5265738"/>
          </a:xfrm>
          <a:prstGeom prst="rect">
            <a:avLst/>
          </a:prstGeom>
          <a:noFill/>
          <a:ln w="9525">
            <a:noFill/>
            <a:miter lim="800000"/>
            <a:headEnd/>
            <a:tailEnd/>
          </a:ln>
        </p:spPr>
      </p:pic>
      <p:sp>
        <p:nvSpPr>
          <p:cNvPr id="36867" name="Rectangle 5"/>
          <p:cNvSpPr>
            <a:spLocks noChangeArrowheads="1"/>
          </p:cNvSpPr>
          <p:nvPr/>
        </p:nvSpPr>
        <p:spPr bwMode="auto">
          <a:xfrm>
            <a:off x="339725" y="304800"/>
            <a:ext cx="8458200" cy="1631950"/>
          </a:xfrm>
          <a:prstGeom prst="rect">
            <a:avLst/>
          </a:prstGeom>
          <a:noFill/>
          <a:ln w="9525">
            <a:noFill/>
            <a:miter lim="800000"/>
            <a:headEnd/>
            <a:tailEnd/>
          </a:ln>
        </p:spPr>
        <p:txBody>
          <a:bodyPr>
            <a:spAutoFit/>
          </a:bodyPr>
          <a:lstStyle/>
          <a:p>
            <a:pPr algn="ctr">
              <a:spcBef>
                <a:spcPct val="50000"/>
              </a:spcBef>
            </a:pPr>
            <a:r>
              <a:rPr lang="en-US" sz="4000" b="1">
                <a:solidFill>
                  <a:srgbClr val="FF0000"/>
                </a:solidFill>
                <a:latin typeface="Times New Roman" pitchFamily="18" charset="0"/>
              </a:rPr>
              <a:t>GHI ĐÁP ÁN ĐÚNG: </a:t>
            </a:r>
          </a:p>
          <a:p>
            <a:pPr algn="ctr">
              <a:spcBef>
                <a:spcPct val="50000"/>
              </a:spcBef>
            </a:pPr>
            <a:r>
              <a:rPr lang="en-US" sz="4000" b="1">
                <a:solidFill>
                  <a:srgbClr val="0000CC"/>
                </a:solidFill>
                <a:latin typeface="Times New Roman" pitchFamily="18" charset="0"/>
              </a:rPr>
              <a:t>A , B, C HAY TÊN NHÂN VẬT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562100" y="3657600"/>
            <a:ext cx="4114800" cy="769938"/>
          </a:xfrm>
          <a:prstGeom prst="rect">
            <a:avLst/>
          </a:prstGeom>
          <a:noFill/>
          <a:ln w="9525" algn="ctr">
            <a:noFill/>
            <a:miter lim="800000"/>
            <a:headEnd/>
            <a:tailEnd/>
          </a:ln>
          <a:effectLst/>
        </p:spPr>
        <p:txBody>
          <a:bodyPr>
            <a:spAutoFit/>
          </a:bodyPr>
          <a:lstStyle/>
          <a:p>
            <a:r>
              <a:rPr lang="en-US" sz="4400" b="1">
                <a:solidFill>
                  <a:schemeClr val="hlink"/>
                </a:solidFill>
              </a:rPr>
              <a:t>B</a:t>
            </a:r>
            <a:r>
              <a:rPr lang="en-US" sz="4400" b="1">
                <a:solidFill>
                  <a:srgbClr val="0000CC"/>
                </a:solidFill>
              </a:rPr>
              <a:t> </a:t>
            </a:r>
            <a:r>
              <a:rPr lang="en-US" sz="4000" b="1"/>
              <a:t>Đồn sứ điền.</a:t>
            </a:r>
          </a:p>
        </p:txBody>
      </p:sp>
      <p:sp>
        <p:nvSpPr>
          <p:cNvPr id="37891" name="Text Box 4"/>
          <p:cNvSpPr txBox="1">
            <a:spLocks noChangeArrowheads="1"/>
          </p:cNvSpPr>
          <p:nvPr/>
        </p:nvSpPr>
        <p:spPr bwMode="auto">
          <a:xfrm>
            <a:off x="1562100" y="2647950"/>
            <a:ext cx="4457700" cy="923925"/>
          </a:xfrm>
          <a:prstGeom prst="rect">
            <a:avLst/>
          </a:prstGeom>
          <a:noFill/>
          <a:ln w="9525" algn="ctr">
            <a:noFill/>
            <a:miter lim="800000"/>
            <a:headEnd/>
            <a:tailEnd/>
          </a:ln>
          <a:effectLst/>
        </p:spPr>
        <p:txBody>
          <a:bodyPr>
            <a:spAutoFit/>
          </a:bodyPr>
          <a:lstStyle/>
          <a:p>
            <a:r>
              <a:rPr lang="en-US" sz="4400" b="1">
                <a:solidFill>
                  <a:schemeClr val="hlink"/>
                </a:solidFill>
              </a:rPr>
              <a:t>A</a:t>
            </a:r>
            <a:r>
              <a:rPr lang="en-US" sz="5400" b="1">
                <a:solidFill>
                  <a:srgbClr val="0000CC"/>
                </a:solidFill>
              </a:rPr>
              <a:t> </a:t>
            </a:r>
            <a:r>
              <a:rPr lang="en-US" sz="4000" b="1"/>
              <a:t>Điền đồn sứ.</a:t>
            </a:r>
          </a:p>
        </p:txBody>
      </p:sp>
      <p:sp>
        <p:nvSpPr>
          <p:cNvPr id="241669" name="Text Box 5"/>
          <p:cNvSpPr txBox="1">
            <a:spLocks noChangeArrowheads="1"/>
          </p:cNvSpPr>
          <p:nvPr/>
        </p:nvSpPr>
        <p:spPr bwMode="auto">
          <a:xfrm>
            <a:off x="1563688" y="4648200"/>
            <a:ext cx="4114800" cy="769938"/>
          </a:xfrm>
          <a:prstGeom prst="rect">
            <a:avLst/>
          </a:prstGeom>
          <a:noFill/>
          <a:ln w="9525" algn="ctr">
            <a:noFill/>
            <a:miter lim="800000"/>
            <a:headEnd/>
            <a:tailEnd/>
          </a:ln>
          <a:effectLst/>
        </p:spPr>
        <p:txBody>
          <a:bodyPr>
            <a:spAutoFit/>
          </a:bodyPr>
          <a:lstStyle/>
          <a:p>
            <a:r>
              <a:rPr lang="en-US" sz="4400" b="1">
                <a:solidFill>
                  <a:srgbClr val="0000CC"/>
                </a:solidFill>
              </a:rPr>
              <a:t>C</a:t>
            </a:r>
            <a:r>
              <a:rPr lang="en-US" sz="1400" b="1"/>
              <a:t>   </a:t>
            </a:r>
            <a:r>
              <a:rPr lang="en-US" sz="4000" b="1"/>
              <a:t>Đồn điền sứ. </a:t>
            </a:r>
          </a:p>
        </p:txBody>
      </p:sp>
      <p:sp>
        <p:nvSpPr>
          <p:cNvPr id="241670"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41671"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41672"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41673"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41674"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41675"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41676"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41677"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41678"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41679"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41680"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41681" name="Text Box 17"/>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41682" name="Text Box 18"/>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41683" name="Text Box 19"/>
          <p:cNvSpPr txBox="1">
            <a:spLocks noChangeArrowheads="1"/>
          </p:cNvSpPr>
          <p:nvPr/>
        </p:nvSpPr>
        <p:spPr bwMode="auto">
          <a:xfrm>
            <a:off x="4419600" y="58674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ĐÁP ¸n</a:t>
            </a:r>
          </a:p>
        </p:txBody>
      </p:sp>
      <p:sp>
        <p:nvSpPr>
          <p:cNvPr id="37907" name="Text Box 20"/>
          <p:cNvSpPr txBox="1">
            <a:spLocks noChangeArrowheads="1"/>
          </p:cNvSpPr>
          <p:nvPr/>
        </p:nvSpPr>
        <p:spPr bwMode="auto">
          <a:xfrm>
            <a:off x="2362200" y="381000"/>
            <a:ext cx="3962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Câu 1</a:t>
            </a:r>
          </a:p>
        </p:txBody>
      </p:sp>
      <p:sp>
        <p:nvSpPr>
          <p:cNvPr id="37908" name="Text Box 2"/>
          <p:cNvSpPr txBox="1">
            <a:spLocks noChangeArrowheads="1"/>
          </p:cNvSpPr>
          <p:nvPr/>
        </p:nvSpPr>
        <p:spPr bwMode="auto">
          <a:xfrm>
            <a:off x="152400" y="1447800"/>
            <a:ext cx="8839200" cy="1200150"/>
          </a:xfrm>
          <a:prstGeom prst="rect">
            <a:avLst/>
          </a:prstGeom>
          <a:solidFill>
            <a:schemeClr val="bg1"/>
          </a:solidFill>
          <a:ln w="9525">
            <a:noFill/>
            <a:miter lim="800000"/>
            <a:headEnd/>
            <a:tailEnd/>
          </a:ln>
          <a:effectLst/>
        </p:spPr>
        <p:txBody>
          <a:bodyPr>
            <a:spAutoFit/>
          </a:bodyPr>
          <a:lstStyle/>
          <a:p>
            <a:r>
              <a:rPr lang="en-US" sz="900" b="1">
                <a:solidFill>
                  <a:srgbClr val="FF0000"/>
                </a:solidFill>
                <a:latin typeface=".VnCentury Schoolbook" pitchFamily="34" charset="0"/>
              </a:rPr>
              <a:t> </a:t>
            </a:r>
            <a:r>
              <a:rPr lang="en-US" sz="3600" b="1">
                <a:solidFill>
                  <a:srgbClr val="FF0000"/>
                </a:solidFill>
              </a:rPr>
              <a:t>Đây là tên một chức quan tuyển mộ người đi khẩn hoang ở thời nhà Trần?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1681"/>
                                        </p:tgtEl>
                                        <p:attrNameLst>
                                          <p:attrName>style.visibility</p:attrName>
                                        </p:attrNameLst>
                                      </p:cBhvr>
                                      <p:to>
                                        <p:strVal val="visible"/>
                                      </p:to>
                                    </p:set>
                                    <p:animEffect transition="in" filter="box(in)">
                                      <p:cBhvr>
                                        <p:cTn id="7" dur="500"/>
                                        <p:tgtEl>
                                          <p:spTgt spid="241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blinds(horizontal)">
                                      <p:cBhvr>
                                        <p:cTn id="12" dur="500"/>
                                        <p:tgtEl>
                                          <p:spTgt spid="241670"/>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41671"/>
                                        </p:tgtEl>
                                        <p:attrNameLst>
                                          <p:attrName>style.visibility</p:attrName>
                                        </p:attrNameLst>
                                      </p:cBhvr>
                                      <p:to>
                                        <p:strVal val="visible"/>
                                      </p:to>
                                    </p:set>
                                    <p:animEffect transition="in" filter="blinds(horizontal)">
                                      <p:cBhvr>
                                        <p:cTn id="15" dur="500"/>
                                        <p:tgtEl>
                                          <p:spTgt spid="241671"/>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41672"/>
                                        </p:tgtEl>
                                        <p:attrNameLst>
                                          <p:attrName>style.visibility</p:attrName>
                                        </p:attrNameLst>
                                      </p:cBhvr>
                                      <p:to>
                                        <p:strVal val="visible"/>
                                      </p:to>
                                    </p:set>
                                    <p:animEffect transition="in" filter="blinds(horizontal)">
                                      <p:cBhvr>
                                        <p:cTn id="18" dur="500"/>
                                        <p:tgtEl>
                                          <p:spTgt spid="241672"/>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41673"/>
                                        </p:tgtEl>
                                        <p:attrNameLst>
                                          <p:attrName>style.visibility</p:attrName>
                                        </p:attrNameLst>
                                      </p:cBhvr>
                                      <p:to>
                                        <p:strVal val="visible"/>
                                      </p:to>
                                    </p:set>
                                    <p:animEffect transition="in" filter="blinds(horizontal)">
                                      <p:cBhvr>
                                        <p:cTn id="21" dur="500"/>
                                        <p:tgtEl>
                                          <p:spTgt spid="24167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41674"/>
                                        </p:tgtEl>
                                        <p:attrNameLst>
                                          <p:attrName>style.visibility</p:attrName>
                                        </p:attrNameLst>
                                      </p:cBhvr>
                                      <p:to>
                                        <p:strVal val="visible"/>
                                      </p:to>
                                    </p:set>
                                    <p:animEffect transition="in" filter="blinds(horizontal)">
                                      <p:cBhvr>
                                        <p:cTn id="24" dur="500"/>
                                        <p:tgtEl>
                                          <p:spTgt spid="241674"/>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41675"/>
                                        </p:tgtEl>
                                        <p:attrNameLst>
                                          <p:attrName>style.visibility</p:attrName>
                                        </p:attrNameLst>
                                      </p:cBhvr>
                                      <p:to>
                                        <p:strVal val="visible"/>
                                      </p:to>
                                    </p:set>
                                    <p:animEffect transition="in" filter="blinds(horizontal)">
                                      <p:cBhvr>
                                        <p:cTn id="27" dur="500"/>
                                        <p:tgtEl>
                                          <p:spTgt spid="241675"/>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41676"/>
                                        </p:tgtEl>
                                        <p:attrNameLst>
                                          <p:attrName>style.visibility</p:attrName>
                                        </p:attrNameLst>
                                      </p:cBhvr>
                                      <p:to>
                                        <p:strVal val="visible"/>
                                      </p:to>
                                    </p:set>
                                    <p:animEffect transition="in" filter="blinds(horizontal)">
                                      <p:cBhvr>
                                        <p:cTn id="30" dur="500"/>
                                        <p:tgtEl>
                                          <p:spTgt spid="241676"/>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41677"/>
                                        </p:tgtEl>
                                        <p:attrNameLst>
                                          <p:attrName>style.visibility</p:attrName>
                                        </p:attrNameLst>
                                      </p:cBhvr>
                                      <p:to>
                                        <p:strVal val="visible"/>
                                      </p:to>
                                    </p:set>
                                    <p:animEffect transition="in" filter="blinds(horizontal)">
                                      <p:cBhvr>
                                        <p:cTn id="33" dur="500"/>
                                        <p:tgtEl>
                                          <p:spTgt spid="241677"/>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41678"/>
                                        </p:tgtEl>
                                        <p:attrNameLst>
                                          <p:attrName>style.visibility</p:attrName>
                                        </p:attrNameLst>
                                      </p:cBhvr>
                                      <p:to>
                                        <p:strVal val="visible"/>
                                      </p:to>
                                    </p:set>
                                    <p:animEffect transition="in" filter="blinds(horizontal)">
                                      <p:cBhvr>
                                        <p:cTn id="36" dur="500"/>
                                        <p:tgtEl>
                                          <p:spTgt spid="241678"/>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41679"/>
                                        </p:tgtEl>
                                        <p:attrNameLst>
                                          <p:attrName>style.visibility</p:attrName>
                                        </p:attrNameLst>
                                      </p:cBhvr>
                                      <p:to>
                                        <p:strVal val="visible"/>
                                      </p:to>
                                    </p:set>
                                    <p:animEffect transition="in" filter="blinds(horizontal)">
                                      <p:cBhvr>
                                        <p:cTn id="39" dur="500"/>
                                        <p:tgtEl>
                                          <p:spTgt spid="241679"/>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41680"/>
                                        </p:tgtEl>
                                        <p:attrNameLst>
                                          <p:attrName>style.visibility</p:attrName>
                                        </p:attrNameLst>
                                      </p:cBhvr>
                                      <p:to>
                                        <p:strVal val="visible"/>
                                      </p:to>
                                    </p:set>
                                    <p:animEffect transition="in" filter="blinds(horizontal)">
                                      <p:cBhvr>
                                        <p:cTn id="42" dur="500"/>
                                        <p:tgtEl>
                                          <p:spTgt spid="241680"/>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4168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4167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4167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4167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4167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4167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4167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4167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4167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4167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416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41682"/>
                                        </p:tgtEl>
                                        <p:attrNameLst>
                                          <p:attrName>style.visibility</p:attrName>
                                        </p:attrNameLst>
                                      </p:cBhvr>
                                      <p:to>
                                        <p:strVal val="visible"/>
                                      </p:to>
                                    </p:set>
                                    <p:animEffect transition="in" filter="box(in)">
                                      <p:cBhvr>
                                        <p:cTn id="79" dur="500"/>
                                        <p:tgtEl>
                                          <p:spTgt spid="24168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ox(in)">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41669"/>
                                        </p:tgtEl>
                                        <p:attrNameLst>
                                          <p:attrName>fillcolor</p:attrName>
                                        </p:attrNameLst>
                                      </p:cBhvr>
                                      <p:to>
                                        <a:schemeClr val="accent2"/>
                                      </p:to>
                                    </p:animClr>
                                    <p:set>
                                      <p:cBhvr>
                                        <p:cTn id="89" dur="2000" fill="hold"/>
                                        <p:tgtEl>
                                          <p:spTgt spid="241669"/>
                                        </p:tgtEl>
                                        <p:attrNameLst>
                                          <p:attrName>fill.type</p:attrName>
                                        </p:attrNameLst>
                                      </p:cBhvr>
                                      <p:to>
                                        <p:strVal val="solid"/>
                                      </p:to>
                                    </p:set>
                                    <p:set>
                                      <p:cBhvr>
                                        <p:cTn id="90" dur="2000" fill="hold"/>
                                        <p:tgtEl>
                                          <p:spTgt spid="2416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animBg="1"/>
      <p:bldP spid="241670" grpId="1" animBg="1"/>
      <p:bldP spid="241671" grpId="0" animBg="1"/>
      <p:bldP spid="241671" grpId="1" animBg="1"/>
      <p:bldP spid="241672" grpId="0" animBg="1"/>
      <p:bldP spid="241672" grpId="1" animBg="1"/>
      <p:bldP spid="241673" grpId="0" animBg="1"/>
      <p:bldP spid="241673" grpId="1" animBg="1"/>
      <p:bldP spid="241674" grpId="0" animBg="1"/>
      <p:bldP spid="241674" grpId="1" animBg="1"/>
      <p:bldP spid="241675" grpId="0" animBg="1"/>
      <p:bldP spid="241675" grpId="1" animBg="1"/>
      <p:bldP spid="241676" grpId="0" animBg="1"/>
      <p:bldP spid="241676" grpId="1" animBg="1"/>
      <p:bldP spid="241677" grpId="0" animBg="1"/>
      <p:bldP spid="241677" grpId="1" animBg="1"/>
      <p:bldP spid="241678" grpId="0" animBg="1"/>
      <p:bldP spid="241678" grpId="1" animBg="1"/>
      <p:bldP spid="241679" grpId="0" animBg="1"/>
      <p:bldP spid="241679" grpId="1" animBg="1"/>
      <p:bldP spid="241680" grpId="0" animBg="1"/>
      <p:bldP spid="241680" grpId="1" animBg="1"/>
      <p:bldP spid="241681" grpId="0" animBg="1"/>
      <p:bldP spid="241682" grpId="0" animBg="1"/>
      <p:bldP spid="2416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485900" y="4724400"/>
            <a:ext cx="7124700" cy="769938"/>
          </a:xfrm>
          <a:prstGeom prst="rect">
            <a:avLst/>
          </a:prstGeom>
          <a:noFill/>
          <a:ln w="9525" algn="ctr">
            <a:noFill/>
            <a:miter lim="800000"/>
            <a:headEnd/>
            <a:tailEnd/>
          </a:ln>
          <a:effectLst/>
        </p:spPr>
        <p:txBody>
          <a:bodyPr>
            <a:spAutoFit/>
          </a:bodyPr>
          <a:lstStyle/>
          <a:p>
            <a:r>
              <a:rPr lang="en-US" sz="4400" b="1">
                <a:solidFill>
                  <a:schemeClr val="hlink"/>
                </a:solidFill>
              </a:rPr>
              <a:t>C </a:t>
            </a:r>
            <a:r>
              <a:rPr lang="en-US" sz="4400" b="1"/>
              <a:t>Nguyễn Chiêu Hoàng </a:t>
            </a:r>
            <a:endParaRPr lang="en-US" sz="4000" b="1"/>
          </a:p>
        </p:txBody>
      </p:sp>
      <p:sp>
        <p:nvSpPr>
          <p:cNvPr id="38915" name="Text Box 4"/>
          <p:cNvSpPr txBox="1">
            <a:spLocks noChangeArrowheads="1"/>
          </p:cNvSpPr>
          <p:nvPr/>
        </p:nvSpPr>
        <p:spPr bwMode="auto">
          <a:xfrm>
            <a:off x="1474788" y="3562350"/>
            <a:ext cx="5954712" cy="923925"/>
          </a:xfrm>
          <a:prstGeom prst="rect">
            <a:avLst/>
          </a:prstGeom>
          <a:noFill/>
          <a:ln w="9525" algn="ctr">
            <a:noFill/>
            <a:miter lim="800000"/>
            <a:headEnd/>
            <a:tailEnd/>
          </a:ln>
          <a:effectLst/>
        </p:spPr>
        <p:txBody>
          <a:bodyPr>
            <a:spAutoFit/>
          </a:bodyPr>
          <a:lstStyle/>
          <a:p>
            <a:r>
              <a:rPr lang="en-US" sz="4400" b="1">
                <a:solidFill>
                  <a:schemeClr val="hlink"/>
                </a:solidFill>
              </a:rPr>
              <a:t>B</a:t>
            </a:r>
            <a:r>
              <a:rPr lang="en-US" sz="5400" b="1">
                <a:solidFill>
                  <a:srgbClr val="0000CC"/>
                </a:solidFill>
              </a:rPr>
              <a:t> </a:t>
            </a:r>
            <a:r>
              <a:rPr lang="en-US" sz="4000" b="1"/>
              <a:t>Lê Chiêu Hoàng.</a:t>
            </a:r>
          </a:p>
        </p:txBody>
      </p:sp>
      <p:sp>
        <p:nvSpPr>
          <p:cNvPr id="241669" name="Text Box 5"/>
          <p:cNvSpPr txBox="1">
            <a:spLocks noChangeArrowheads="1"/>
          </p:cNvSpPr>
          <p:nvPr/>
        </p:nvSpPr>
        <p:spPr bwMode="auto">
          <a:xfrm>
            <a:off x="1600200" y="2378075"/>
            <a:ext cx="5154613" cy="1323975"/>
          </a:xfrm>
          <a:prstGeom prst="rect">
            <a:avLst/>
          </a:prstGeom>
          <a:noFill/>
          <a:ln w="9525" algn="ctr">
            <a:noFill/>
            <a:miter lim="800000"/>
            <a:headEnd/>
            <a:tailEnd/>
          </a:ln>
          <a:effectLst/>
        </p:spPr>
        <p:txBody>
          <a:bodyPr>
            <a:spAutoFit/>
          </a:bodyPr>
          <a:lstStyle/>
          <a:p>
            <a:r>
              <a:rPr lang="en-US" sz="4400" b="1">
                <a:solidFill>
                  <a:srgbClr val="0000CC"/>
                </a:solidFill>
              </a:rPr>
              <a:t>A</a:t>
            </a:r>
            <a:r>
              <a:rPr lang="en-US" sz="1400" b="1"/>
              <a:t>  </a:t>
            </a:r>
            <a:r>
              <a:rPr lang="en-US" sz="3600" b="1"/>
              <a:t>Lý Chiêu Hoàng</a:t>
            </a:r>
            <a:r>
              <a:rPr lang="en-US" sz="8000" b="1"/>
              <a:t> </a:t>
            </a:r>
          </a:p>
        </p:txBody>
      </p:sp>
      <p:sp>
        <p:nvSpPr>
          <p:cNvPr id="241670"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41671"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41672"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41673"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41674"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41675"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41676"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41677"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41678"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41679"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41680"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41681" name="Text Box 17"/>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41682" name="Text Box 18"/>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41683" name="Text Box 19"/>
          <p:cNvSpPr txBox="1">
            <a:spLocks noChangeArrowheads="1"/>
          </p:cNvSpPr>
          <p:nvPr/>
        </p:nvSpPr>
        <p:spPr bwMode="auto">
          <a:xfrm>
            <a:off x="4419600" y="58674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ĐÁP ¸n</a:t>
            </a:r>
          </a:p>
        </p:txBody>
      </p:sp>
      <p:sp>
        <p:nvSpPr>
          <p:cNvPr id="38931" name="Text Box 20"/>
          <p:cNvSpPr txBox="1">
            <a:spLocks noChangeArrowheads="1"/>
          </p:cNvSpPr>
          <p:nvPr/>
        </p:nvSpPr>
        <p:spPr bwMode="auto">
          <a:xfrm>
            <a:off x="2362200" y="381000"/>
            <a:ext cx="3962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Câu 2</a:t>
            </a:r>
          </a:p>
        </p:txBody>
      </p:sp>
      <p:sp>
        <p:nvSpPr>
          <p:cNvPr id="38932" name="Text Box 2"/>
          <p:cNvSpPr txBox="1">
            <a:spLocks noChangeArrowheads="1"/>
          </p:cNvSpPr>
          <p:nvPr/>
        </p:nvSpPr>
        <p:spPr bwMode="auto">
          <a:xfrm>
            <a:off x="952500" y="1265238"/>
            <a:ext cx="5981700" cy="1200150"/>
          </a:xfrm>
          <a:prstGeom prst="rect">
            <a:avLst/>
          </a:prstGeom>
          <a:solidFill>
            <a:schemeClr val="bg1"/>
          </a:solidFill>
          <a:ln w="9525">
            <a:noFill/>
            <a:miter lim="800000"/>
            <a:headEnd/>
            <a:tailEnd/>
          </a:ln>
          <a:effectLst/>
        </p:spPr>
        <p:txBody>
          <a:bodyPr>
            <a:spAutoFit/>
          </a:bodyPr>
          <a:lstStyle/>
          <a:p>
            <a:r>
              <a:rPr lang="en-US" sz="900">
                <a:solidFill>
                  <a:srgbClr val="FF0000"/>
                </a:solidFill>
                <a:latin typeface=".VnCentury Schoolbook" pitchFamily="34" charset="0"/>
              </a:rPr>
              <a:t> </a:t>
            </a:r>
            <a:r>
              <a:rPr lang="en-US" sz="3600" b="1">
                <a:solidFill>
                  <a:srgbClr val="FF0000"/>
                </a:solidFill>
              </a:rPr>
              <a:t>Lý Huệ Tông truyền ngôi cho con gái tên là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1681"/>
                                        </p:tgtEl>
                                        <p:attrNameLst>
                                          <p:attrName>style.visibility</p:attrName>
                                        </p:attrNameLst>
                                      </p:cBhvr>
                                      <p:to>
                                        <p:strVal val="visible"/>
                                      </p:to>
                                    </p:set>
                                    <p:animEffect transition="in" filter="box(in)">
                                      <p:cBhvr>
                                        <p:cTn id="7" dur="500"/>
                                        <p:tgtEl>
                                          <p:spTgt spid="241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blinds(horizontal)">
                                      <p:cBhvr>
                                        <p:cTn id="12" dur="500"/>
                                        <p:tgtEl>
                                          <p:spTgt spid="241670"/>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41671"/>
                                        </p:tgtEl>
                                        <p:attrNameLst>
                                          <p:attrName>style.visibility</p:attrName>
                                        </p:attrNameLst>
                                      </p:cBhvr>
                                      <p:to>
                                        <p:strVal val="visible"/>
                                      </p:to>
                                    </p:set>
                                    <p:animEffect transition="in" filter="blinds(horizontal)">
                                      <p:cBhvr>
                                        <p:cTn id="15" dur="500"/>
                                        <p:tgtEl>
                                          <p:spTgt spid="241671"/>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41672"/>
                                        </p:tgtEl>
                                        <p:attrNameLst>
                                          <p:attrName>style.visibility</p:attrName>
                                        </p:attrNameLst>
                                      </p:cBhvr>
                                      <p:to>
                                        <p:strVal val="visible"/>
                                      </p:to>
                                    </p:set>
                                    <p:animEffect transition="in" filter="blinds(horizontal)">
                                      <p:cBhvr>
                                        <p:cTn id="18" dur="500"/>
                                        <p:tgtEl>
                                          <p:spTgt spid="241672"/>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41673"/>
                                        </p:tgtEl>
                                        <p:attrNameLst>
                                          <p:attrName>style.visibility</p:attrName>
                                        </p:attrNameLst>
                                      </p:cBhvr>
                                      <p:to>
                                        <p:strVal val="visible"/>
                                      </p:to>
                                    </p:set>
                                    <p:animEffect transition="in" filter="blinds(horizontal)">
                                      <p:cBhvr>
                                        <p:cTn id="21" dur="500"/>
                                        <p:tgtEl>
                                          <p:spTgt spid="24167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41674"/>
                                        </p:tgtEl>
                                        <p:attrNameLst>
                                          <p:attrName>style.visibility</p:attrName>
                                        </p:attrNameLst>
                                      </p:cBhvr>
                                      <p:to>
                                        <p:strVal val="visible"/>
                                      </p:to>
                                    </p:set>
                                    <p:animEffect transition="in" filter="blinds(horizontal)">
                                      <p:cBhvr>
                                        <p:cTn id="24" dur="500"/>
                                        <p:tgtEl>
                                          <p:spTgt spid="241674"/>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41675"/>
                                        </p:tgtEl>
                                        <p:attrNameLst>
                                          <p:attrName>style.visibility</p:attrName>
                                        </p:attrNameLst>
                                      </p:cBhvr>
                                      <p:to>
                                        <p:strVal val="visible"/>
                                      </p:to>
                                    </p:set>
                                    <p:animEffect transition="in" filter="blinds(horizontal)">
                                      <p:cBhvr>
                                        <p:cTn id="27" dur="500"/>
                                        <p:tgtEl>
                                          <p:spTgt spid="241675"/>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41676"/>
                                        </p:tgtEl>
                                        <p:attrNameLst>
                                          <p:attrName>style.visibility</p:attrName>
                                        </p:attrNameLst>
                                      </p:cBhvr>
                                      <p:to>
                                        <p:strVal val="visible"/>
                                      </p:to>
                                    </p:set>
                                    <p:animEffect transition="in" filter="blinds(horizontal)">
                                      <p:cBhvr>
                                        <p:cTn id="30" dur="500"/>
                                        <p:tgtEl>
                                          <p:spTgt spid="241676"/>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41677"/>
                                        </p:tgtEl>
                                        <p:attrNameLst>
                                          <p:attrName>style.visibility</p:attrName>
                                        </p:attrNameLst>
                                      </p:cBhvr>
                                      <p:to>
                                        <p:strVal val="visible"/>
                                      </p:to>
                                    </p:set>
                                    <p:animEffect transition="in" filter="blinds(horizontal)">
                                      <p:cBhvr>
                                        <p:cTn id="33" dur="500"/>
                                        <p:tgtEl>
                                          <p:spTgt spid="241677"/>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41678"/>
                                        </p:tgtEl>
                                        <p:attrNameLst>
                                          <p:attrName>style.visibility</p:attrName>
                                        </p:attrNameLst>
                                      </p:cBhvr>
                                      <p:to>
                                        <p:strVal val="visible"/>
                                      </p:to>
                                    </p:set>
                                    <p:animEffect transition="in" filter="blinds(horizontal)">
                                      <p:cBhvr>
                                        <p:cTn id="36" dur="500"/>
                                        <p:tgtEl>
                                          <p:spTgt spid="241678"/>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41679"/>
                                        </p:tgtEl>
                                        <p:attrNameLst>
                                          <p:attrName>style.visibility</p:attrName>
                                        </p:attrNameLst>
                                      </p:cBhvr>
                                      <p:to>
                                        <p:strVal val="visible"/>
                                      </p:to>
                                    </p:set>
                                    <p:animEffect transition="in" filter="blinds(horizontal)">
                                      <p:cBhvr>
                                        <p:cTn id="39" dur="500"/>
                                        <p:tgtEl>
                                          <p:spTgt spid="241679"/>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41680"/>
                                        </p:tgtEl>
                                        <p:attrNameLst>
                                          <p:attrName>style.visibility</p:attrName>
                                        </p:attrNameLst>
                                      </p:cBhvr>
                                      <p:to>
                                        <p:strVal val="visible"/>
                                      </p:to>
                                    </p:set>
                                    <p:animEffect transition="in" filter="blinds(horizontal)">
                                      <p:cBhvr>
                                        <p:cTn id="42" dur="500"/>
                                        <p:tgtEl>
                                          <p:spTgt spid="241680"/>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4168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4167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4167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4167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4167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4167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4167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4167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4167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4167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416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41682"/>
                                        </p:tgtEl>
                                        <p:attrNameLst>
                                          <p:attrName>style.visibility</p:attrName>
                                        </p:attrNameLst>
                                      </p:cBhvr>
                                      <p:to>
                                        <p:strVal val="visible"/>
                                      </p:to>
                                    </p:set>
                                    <p:animEffect transition="in" filter="box(in)">
                                      <p:cBhvr>
                                        <p:cTn id="79" dur="500"/>
                                        <p:tgtEl>
                                          <p:spTgt spid="24168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ox(in)">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41669"/>
                                        </p:tgtEl>
                                        <p:attrNameLst>
                                          <p:attrName>fillcolor</p:attrName>
                                        </p:attrNameLst>
                                      </p:cBhvr>
                                      <p:to>
                                        <a:schemeClr val="accent2"/>
                                      </p:to>
                                    </p:animClr>
                                    <p:set>
                                      <p:cBhvr>
                                        <p:cTn id="89" dur="2000" fill="hold"/>
                                        <p:tgtEl>
                                          <p:spTgt spid="241669"/>
                                        </p:tgtEl>
                                        <p:attrNameLst>
                                          <p:attrName>fill.type</p:attrName>
                                        </p:attrNameLst>
                                      </p:cBhvr>
                                      <p:to>
                                        <p:strVal val="solid"/>
                                      </p:to>
                                    </p:set>
                                    <p:set>
                                      <p:cBhvr>
                                        <p:cTn id="90" dur="2000" fill="hold"/>
                                        <p:tgtEl>
                                          <p:spTgt spid="2416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animBg="1"/>
      <p:bldP spid="241670" grpId="1" animBg="1"/>
      <p:bldP spid="241671" grpId="0" animBg="1"/>
      <p:bldP spid="241671" grpId="1" animBg="1"/>
      <p:bldP spid="241672" grpId="0" animBg="1"/>
      <p:bldP spid="241672" grpId="1" animBg="1"/>
      <p:bldP spid="241673" grpId="0" animBg="1"/>
      <p:bldP spid="241673" grpId="1" animBg="1"/>
      <p:bldP spid="241674" grpId="0" animBg="1"/>
      <p:bldP spid="241674" grpId="1" animBg="1"/>
      <p:bldP spid="241675" grpId="0" animBg="1"/>
      <p:bldP spid="241675" grpId="1" animBg="1"/>
      <p:bldP spid="241676" grpId="0" animBg="1"/>
      <p:bldP spid="241676" grpId="1" animBg="1"/>
      <p:bldP spid="241677" grpId="0" animBg="1"/>
      <p:bldP spid="241677" grpId="1" animBg="1"/>
      <p:bldP spid="241678" grpId="0" animBg="1"/>
      <p:bldP spid="241678" grpId="1" animBg="1"/>
      <p:bldP spid="241679" grpId="0" animBg="1"/>
      <p:bldP spid="241679" grpId="1" animBg="1"/>
      <p:bldP spid="241680" grpId="0" animBg="1"/>
      <p:bldP spid="241680" grpId="1" animBg="1"/>
      <p:bldP spid="241681" grpId="0" animBg="1"/>
      <p:bldP spid="241682" grpId="0" animBg="1"/>
      <p:bldP spid="2416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550988" y="4387850"/>
            <a:ext cx="7124700" cy="769938"/>
          </a:xfrm>
          <a:prstGeom prst="rect">
            <a:avLst/>
          </a:prstGeom>
          <a:noFill/>
          <a:ln w="9525" algn="ctr">
            <a:noFill/>
            <a:miter lim="800000"/>
            <a:headEnd/>
            <a:tailEnd/>
          </a:ln>
          <a:effectLst/>
        </p:spPr>
        <p:txBody>
          <a:bodyPr>
            <a:spAutoFit/>
          </a:bodyPr>
          <a:lstStyle/>
          <a:p>
            <a:r>
              <a:rPr lang="en-US" sz="4400" b="1">
                <a:solidFill>
                  <a:schemeClr val="hlink"/>
                </a:solidFill>
              </a:rPr>
              <a:t>C </a:t>
            </a:r>
            <a:r>
              <a:rPr lang="en-US" sz="4400" b="1"/>
              <a:t>Hà sứ đê </a:t>
            </a:r>
            <a:endParaRPr lang="en-US" sz="4000" b="1"/>
          </a:p>
        </p:txBody>
      </p:sp>
      <p:sp>
        <p:nvSpPr>
          <p:cNvPr id="39939" name="Text Box 4"/>
          <p:cNvSpPr txBox="1">
            <a:spLocks noChangeArrowheads="1"/>
          </p:cNvSpPr>
          <p:nvPr/>
        </p:nvSpPr>
        <p:spPr bwMode="auto">
          <a:xfrm>
            <a:off x="1550988" y="2609850"/>
            <a:ext cx="5954712" cy="1016000"/>
          </a:xfrm>
          <a:prstGeom prst="rect">
            <a:avLst/>
          </a:prstGeom>
          <a:noFill/>
          <a:ln w="9525" algn="ctr">
            <a:noFill/>
            <a:miter lim="800000"/>
            <a:headEnd/>
            <a:tailEnd/>
          </a:ln>
          <a:effectLst/>
        </p:spPr>
        <p:txBody>
          <a:bodyPr>
            <a:spAutoFit/>
          </a:bodyPr>
          <a:lstStyle/>
          <a:p>
            <a:r>
              <a:rPr lang="en-US" sz="4800" b="1">
                <a:solidFill>
                  <a:schemeClr val="hlink"/>
                </a:solidFill>
              </a:rPr>
              <a:t>A</a:t>
            </a:r>
            <a:r>
              <a:rPr lang="en-US" sz="6000" b="1">
                <a:solidFill>
                  <a:srgbClr val="0000CC"/>
                </a:solidFill>
              </a:rPr>
              <a:t> </a:t>
            </a:r>
            <a:r>
              <a:rPr lang="en-US" sz="4400" b="1"/>
              <a:t>Đê hà sứ</a:t>
            </a:r>
          </a:p>
        </p:txBody>
      </p:sp>
      <p:sp>
        <p:nvSpPr>
          <p:cNvPr id="241669" name="Text Box 5"/>
          <p:cNvSpPr txBox="1">
            <a:spLocks noChangeArrowheads="1"/>
          </p:cNvSpPr>
          <p:nvPr/>
        </p:nvSpPr>
        <p:spPr bwMode="auto">
          <a:xfrm>
            <a:off x="1533525" y="3533775"/>
            <a:ext cx="5154613" cy="831850"/>
          </a:xfrm>
          <a:prstGeom prst="rect">
            <a:avLst/>
          </a:prstGeom>
          <a:noFill/>
          <a:ln w="9525" algn="ctr">
            <a:noFill/>
            <a:miter lim="800000"/>
            <a:headEnd/>
            <a:tailEnd/>
          </a:ln>
          <a:effectLst/>
        </p:spPr>
        <p:txBody>
          <a:bodyPr>
            <a:spAutoFit/>
          </a:bodyPr>
          <a:lstStyle/>
          <a:p>
            <a:r>
              <a:rPr lang="en-US" sz="4400" b="1">
                <a:solidFill>
                  <a:srgbClr val="0000CC"/>
                </a:solidFill>
              </a:rPr>
              <a:t>B</a:t>
            </a:r>
            <a:r>
              <a:rPr lang="en-US" sz="900" b="1"/>
              <a:t>   </a:t>
            </a:r>
            <a:r>
              <a:rPr lang="en-US" sz="4800" b="1"/>
              <a:t>Hà đê sứ </a:t>
            </a:r>
          </a:p>
        </p:txBody>
      </p:sp>
      <p:sp>
        <p:nvSpPr>
          <p:cNvPr id="241670"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41671"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41672"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41673"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41674"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41675"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41676"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41677"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41678"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41679"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41680"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41681" name="Text Box 17"/>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41682" name="Text Box 18"/>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41683" name="Text Box 19"/>
          <p:cNvSpPr txBox="1">
            <a:spLocks noChangeArrowheads="1"/>
          </p:cNvSpPr>
          <p:nvPr/>
        </p:nvSpPr>
        <p:spPr bwMode="auto">
          <a:xfrm>
            <a:off x="4419600" y="58674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ĐÁP ¸n</a:t>
            </a:r>
          </a:p>
        </p:txBody>
      </p:sp>
      <p:sp>
        <p:nvSpPr>
          <p:cNvPr id="39955" name="Text Box 20"/>
          <p:cNvSpPr txBox="1">
            <a:spLocks noChangeArrowheads="1"/>
          </p:cNvSpPr>
          <p:nvPr/>
        </p:nvSpPr>
        <p:spPr bwMode="auto">
          <a:xfrm>
            <a:off x="2362200" y="381000"/>
            <a:ext cx="3962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Câu 3</a:t>
            </a:r>
          </a:p>
        </p:txBody>
      </p:sp>
      <p:sp>
        <p:nvSpPr>
          <p:cNvPr id="39956" name="Text Box 2"/>
          <p:cNvSpPr txBox="1">
            <a:spLocks noChangeArrowheads="1"/>
          </p:cNvSpPr>
          <p:nvPr/>
        </p:nvSpPr>
        <p:spPr bwMode="auto">
          <a:xfrm>
            <a:off x="304800" y="1143000"/>
            <a:ext cx="8686800" cy="1754188"/>
          </a:xfrm>
          <a:prstGeom prst="rect">
            <a:avLst/>
          </a:prstGeom>
          <a:solidFill>
            <a:schemeClr val="bg1"/>
          </a:solidFill>
          <a:ln w="9525">
            <a:noFill/>
            <a:miter lim="800000"/>
            <a:headEnd/>
            <a:tailEnd/>
          </a:ln>
          <a:effectLst/>
        </p:spPr>
        <p:txBody>
          <a:bodyPr>
            <a:spAutoFit/>
          </a:bodyPr>
          <a:lstStyle/>
          <a:p>
            <a:r>
              <a:rPr lang="en-US" sz="900" b="1">
                <a:solidFill>
                  <a:srgbClr val="FF0000"/>
                </a:solidFill>
                <a:latin typeface=".VnCentury Schoolbook" pitchFamily="34" charset="0"/>
              </a:rPr>
              <a:t> </a:t>
            </a:r>
            <a:r>
              <a:rPr lang="en-US" sz="3600" b="1">
                <a:solidFill>
                  <a:srgbClr val="FF0000"/>
                </a:solidFill>
              </a:rPr>
              <a:t>Tên của chức quan trông coi việc đắp đê và bảo vệ đê điều, từ gồm 6 chữ cái?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1681"/>
                                        </p:tgtEl>
                                        <p:attrNameLst>
                                          <p:attrName>style.visibility</p:attrName>
                                        </p:attrNameLst>
                                      </p:cBhvr>
                                      <p:to>
                                        <p:strVal val="visible"/>
                                      </p:to>
                                    </p:set>
                                    <p:animEffect transition="in" filter="box(in)">
                                      <p:cBhvr>
                                        <p:cTn id="7" dur="500"/>
                                        <p:tgtEl>
                                          <p:spTgt spid="241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blinds(horizontal)">
                                      <p:cBhvr>
                                        <p:cTn id="12" dur="500"/>
                                        <p:tgtEl>
                                          <p:spTgt spid="241670"/>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41671"/>
                                        </p:tgtEl>
                                        <p:attrNameLst>
                                          <p:attrName>style.visibility</p:attrName>
                                        </p:attrNameLst>
                                      </p:cBhvr>
                                      <p:to>
                                        <p:strVal val="visible"/>
                                      </p:to>
                                    </p:set>
                                    <p:animEffect transition="in" filter="blinds(horizontal)">
                                      <p:cBhvr>
                                        <p:cTn id="15" dur="500"/>
                                        <p:tgtEl>
                                          <p:spTgt spid="241671"/>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41672"/>
                                        </p:tgtEl>
                                        <p:attrNameLst>
                                          <p:attrName>style.visibility</p:attrName>
                                        </p:attrNameLst>
                                      </p:cBhvr>
                                      <p:to>
                                        <p:strVal val="visible"/>
                                      </p:to>
                                    </p:set>
                                    <p:animEffect transition="in" filter="blinds(horizontal)">
                                      <p:cBhvr>
                                        <p:cTn id="18" dur="500"/>
                                        <p:tgtEl>
                                          <p:spTgt spid="241672"/>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41673"/>
                                        </p:tgtEl>
                                        <p:attrNameLst>
                                          <p:attrName>style.visibility</p:attrName>
                                        </p:attrNameLst>
                                      </p:cBhvr>
                                      <p:to>
                                        <p:strVal val="visible"/>
                                      </p:to>
                                    </p:set>
                                    <p:animEffect transition="in" filter="blinds(horizontal)">
                                      <p:cBhvr>
                                        <p:cTn id="21" dur="500"/>
                                        <p:tgtEl>
                                          <p:spTgt spid="24167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41674"/>
                                        </p:tgtEl>
                                        <p:attrNameLst>
                                          <p:attrName>style.visibility</p:attrName>
                                        </p:attrNameLst>
                                      </p:cBhvr>
                                      <p:to>
                                        <p:strVal val="visible"/>
                                      </p:to>
                                    </p:set>
                                    <p:animEffect transition="in" filter="blinds(horizontal)">
                                      <p:cBhvr>
                                        <p:cTn id="24" dur="500"/>
                                        <p:tgtEl>
                                          <p:spTgt spid="241674"/>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41675"/>
                                        </p:tgtEl>
                                        <p:attrNameLst>
                                          <p:attrName>style.visibility</p:attrName>
                                        </p:attrNameLst>
                                      </p:cBhvr>
                                      <p:to>
                                        <p:strVal val="visible"/>
                                      </p:to>
                                    </p:set>
                                    <p:animEffect transition="in" filter="blinds(horizontal)">
                                      <p:cBhvr>
                                        <p:cTn id="27" dur="500"/>
                                        <p:tgtEl>
                                          <p:spTgt spid="241675"/>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41676"/>
                                        </p:tgtEl>
                                        <p:attrNameLst>
                                          <p:attrName>style.visibility</p:attrName>
                                        </p:attrNameLst>
                                      </p:cBhvr>
                                      <p:to>
                                        <p:strVal val="visible"/>
                                      </p:to>
                                    </p:set>
                                    <p:animEffect transition="in" filter="blinds(horizontal)">
                                      <p:cBhvr>
                                        <p:cTn id="30" dur="500"/>
                                        <p:tgtEl>
                                          <p:spTgt spid="241676"/>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41677"/>
                                        </p:tgtEl>
                                        <p:attrNameLst>
                                          <p:attrName>style.visibility</p:attrName>
                                        </p:attrNameLst>
                                      </p:cBhvr>
                                      <p:to>
                                        <p:strVal val="visible"/>
                                      </p:to>
                                    </p:set>
                                    <p:animEffect transition="in" filter="blinds(horizontal)">
                                      <p:cBhvr>
                                        <p:cTn id="33" dur="500"/>
                                        <p:tgtEl>
                                          <p:spTgt spid="241677"/>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41678"/>
                                        </p:tgtEl>
                                        <p:attrNameLst>
                                          <p:attrName>style.visibility</p:attrName>
                                        </p:attrNameLst>
                                      </p:cBhvr>
                                      <p:to>
                                        <p:strVal val="visible"/>
                                      </p:to>
                                    </p:set>
                                    <p:animEffect transition="in" filter="blinds(horizontal)">
                                      <p:cBhvr>
                                        <p:cTn id="36" dur="500"/>
                                        <p:tgtEl>
                                          <p:spTgt spid="241678"/>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41679"/>
                                        </p:tgtEl>
                                        <p:attrNameLst>
                                          <p:attrName>style.visibility</p:attrName>
                                        </p:attrNameLst>
                                      </p:cBhvr>
                                      <p:to>
                                        <p:strVal val="visible"/>
                                      </p:to>
                                    </p:set>
                                    <p:animEffect transition="in" filter="blinds(horizontal)">
                                      <p:cBhvr>
                                        <p:cTn id="39" dur="500"/>
                                        <p:tgtEl>
                                          <p:spTgt spid="241679"/>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41680"/>
                                        </p:tgtEl>
                                        <p:attrNameLst>
                                          <p:attrName>style.visibility</p:attrName>
                                        </p:attrNameLst>
                                      </p:cBhvr>
                                      <p:to>
                                        <p:strVal val="visible"/>
                                      </p:to>
                                    </p:set>
                                    <p:animEffect transition="in" filter="blinds(horizontal)">
                                      <p:cBhvr>
                                        <p:cTn id="42" dur="500"/>
                                        <p:tgtEl>
                                          <p:spTgt spid="241680"/>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4168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4167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4167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4167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4167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4167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4167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4167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4167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4167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416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41682"/>
                                        </p:tgtEl>
                                        <p:attrNameLst>
                                          <p:attrName>style.visibility</p:attrName>
                                        </p:attrNameLst>
                                      </p:cBhvr>
                                      <p:to>
                                        <p:strVal val="visible"/>
                                      </p:to>
                                    </p:set>
                                    <p:animEffect transition="in" filter="box(in)">
                                      <p:cBhvr>
                                        <p:cTn id="79" dur="500"/>
                                        <p:tgtEl>
                                          <p:spTgt spid="24168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ox(in)">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41669"/>
                                        </p:tgtEl>
                                        <p:attrNameLst>
                                          <p:attrName>fillcolor</p:attrName>
                                        </p:attrNameLst>
                                      </p:cBhvr>
                                      <p:to>
                                        <a:schemeClr val="accent2"/>
                                      </p:to>
                                    </p:animClr>
                                    <p:set>
                                      <p:cBhvr>
                                        <p:cTn id="89" dur="2000" fill="hold"/>
                                        <p:tgtEl>
                                          <p:spTgt spid="241669"/>
                                        </p:tgtEl>
                                        <p:attrNameLst>
                                          <p:attrName>fill.type</p:attrName>
                                        </p:attrNameLst>
                                      </p:cBhvr>
                                      <p:to>
                                        <p:strVal val="solid"/>
                                      </p:to>
                                    </p:set>
                                    <p:set>
                                      <p:cBhvr>
                                        <p:cTn id="90" dur="2000" fill="hold"/>
                                        <p:tgtEl>
                                          <p:spTgt spid="2416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animBg="1"/>
      <p:bldP spid="241670" grpId="1" animBg="1"/>
      <p:bldP spid="241671" grpId="0" animBg="1"/>
      <p:bldP spid="241671" grpId="1" animBg="1"/>
      <p:bldP spid="241672" grpId="0" animBg="1"/>
      <p:bldP spid="241672" grpId="1" animBg="1"/>
      <p:bldP spid="241673" grpId="0" animBg="1"/>
      <p:bldP spid="241673" grpId="1" animBg="1"/>
      <p:bldP spid="241674" grpId="0" animBg="1"/>
      <p:bldP spid="241674" grpId="1" animBg="1"/>
      <p:bldP spid="241675" grpId="0" animBg="1"/>
      <p:bldP spid="241675" grpId="1" animBg="1"/>
      <p:bldP spid="241676" grpId="0" animBg="1"/>
      <p:bldP spid="241676" grpId="1" animBg="1"/>
      <p:bldP spid="241677" grpId="0" animBg="1"/>
      <p:bldP spid="241677" grpId="1" animBg="1"/>
      <p:bldP spid="241678" grpId="0" animBg="1"/>
      <p:bldP spid="241678" grpId="1" animBg="1"/>
      <p:bldP spid="241679" grpId="0" animBg="1"/>
      <p:bldP spid="241679" grpId="1" animBg="1"/>
      <p:bldP spid="241680" grpId="0" animBg="1"/>
      <p:bldP spid="241680" grpId="1" animBg="1"/>
      <p:bldP spid="241681" grpId="0" animBg="1"/>
      <p:bldP spid="241682" grpId="0" animBg="1"/>
      <p:bldP spid="2416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1409700" y="3810000"/>
            <a:ext cx="7124700" cy="769938"/>
          </a:xfrm>
          <a:prstGeom prst="rect">
            <a:avLst/>
          </a:prstGeom>
          <a:noFill/>
          <a:ln w="9525" algn="ctr">
            <a:noFill/>
            <a:miter lim="800000"/>
            <a:headEnd/>
            <a:tailEnd/>
          </a:ln>
          <a:effectLst/>
        </p:spPr>
        <p:txBody>
          <a:bodyPr>
            <a:spAutoFit/>
          </a:bodyPr>
          <a:lstStyle/>
          <a:p>
            <a:r>
              <a:rPr lang="en-US" sz="4400" b="1">
                <a:solidFill>
                  <a:schemeClr val="hlink"/>
                </a:solidFill>
              </a:rPr>
              <a:t>B </a:t>
            </a:r>
            <a:r>
              <a:rPr lang="en-US" sz="4400" b="1"/>
              <a:t>Thượng Thái Hoàng</a:t>
            </a:r>
            <a:endParaRPr lang="en-US" sz="4000" b="1"/>
          </a:p>
        </p:txBody>
      </p:sp>
      <p:sp>
        <p:nvSpPr>
          <p:cNvPr id="40963" name="Text Box 4"/>
          <p:cNvSpPr txBox="1">
            <a:spLocks noChangeArrowheads="1"/>
          </p:cNvSpPr>
          <p:nvPr/>
        </p:nvSpPr>
        <p:spPr bwMode="auto">
          <a:xfrm>
            <a:off x="1462088" y="2667000"/>
            <a:ext cx="6983412" cy="1016000"/>
          </a:xfrm>
          <a:prstGeom prst="rect">
            <a:avLst/>
          </a:prstGeom>
          <a:noFill/>
          <a:ln w="9525" algn="ctr">
            <a:noFill/>
            <a:miter lim="800000"/>
            <a:headEnd/>
            <a:tailEnd/>
          </a:ln>
          <a:effectLst/>
        </p:spPr>
        <p:txBody>
          <a:bodyPr>
            <a:spAutoFit/>
          </a:bodyPr>
          <a:lstStyle/>
          <a:p>
            <a:r>
              <a:rPr lang="en-US" sz="4800" b="1">
                <a:solidFill>
                  <a:schemeClr val="hlink"/>
                </a:solidFill>
              </a:rPr>
              <a:t>A</a:t>
            </a:r>
            <a:r>
              <a:rPr lang="en-US" sz="6000" b="1">
                <a:solidFill>
                  <a:srgbClr val="0000CC"/>
                </a:solidFill>
              </a:rPr>
              <a:t> </a:t>
            </a:r>
            <a:r>
              <a:rPr lang="en-US" sz="4400" b="1"/>
              <a:t>Hoàng Thái Thượng</a:t>
            </a:r>
          </a:p>
        </p:txBody>
      </p:sp>
      <p:sp>
        <p:nvSpPr>
          <p:cNvPr id="241669" name="Text Box 5"/>
          <p:cNvSpPr txBox="1">
            <a:spLocks noChangeArrowheads="1"/>
          </p:cNvSpPr>
          <p:nvPr/>
        </p:nvSpPr>
        <p:spPr bwMode="auto">
          <a:xfrm>
            <a:off x="1409700" y="4495800"/>
            <a:ext cx="6831013" cy="1200150"/>
          </a:xfrm>
          <a:prstGeom prst="rect">
            <a:avLst/>
          </a:prstGeom>
          <a:noFill/>
          <a:ln w="9525" algn="ctr">
            <a:noFill/>
            <a:miter lim="800000"/>
            <a:headEnd/>
            <a:tailEnd/>
          </a:ln>
          <a:effectLst/>
        </p:spPr>
        <p:txBody>
          <a:bodyPr>
            <a:spAutoFit/>
          </a:bodyPr>
          <a:lstStyle/>
          <a:p>
            <a:r>
              <a:rPr lang="en-US" sz="7200" b="1">
                <a:solidFill>
                  <a:srgbClr val="0000CC"/>
                </a:solidFill>
              </a:rPr>
              <a:t>c</a:t>
            </a:r>
            <a:r>
              <a:rPr lang="en-US" sz="1400" b="1"/>
              <a:t> </a:t>
            </a:r>
            <a:r>
              <a:rPr lang="en-US" sz="800" b="1"/>
              <a:t>  </a:t>
            </a:r>
            <a:r>
              <a:rPr lang="en-US" sz="4400" b="1"/>
              <a:t>Thái Thượng Hoàng </a:t>
            </a:r>
          </a:p>
        </p:txBody>
      </p:sp>
      <p:sp>
        <p:nvSpPr>
          <p:cNvPr id="241670"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41671"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41672"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41673"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41674"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41675"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41676"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41677"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41678"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41679"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41680"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41681" name="Text Box 17"/>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41682" name="Text Box 18"/>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41683" name="Text Box 19"/>
          <p:cNvSpPr txBox="1">
            <a:spLocks noChangeArrowheads="1"/>
          </p:cNvSpPr>
          <p:nvPr/>
        </p:nvSpPr>
        <p:spPr bwMode="auto">
          <a:xfrm>
            <a:off x="4419600" y="58674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ĐÁP ¸n</a:t>
            </a:r>
          </a:p>
        </p:txBody>
      </p:sp>
      <p:sp>
        <p:nvSpPr>
          <p:cNvPr id="40979" name="Text Box 20"/>
          <p:cNvSpPr txBox="1">
            <a:spLocks noChangeArrowheads="1"/>
          </p:cNvSpPr>
          <p:nvPr/>
        </p:nvSpPr>
        <p:spPr bwMode="auto">
          <a:xfrm>
            <a:off x="2362200" y="381000"/>
            <a:ext cx="3962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Câu 4</a:t>
            </a:r>
          </a:p>
        </p:txBody>
      </p:sp>
      <p:sp>
        <p:nvSpPr>
          <p:cNvPr id="40980" name="Text Box 2"/>
          <p:cNvSpPr txBox="1">
            <a:spLocks noChangeArrowheads="1"/>
          </p:cNvSpPr>
          <p:nvPr/>
        </p:nvSpPr>
        <p:spPr bwMode="auto">
          <a:xfrm>
            <a:off x="304800" y="1143000"/>
            <a:ext cx="8686800" cy="1754188"/>
          </a:xfrm>
          <a:prstGeom prst="rect">
            <a:avLst/>
          </a:prstGeom>
          <a:solidFill>
            <a:schemeClr val="bg1"/>
          </a:solidFill>
          <a:ln w="9525">
            <a:noFill/>
            <a:miter lim="800000"/>
            <a:headEnd/>
            <a:tailEnd/>
          </a:ln>
          <a:effectLst/>
        </p:spPr>
        <p:txBody>
          <a:bodyPr>
            <a:spAutoFit/>
          </a:bodyPr>
          <a:lstStyle/>
          <a:p>
            <a:r>
              <a:rPr lang="en-US" sz="900" b="1">
                <a:solidFill>
                  <a:srgbClr val="FF0000"/>
                </a:solidFill>
                <a:latin typeface=".VnCentury Schoolbook" pitchFamily="34" charset="0"/>
              </a:rPr>
              <a:t> </a:t>
            </a:r>
            <a:r>
              <a:rPr lang="en-US" sz="3600" b="1">
                <a:solidFill>
                  <a:srgbClr val="FF0000"/>
                </a:solidFill>
              </a:rPr>
              <a:t>Các vua Trần đặt lệ nhường ngôi sớm cho con và tự xưng là gì? Từ gồm 15 chữ cá</a:t>
            </a:r>
            <a:r>
              <a:rPr lang="vi-VN" sz="3600" b="1">
                <a:solidFill>
                  <a:srgbClr val="FF0000"/>
                </a:solidFill>
              </a:rPr>
              <a:t>i.</a:t>
            </a:r>
            <a:endParaRPr lang="en-US" sz="36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1681"/>
                                        </p:tgtEl>
                                        <p:attrNameLst>
                                          <p:attrName>style.visibility</p:attrName>
                                        </p:attrNameLst>
                                      </p:cBhvr>
                                      <p:to>
                                        <p:strVal val="visible"/>
                                      </p:to>
                                    </p:set>
                                    <p:animEffect transition="in" filter="box(in)">
                                      <p:cBhvr>
                                        <p:cTn id="7" dur="500"/>
                                        <p:tgtEl>
                                          <p:spTgt spid="241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blinds(horizontal)">
                                      <p:cBhvr>
                                        <p:cTn id="12" dur="500"/>
                                        <p:tgtEl>
                                          <p:spTgt spid="241670"/>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41671"/>
                                        </p:tgtEl>
                                        <p:attrNameLst>
                                          <p:attrName>style.visibility</p:attrName>
                                        </p:attrNameLst>
                                      </p:cBhvr>
                                      <p:to>
                                        <p:strVal val="visible"/>
                                      </p:to>
                                    </p:set>
                                    <p:animEffect transition="in" filter="blinds(horizontal)">
                                      <p:cBhvr>
                                        <p:cTn id="15" dur="500"/>
                                        <p:tgtEl>
                                          <p:spTgt spid="241671"/>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41672"/>
                                        </p:tgtEl>
                                        <p:attrNameLst>
                                          <p:attrName>style.visibility</p:attrName>
                                        </p:attrNameLst>
                                      </p:cBhvr>
                                      <p:to>
                                        <p:strVal val="visible"/>
                                      </p:to>
                                    </p:set>
                                    <p:animEffect transition="in" filter="blinds(horizontal)">
                                      <p:cBhvr>
                                        <p:cTn id="18" dur="500"/>
                                        <p:tgtEl>
                                          <p:spTgt spid="241672"/>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41673"/>
                                        </p:tgtEl>
                                        <p:attrNameLst>
                                          <p:attrName>style.visibility</p:attrName>
                                        </p:attrNameLst>
                                      </p:cBhvr>
                                      <p:to>
                                        <p:strVal val="visible"/>
                                      </p:to>
                                    </p:set>
                                    <p:animEffect transition="in" filter="blinds(horizontal)">
                                      <p:cBhvr>
                                        <p:cTn id="21" dur="500"/>
                                        <p:tgtEl>
                                          <p:spTgt spid="24167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41674"/>
                                        </p:tgtEl>
                                        <p:attrNameLst>
                                          <p:attrName>style.visibility</p:attrName>
                                        </p:attrNameLst>
                                      </p:cBhvr>
                                      <p:to>
                                        <p:strVal val="visible"/>
                                      </p:to>
                                    </p:set>
                                    <p:animEffect transition="in" filter="blinds(horizontal)">
                                      <p:cBhvr>
                                        <p:cTn id="24" dur="500"/>
                                        <p:tgtEl>
                                          <p:spTgt spid="241674"/>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41675"/>
                                        </p:tgtEl>
                                        <p:attrNameLst>
                                          <p:attrName>style.visibility</p:attrName>
                                        </p:attrNameLst>
                                      </p:cBhvr>
                                      <p:to>
                                        <p:strVal val="visible"/>
                                      </p:to>
                                    </p:set>
                                    <p:animEffect transition="in" filter="blinds(horizontal)">
                                      <p:cBhvr>
                                        <p:cTn id="27" dur="500"/>
                                        <p:tgtEl>
                                          <p:spTgt spid="241675"/>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41676"/>
                                        </p:tgtEl>
                                        <p:attrNameLst>
                                          <p:attrName>style.visibility</p:attrName>
                                        </p:attrNameLst>
                                      </p:cBhvr>
                                      <p:to>
                                        <p:strVal val="visible"/>
                                      </p:to>
                                    </p:set>
                                    <p:animEffect transition="in" filter="blinds(horizontal)">
                                      <p:cBhvr>
                                        <p:cTn id="30" dur="500"/>
                                        <p:tgtEl>
                                          <p:spTgt spid="241676"/>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41677"/>
                                        </p:tgtEl>
                                        <p:attrNameLst>
                                          <p:attrName>style.visibility</p:attrName>
                                        </p:attrNameLst>
                                      </p:cBhvr>
                                      <p:to>
                                        <p:strVal val="visible"/>
                                      </p:to>
                                    </p:set>
                                    <p:animEffect transition="in" filter="blinds(horizontal)">
                                      <p:cBhvr>
                                        <p:cTn id="33" dur="500"/>
                                        <p:tgtEl>
                                          <p:spTgt spid="241677"/>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41678"/>
                                        </p:tgtEl>
                                        <p:attrNameLst>
                                          <p:attrName>style.visibility</p:attrName>
                                        </p:attrNameLst>
                                      </p:cBhvr>
                                      <p:to>
                                        <p:strVal val="visible"/>
                                      </p:to>
                                    </p:set>
                                    <p:animEffect transition="in" filter="blinds(horizontal)">
                                      <p:cBhvr>
                                        <p:cTn id="36" dur="500"/>
                                        <p:tgtEl>
                                          <p:spTgt spid="241678"/>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41679"/>
                                        </p:tgtEl>
                                        <p:attrNameLst>
                                          <p:attrName>style.visibility</p:attrName>
                                        </p:attrNameLst>
                                      </p:cBhvr>
                                      <p:to>
                                        <p:strVal val="visible"/>
                                      </p:to>
                                    </p:set>
                                    <p:animEffect transition="in" filter="blinds(horizontal)">
                                      <p:cBhvr>
                                        <p:cTn id="39" dur="500"/>
                                        <p:tgtEl>
                                          <p:spTgt spid="241679"/>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41680"/>
                                        </p:tgtEl>
                                        <p:attrNameLst>
                                          <p:attrName>style.visibility</p:attrName>
                                        </p:attrNameLst>
                                      </p:cBhvr>
                                      <p:to>
                                        <p:strVal val="visible"/>
                                      </p:to>
                                    </p:set>
                                    <p:animEffect transition="in" filter="blinds(horizontal)">
                                      <p:cBhvr>
                                        <p:cTn id="42" dur="500"/>
                                        <p:tgtEl>
                                          <p:spTgt spid="241680"/>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4168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4167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4167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4167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4167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4167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4167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4167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4167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4167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416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41682"/>
                                        </p:tgtEl>
                                        <p:attrNameLst>
                                          <p:attrName>style.visibility</p:attrName>
                                        </p:attrNameLst>
                                      </p:cBhvr>
                                      <p:to>
                                        <p:strVal val="visible"/>
                                      </p:to>
                                    </p:set>
                                    <p:animEffect transition="in" filter="box(in)">
                                      <p:cBhvr>
                                        <p:cTn id="79" dur="500"/>
                                        <p:tgtEl>
                                          <p:spTgt spid="24168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ox(in)">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41669"/>
                                        </p:tgtEl>
                                        <p:attrNameLst>
                                          <p:attrName>fillcolor</p:attrName>
                                        </p:attrNameLst>
                                      </p:cBhvr>
                                      <p:to>
                                        <a:schemeClr val="accent2"/>
                                      </p:to>
                                    </p:animClr>
                                    <p:set>
                                      <p:cBhvr>
                                        <p:cTn id="89" dur="2000" fill="hold"/>
                                        <p:tgtEl>
                                          <p:spTgt spid="241669"/>
                                        </p:tgtEl>
                                        <p:attrNameLst>
                                          <p:attrName>fill.type</p:attrName>
                                        </p:attrNameLst>
                                      </p:cBhvr>
                                      <p:to>
                                        <p:strVal val="solid"/>
                                      </p:to>
                                    </p:set>
                                    <p:set>
                                      <p:cBhvr>
                                        <p:cTn id="90" dur="2000" fill="hold"/>
                                        <p:tgtEl>
                                          <p:spTgt spid="2416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animBg="1"/>
      <p:bldP spid="241670" grpId="1" animBg="1"/>
      <p:bldP spid="241671" grpId="0" animBg="1"/>
      <p:bldP spid="241671" grpId="1" animBg="1"/>
      <p:bldP spid="241672" grpId="0" animBg="1"/>
      <p:bldP spid="241672" grpId="1" animBg="1"/>
      <p:bldP spid="241673" grpId="0" animBg="1"/>
      <p:bldP spid="241673" grpId="1" animBg="1"/>
      <p:bldP spid="241674" grpId="0" animBg="1"/>
      <p:bldP spid="241674" grpId="1" animBg="1"/>
      <p:bldP spid="241675" grpId="0" animBg="1"/>
      <p:bldP spid="241675" grpId="1" animBg="1"/>
      <p:bldP spid="241676" grpId="0" animBg="1"/>
      <p:bldP spid="241676" grpId="1" animBg="1"/>
      <p:bldP spid="241677" grpId="0" animBg="1"/>
      <p:bldP spid="241677" grpId="1" animBg="1"/>
      <p:bldP spid="241678" grpId="0" animBg="1"/>
      <p:bldP spid="241678" grpId="1" animBg="1"/>
      <p:bldP spid="241679" grpId="0" animBg="1"/>
      <p:bldP spid="241679" grpId="1" animBg="1"/>
      <p:bldP spid="241680" grpId="0" animBg="1"/>
      <p:bldP spid="241680" grpId="1" animBg="1"/>
      <p:bldP spid="241681" grpId="0" animBg="1"/>
      <p:bldP spid="241682" grpId="0" animBg="1"/>
      <p:bldP spid="2416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9" name="Text Box 5"/>
          <p:cNvSpPr txBox="1">
            <a:spLocks noChangeArrowheads="1"/>
          </p:cNvSpPr>
          <p:nvPr/>
        </p:nvSpPr>
        <p:spPr bwMode="auto">
          <a:xfrm>
            <a:off x="1828800" y="3005138"/>
            <a:ext cx="4495800" cy="830262"/>
          </a:xfrm>
          <a:prstGeom prst="rect">
            <a:avLst/>
          </a:prstGeom>
          <a:noFill/>
          <a:ln w="9525" algn="ctr">
            <a:noFill/>
            <a:miter lim="800000"/>
            <a:headEnd/>
            <a:tailEnd/>
          </a:ln>
          <a:effectLst/>
        </p:spPr>
        <p:txBody>
          <a:bodyPr>
            <a:spAutoFit/>
          </a:bodyPr>
          <a:lstStyle/>
          <a:p>
            <a:r>
              <a:rPr lang="en-US" sz="4800" b="1">
                <a:solidFill>
                  <a:srgbClr val="6600FF"/>
                </a:solidFill>
              </a:rPr>
              <a:t>Trần Thủ Độ</a:t>
            </a:r>
          </a:p>
        </p:txBody>
      </p:sp>
      <p:sp>
        <p:nvSpPr>
          <p:cNvPr id="241670"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41671"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41672"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41673"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41674"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41675"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41676"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41677"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41678"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41679"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41680"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41681" name="Text Box 17"/>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41682" name="Text Box 18"/>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41683" name="Text Box 19"/>
          <p:cNvSpPr txBox="1">
            <a:spLocks noChangeArrowheads="1"/>
          </p:cNvSpPr>
          <p:nvPr/>
        </p:nvSpPr>
        <p:spPr bwMode="auto">
          <a:xfrm>
            <a:off x="4419600" y="58674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ĐÁP ¸n</a:t>
            </a:r>
          </a:p>
        </p:txBody>
      </p:sp>
      <p:sp>
        <p:nvSpPr>
          <p:cNvPr id="42001" name="Text Box 20"/>
          <p:cNvSpPr txBox="1">
            <a:spLocks noChangeArrowheads="1"/>
          </p:cNvSpPr>
          <p:nvPr/>
        </p:nvSpPr>
        <p:spPr bwMode="auto">
          <a:xfrm>
            <a:off x="2362200" y="381000"/>
            <a:ext cx="3962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Câu 5</a:t>
            </a:r>
          </a:p>
        </p:txBody>
      </p:sp>
      <p:sp>
        <p:nvSpPr>
          <p:cNvPr id="42002" name="Text Box 2"/>
          <p:cNvSpPr txBox="1">
            <a:spLocks noChangeArrowheads="1"/>
          </p:cNvSpPr>
          <p:nvPr/>
        </p:nvSpPr>
        <p:spPr bwMode="auto">
          <a:xfrm>
            <a:off x="395288" y="1273175"/>
            <a:ext cx="8686800" cy="1200150"/>
          </a:xfrm>
          <a:prstGeom prst="rect">
            <a:avLst/>
          </a:prstGeom>
          <a:solidFill>
            <a:schemeClr val="bg1"/>
          </a:solidFill>
          <a:ln w="9525">
            <a:noFill/>
            <a:miter lim="800000"/>
            <a:headEnd/>
            <a:tailEnd/>
          </a:ln>
          <a:effectLst/>
        </p:spPr>
        <p:txBody>
          <a:bodyPr>
            <a:spAutoFit/>
          </a:bodyPr>
          <a:lstStyle/>
          <a:p>
            <a:r>
              <a:rPr lang="en-US" sz="900" b="1">
                <a:solidFill>
                  <a:srgbClr val="FF0000"/>
                </a:solidFill>
                <a:latin typeface=".VnCentury Schoolbook" pitchFamily="34" charset="0"/>
              </a:rPr>
              <a:t> </a:t>
            </a:r>
            <a:r>
              <a:rPr lang="en-US" sz="3600" b="1">
                <a:solidFill>
                  <a:srgbClr val="FF0000"/>
                </a:solidFill>
              </a:rPr>
              <a:t>Tên một người có công khởi dựng sự nghiệp họ Trần. Từ gồm 9 chữ cái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1681"/>
                                        </p:tgtEl>
                                        <p:attrNameLst>
                                          <p:attrName>style.visibility</p:attrName>
                                        </p:attrNameLst>
                                      </p:cBhvr>
                                      <p:to>
                                        <p:strVal val="visible"/>
                                      </p:to>
                                    </p:set>
                                    <p:animEffect transition="in" filter="box(in)">
                                      <p:cBhvr>
                                        <p:cTn id="7" dur="500"/>
                                        <p:tgtEl>
                                          <p:spTgt spid="241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blinds(horizontal)">
                                      <p:cBhvr>
                                        <p:cTn id="12" dur="500"/>
                                        <p:tgtEl>
                                          <p:spTgt spid="241670"/>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41671"/>
                                        </p:tgtEl>
                                        <p:attrNameLst>
                                          <p:attrName>style.visibility</p:attrName>
                                        </p:attrNameLst>
                                      </p:cBhvr>
                                      <p:to>
                                        <p:strVal val="visible"/>
                                      </p:to>
                                    </p:set>
                                    <p:animEffect transition="in" filter="blinds(horizontal)">
                                      <p:cBhvr>
                                        <p:cTn id="15" dur="500"/>
                                        <p:tgtEl>
                                          <p:spTgt spid="241671"/>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41672"/>
                                        </p:tgtEl>
                                        <p:attrNameLst>
                                          <p:attrName>style.visibility</p:attrName>
                                        </p:attrNameLst>
                                      </p:cBhvr>
                                      <p:to>
                                        <p:strVal val="visible"/>
                                      </p:to>
                                    </p:set>
                                    <p:animEffect transition="in" filter="blinds(horizontal)">
                                      <p:cBhvr>
                                        <p:cTn id="18" dur="500"/>
                                        <p:tgtEl>
                                          <p:spTgt spid="241672"/>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41673"/>
                                        </p:tgtEl>
                                        <p:attrNameLst>
                                          <p:attrName>style.visibility</p:attrName>
                                        </p:attrNameLst>
                                      </p:cBhvr>
                                      <p:to>
                                        <p:strVal val="visible"/>
                                      </p:to>
                                    </p:set>
                                    <p:animEffect transition="in" filter="blinds(horizontal)">
                                      <p:cBhvr>
                                        <p:cTn id="21" dur="500"/>
                                        <p:tgtEl>
                                          <p:spTgt spid="24167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41674"/>
                                        </p:tgtEl>
                                        <p:attrNameLst>
                                          <p:attrName>style.visibility</p:attrName>
                                        </p:attrNameLst>
                                      </p:cBhvr>
                                      <p:to>
                                        <p:strVal val="visible"/>
                                      </p:to>
                                    </p:set>
                                    <p:animEffect transition="in" filter="blinds(horizontal)">
                                      <p:cBhvr>
                                        <p:cTn id="24" dur="500"/>
                                        <p:tgtEl>
                                          <p:spTgt spid="241674"/>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41675"/>
                                        </p:tgtEl>
                                        <p:attrNameLst>
                                          <p:attrName>style.visibility</p:attrName>
                                        </p:attrNameLst>
                                      </p:cBhvr>
                                      <p:to>
                                        <p:strVal val="visible"/>
                                      </p:to>
                                    </p:set>
                                    <p:animEffect transition="in" filter="blinds(horizontal)">
                                      <p:cBhvr>
                                        <p:cTn id="27" dur="500"/>
                                        <p:tgtEl>
                                          <p:spTgt spid="241675"/>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41676"/>
                                        </p:tgtEl>
                                        <p:attrNameLst>
                                          <p:attrName>style.visibility</p:attrName>
                                        </p:attrNameLst>
                                      </p:cBhvr>
                                      <p:to>
                                        <p:strVal val="visible"/>
                                      </p:to>
                                    </p:set>
                                    <p:animEffect transition="in" filter="blinds(horizontal)">
                                      <p:cBhvr>
                                        <p:cTn id="30" dur="500"/>
                                        <p:tgtEl>
                                          <p:spTgt spid="241676"/>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41677"/>
                                        </p:tgtEl>
                                        <p:attrNameLst>
                                          <p:attrName>style.visibility</p:attrName>
                                        </p:attrNameLst>
                                      </p:cBhvr>
                                      <p:to>
                                        <p:strVal val="visible"/>
                                      </p:to>
                                    </p:set>
                                    <p:animEffect transition="in" filter="blinds(horizontal)">
                                      <p:cBhvr>
                                        <p:cTn id="33" dur="500"/>
                                        <p:tgtEl>
                                          <p:spTgt spid="241677"/>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41678"/>
                                        </p:tgtEl>
                                        <p:attrNameLst>
                                          <p:attrName>style.visibility</p:attrName>
                                        </p:attrNameLst>
                                      </p:cBhvr>
                                      <p:to>
                                        <p:strVal val="visible"/>
                                      </p:to>
                                    </p:set>
                                    <p:animEffect transition="in" filter="blinds(horizontal)">
                                      <p:cBhvr>
                                        <p:cTn id="36" dur="500"/>
                                        <p:tgtEl>
                                          <p:spTgt spid="241678"/>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41679"/>
                                        </p:tgtEl>
                                        <p:attrNameLst>
                                          <p:attrName>style.visibility</p:attrName>
                                        </p:attrNameLst>
                                      </p:cBhvr>
                                      <p:to>
                                        <p:strVal val="visible"/>
                                      </p:to>
                                    </p:set>
                                    <p:animEffect transition="in" filter="blinds(horizontal)">
                                      <p:cBhvr>
                                        <p:cTn id="39" dur="500"/>
                                        <p:tgtEl>
                                          <p:spTgt spid="241679"/>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41680"/>
                                        </p:tgtEl>
                                        <p:attrNameLst>
                                          <p:attrName>style.visibility</p:attrName>
                                        </p:attrNameLst>
                                      </p:cBhvr>
                                      <p:to>
                                        <p:strVal val="visible"/>
                                      </p:to>
                                    </p:set>
                                    <p:animEffect transition="in" filter="blinds(horizontal)">
                                      <p:cBhvr>
                                        <p:cTn id="42" dur="500"/>
                                        <p:tgtEl>
                                          <p:spTgt spid="241680"/>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4168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4167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4167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4167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4167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4167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4167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4167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4167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4167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416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41682"/>
                                        </p:tgtEl>
                                        <p:attrNameLst>
                                          <p:attrName>style.visibility</p:attrName>
                                        </p:attrNameLst>
                                      </p:cBhvr>
                                      <p:to>
                                        <p:strVal val="visible"/>
                                      </p:to>
                                    </p:set>
                                    <p:animEffect transition="in" filter="box(in)">
                                      <p:cBhvr>
                                        <p:cTn id="79" dur="500"/>
                                        <p:tgtEl>
                                          <p:spTgt spid="24168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ox(in)">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41669"/>
                                        </p:tgtEl>
                                        <p:attrNameLst>
                                          <p:attrName>style.visibility</p:attrName>
                                        </p:attrNameLst>
                                      </p:cBhvr>
                                      <p:to>
                                        <p:strVal val="visible"/>
                                      </p:to>
                                    </p:set>
                                    <p:animEffect transition="in" filter="randombar(horizontal)">
                                      <p:cBhvr>
                                        <p:cTn id="89" dur="500"/>
                                        <p:tgtEl>
                                          <p:spTgt spid="241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p:bldP spid="241670" grpId="0" animBg="1"/>
      <p:bldP spid="241670" grpId="1" animBg="1"/>
      <p:bldP spid="241671" grpId="0" animBg="1"/>
      <p:bldP spid="241671" grpId="1" animBg="1"/>
      <p:bldP spid="241672" grpId="0" animBg="1"/>
      <p:bldP spid="241672" grpId="1" animBg="1"/>
      <p:bldP spid="241673" grpId="0" animBg="1"/>
      <p:bldP spid="241673" grpId="1" animBg="1"/>
      <p:bldP spid="241674" grpId="0" animBg="1"/>
      <p:bldP spid="241674" grpId="1" animBg="1"/>
      <p:bldP spid="241675" grpId="0" animBg="1"/>
      <p:bldP spid="241675" grpId="1" animBg="1"/>
      <p:bldP spid="241676" grpId="0" animBg="1"/>
      <p:bldP spid="241676" grpId="1" animBg="1"/>
      <p:bldP spid="241677" grpId="0" animBg="1"/>
      <p:bldP spid="241677" grpId="1" animBg="1"/>
      <p:bldP spid="241678" grpId="0" animBg="1"/>
      <p:bldP spid="241678" grpId="1" animBg="1"/>
      <p:bldP spid="241679" grpId="0" animBg="1"/>
      <p:bldP spid="241679" grpId="1" animBg="1"/>
      <p:bldP spid="241680" grpId="0" animBg="1"/>
      <p:bldP spid="241680" grpId="1" animBg="1"/>
      <p:bldP spid="241681" grpId="0" animBg="1"/>
      <p:bldP spid="241682" grpId="0" animBg="1"/>
      <p:bldP spid="2416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04800" y="152400"/>
            <a:ext cx="8686800" cy="1938338"/>
          </a:xfrm>
          <a:prstGeom prst="rect">
            <a:avLst/>
          </a:prstGeom>
          <a:noFill/>
          <a:ln w="9525">
            <a:noFill/>
            <a:miter lim="800000"/>
            <a:headEnd/>
            <a:tailEnd/>
          </a:ln>
        </p:spPr>
        <p:txBody>
          <a:bodyPr>
            <a:spAutoFit/>
          </a:bodyPr>
          <a:lstStyle/>
          <a:p>
            <a:r>
              <a:rPr lang="en-US" sz="4000" b="1">
                <a:solidFill>
                  <a:srgbClr val="FF0000"/>
                </a:solidFill>
              </a:rPr>
              <a:t>Nêu kết quả cuộc kháng chiến chống quân xâm lược Tống lần thứ hai?</a:t>
            </a:r>
          </a:p>
        </p:txBody>
      </p:sp>
      <p:sp>
        <p:nvSpPr>
          <p:cNvPr id="6" name="Text Box 9"/>
          <p:cNvSpPr txBox="1">
            <a:spLocks noChangeArrowheads="1"/>
          </p:cNvSpPr>
          <p:nvPr/>
        </p:nvSpPr>
        <p:spPr bwMode="auto">
          <a:xfrm>
            <a:off x="296863" y="2362200"/>
            <a:ext cx="8542337" cy="3786188"/>
          </a:xfrm>
          <a:prstGeom prst="rect">
            <a:avLst/>
          </a:prstGeom>
          <a:noFill/>
          <a:ln w="9525" algn="ctr">
            <a:noFill/>
            <a:miter lim="800000"/>
            <a:headEnd/>
            <a:tailEnd/>
          </a:ln>
        </p:spPr>
        <p:txBody>
          <a:bodyPr>
            <a:spAutoFit/>
          </a:bodyPr>
          <a:lstStyle/>
          <a:p>
            <a:r>
              <a:rPr lang="en-US" sz="6000" b="1">
                <a:latin typeface="Times New Roman" pitchFamily="18" charset="0"/>
                <a:cs typeface="Times New Roman" pitchFamily="18" charset="0"/>
              </a:rPr>
              <a:t>Quân Tống chết quá n</a:t>
            </a:r>
            <a:r>
              <a:rPr lang="vi-VN" sz="6000" b="1">
                <a:latin typeface="Times New Roman" pitchFamily="18" charset="0"/>
                <a:cs typeface="Times New Roman" pitchFamily="18" charset="0"/>
              </a:rPr>
              <a:t>ửa</a:t>
            </a:r>
            <a:r>
              <a:rPr lang="en-US" sz="6000" b="1">
                <a:latin typeface="Times New Roman" pitchFamily="18" charset="0"/>
                <a:cs typeface="Times New Roman" pitchFamily="18" charset="0"/>
              </a:rPr>
              <a:t> và phải rút về n</a:t>
            </a:r>
            <a:r>
              <a:rPr lang="vi-VN" sz="6000" b="1">
                <a:latin typeface="Times New Roman" pitchFamily="18" charset="0"/>
                <a:cs typeface="Times New Roman" pitchFamily="18" charset="0"/>
              </a:rPr>
              <a:t>ước</a:t>
            </a:r>
            <a:r>
              <a:rPr lang="en-US" sz="6000" b="1">
                <a:latin typeface="Times New Roman" pitchFamily="18" charset="0"/>
                <a:cs typeface="Times New Roman" pitchFamily="18" charset="0"/>
              </a:rPr>
              <a:t>,  nền độc lập của n</a:t>
            </a:r>
            <a:r>
              <a:rPr lang="vi-VN" sz="6000" b="1">
                <a:latin typeface="Times New Roman" pitchFamily="18" charset="0"/>
                <a:cs typeface="Times New Roman" pitchFamily="18" charset="0"/>
              </a:rPr>
              <a:t>ước</a:t>
            </a:r>
            <a:r>
              <a:rPr lang="en-US" sz="6000" b="1">
                <a:latin typeface="Times New Roman" pitchFamily="18" charset="0"/>
                <a:cs typeface="Times New Roman" pitchFamily="18" charset="0"/>
              </a:rPr>
              <a:t> Đại Việt </a:t>
            </a:r>
            <a:r>
              <a:rPr lang="vi-VN" sz="6000" b="1">
                <a:latin typeface="Times New Roman" pitchFamily="18" charset="0"/>
                <a:cs typeface="Times New Roman" pitchFamily="18" charset="0"/>
              </a:rPr>
              <a:t>được</a:t>
            </a:r>
            <a:r>
              <a:rPr lang="en-US" sz="6000" b="1">
                <a:latin typeface="Times New Roman" pitchFamily="18" charset="0"/>
                <a:cs typeface="Times New Roman" pitchFamily="18" charset="0"/>
              </a:rPr>
              <a:t> gi</a:t>
            </a:r>
            <a:r>
              <a:rPr lang="vi-VN" sz="6000" b="1">
                <a:latin typeface="Times New Roman" pitchFamily="18" charset="0"/>
                <a:cs typeface="Times New Roman" pitchFamily="18" charset="0"/>
              </a:rPr>
              <a:t>ữ</a:t>
            </a:r>
            <a:r>
              <a:rPr lang="en-US" sz="6000" b="1">
                <a:latin typeface="Times New Roman" pitchFamily="18" charset="0"/>
                <a:cs typeface="Times New Roman" pitchFamily="18" charset="0"/>
              </a:rPr>
              <a:t> v</a:t>
            </a:r>
            <a:r>
              <a:rPr lang="vi-VN" sz="6000" b="1">
                <a:latin typeface="Times New Roman" pitchFamily="18" charset="0"/>
                <a:cs typeface="Times New Roman" pitchFamily="18" charset="0"/>
              </a:rPr>
              <a:t>ững</a:t>
            </a:r>
            <a:r>
              <a:rPr lang="en-US" sz="6000" b="1">
                <a:latin typeface="Times New Roman" pitchFamily="18" charset="0"/>
                <a:cs typeface="Times New Roman"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1184275" y="3919538"/>
            <a:ext cx="7124700" cy="769937"/>
          </a:xfrm>
          <a:prstGeom prst="rect">
            <a:avLst/>
          </a:prstGeom>
          <a:noFill/>
          <a:ln w="9525" algn="ctr">
            <a:noFill/>
            <a:miter lim="800000"/>
            <a:headEnd/>
            <a:tailEnd/>
          </a:ln>
          <a:effectLst/>
        </p:spPr>
        <p:txBody>
          <a:bodyPr>
            <a:spAutoFit/>
          </a:bodyPr>
          <a:lstStyle/>
          <a:p>
            <a:r>
              <a:rPr lang="en-US" sz="4400" b="1">
                <a:solidFill>
                  <a:schemeClr val="hlink"/>
                </a:solidFill>
              </a:rPr>
              <a:t>B </a:t>
            </a:r>
            <a:r>
              <a:rPr lang="en-US" sz="4400" b="1"/>
              <a:t>Khuyến sứ nông.</a:t>
            </a:r>
            <a:endParaRPr lang="en-US" sz="4000" b="1"/>
          </a:p>
        </p:txBody>
      </p:sp>
      <p:sp>
        <p:nvSpPr>
          <p:cNvPr id="43011" name="Text Box 4"/>
          <p:cNvSpPr txBox="1">
            <a:spLocks noChangeArrowheads="1"/>
          </p:cNvSpPr>
          <p:nvPr/>
        </p:nvSpPr>
        <p:spPr bwMode="auto">
          <a:xfrm>
            <a:off x="1155700" y="4851400"/>
            <a:ext cx="6983413" cy="1016000"/>
          </a:xfrm>
          <a:prstGeom prst="rect">
            <a:avLst/>
          </a:prstGeom>
          <a:noFill/>
          <a:ln w="9525" algn="ctr">
            <a:noFill/>
            <a:miter lim="800000"/>
            <a:headEnd/>
            <a:tailEnd/>
          </a:ln>
          <a:effectLst/>
        </p:spPr>
        <p:txBody>
          <a:bodyPr>
            <a:spAutoFit/>
          </a:bodyPr>
          <a:lstStyle/>
          <a:p>
            <a:r>
              <a:rPr lang="en-US" sz="4800" b="1">
                <a:solidFill>
                  <a:schemeClr val="hlink"/>
                </a:solidFill>
              </a:rPr>
              <a:t>C</a:t>
            </a:r>
            <a:r>
              <a:rPr lang="en-US" sz="6000" b="1">
                <a:solidFill>
                  <a:srgbClr val="0000CC"/>
                </a:solidFill>
              </a:rPr>
              <a:t> </a:t>
            </a:r>
            <a:r>
              <a:rPr lang="en-US" sz="4400" b="1"/>
              <a:t>Nông khuyến sứ.</a:t>
            </a:r>
          </a:p>
        </p:txBody>
      </p:sp>
      <p:sp>
        <p:nvSpPr>
          <p:cNvPr id="241669" name="Text Box 5"/>
          <p:cNvSpPr txBox="1">
            <a:spLocks noChangeArrowheads="1"/>
          </p:cNvSpPr>
          <p:nvPr/>
        </p:nvSpPr>
        <p:spPr bwMode="auto">
          <a:xfrm>
            <a:off x="1155700" y="2057400"/>
            <a:ext cx="6831013" cy="1862138"/>
          </a:xfrm>
          <a:prstGeom prst="rect">
            <a:avLst/>
          </a:prstGeom>
          <a:noFill/>
          <a:ln w="9525" algn="ctr">
            <a:noFill/>
            <a:miter lim="800000"/>
            <a:headEnd/>
            <a:tailEnd/>
          </a:ln>
          <a:effectLst/>
        </p:spPr>
        <p:txBody>
          <a:bodyPr>
            <a:spAutoFit/>
          </a:bodyPr>
          <a:lstStyle/>
          <a:p>
            <a:r>
              <a:rPr lang="en-US" sz="4800" b="1">
                <a:solidFill>
                  <a:srgbClr val="0000CC"/>
                </a:solidFill>
              </a:rPr>
              <a:t>A</a:t>
            </a:r>
            <a:r>
              <a:rPr lang="en-US" sz="7200" b="1">
                <a:solidFill>
                  <a:srgbClr val="0000CC"/>
                </a:solidFill>
              </a:rPr>
              <a:t> </a:t>
            </a:r>
            <a:r>
              <a:rPr lang="en-US" sz="4400" b="1"/>
              <a:t>Khuyến nông sứ. </a:t>
            </a:r>
            <a:r>
              <a:rPr lang="en-US" sz="2000" b="1"/>
              <a:t>  </a:t>
            </a:r>
            <a:r>
              <a:rPr lang="en-US" sz="11500" b="1"/>
              <a:t> </a:t>
            </a:r>
          </a:p>
        </p:txBody>
      </p:sp>
      <p:sp>
        <p:nvSpPr>
          <p:cNvPr id="241670"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41671"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41672"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41673"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41674"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41675"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41676"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41677"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41678"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41679"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41680"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41681" name="Text Box 17"/>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41682" name="Text Box 18"/>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41683" name="Text Box 19"/>
          <p:cNvSpPr txBox="1">
            <a:spLocks noChangeArrowheads="1"/>
          </p:cNvSpPr>
          <p:nvPr/>
        </p:nvSpPr>
        <p:spPr bwMode="auto">
          <a:xfrm>
            <a:off x="4419600" y="58674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ĐÁP ¸n</a:t>
            </a:r>
          </a:p>
        </p:txBody>
      </p:sp>
      <p:sp>
        <p:nvSpPr>
          <p:cNvPr id="43027" name="Text Box 20"/>
          <p:cNvSpPr txBox="1">
            <a:spLocks noChangeArrowheads="1"/>
          </p:cNvSpPr>
          <p:nvPr/>
        </p:nvSpPr>
        <p:spPr bwMode="auto">
          <a:xfrm>
            <a:off x="2362200" y="381000"/>
            <a:ext cx="3962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Câu 6</a:t>
            </a:r>
          </a:p>
        </p:txBody>
      </p:sp>
      <p:sp>
        <p:nvSpPr>
          <p:cNvPr id="43028" name="Text Box 2"/>
          <p:cNvSpPr txBox="1">
            <a:spLocks noChangeArrowheads="1"/>
          </p:cNvSpPr>
          <p:nvPr/>
        </p:nvSpPr>
        <p:spPr bwMode="auto">
          <a:xfrm>
            <a:off x="403225" y="990600"/>
            <a:ext cx="8686800" cy="1754188"/>
          </a:xfrm>
          <a:prstGeom prst="rect">
            <a:avLst/>
          </a:prstGeom>
          <a:solidFill>
            <a:schemeClr val="bg1"/>
          </a:solidFill>
          <a:ln w="9525">
            <a:noFill/>
            <a:miter lim="800000"/>
            <a:headEnd/>
            <a:tailEnd/>
          </a:ln>
          <a:effectLst/>
        </p:spPr>
        <p:txBody>
          <a:bodyPr>
            <a:spAutoFit/>
          </a:bodyPr>
          <a:lstStyle/>
          <a:p>
            <a:r>
              <a:rPr lang="en-US" sz="900" b="1">
                <a:solidFill>
                  <a:srgbClr val="FF0000"/>
                </a:solidFill>
                <a:latin typeface=".VnCentury Schoolbook" pitchFamily="34" charset="0"/>
              </a:rPr>
              <a:t> </a:t>
            </a:r>
            <a:r>
              <a:rPr lang="en-US" sz="3600" b="1">
                <a:solidFill>
                  <a:srgbClr val="FF0000"/>
                </a:solidFill>
              </a:rPr>
              <a:t>Từ gồm 12 chữ cái, tên một chức quan chăm lo, khuyến khích nông dân sản xuất?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1681"/>
                                        </p:tgtEl>
                                        <p:attrNameLst>
                                          <p:attrName>style.visibility</p:attrName>
                                        </p:attrNameLst>
                                      </p:cBhvr>
                                      <p:to>
                                        <p:strVal val="visible"/>
                                      </p:to>
                                    </p:set>
                                    <p:animEffect transition="in" filter="box(in)">
                                      <p:cBhvr>
                                        <p:cTn id="7" dur="500"/>
                                        <p:tgtEl>
                                          <p:spTgt spid="241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blinds(horizontal)">
                                      <p:cBhvr>
                                        <p:cTn id="12" dur="500"/>
                                        <p:tgtEl>
                                          <p:spTgt spid="241670"/>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41671"/>
                                        </p:tgtEl>
                                        <p:attrNameLst>
                                          <p:attrName>style.visibility</p:attrName>
                                        </p:attrNameLst>
                                      </p:cBhvr>
                                      <p:to>
                                        <p:strVal val="visible"/>
                                      </p:to>
                                    </p:set>
                                    <p:animEffect transition="in" filter="blinds(horizontal)">
                                      <p:cBhvr>
                                        <p:cTn id="15" dur="500"/>
                                        <p:tgtEl>
                                          <p:spTgt spid="241671"/>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41672"/>
                                        </p:tgtEl>
                                        <p:attrNameLst>
                                          <p:attrName>style.visibility</p:attrName>
                                        </p:attrNameLst>
                                      </p:cBhvr>
                                      <p:to>
                                        <p:strVal val="visible"/>
                                      </p:to>
                                    </p:set>
                                    <p:animEffect transition="in" filter="blinds(horizontal)">
                                      <p:cBhvr>
                                        <p:cTn id="18" dur="500"/>
                                        <p:tgtEl>
                                          <p:spTgt spid="241672"/>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41673"/>
                                        </p:tgtEl>
                                        <p:attrNameLst>
                                          <p:attrName>style.visibility</p:attrName>
                                        </p:attrNameLst>
                                      </p:cBhvr>
                                      <p:to>
                                        <p:strVal val="visible"/>
                                      </p:to>
                                    </p:set>
                                    <p:animEffect transition="in" filter="blinds(horizontal)">
                                      <p:cBhvr>
                                        <p:cTn id="21" dur="500"/>
                                        <p:tgtEl>
                                          <p:spTgt spid="24167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41674"/>
                                        </p:tgtEl>
                                        <p:attrNameLst>
                                          <p:attrName>style.visibility</p:attrName>
                                        </p:attrNameLst>
                                      </p:cBhvr>
                                      <p:to>
                                        <p:strVal val="visible"/>
                                      </p:to>
                                    </p:set>
                                    <p:animEffect transition="in" filter="blinds(horizontal)">
                                      <p:cBhvr>
                                        <p:cTn id="24" dur="500"/>
                                        <p:tgtEl>
                                          <p:spTgt spid="241674"/>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41675"/>
                                        </p:tgtEl>
                                        <p:attrNameLst>
                                          <p:attrName>style.visibility</p:attrName>
                                        </p:attrNameLst>
                                      </p:cBhvr>
                                      <p:to>
                                        <p:strVal val="visible"/>
                                      </p:to>
                                    </p:set>
                                    <p:animEffect transition="in" filter="blinds(horizontal)">
                                      <p:cBhvr>
                                        <p:cTn id="27" dur="500"/>
                                        <p:tgtEl>
                                          <p:spTgt spid="241675"/>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41676"/>
                                        </p:tgtEl>
                                        <p:attrNameLst>
                                          <p:attrName>style.visibility</p:attrName>
                                        </p:attrNameLst>
                                      </p:cBhvr>
                                      <p:to>
                                        <p:strVal val="visible"/>
                                      </p:to>
                                    </p:set>
                                    <p:animEffect transition="in" filter="blinds(horizontal)">
                                      <p:cBhvr>
                                        <p:cTn id="30" dur="500"/>
                                        <p:tgtEl>
                                          <p:spTgt spid="241676"/>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41677"/>
                                        </p:tgtEl>
                                        <p:attrNameLst>
                                          <p:attrName>style.visibility</p:attrName>
                                        </p:attrNameLst>
                                      </p:cBhvr>
                                      <p:to>
                                        <p:strVal val="visible"/>
                                      </p:to>
                                    </p:set>
                                    <p:animEffect transition="in" filter="blinds(horizontal)">
                                      <p:cBhvr>
                                        <p:cTn id="33" dur="500"/>
                                        <p:tgtEl>
                                          <p:spTgt spid="241677"/>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41678"/>
                                        </p:tgtEl>
                                        <p:attrNameLst>
                                          <p:attrName>style.visibility</p:attrName>
                                        </p:attrNameLst>
                                      </p:cBhvr>
                                      <p:to>
                                        <p:strVal val="visible"/>
                                      </p:to>
                                    </p:set>
                                    <p:animEffect transition="in" filter="blinds(horizontal)">
                                      <p:cBhvr>
                                        <p:cTn id="36" dur="500"/>
                                        <p:tgtEl>
                                          <p:spTgt spid="241678"/>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41679"/>
                                        </p:tgtEl>
                                        <p:attrNameLst>
                                          <p:attrName>style.visibility</p:attrName>
                                        </p:attrNameLst>
                                      </p:cBhvr>
                                      <p:to>
                                        <p:strVal val="visible"/>
                                      </p:to>
                                    </p:set>
                                    <p:animEffect transition="in" filter="blinds(horizontal)">
                                      <p:cBhvr>
                                        <p:cTn id="39" dur="500"/>
                                        <p:tgtEl>
                                          <p:spTgt spid="241679"/>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41680"/>
                                        </p:tgtEl>
                                        <p:attrNameLst>
                                          <p:attrName>style.visibility</p:attrName>
                                        </p:attrNameLst>
                                      </p:cBhvr>
                                      <p:to>
                                        <p:strVal val="visible"/>
                                      </p:to>
                                    </p:set>
                                    <p:animEffect transition="in" filter="blinds(horizontal)">
                                      <p:cBhvr>
                                        <p:cTn id="42" dur="500"/>
                                        <p:tgtEl>
                                          <p:spTgt spid="241680"/>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4168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4167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4167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4167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4167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4167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4167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4167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4167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4167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416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41682"/>
                                        </p:tgtEl>
                                        <p:attrNameLst>
                                          <p:attrName>style.visibility</p:attrName>
                                        </p:attrNameLst>
                                      </p:cBhvr>
                                      <p:to>
                                        <p:strVal val="visible"/>
                                      </p:to>
                                    </p:set>
                                    <p:animEffect transition="in" filter="box(in)">
                                      <p:cBhvr>
                                        <p:cTn id="79" dur="500"/>
                                        <p:tgtEl>
                                          <p:spTgt spid="24168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ox(in)">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mph" presetSubtype="2" fill="hold" nodeType="clickEffect">
                                  <p:stCondLst>
                                    <p:cond delay="0"/>
                                  </p:stCondLst>
                                  <p:childTnLst>
                                    <p:animClr clrSpc="rgb" dir="cw">
                                      <p:cBhvr>
                                        <p:cTn id="88" dur="2000" fill="hold"/>
                                        <p:tgtEl>
                                          <p:spTgt spid="241669"/>
                                        </p:tgtEl>
                                        <p:attrNameLst>
                                          <p:attrName>fillcolor</p:attrName>
                                        </p:attrNameLst>
                                      </p:cBhvr>
                                      <p:to>
                                        <a:schemeClr val="accent2"/>
                                      </p:to>
                                    </p:animClr>
                                    <p:set>
                                      <p:cBhvr>
                                        <p:cTn id="89" dur="2000" fill="hold"/>
                                        <p:tgtEl>
                                          <p:spTgt spid="241669"/>
                                        </p:tgtEl>
                                        <p:attrNameLst>
                                          <p:attrName>fill.type</p:attrName>
                                        </p:attrNameLst>
                                      </p:cBhvr>
                                      <p:to>
                                        <p:strVal val="solid"/>
                                      </p:to>
                                    </p:set>
                                    <p:set>
                                      <p:cBhvr>
                                        <p:cTn id="90" dur="2000" fill="hold"/>
                                        <p:tgtEl>
                                          <p:spTgt spid="24166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animBg="1"/>
      <p:bldP spid="241670" grpId="1" animBg="1"/>
      <p:bldP spid="241671" grpId="0" animBg="1"/>
      <p:bldP spid="241671" grpId="1" animBg="1"/>
      <p:bldP spid="241672" grpId="0" animBg="1"/>
      <p:bldP spid="241672" grpId="1" animBg="1"/>
      <p:bldP spid="241673" grpId="0" animBg="1"/>
      <p:bldP spid="241673" grpId="1" animBg="1"/>
      <p:bldP spid="241674" grpId="0" animBg="1"/>
      <p:bldP spid="241674" grpId="1" animBg="1"/>
      <p:bldP spid="241675" grpId="0" animBg="1"/>
      <p:bldP spid="241675" grpId="1" animBg="1"/>
      <p:bldP spid="241676" grpId="0" animBg="1"/>
      <p:bldP spid="241676" grpId="1" animBg="1"/>
      <p:bldP spid="241677" grpId="0" animBg="1"/>
      <p:bldP spid="241677" grpId="1" animBg="1"/>
      <p:bldP spid="241678" grpId="0" animBg="1"/>
      <p:bldP spid="241678" grpId="1" animBg="1"/>
      <p:bldP spid="241679" grpId="0" animBg="1"/>
      <p:bldP spid="241679" grpId="1" animBg="1"/>
      <p:bldP spid="241680" grpId="0" animBg="1"/>
      <p:bldP spid="241680" grpId="1" animBg="1"/>
      <p:bldP spid="241681" grpId="0" animBg="1"/>
      <p:bldP spid="241682" grpId="0" animBg="1"/>
      <p:bldP spid="2416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9" name="Text Box 5"/>
          <p:cNvSpPr txBox="1">
            <a:spLocks noChangeArrowheads="1"/>
          </p:cNvSpPr>
          <p:nvPr/>
        </p:nvSpPr>
        <p:spPr bwMode="auto">
          <a:xfrm>
            <a:off x="1828800" y="3005138"/>
            <a:ext cx="4495800" cy="830262"/>
          </a:xfrm>
          <a:prstGeom prst="rect">
            <a:avLst/>
          </a:prstGeom>
          <a:noFill/>
          <a:ln w="9525" algn="ctr">
            <a:noFill/>
            <a:miter lim="800000"/>
            <a:headEnd/>
            <a:tailEnd/>
          </a:ln>
          <a:effectLst/>
        </p:spPr>
        <p:txBody>
          <a:bodyPr>
            <a:spAutoFit/>
          </a:bodyPr>
          <a:lstStyle/>
          <a:p>
            <a:r>
              <a:rPr lang="en-US" sz="4800" b="1">
                <a:solidFill>
                  <a:srgbClr val="6600FF"/>
                </a:solidFill>
              </a:rPr>
              <a:t>Trần Cảnh</a:t>
            </a:r>
          </a:p>
        </p:txBody>
      </p:sp>
      <p:sp>
        <p:nvSpPr>
          <p:cNvPr id="241670" name="Text Box 6"/>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0</a:t>
            </a:r>
          </a:p>
        </p:txBody>
      </p:sp>
      <p:sp>
        <p:nvSpPr>
          <p:cNvPr id="241671" name="Text Box 7"/>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1</a:t>
            </a:r>
          </a:p>
        </p:txBody>
      </p:sp>
      <p:sp>
        <p:nvSpPr>
          <p:cNvPr id="241672" name="Text Box 8"/>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2</a:t>
            </a:r>
          </a:p>
        </p:txBody>
      </p:sp>
      <p:sp>
        <p:nvSpPr>
          <p:cNvPr id="241673" name="Text Box 9"/>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3</a:t>
            </a:r>
          </a:p>
        </p:txBody>
      </p:sp>
      <p:sp>
        <p:nvSpPr>
          <p:cNvPr id="241674" name="Text Box 10"/>
          <p:cNvSpPr txBox="1">
            <a:spLocks noChangeArrowheads="1"/>
          </p:cNvSpPr>
          <p:nvPr/>
        </p:nvSpPr>
        <p:spPr bwMode="auto">
          <a:xfrm>
            <a:off x="69342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4</a:t>
            </a:r>
          </a:p>
        </p:txBody>
      </p:sp>
      <p:sp>
        <p:nvSpPr>
          <p:cNvPr id="241675" name="Text Box 11"/>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5</a:t>
            </a:r>
          </a:p>
        </p:txBody>
      </p:sp>
      <p:sp>
        <p:nvSpPr>
          <p:cNvPr id="241676" name="Text Box 12"/>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6</a:t>
            </a:r>
          </a:p>
        </p:txBody>
      </p:sp>
      <p:sp>
        <p:nvSpPr>
          <p:cNvPr id="241677" name="Text Box 13"/>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7</a:t>
            </a:r>
          </a:p>
        </p:txBody>
      </p:sp>
      <p:sp>
        <p:nvSpPr>
          <p:cNvPr id="241678" name="Text Box 14"/>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8</a:t>
            </a:r>
          </a:p>
        </p:txBody>
      </p:sp>
      <p:sp>
        <p:nvSpPr>
          <p:cNvPr id="241679" name="Text Box 15"/>
          <p:cNvSpPr txBox="1">
            <a:spLocks noChangeArrowheads="1"/>
          </p:cNvSpPr>
          <p:nvPr/>
        </p:nvSpPr>
        <p:spPr bwMode="auto">
          <a:xfrm>
            <a:off x="6858000" y="228600"/>
            <a:ext cx="1143000" cy="1136650"/>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600" b="1">
                <a:solidFill>
                  <a:srgbClr val="FF0000"/>
                </a:solidFill>
                <a:latin typeface=".VnBahamasBH" pitchFamily="34" charset="0"/>
              </a:rPr>
              <a:t>9</a:t>
            </a:r>
          </a:p>
        </p:txBody>
      </p:sp>
      <p:sp>
        <p:nvSpPr>
          <p:cNvPr id="241680" name="Text Box 16"/>
          <p:cNvSpPr txBox="1">
            <a:spLocks noChangeArrowheads="1"/>
          </p:cNvSpPr>
          <p:nvPr/>
        </p:nvSpPr>
        <p:spPr bwMode="auto">
          <a:xfrm>
            <a:off x="6858000" y="228600"/>
            <a:ext cx="1143000" cy="1044575"/>
          </a:xfrm>
          <a:prstGeom prst="rect">
            <a:avLst/>
          </a:prstGeom>
          <a:gradFill rotWithShape="1">
            <a:gsLst>
              <a:gs pos="0">
                <a:srgbClr val="FFFF99"/>
              </a:gs>
              <a:gs pos="100000">
                <a:srgbClr val="515131"/>
              </a:gs>
            </a:gsLst>
            <a:path path="shape">
              <a:fillToRect l="50000" t="50000" r="50000" b="50000"/>
            </a:path>
          </a:gradFill>
          <a:ln w="38100">
            <a:solidFill>
              <a:srgbClr val="FFFF00"/>
            </a:solidFill>
            <a:miter lim="800000"/>
            <a:headEnd/>
            <a:tailEnd/>
          </a:ln>
          <a:effectLst/>
        </p:spPr>
        <p:txBody>
          <a:bodyPr>
            <a:spAutoFit/>
          </a:bodyPr>
          <a:lstStyle/>
          <a:p>
            <a:pPr algn="ctr"/>
            <a:r>
              <a:rPr lang="en-US" sz="6000" b="1">
                <a:solidFill>
                  <a:srgbClr val="FF0000"/>
                </a:solidFill>
                <a:latin typeface=".VnBahamasBH" pitchFamily="34" charset="0"/>
              </a:rPr>
              <a:t>10</a:t>
            </a:r>
          </a:p>
        </p:txBody>
      </p:sp>
      <p:sp>
        <p:nvSpPr>
          <p:cNvPr id="241681" name="Text Box 17"/>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r>
              <a:rPr lang="en-US" sz="2800" b="1" i="1">
                <a:solidFill>
                  <a:srgbClr val="FFFF66"/>
                </a:solidFill>
                <a:latin typeface=".VnBahamasBH" pitchFamily="34" charset="0"/>
              </a:rPr>
              <a:t>B¾t ®Çu</a:t>
            </a:r>
          </a:p>
        </p:txBody>
      </p:sp>
      <p:sp>
        <p:nvSpPr>
          <p:cNvPr id="241682" name="Text Box 18"/>
          <p:cNvSpPr txBox="1">
            <a:spLocks noChangeArrowheads="1"/>
          </p:cNvSpPr>
          <p:nvPr/>
        </p:nvSpPr>
        <p:spPr bwMode="auto">
          <a:xfrm>
            <a:off x="4419600" y="57912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HÕt giê</a:t>
            </a:r>
          </a:p>
        </p:txBody>
      </p:sp>
      <p:sp>
        <p:nvSpPr>
          <p:cNvPr id="241683" name="Text Box 19"/>
          <p:cNvSpPr txBox="1">
            <a:spLocks noChangeArrowheads="1"/>
          </p:cNvSpPr>
          <p:nvPr/>
        </p:nvSpPr>
        <p:spPr bwMode="auto">
          <a:xfrm>
            <a:off x="4419600" y="5867400"/>
            <a:ext cx="1905000" cy="528638"/>
          </a:xfrm>
          <a:prstGeom prst="rect">
            <a:avLst/>
          </a:prstGeom>
          <a:solidFill>
            <a:srgbClr val="333399"/>
          </a:solidFill>
          <a:ln w="9525">
            <a:solidFill>
              <a:srgbClr val="FF0000"/>
            </a:solidFill>
            <a:miter lim="800000"/>
            <a:headEnd/>
            <a:tailEnd/>
          </a:ln>
          <a:effectLst/>
        </p:spPr>
        <p:txBody>
          <a:bodyPr>
            <a:spAutoFit/>
          </a:bodyPr>
          <a:lstStyle/>
          <a:p>
            <a:pPr algn="ctr"/>
            <a:r>
              <a:rPr lang="en-US" sz="2800" b="1" i="1">
                <a:solidFill>
                  <a:srgbClr val="FFFF66"/>
                </a:solidFill>
                <a:latin typeface=".VnBahamasBH" pitchFamily="34" charset="0"/>
              </a:rPr>
              <a:t>ĐÁP ¸n</a:t>
            </a:r>
          </a:p>
        </p:txBody>
      </p:sp>
      <p:sp>
        <p:nvSpPr>
          <p:cNvPr id="44049" name="Text Box 20"/>
          <p:cNvSpPr txBox="1">
            <a:spLocks noChangeArrowheads="1"/>
          </p:cNvSpPr>
          <p:nvPr/>
        </p:nvSpPr>
        <p:spPr bwMode="auto">
          <a:xfrm>
            <a:off x="2362200" y="381000"/>
            <a:ext cx="3962400" cy="588963"/>
          </a:xfrm>
          <a:prstGeom prst="rect">
            <a:avLst/>
          </a:prstGeom>
          <a:noFill/>
          <a:ln w="9525">
            <a:solidFill>
              <a:srgbClr val="0000CC"/>
            </a:solidFill>
            <a:miter lim="800000"/>
            <a:headEnd/>
            <a:tailEnd/>
          </a:ln>
          <a:effectLst/>
        </p:spPr>
        <p:txBody>
          <a:bodyPr>
            <a:spAutoFit/>
          </a:bodyPr>
          <a:lstStyle/>
          <a:p>
            <a:pPr algn="ctr">
              <a:spcBef>
                <a:spcPct val="50000"/>
              </a:spcBef>
            </a:pPr>
            <a:r>
              <a:rPr lang="en-US" sz="3200" b="1">
                <a:solidFill>
                  <a:srgbClr val="FF0000"/>
                </a:solidFill>
                <a:latin typeface="Times New Roman" pitchFamily="18" charset="0"/>
              </a:rPr>
              <a:t>Câu 7</a:t>
            </a:r>
          </a:p>
        </p:txBody>
      </p:sp>
      <p:sp>
        <p:nvSpPr>
          <p:cNvPr id="44050" name="Text Box 2"/>
          <p:cNvSpPr txBox="1">
            <a:spLocks noChangeArrowheads="1"/>
          </p:cNvSpPr>
          <p:nvPr/>
        </p:nvSpPr>
        <p:spPr bwMode="auto">
          <a:xfrm>
            <a:off x="395288" y="1273175"/>
            <a:ext cx="8686800" cy="1200150"/>
          </a:xfrm>
          <a:prstGeom prst="rect">
            <a:avLst/>
          </a:prstGeom>
          <a:solidFill>
            <a:schemeClr val="bg1"/>
          </a:solidFill>
          <a:ln w="9525">
            <a:noFill/>
            <a:miter lim="800000"/>
            <a:headEnd/>
            <a:tailEnd/>
          </a:ln>
          <a:effectLst/>
        </p:spPr>
        <p:txBody>
          <a:bodyPr>
            <a:spAutoFit/>
          </a:bodyPr>
          <a:lstStyle/>
          <a:p>
            <a:r>
              <a:rPr lang="en-US" sz="900" b="1">
                <a:solidFill>
                  <a:srgbClr val="FF0000"/>
                </a:solidFill>
                <a:latin typeface=".VnCentury Schoolbook" pitchFamily="34" charset="0"/>
              </a:rPr>
              <a:t> </a:t>
            </a:r>
            <a:r>
              <a:rPr lang="en-US" sz="3600" b="1">
                <a:solidFill>
                  <a:srgbClr val="FF0000"/>
                </a:solidFill>
              </a:rPr>
              <a:t>Từ gồm 8 chữ cái: Đây là tên thật của vị vua đầu tiên thuộc triều Trần?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1681"/>
                                        </p:tgtEl>
                                        <p:attrNameLst>
                                          <p:attrName>style.visibility</p:attrName>
                                        </p:attrNameLst>
                                      </p:cBhvr>
                                      <p:to>
                                        <p:strVal val="visible"/>
                                      </p:to>
                                    </p:set>
                                    <p:animEffect transition="in" filter="box(in)">
                                      <p:cBhvr>
                                        <p:cTn id="7" dur="500"/>
                                        <p:tgtEl>
                                          <p:spTgt spid="241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41670"/>
                                        </p:tgtEl>
                                        <p:attrNameLst>
                                          <p:attrName>style.visibility</p:attrName>
                                        </p:attrNameLst>
                                      </p:cBhvr>
                                      <p:to>
                                        <p:strVal val="visible"/>
                                      </p:to>
                                    </p:set>
                                    <p:animEffect transition="in" filter="blinds(horizontal)">
                                      <p:cBhvr>
                                        <p:cTn id="12" dur="500"/>
                                        <p:tgtEl>
                                          <p:spTgt spid="241670"/>
                                        </p:tgtEl>
                                      </p:cBhvr>
                                    </p:animEffect>
                                  </p:childTnLst>
                                </p:cTn>
                              </p:par>
                              <p:par>
                                <p:cTn id="13" presetID="3" presetClass="entr" presetSubtype="10" fill="hold" grpId="1" nodeType="withEffect">
                                  <p:stCondLst>
                                    <p:cond delay="0"/>
                                  </p:stCondLst>
                                  <p:childTnLst>
                                    <p:set>
                                      <p:cBhvr>
                                        <p:cTn id="14" dur="1" fill="hold">
                                          <p:stCondLst>
                                            <p:cond delay="0"/>
                                          </p:stCondLst>
                                        </p:cTn>
                                        <p:tgtEl>
                                          <p:spTgt spid="241671"/>
                                        </p:tgtEl>
                                        <p:attrNameLst>
                                          <p:attrName>style.visibility</p:attrName>
                                        </p:attrNameLst>
                                      </p:cBhvr>
                                      <p:to>
                                        <p:strVal val="visible"/>
                                      </p:to>
                                    </p:set>
                                    <p:animEffect transition="in" filter="blinds(horizontal)">
                                      <p:cBhvr>
                                        <p:cTn id="15" dur="500"/>
                                        <p:tgtEl>
                                          <p:spTgt spid="241671"/>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241672"/>
                                        </p:tgtEl>
                                        <p:attrNameLst>
                                          <p:attrName>style.visibility</p:attrName>
                                        </p:attrNameLst>
                                      </p:cBhvr>
                                      <p:to>
                                        <p:strVal val="visible"/>
                                      </p:to>
                                    </p:set>
                                    <p:animEffect transition="in" filter="blinds(horizontal)">
                                      <p:cBhvr>
                                        <p:cTn id="18" dur="500"/>
                                        <p:tgtEl>
                                          <p:spTgt spid="241672"/>
                                        </p:tgtEl>
                                      </p:cBhvr>
                                    </p:animEffect>
                                  </p:childTnLst>
                                </p:cTn>
                              </p:par>
                              <p:par>
                                <p:cTn id="19" presetID="3" presetClass="entr" presetSubtype="10" fill="hold" grpId="1" nodeType="withEffect">
                                  <p:stCondLst>
                                    <p:cond delay="0"/>
                                  </p:stCondLst>
                                  <p:childTnLst>
                                    <p:set>
                                      <p:cBhvr>
                                        <p:cTn id="20" dur="1" fill="hold">
                                          <p:stCondLst>
                                            <p:cond delay="0"/>
                                          </p:stCondLst>
                                        </p:cTn>
                                        <p:tgtEl>
                                          <p:spTgt spid="241673"/>
                                        </p:tgtEl>
                                        <p:attrNameLst>
                                          <p:attrName>style.visibility</p:attrName>
                                        </p:attrNameLst>
                                      </p:cBhvr>
                                      <p:to>
                                        <p:strVal val="visible"/>
                                      </p:to>
                                    </p:set>
                                    <p:animEffect transition="in" filter="blinds(horizontal)">
                                      <p:cBhvr>
                                        <p:cTn id="21" dur="500"/>
                                        <p:tgtEl>
                                          <p:spTgt spid="241673"/>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241674"/>
                                        </p:tgtEl>
                                        <p:attrNameLst>
                                          <p:attrName>style.visibility</p:attrName>
                                        </p:attrNameLst>
                                      </p:cBhvr>
                                      <p:to>
                                        <p:strVal val="visible"/>
                                      </p:to>
                                    </p:set>
                                    <p:animEffect transition="in" filter="blinds(horizontal)">
                                      <p:cBhvr>
                                        <p:cTn id="24" dur="500"/>
                                        <p:tgtEl>
                                          <p:spTgt spid="241674"/>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41675"/>
                                        </p:tgtEl>
                                        <p:attrNameLst>
                                          <p:attrName>style.visibility</p:attrName>
                                        </p:attrNameLst>
                                      </p:cBhvr>
                                      <p:to>
                                        <p:strVal val="visible"/>
                                      </p:to>
                                    </p:set>
                                    <p:animEffect transition="in" filter="blinds(horizontal)">
                                      <p:cBhvr>
                                        <p:cTn id="27" dur="500"/>
                                        <p:tgtEl>
                                          <p:spTgt spid="241675"/>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41676"/>
                                        </p:tgtEl>
                                        <p:attrNameLst>
                                          <p:attrName>style.visibility</p:attrName>
                                        </p:attrNameLst>
                                      </p:cBhvr>
                                      <p:to>
                                        <p:strVal val="visible"/>
                                      </p:to>
                                    </p:set>
                                    <p:animEffect transition="in" filter="blinds(horizontal)">
                                      <p:cBhvr>
                                        <p:cTn id="30" dur="500"/>
                                        <p:tgtEl>
                                          <p:spTgt spid="241676"/>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41677"/>
                                        </p:tgtEl>
                                        <p:attrNameLst>
                                          <p:attrName>style.visibility</p:attrName>
                                        </p:attrNameLst>
                                      </p:cBhvr>
                                      <p:to>
                                        <p:strVal val="visible"/>
                                      </p:to>
                                    </p:set>
                                    <p:animEffect transition="in" filter="blinds(horizontal)">
                                      <p:cBhvr>
                                        <p:cTn id="33" dur="500"/>
                                        <p:tgtEl>
                                          <p:spTgt spid="241677"/>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41678"/>
                                        </p:tgtEl>
                                        <p:attrNameLst>
                                          <p:attrName>style.visibility</p:attrName>
                                        </p:attrNameLst>
                                      </p:cBhvr>
                                      <p:to>
                                        <p:strVal val="visible"/>
                                      </p:to>
                                    </p:set>
                                    <p:animEffect transition="in" filter="blinds(horizontal)">
                                      <p:cBhvr>
                                        <p:cTn id="36" dur="500"/>
                                        <p:tgtEl>
                                          <p:spTgt spid="241678"/>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241679"/>
                                        </p:tgtEl>
                                        <p:attrNameLst>
                                          <p:attrName>style.visibility</p:attrName>
                                        </p:attrNameLst>
                                      </p:cBhvr>
                                      <p:to>
                                        <p:strVal val="visible"/>
                                      </p:to>
                                    </p:set>
                                    <p:animEffect transition="in" filter="blinds(horizontal)">
                                      <p:cBhvr>
                                        <p:cTn id="39" dur="500"/>
                                        <p:tgtEl>
                                          <p:spTgt spid="241679"/>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241680"/>
                                        </p:tgtEl>
                                        <p:attrNameLst>
                                          <p:attrName>style.visibility</p:attrName>
                                        </p:attrNameLst>
                                      </p:cBhvr>
                                      <p:to>
                                        <p:strVal val="visible"/>
                                      </p:to>
                                    </p:set>
                                    <p:animEffect transition="in" filter="blinds(horizontal)">
                                      <p:cBhvr>
                                        <p:cTn id="42" dur="500"/>
                                        <p:tgtEl>
                                          <p:spTgt spid="241680"/>
                                        </p:tgtEl>
                                      </p:cBhvr>
                                    </p:animEffect>
                                  </p:childTnLst>
                                </p:cTn>
                              </p:par>
                            </p:childTnLst>
                          </p:cTn>
                        </p:par>
                        <p:par>
                          <p:cTn id="43" fill="hold" nodeType="afterGroup">
                            <p:stCondLst>
                              <p:cond delay="500"/>
                            </p:stCondLst>
                            <p:childTnLst>
                              <p:par>
                                <p:cTn id="44" presetID="1" presetClass="exit" presetSubtype="0" fill="hold" grpId="0" nodeType="afterEffect">
                                  <p:stCondLst>
                                    <p:cond delay="1000"/>
                                  </p:stCondLst>
                                  <p:childTnLst>
                                    <p:set>
                                      <p:cBhvr>
                                        <p:cTn id="45" dur="1" fill="hold">
                                          <p:stCondLst>
                                            <p:cond delay="0"/>
                                          </p:stCondLst>
                                        </p:cTn>
                                        <p:tgtEl>
                                          <p:spTgt spid="24168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par>
                          <p:cTn id="46" fill="hold" nodeType="afterGroup">
                            <p:stCondLst>
                              <p:cond delay="1500"/>
                            </p:stCondLst>
                            <p:childTnLst>
                              <p:par>
                                <p:cTn id="47" presetID="1" presetClass="exit" presetSubtype="0" fill="hold" grpId="0" nodeType="afterEffect">
                                  <p:stCondLst>
                                    <p:cond delay="1000"/>
                                  </p:stCondLst>
                                  <p:childTnLst>
                                    <p:set>
                                      <p:cBhvr>
                                        <p:cTn id="48" dur="1" fill="hold">
                                          <p:stCondLst>
                                            <p:cond delay="0"/>
                                          </p:stCondLst>
                                        </p:cTn>
                                        <p:tgtEl>
                                          <p:spTgt spid="24167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builtIn="1"/>
                                        </p:tgtEl>
                                      </p:cMediaNode>
                                    </p:audio>
                                  </p:subTnLst>
                                </p:cTn>
                              </p:par>
                            </p:childTnLst>
                          </p:cTn>
                        </p:par>
                        <p:par>
                          <p:cTn id="49" fill="hold" nodeType="afterGroup">
                            <p:stCondLst>
                              <p:cond delay="2500"/>
                            </p:stCondLst>
                            <p:childTnLst>
                              <p:par>
                                <p:cTn id="50" presetID="1" presetClass="exit" presetSubtype="0" fill="hold" grpId="0" nodeType="afterEffect">
                                  <p:stCondLst>
                                    <p:cond delay="1000"/>
                                  </p:stCondLst>
                                  <p:childTnLst>
                                    <p:set>
                                      <p:cBhvr>
                                        <p:cTn id="51" dur="1" fill="hold">
                                          <p:stCondLst>
                                            <p:cond delay="0"/>
                                          </p:stCondLst>
                                        </p:cTn>
                                        <p:tgtEl>
                                          <p:spTgt spid="24167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3500"/>
                            </p:stCondLst>
                            <p:childTnLst>
                              <p:par>
                                <p:cTn id="53" presetID="1" presetClass="exit" presetSubtype="0" fill="hold" grpId="0" nodeType="afterEffect">
                                  <p:stCondLst>
                                    <p:cond delay="1000"/>
                                  </p:stCondLst>
                                  <p:childTnLst>
                                    <p:set>
                                      <p:cBhvr>
                                        <p:cTn id="54" dur="1" fill="hold">
                                          <p:stCondLst>
                                            <p:cond delay="0"/>
                                          </p:stCondLst>
                                        </p:cTn>
                                        <p:tgtEl>
                                          <p:spTgt spid="24167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builtIn="1"/>
                                        </p:tgtEl>
                                      </p:cMediaNode>
                                    </p:audio>
                                  </p:subTnLst>
                                </p:cTn>
                              </p:par>
                            </p:childTnLst>
                          </p:cTn>
                        </p:par>
                        <p:par>
                          <p:cTn id="55" fill="hold" nodeType="afterGroup">
                            <p:stCondLst>
                              <p:cond delay="4500"/>
                            </p:stCondLst>
                            <p:childTnLst>
                              <p:par>
                                <p:cTn id="56" presetID="1" presetClass="exit" presetSubtype="0" fill="hold" grpId="0" nodeType="afterEffect">
                                  <p:stCondLst>
                                    <p:cond delay="1000"/>
                                  </p:stCondLst>
                                  <p:childTnLst>
                                    <p:set>
                                      <p:cBhvr>
                                        <p:cTn id="57" dur="1" fill="hold">
                                          <p:stCondLst>
                                            <p:cond delay="0"/>
                                          </p:stCondLst>
                                        </p:cTn>
                                        <p:tgtEl>
                                          <p:spTgt spid="241676"/>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builtIn="1"/>
                                        </p:tgtEl>
                                      </p:cMediaNode>
                                    </p:audio>
                                  </p:subTnLst>
                                </p:cTn>
                              </p:par>
                            </p:childTnLst>
                          </p:cTn>
                        </p:par>
                        <p:par>
                          <p:cTn id="58" fill="hold" nodeType="afterGroup">
                            <p:stCondLst>
                              <p:cond delay="5500"/>
                            </p:stCondLst>
                            <p:childTnLst>
                              <p:par>
                                <p:cTn id="59" presetID="1" presetClass="exit" presetSubtype="0" fill="hold" grpId="0" nodeType="afterEffect">
                                  <p:stCondLst>
                                    <p:cond delay="1000"/>
                                  </p:stCondLst>
                                  <p:childTnLst>
                                    <p:set>
                                      <p:cBhvr>
                                        <p:cTn id="60" dur="1" fill="hold">
                                          <p:stCondLst>
                                            <p:cond delay="0"/>
                                          </p:stCondLst>
                                        </p:cTn>
                                        <p:tgtEl>
                                          <p:spTgt spid="241675"/>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lick.wav" builtIn="1"/>
                                        </p:tgtEl>
                                      </p:cMediaNode>
                                    </p:audio>
                                  </p:subTnLst>
                                </p:cTn>
                              </p:par>
                            </p:childTnLst>
                          </p:cTn>
                        </p:par>
                        <p:par>
                          <p:cTn id="61" fill="hold" nodeType="afterGroup">
                            <p:stCondLst>
                              <p:cond delay="6500"/>
                            </p:stCondLst>
                            <p:childTnLst>
                              <p:par>
                                <p:cTn id="62" presetID="1" presetClass="exit" presetSubtype="0" fill="hold" grpId="0" nodeType="afterEffect">
                                  <p:stCondLst>
                                    <p:cond delay="1000"/>
                                  </p:stCondLst>
                                  <p:childTnLst>
                                    <p:set>
                                      <p:cBhvr>
                                        <p:cTn id="63" dur="1" fill="hold">
                                          <p:stCondLst>
                                            <p:cond delay="0"/>
                                          </p:stCondLst>
                                        </p:cTn>
                                        <p:tgtEl>
                                          <p:spTgt spid="24167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click.wav" builtIn="1"/>
                                        </p:tgtEl>
                                      </p:cMediaNode>
                                    </p:audio>
                                  </p:subTnLst>
                                </p:cTn>
                              </p:par>
                            </p:childTnLst>
                          </p:cTn>
                        </p:par>
                        <p:par>
                          <p:cTn id="64" fill="hold" nodeType="afterGroup">
                            <p:stCondLst>
                              <p:cond delay="7500"/>
                            </p:stCondLst>
                            <p:childTnLst>
                              <p:par>
                                <p:cTn id="65" presetID="1" presetClass="exit" presetSubtype="0" fill="hold" grpId="0" nodeType="afterEffect">
                                  <p:stCondLst>
                                    <p:cond delay="1000"/>
                                  </p:stCondLst>
                                  <p:childTnLst>
                                    <p:set>
                                      <p:cBhvr>
                                        <p:cTn id="66" dur="1" fill="hold">
                                          <p:stCondLst>
                                            <p:cond delay="0"/>
                                          </p:stCondLst>
                                        </p:cTn>
                                        <p:tgtEl>
                                          <p:spTgt spid="24167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7" fill="hold" nodeType="afterGroup">
                            <p:stCondLst>
                              <p:cond delay="8500"/>
                            </p:stCondLst>
                            <p:childTnLst>
                              <p:par>
                                <p:cTn id="68" presetID="1" presetClass="exit" presetSubtype="0" fill="hold" grpId="0" nodeType="afterEffect">
                                  <p:stCondLst>
                                    <p:cond delay="1000"/>
                                  </p:stCondLst>
                                  <p:childTnLst>
                                    <p:set>
                                      <p:cBhvr>
                                        <p:cTn id="69" dur="1" fill="hold">
                                          <p:stCondLst>
                                            <p:cond delay="0"/>
                                          </p:stCondLst>
                                        </p:cTn>
                                        <p:tgtEl>
                                          <p:spTgt spid="24167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3" name="click.wav" builtIn="1"/>
                                        </p:tgtEl>
                                      </p:cMediaNode>
                                    </p:audio>
                                  </p:subTnLst>
                                </p:cTn>
                              </p:par>
                            </p:childTnLst>
                          </p:cTn>
                        </p:par>
                        <p:par>
                          <p:cTn id="70" fill="hold" nodeType="afterGroup">
                            <p:stCondLst>
                              <p:cond delay="9500"/>
                            </p:stCondLst>
                            <p:childTnLst>
                              <p:par>
                                <p:cTn id="71" presetID="1" presetClass="exit" presetSubtype="0" fill="hold" grpId="0" nodeType="afterEffect">
                                  <p:stCondLst>
                                    <p:cond delay="1000"/>
                                  </p:stCondLst>
                                  <p:childTnLst>
                                    <p:set>
                                      <p:cBhvr>
                                        <p:cTn id="72" dur="1" fill="hold">
                                          <p:stCondLst>
                                            <p:cond delay="0"/>
                                          </p:stCondLst>
                                        </p:cTn>
                                        <p:tgtEl>
                                          <p:spTgt spid="241671"/>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builtIn="1"/>
                                        </p:tgtEl>
                                      </p:cMediaNode>
                                    </p:audio>
                                  </p:subTnLst>
                                </p:cTn>
                              </p:par>
                            </p:childTnLst>
                          </p:cTn>
                        </p:par>
                        <p:par>
                          <p:cTn id="73" fill="hold" nodeType="afterGroup">
                            <p:stCondLst>
                              <p:cond delay="10500"/>
                            </p:stCondLst>
                            <p:childTnLst>
                              <p:par>
                                <p:cTn id="74" presetID="1" presetClass="exit" presetSubtype="0" fill="hold" grpId="0" nodeType="afterEffect">
                                  <p:stCondLst>
                                    <p:cond delay="1000"/>
                                  </p:stCondLst>
                                  <p:childTnLst>
                                    <p:set>
                                      <p:cBhvr>
                                        <p:cTn id="75" dur="1" fill="hold">
                                          <p:stCondLst>
                                            <p:cond delay="0"/>
                                          </p:stCondLst>
                                        </p:cTn>
                                        <p:tgtEl>
                                          <p:spTgt spid="2416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11500"/>
                            </p:stCondLst>
                            <p:childTnLst>
                              <p:par>
                                <p:cTn id="77" presetID="4" presetClass="entr" presetSubtype="16" fill="hold" grpId="0" nodeType="afterEffect">
                                  <p:stCondLst>
                                    <p:cond delay="0"/>
                                  </p:stCondLst>
                                  <p:childTnLst>
                                    <p:set>
                                      <p:cBhvr>
                                        <p:cTn id="78" dur="1" fill="hold">
                                          <p:stCondLst>
                                            <p:cond delay="0"/>
                                          </p:stCondLst>
                                        </p:cTn>
                                        <p:tgtEl>
                                          <p:spTgt spid="241682"/>
                                        </p:tgtEl>
                                        <p:attrNameLst>
                                          <p:attrName>style.visibility</p:attrName>
                                        </p:attrNameLst>
                                      </p:cBhvr>
                                      <p:to>
                                        <p:strVal val="visible"/>
                                      </p:to>
                                    </p:set>
                                    <p:animEffect transition="in" filter="box(in)">
                                      <p:cBhvr>
                                        <p:cTn id="79" dur="500"/>
                                        <p:tgtEl>
                                          <p:spTgt spid="24168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ox(in)">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41669"/>
                                        </p:tgtEl>
                                        <p:attrNameLst>
                                          <p:attrName>style.visibility</p:attrName>
                                        </p:attrNameLst>
                                      </p:cBhvr>
                                      <p:to>
                                        <p:strVal val="visible"/>
                                      </p:to>
                                    </p:set>
                                    <p:animEffect transition="in" filter="randombar(horizontal)">
                                      <p:cBhvr>
                                        <p:cTn id="89" dur="500"/>
                                        <p:tgtEl>
                                          <p:spTgt spid="241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p:bldP spid="241670" grpId="0" animBg="1"/>
      <p:bldP spid="241670" grpId="1" animBg="1"/>
      <p:bldP spid="241671" grpId="0" animBg="1"/>
      <p:bldP spid="241671" grpId="1" animBg="1"/>
      <p:bldP spid="241672" grpId="0" animBg="1"/>
      <p:bldP spid="241672" grpId="1" animBg="1"/>
      <p:bldP spid="241673" grpId="0" animBg="1"/>
      <p:bldP spid="241673" grpId="1" animBg="1"/>
      <p:bldP spid="241674" grpId="0" animBg="1"/>
      <p:bldP spid="241674" grpId="1" animBg="1"/>
      <p:bldP spid="241675" grpId="0" animBg="1"/>
      <p:bldP spid="241675" grpId="1" animBg="1"/>
      <p:bldP spid="241676" grpId="0" animBg="1"/>
      <p:bldP spid="241676" grpId="1" animBg="1"/>
      <p:bldP spid="241677" grpId="0" animBg="1"/>
      <p:bldP spid="241677" grpId="1" animBg="1"/>
      <p:bldP spid="241678" grpId="0" animBg="1"/>
      <p:bldP spid="241678" grpId="1" animBg="1"/>
      <p:bldP spid="241679" grpId="0" animBg="1"/>
      <p:bldP spid="241679" grpId="1" animBg="1"/>
      <p:bldP spid="241680" grpId="0" animBg="1"/>
      <p:bldP spid="241680" grpId="1" animBg="1"/>
      <p:bldP spid="241681" grpId="0" animBg="1"/>
      <p:bldP spid="241682" grpId="0" animBg="1"/>
      <p:bldP spid="2416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20060707144724799649"/>
          <p:cNvPicPr>
            <a:picLocks noChangeAspect="1" noChangeArrowheads="1"/>
          </p:cNvPicPr>
          <p:nvPr/>
        </p:nvPicPr>
        <p:blipFill>
          <a:blip r:embed="rId2"/>
          <a:srcRect/>
          <a:stretch>
            <a:fillRect/>
          </a:stretch>
        </p:blipFill>
        <p:spPr bwMode="auto">
          <a:xfrm>
            <a:off x="0" y="0"/>
            <a:ext cx="9364663" cy="6858000"/>
          </a:xfrm>
          <a:prstGeom prst="rect">
            <a:avLst/>
          </a:prstGeom>
          <a:noFill/>
          <a:ln w="9525">
            <a:solidFill>
              <a:schemeClr val="tx1"/>
            </a:solid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SOA SOA SOA\Khung nen bieu tuong\Khung nen bieu tuong\nen tv 2 (1).jpg"/>
          <p:cNvPicPr>
            <a:picLocks noChangeAspect="1" noChangeArrowheads="1"/>
          </p:cNvPicPr>
          <p:nvPr/>
        </p:nvPicPr>
        <p:blipFill>
          <a:blip r:embed="rId2"/>
          <a:srcRect/>
          <a:stretch>
            <a:fillRect/>
          </a:stretch>
        </p:blipFill>
        <p:spPr bwMode="auto">
          <a:xfrm>
            <a:off x="-6350" y="0"/>
            <a:ext cx="9144000" cy="6629400"/>
          </a:xfrm>
          <a:prstGeom prst="rect">
            <a:avLst/>
          </a:prstGeom>
          <a:noFill/>
          <a:ln w="9525">
            <a:noFill/>
            <a:miter lim="800000"/>
            <a:headEnd/>
            <a:tailEnd/>
          </a:ln>
        </p:spPr>
      </p:pic>
      <p:sp>
        <p:nvSpPr>
          <p:cNvPr id="7" name="Content Placeholder 6"/>
          <p:cNvSpPr txBox="1">
            <a:spLocks/>
          </p:cNvSpPr>
          <p:nvPr/>
        </p:nvSpPr>
        <p:spPr bwMode="auto">
          <a:xfrm>
            <a:off x="1808163" y="2265363"/>
            <a:ext cx="5853112" cy="685800"/>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US" sz="5400" b="1" dirty="0" err="1">
                <a:solidFill>
                  <a:srgbClr val="FF0000"/>
                </a:solidFill>
                <a:latin typeface="Calibri" pitchFamily="34" charset="0"/>
              </a:rPr>
              <a:t>Nhà</a:t>
            </a:r>
            <a:r>
              <a:rPr lang="en-US" sz="5400" b="1" dirty="0">
                <a:solidFill>
                  <a:srgbClr val="FF0000"/>
                </a:solidFill>
                <a:latin typeface="Calibri" pitchFamily="34" charset="0"/>
              </a:rPr>
              <a:t> </a:t>
            </a:r>
            <a:r>
              <a:rPr lang="en-US" sz="5400" b="1" dirty="0" err="1">
                <a:solidFill>
                  <a:srgbClr val="FF0000"/>
                </a:solidFill>
                <a:latin typeface="Calibri" pitchFamily="34" charset="0"/>
              </a:rPr>
              <a:t>T</a:t>
            </a:r>
            <a:r>
              <a:rPr lang="en-US" sz="5400" b="1" dirty="0" err="1" smtClean="0">
                <a:solidFill>
                  <a:srgbClr val="FF0000"/>
                </a:solidFill>
                <a:latin typeface="Calibri" pitchFamily="34" charset="0"/>
              </a:rPr>
              <a:t>rần</a:t>
            </a:r>
            <a:r>
              <a:rPr lang="en-US" sz="5400" b="1" dirty="0" smtClean="0">
                <a:solidFill>
                  <a:srgbClr val="FF0000"/>
                </a:solidFill>
                <a:latin typeface="Calibri" pitchFamily="34" charset="0"/>
              </a:rPr>
              <a:t> </a:t>
            </a:r>
            <a:r>
              <a:rPr lang="en-US" sz="5400" b="1" dirty="0" err="1">
                <a:solidFill>
                  <a:srgbClr val="FF0000"/>
                </a:solidFill>
                <a:latin typeface="Calibri" pitchFamily="34" charset="0"/>
              </a:rPr>
              <a:t>thành</a:t>
            </a:r>
            <a:r>
              <a:rPr lang="en-US" sz="5400" b="1" dirty="0">
                <a:solidFill>
                  <a:srgbClr val="FF0000"/>
                </a:solidFill>
                <a:latin typeface="Calibri" pitchFamily="34" charset="0"/>
              </a:rPr>
              <a:t> </a:t>
            </a:r>
            <a:r>
              <a:rPr lang="en-US" sz="5400" b="1" dirty="0" err="1">
                <a:solidFill>
                  <a:srgbClr val="FF0000"/>
                </a:solidFill>
                <a:latin typeface="Calibri" pitchFamily="34" charset="0"/>
              </a:rPr>
              <a:t>lập</a:t>
            </a:r>
            <a:endParaRPr lang="en-US" sz="5400" b="1" dirty="0">
              <a:solidFill>
                <a:srgbClr val="FF0000"/>
              </a:solidFill>
              <a:latin typeface="Calibri" pitchFamily="34" charset="0"/>
            </a:endParaRPr>
          </a:p>
        </p:txBody>
      </p:sp>
      <p:sp>
        <p:nvSpPr>
          <p:cNvPr id="2" name="Rectangle 1"/>
          <p:cNvSpPr>
            <a:spLocks noChangeArrowheads="1"/>
          </p:cNvSpPr>
          <p:nvPr/>
        </p:nvSpPr>
        <p:spPr bwMode="auto">
          <a:xfrm>
            <a:off x="3783013" y="3429000"/>
            <a:ext cx="1565275" cy="769938"/>
          </a:xfrm>
          <a:prstGeom prst="rect">
            <a:avLst/>
          </a:prstGeom>
          <a:noFill/>
          <a:ln w="9525">
            <a:noFill/>
            <a:miter lim="800000"/>
            <a:headEnd/>
            <a:tailEnd/>
          </a:ln>
        </p:spPr>
        <p:txBody>
          <a:bodyPr wrap="none">
            <a:spAutoFit/>
          </a:bodyPr>
          <a:lstStyle/>
          <a:p>
            <a:pPr>
              <a:buFont typeface="Arial" charset="0"/>
              <a:buNone/>
            </a:pPr>
            <a:r>
              <a:rPr lang="en-US" sz="4400" b="1">
                <a:solidFill>
                  <a:srgbClr val="002060"/>
                </a:solidFill>
              </a:rPr>
              <a:t>SGK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838200" y="304800"/>
            <a:ext cx="7467600" cy="646113"/>
          </a:xfrm>
          <a:prstGeom prst="rect">
            <a:avLst/>
          </a:prstGeom>
          <a:noFill/>
          <a:ln w="9525">
            <a:noFill/>
            <a:miter lim="800000"/>
            <a:headEnd/>
            <a:tailEnd/>
          </a:ln>
        </p:spPr>
        <p:txBody>
          <a:bodyPr>
            <a:spAutoFit/>
          </a:bodyPr>
          <a:lstStyle/>
          <a:p>
            <a:r>
              <a:rPr lang="en-US" sz="3600" b="1">
                <a:solidFill>
                  <a:srgbClr val="FF0000"/>
                </a:solidFill>
              </a:rPr>
              <a:t>1. Hoàn cảnh ra đời của nhà Trần</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6"/>
          <p:cNvSpPr>
            <a:spLocks noChangeArrowheads="1"/>
          </p:cNvSpPr>
          <p:nvPr/>
        </p:nvSpPr>
        <p:spPr bwMode="auto">
          <a:xfrm>
            <a:off x="304800" y="1905000"/>
            <a:ext cx="8534400" cy="2370138"/>
          </a:xfrm>
          <a:prstGeom prst="rect">
            <a:avLst/>
          </a:prstGeom>
          <a:noFill/>
          <a:ln w="9525">
            <a:noFill/>
            <a:miter lim="800000"/>
            <a:headEnd/>
            <a:tailEnd/>
          </a:ln>
        </p:spPr>
        <p:txBody>
          <a:bodyPr>
            <a:spAutoFit/>
          </a:bodyPr>
          <a:lstStyle/>
          <a:p>
            <a:r>
              <a:rPr lang="en-US" sz="5400" b="1">
                <a:solidFill>
                  <a:srgbClr val="0000CC"/>
                </a:solidFill>
              </a:rPr>
              <a:t>Hoàn cảnh nước ta cuối thế kỉ XII như thế nào?</a:t>
            </a:r>
            <a:r>
              <a:rPr lang="en-US" sz="3600" b="1">
                <a:solidFill>
                  <a:srgbClr val="0000CC"/>
                </a:solidFill>
              </a:rPr>
              <a:t/>
            </a:r>
            <a:br>
              <a:rPr lang="en-US" sz="3600" b="1">
                <a:solidFill>
                  <a:srgbClr val="0000CC"/>
                </a:solidFill>
              </a:rPr>
            </a:br>
            <a:r>
              <a:rPr lang="en-US" sz="3600" b="1">
                <a:solidFill>
                  <a:srgbClr val="0000CC"/>
                </a:solidFill>
              </a:rPr>
              <a:t>				</a:t>
            </a:r>
          </a:p>
        </p:txBody>
      </p:sp>
      <p:sp>
        <p:nvSpPr>
          <p:cNvPr id="5126" name="Text Box 24"/>
          <p:cNvSpPr txBox="1">
            <a:spLocks noChangeArrowheads="1"/>
          </p:cNvSpPr>
          <p:nvPr/>
        </p:nvSpPr>
        <p:spPr bwMode="auto">
          <a:xfrm>
            <a:off x="184150" y="1295400"/>
            <a:ext cx="8807450" cy="5262563"/>
          </a:xfrm>
          <a:prstGeom prst="rect">
            <a:avLst/>
          </a:prstGeom>
          <a:solidFill>
            <a:schemeClr val="bg1"/>
          </a:solidFill>
          <a:ln w="9525">
            <a:noFill/>
            <a:miter lim="800000"/>
            <a:headEnd/>
            <a:tailEnd/>
          </a:ln>
        </p:spPr>
        <p:txBody>
          <a:bodyPr>
            <a:spAutoFit/>
          </a:bodyPr>
          <a:lstStyle/>
          <a:p>
            <a:pPr>
              <a:spcBef>
                <a:spcPct val="50000"/>
              </a:spcBef>
            </a:pPr>
            <a:r>
              <a:rPr lang="en-US" sz="4800" b="1"/>
              <a:t>Cuối thế kỉ XII, nhà Lý suy yếu, nội bộ triều </a:t>
            </a:r>
            <a:r>
              <a:rPr lang="vi-VN" sz="4800" b="1"/>
              <a:t>đình</a:t>
            </a:r>
            <a:r>
              <a:rPr lang="en-US" sz="4800" b="1"/>
              <a:t> lục </a:t>
            </a:r>
            <a:r>
              <a:rPr lang="vi-VN" sz="4800" b="1"/>
              <a:t>đục</a:t>
            </a:r>
            <a:r>
              <a:rPr lang="en-US" sz="4800" b="1"/>
              <a:t>, </a:t>
            </a:r>
            <a:r>
              <a:rPr lang="vi-VN" sz="4800" b="1"/>
              <a:t>đời</a:t>
            </a:r>
            <a:r>
              <a:rPr lang="en-US" sz="4800" b="1"/>
              <a:t> sống nhân dân khổ cực, giặc l</a:t>
            </a:r>
            <a:r>
              <a:rPr lang="vi-VN" sz="4800" b="1"/>
              <a:t>ă</a:t>
            </a:r>
            <a:r>
              <a:rPr lang="en-US" sz="4800" b="1"/>
              <a:t>m le xâm l</a:t>
            </a:r>
            <a:r>
              <a:rPr lang="vi-VN" sz="4800" b="1"/>
              <a:t>ược</a:t>
            </a:r>
            <a:r>
              <a:rPr lang="en-US" sz="4800" b="1"/>
              <a:t> n</a:t>
            </a:r>
            <a:r>
              <a:rPr lang="vi-VN" sz="4800" b="1"/>
              <a:t>ước</a:t>
            </a:r>
            <a:r>
              <a:rPr lang="en-US" sz="4800" b="1"/>
              <a:t> ta. Vua Lý phải dựa vào thế lực của nhà Trần (Trần Thủ Độ) </a:t>
            </a:r>
            <a:r>
              <a:rPr lang="vi-VN" sz="4800" b="1"/>
              <a:t>để</a:t>
            </a:r>
            <a:r>
              <a:rPr lang="en-US" sz="4800" b="1"/>
              <a:t> giữ ngai vàng. </a:t>
            </a:r>
          </a:p>
        </p:txBody>
      </p:sp>
      <p:sp>
        <p:nvSpPr>
          <p:cNvPr id="6" name="Rectangle 5"/>
          <p:cNvSpPr>
            <a:spLocks noChangeArrowheads="1"/>
          </p:cNvSpPr>
          <p:nvPr/>
        </p:nvSpPr>
        <p:spPr bwMode="auto">
          <a:xfrm>
            <a:off x="152400" y="0"/>
            <a:ext cx="8839200" cy="1200150"/>
          </a:xfrm>
          <a:prstGeom prst="rect">
            <a:avLst/>
          </a:prstGeom>
          <a:noFill/>
          <a:ln w="9525">
            <a:noFill/>
            <a:miter lim="800000"/>
            <a:headEnd/>
            <a:tailEnd/>
          </a:ln>
        </p:spPr>
        <p:txBody>
          <a:bodyPr>
            <a:spAutoFit/>
          </a:bodyPr>
          <a:lstStyle/>
          <a:p>
            <a:r>
              <a:rPr lang="en-US" sz="3600" b="1">
                <a:solidFill>
                  <a:srgbClr val="FF0000"/>
                </a:solidFill>
              </a:rPr>
              <a:t>Đọc thầm từ “Đến cuối thế kỉ XII...Trần Thủ Độ quyết định”,trả lời câu hỏi: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circle(in)">
                                      <p:cBhvr>
                                        <p:cTn id="12" dur="500"/>
                                        <p:tgtEl>
                                          <p:spTgt spid="5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slide(fromBottom)">
                                      <p:cBhvr>
                                        <p:cTn id="1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152400" y="1765300"/>
            <a:ext cx="8839200" cy="2862263"/>
          </a:xfrm>
          <a:prstGeom prst="rect">
            <a:avLst/>
          </a:prstGeom>
          <a:noFill/>
          <a:ln w="9525">
            <a:noFill/>
            <a:miter lim="800000"/>
            <a:headEnd/>
            <a:tailEnd/>
          </a:ln>
        </p:spPr>
        <p:txBody>
          <a:bodyPr>
            <a:spAutoFit/>
          </a:bodyPr>
          <a:lstStyle/>
          <a:p>
            <a:r>
              <a:rPr lang="en-US" sz="6000" b="1">
                <a:solidFill>
                  <a:srgbClr val="0000CC"/>
                </a:solidFill>
              </a:rPr>
              <a:t>Trong hoàn cảnh đó, nhà Trần đã thay thế nhà Lý như thế nào?	</a:t>
            </a:r>
          </a:p>
        </p:txBody>
      </p:sp>
      <p:sp>
        <p:nvSpPr>
          <p:cNvPr id="6150" name="Text Box 24"/>
          <p:cNvSpPr txBox="1">
            <a:spLocks noChangeArrowheads="1"/>
          </p:cNvSpPr>
          <p:nvPr/>
        </p:nvSpPr>
        <p:spPr bwMode="auto">
          <a:xfrm>
            <a:off x="152400" y="1366838"/>
            <a:ext cx="8839200" cy="4832350"/>
          </a:xfrm>
          <a:prstGeom prst="rect">
            <a:avLst/>
          </a:prstGeom>
          <a:solidFill>
            <a:schemeClr val="bg1"/>
          </a:solidFill>
          <a:ln w="9525">
            <a:noFill/>
            <a:miter lim="800000"/>
            <a:headEnd/>
            <a:tailEnd/>
          </a:ln>
        </p:spPr>
        <p:txBody>
          <a:bodyPr>
            <a:spAutoFit/>
          </a:bodyPr>
          <a:lstStyle/>
          <a:p>
            <a:pPr>
              <a:spcBef>
                <a:spcPct val="50000"/>
              </a:spcBef>
            </a:pPr>
            <a:r>
              <a:rPr lang="en-US" sz="4400" b="1">
                <a:latin typeface="Calibri" pitchFamily="34" charset="0"/>
              </a:rPr>
              <a:t>Vua Lý Huệ </a:t>
            </a:r>
            <a:r>
              <a:rPr lang="en-US" sz="4400" b="1"/>
              <a:t>Tông không có con trai nên truyền ngôi cho con gái là Lý Chiêu Hoàng. Trần Thủ Độ tìm cách cho Lý Chiêu Hoàng lấy Trần Cảnh, rồi nh</a:t>
            </a:r>
            <a:r>
              <a:rPr lang="vi-VN" sz="4400" b="1"/>
              <a:t>ường</a:t>
            </a:r>
            <a:r>
              <a:rPr lang="en-US" sz="4400" b="1"/>
              <a:t> ngôi cho chồng (</a:t>
            </a:r>
            <a:r>
              <a:rPr lang="vi-VN" sz="4400" b="1"/>
              <a:t>đầu</a:t>
            </a:r>
            <a:r>
              <a:rPr lang="en-US" sz="4400" b="1"/>
              <a:t> n</a:t>
            </a:r>
            <a:r>
              <a:rPr lang="vi-VN" sz="4400" b="1"/>
              <a:t>ă</a:t>
            </a:r>
            <a:r>
              <a:rPr lang="en-US" sz="4400" b="1"/>
              <a:t>m 1226). Nhà Trần </a:t>
            </a:r>
            <a:r>
              <a:rPr lang="vi-VN" sz="4400" b="1"/>
              <a:t>được</a:t>
            </a:r>
            <a:r>
              <a:rPr lang="en-US" sz="4400" b="1"/>
              <a:t> thành lập</a:t>
            </a:r>
          </a:p>
        </p:txBody>
      </p:sp>
      <p:sp>
        <p:nvSpPr>
          <p:cNvPr id="19460" name="Rectangle 1"/>
          <p:cNvSpPr>
            <a:spLocks noChangeArrowheads="1"/>
          </p:cNvSpPr>
          <p:nvPr/>
        </p:nvSpPr>
        <p:spPr bwMode="auto">
          <a:xfrm>
            <a:off x="152400" y="152400"/>
            <a:ext cx="8839200" cy="1200150"/>
          </a:xfrm>
          <a:prstGeom prst="rect">
            <a:avLst/>
          </a:prstGeom>
          <a:noFill/>
          <a:ln w="9525">
            <a:noFill/>
            <a:miter lim="800000"/>
            <a:headEnd/>
            <a:tailEnd/>
          </a:ln>
        </p:spPr>
        <p:txBody>
          <a:bodyPr>
            <a:spAutoFit/>
          </a:bodyPr>
          <a:lstStyle/>
          <a:p>
            <a:r>
              <a:rPr lang="en-US" sz="3600" b="1">
                <a:solidFill>
                  <a:srgbClr val="FF0000"/>
                </a:solidFill>
              </a:rPr>
              <a:t>Đọc đoạn từ “Lý Huệ Tông....Nhà Trần được thành lập” và trả lời câu hỏi: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slide(fromBottom)">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amond(in)">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52400" y="6350"/>
            <a:ext cx="7696200" cy="1323975"/>
          </a:xfrm>
          <a:prstGeom prst="rect">
            <a:avLst/>
          </a:prstGeom>
          <a:noFill/>
          <a:ln w="9525">
            <a:noFill/>
            <a:miter lim="800000"/>
            <a:headEnd/>
            <a:tailEnd/>
          </a:ln>
        </p:spPr>
        <p:txBody>
          <a:bodyPr>
            <a:spAutoFit/>
          </a:bodyPr>
          <a:lstStyle/>
          <a:p>
            <a:r>
              <a:rPr lang="en-US" sz="4000" b="1"/>
              <a:t>Đến cuối thế kỉ XII nhà Lý như thế nào?</a:t>
            </a:r>
            <a:endParaRPr lang="en-US" sz="4000"/>
          </a:p>
        </p:txBody>
      </p:sp>
      <p:sp>
        <p:nvSpPr>
          <p:cNvPr id="5" name="Rectangle 4"/>
          <p:cNvSpPr>
            <a:spLocks noChangeArrowheads="1"/>
          </p:cNvSpPr>
          <p:nvPr/>
        </p:nvSpPr>
        <p:spPr bwMode="auto">
          <a:xfrm>
            <a:off x="11113" y="138113"/>
            <a:ext cx="8716962" cy="1323975"/>
          </a:xfrm>
          <a:prstGeom prst="rect">
            <a:avLst/>
          </a:prstGeom>
          <a:solidFill>
            <a:schemeClr val="bg1"/>
          </a:solidFill>
          <a:ln w="9525">
            <a:noFill/>
            <a:miter lim="800000"/>
            <a:headEnd/>
            <a:tailEnd/>
          </a:ln>
        </p:spPr>
        <p:txBody>
          <a:bodyPr>
            <a:spAutoFit/>
          </a:bodyPr>
          <a:lstStyle/>
          <a:p>
            <a:r>
              <a:rPr lang="en-US" sz="4000" b="1">
                <a:solidFill>
                  <a:srgbClr val="0000CC"/>
                </a:solidFill>
              </a:rPr>
              <a:t>Đến cuối thế kỉ XII nhà Lý suy yếu.</a:t>
            </a:r>
          </a:p>
          <a:p>
            <a:endParaRPr lang="en-US" sz="4000">
              <a:solidFill>
                <a:srgbClr val="0000CC"/>
              </a:solidFill>
            </a:endParaRPr>
          </a:p>
        </p:txBody>
      </p:sp>
      <p:sp>
        <p:nvSpPr>
          <p:cNvPr id="3" name="Rectangle 2"/>
          <p:cNvSpPr>
            <a:spLocks noChangeArrowheads="1"/>
          </p:cNvSpPr>
          <p:nvPr/>
        </p:nvSpPr>
        <p:spPr bwMode="auto">
          <a:xfrm>
            <a:off x="304800" y="1146175"/>
            <a:ext cx="8534400" cy="1446213"/>
          </a:xfrm>
          <a:prstGeom prst="rect">
            <a:avLst/>
          </a:prstGeom>
          <a:noFill/>
          <a:ln w="9525">
            <a:noFill/>
            <a:miter lim="800000"/>
            <a:headEnd/>
            <a:tailEnd/>
          </a:ln>
        </p:spPr>
        <p:txBody>
          <a:bodyPr>
            <a:spAutoFit/>
          </a:bodyPr>
          <a:lstStyle/>
          <a:p>
            <a:r>
              <a:rPr lang="en-US" sz="4400" b="1">
                <a:solidFill>
                  <a:srgbClr val="FF0000"/>
                </a:solidFill>
              </a:rPr>
              <a:t>Trong nước triều đình như thế nào? </a:t>
            </a:r>
            <a:endParaRPr lang="en-US" sz="4400">
              <a:solidFill>
                <a:srgbClr val="FF0000"/>
              </a:solidFill>
            </a:endParaRPr>
          </a:p>
        </p:txBody>
      </p:sp>
      <p:sp>
        <p:nvSpPr>
          <p:cNvPr id="4" name="Rectangle 3"/>
          <p:cNvSpPr>
            <a:spLocks noChangeArrowheads="1"/>
          </p:cNvSpPr>
          <p:nvPr/>
        </p:nvSpPr>
        <p:spPr bwMode="auto">
          <a:xfrm>
            <a:off x="114300" y="830263"/>
            <a:ext cx="8915400" cy="2122487"/>
          </a:xfrm>
          <a:prstGeom prst="rect">
            <a:avLst/>
          </a:prstGeom>
          <a:solidFill>
            <a:schemeClr val="bg1"/>
          </a:solidFill>
          <a:ln w="9525">
            <a:noFill/>
            <a:miter lim="800000"/>
            <a:headEnd/>
            <a:tailEnd/>
          </a:ln>
        </p:spPr>
        <p:txBody>
          <a:bodyPr>
            <a:spAutoFit/>
          </a:bodyPr>
          <a:lstStyle/>
          <a:p>
            <a:r>
              <a:rPr lang="en-US" sz="4400" b="1"/>
              <a:t>Trong nước triều đình mâu thuẫn, không chăm lo đời sống nhân dân. </a:t>
            </a:r>
            <a:endParaRPr lang="en-US" sz="4400"/>
          </a:p>
        </p:txBody>
      </p:sp>
      <p:sp>
        <p:nvSpPr>
          <p:cNvPr id="6" name="Rectangle 5"/>
          <p:cNvSpPr>
            <a:spLocks noChangeArrowheads="1"/>
          </p:cNvSpPr>
          <p:nvPr/>
        </p:nvSpPr>
        <p:spPr bwMode="auto">
          <a:xfrm>
            <a:off x="152400" y="3268663"/>
            <a:ext cx="8915400" cy="2124075"/>
          </a:xfrm>
          <a:prstGeom prst="rect">
            <a:avLst/>
          </a:prstGeom>
          <a:noFill/>
          <a:ln w="9525">
            <a:noFill/>
            <a:miter lim="800000"/>
            <a:headEnd/>
            <a:tailEnd/>
          </a:ln>
        </p:spPr>
        <p:txBody>
          <a:bodyPr>
            <a:spAutoFit/>
          </a:bodyPr>
          <a:lstStyle/>
          <a:p>
            <a:r>
              <a:rPr lang="en-US" sz="4400" b="1">
                <a:solidFill>
                  <a:srgbClr val="FF0000"/>
                </a:solidFill>
              </a:rPr>
              <a:t>Nhiều nơi dân nghèo đã làm gì? Bên ngoài quân xâm lược thì như thế nào?. </a:t>
            </a:r>
            <a:endParaRPr lang="en-US" sz="4400">
              <a:solidFill>
                <a:srgbClr val="FF0000"/>
              </a:solidFill>
            </a:endParaRPr>
          </a:p>
        </p:txBody>
      </p:sp>
      <p:sp>
        <p:nvSpPr>
          <p:cNvPr id="10" name="Text Box 24"/>
          <p:cNvSpPr txBox="1">
            <a:spLocks noChangeArrowheads="1"/>
          </p:cNvSpPr>
          <p:nvPr/>
        </p:nvSpPr>
        <p:spPr bwMode="auto">
          <a:xfrm>
            <a:off x="30163" y="2947988"/>
            <a:ext cx="8763000" cy="3046412"/>
          </a:xfrm>
          <a:prstGeom prst="rect">
            <a:avLst/>
          </a:prstGeom>
          <a:solidFill>
            <a:schemeClr val="bg1"/>
          </a:solidFill>
          <a:ln w="9525">
            <a:noFill/>
            <a:miter lim="800000"/>
            <a:headEnd/>
            <a:tailEnd/>
          </a:ln>
        </p:spPr>
        <p:txBody>
          <a:bodyPr>
            <a:spAutoFit/>
          </a:bodyPr>
          <a:lstStyle/>
          <a:p>
            <a:pPr>
              <a:spcBef>
                <a:spcPct val="50000"/>
              </a:spcBef>
            </a:pPr>
            <a:r>
              <a:rPr lang="en-US" sz="4800" b="1">
                <a:solidFill>
                  <a:srgbClr val="0000CC"/>
                </a:solidFill>
              </a:rPr>
              <a:t>Bên ngoài quân xâm lược thường xuyên rình rập. Nhà Trần thành lập thay thế nhà Lý là hợp với lòng dân.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animBg="1"/>
      <p:bldP spid="6"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4"/>
          <p:cNvSpPr txBox="1">
            <a:spLocks noChangeArrowheads="1"/>
          </p:cNvSpPr>
          <p:nvPr/>
        </p:nvSpPr>
        <p:spPr bwMode="auto">
          <a:xfrm>
            <a:off x="228600" y="628650"/>
            <a:ext cx="8763000" cy="6186488"/>
          </a:xfrm>
          <a:prstGeom prst="rect">
            <a:avLst/>
          </a:prstGeom>
          <a:noFill/>
          <a:ln w="9525">
            <a:noFill/>
            <a:miter lim="800000"/>
            <a:headEnd/>
            <a:tailEnd/>
          </a:ln>
        </p:spPr>
        <p:txBody>
          <a:bodyPr>
            <a:spAutoFit/>
          </a:bodyPr>
          <a:lstStyle/>
          <a:p>
            <a:pPr>
              <a:spcBef>
                <a:spcPct val="50000"/>
              </a:spcBef>
            </a:pPr>
            <a:r>
              <a:rPr lang="en-US" sz="4400" b="1"/>
              <a:t>Đến cuối thế kỉ XII nhà Lý suy yếu, trong nước triều đình mâu thuẫn, không chăm lo đời sống nhân dân, nhiều nơi dân nghèo nổi dậy đấu tranh. Bên ngoài quân xâm lược thường xuyên rình rập. Nhà Trần thành lập thay thế nhà Lý là hợp với lòng dân.</a:t>
            </a: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35bca587c7744a4e283f518831e23278cb9f3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1148</Words>
  <Application>Microsoft Office PowerPoint</Application>
  <PresentationFormat>On-screen Show (4:3)</PresentationFormat>
  <Paragraphs>204</Paragraphs>
  <Slides>32</Slides>
  <Notes>9</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Computer</cp:lastModifiedBy>
  <cp:revision>116</cp:revision>
  <dcterms:created xsi:type="dcterms:W3CDTF">2014-11-11T14:02:20Z</dcterms:created>
  <dcterms:modified xsi:type="dcterms:W3CDTF">2018-11-30T09:09:31Z</dcterms:modified>
</cp:coreProperties>
</file>