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05" r:id="rId2"/>
    <p:sldId id="288" r:id="rId3"/>
    <p:sldId id="289" r:id="rId4"/>
    <p:sldId id="294" r:id="rId5"/>
    <p:sldId id="290" r:id="rId6"/>
    <p:sldId id="291" r:id="rId7"/>
    <p:sldId id="261" r:id="rId8"/>
    <p:sldId id="263" r:id="rId9"/>
    <p:sldId id="302" r:id="rId10"/>
    <p:sldId id="269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2" r:id="rId20"/>
    <p:sldId id="283" r:id="rId21"/>
    <p:sldId id="26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FF3300"/>
    <a:srgbClr val="00FFFF"/>
    <a:srgbClr val="663300"/>
    <a:srgbClr val="FFCCFF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451" autoAdjust="0"/>
    <p:restoredTop sz="92248" autoAdjust="0"/>
  </p:normalViewPr>
  <p:slideViewPr>
    <p:cSldViewPr>
      <p:cViewPr>
        <p:scale>
          <a:sx n="66" d="100"/>
          <a:sy n="66" d="100"/>
        </p:scale>
        <p:origin x="-3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0191A8-DCED-420C-A059-F229E00C88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CCB737-EDB2-4A65-8863-EFDA595E72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1E7AA-1725-4028-92D7-56068B9BB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DD02-426A-4211-B724-3C0139830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AFC8AD-7912-414F-86DC-0BF7E5633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07114-8D66-4E40-954B-719C8DC10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C49F8-9072-48C1-B931-1722E97D3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4FB92-E012-42D0-9340-2D8B355B0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4904-9776-40D8-B9FC-4C2FE734E2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65A25-D6AA-48D8-8B2D-5481EEB9C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7DF5-52B3-41EB-B254-7C252486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61D6-A32F-416F-AE75-79CFB7E7B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66E55-E8B2-4B69-8F6A-BF789A218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0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0665BA-6453-45CE-8271-C5C5C5520E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ĐẠO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ĐỨC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16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16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HỢP TÁC VỚI NGƯỜI XUNG QUANH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295400" y="2667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5373" name="Picture 13" descr="hoc n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7696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Theo em trong c«ng viÖc chung, ®Ó c«ng viÖc ®¹t kÕt qu¶ tèt, chóng ta ph¶i lµm viÖc nh­ thÕ nµo?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Chóng ta ph¶i lµm viÖc cïng nhau, cïng hîp t¸c víi mäi ng­êi xung quanh.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BiÕt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hîp t¸c víi nh÷ng ng­êi xung quanh c«ng viÖc sÏ nh­ thÕ nµo?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6" grpId="1"/>
      <p:bldP spid="56327" grpId="0"/>
      <p:bldP spid="56327" grpId="1"/>
      <p:bldP spid="56328" grpId="0"/>
      <p:bldP spid="563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BiÕt hîp t¸c víi nh÷ng ng­êi xung quanh, c«ng viÖc sÏ thuËn lîi vµ ®¹t kÕt qu¶ tèt h¬n.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14400" y="28956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T×m c©u ca dao, tôc ng÷, thµnh ng÷ nãi vÒ viÖc hîp t¸c víi nh÷ng ng­êi xung quanh?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905000" y="2895600"/>
            <a:ext cx="6172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      Mét c©y lµm ch¼ng nªn non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Ba c©y chôm l¹i nªn hßn nói cao.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                                    Tôc ng÷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31242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8" grpId="1"/>
      <p:bldP spid="59399" grpId="0"/>
      <p:bldP spid="594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16764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C©u tôc ng÷:</a:t>
            </a: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“ Mét c©y lµm ch¼ng nªn non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Ba c©y chôm l¹i nªn hßn nói cao”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ý nãi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92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Em hãy tìm thêm các câu tục ngữ, thành ngữ, ca dao có cùng ý nghĩa như câu tục ngữ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1219200"/>
            <a:ext cx="8305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 Bẻ đũa chẳng bẻ được cả nắm.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 Cả bè hơn cây nứa.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 Chung lưng đấu cật – Chung lưng đấu sức.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 Khi đói cùng chung một dạ, khi chết cùng chung một lòng.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 Dân ta nhớ một chữ đồng.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Đồng tình, đồng sức, đồng lòng, đồng minh.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 Đoàn kết, đoàn kết, đại đoàn kết;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Thành công, thành công, đại thành công.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95400" y="6858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Một số câu ca dao, tục ngữ, thành ngữ: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1000" y="5394325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-Đoàn kết gắn bó, sống chết có nhau. 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Dựng nhà cần nhiều người, đánh giặc cần nhiều sức.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folHlink"/>
                </a:solidFill>
                <a:latin typeface="Times New Roman" pitchFamily="18" charset="0"/>
              </a:rPr>
              <a:t>BÀI TẬP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xung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81000" y="1524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a.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04800" y="32766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d.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luôn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28600" y="44958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đ.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Hỗ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04800" y="21336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b.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c.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thay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04800" y="5562600"/>
            <a:ext cx="571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e.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3" grpId="1"/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Bài 1: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Những việc làm thể hiện sự hợp tác với những người xung quanh: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a.  Biết phân công nhiệm vụ cho nhau</a:t>
            </a:r>
            <a:r>
              <a:rPr lang="en-US" sz="2400" b="1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04800" y="25146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d.</a:t>
            </a: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Khi thực hiện công việc chung, luôn bàn  	bạc với mọi người.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đ.  Hỗ trợ, phối hợp với nhau trong công 	 	việc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Bài 2: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Em có tán thành với những ý kiến dưới đây không? Vì sao?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" y="266700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85800" y="38862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c. Chỉ những người kém cỏi mới cần phải hợp tác.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85800" y="5029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 build="allAtOnce"/>
      <p:bldP spid="66566" grpId="1" build="allAtOnce"/>
      <p:bldP spid="66567" grpId="0"/>
      <p:bldP spid="66567" grpId="1"/>
      <p:bldP spid="66568" grpId="0"/>
      <p:bldP spid="66568" grpId="1"/>
      <p:bldP spid="66569" grpId="0"/>
      <p:bldP spid="6656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Bài 2: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Em có tán thành với những ý kiến dưới đây không? Vì sao?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57200" y="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600200" y="38862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c. Chỉ những người kém cỏi mới cần phải hợp tác.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828800" y="50292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228600" y="1600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8600" y="2819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28600" y="3962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5105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6" grpId="0"/>
      <p:bldP spid="39947" grpId="0"/>
      <p:bldP spid="39948" grpId="0" animBg="1"/>
      <p:bldP spid="39949" grpId="0" animBg="1"/>
      <p:bldP spid="39950" grpId="0" animBg="1"/>
      <p:bldP spid="399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289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KIỂM TRA BÀI CŨ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46500" y="3365500"/>
            <a:ext cx="18415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8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3200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Vì sao chúng ta phải tôn trọng  phụ nữ?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632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Người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̣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̃ có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đình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hội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Họ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xứng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đáng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được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mọi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người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6" grpId="1"/>
      <p:bldP spid="49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2000" y="990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Bài 2: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Tán thành với những ý kiến sau: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828800" y="2209800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28600" y="2362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057400" y="3733800"/>
            <a:ext cx="6400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04800" y="3962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0" y="2057400"/>
            <a:ext cx="8915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6400" indent="-406400" algn="just" eaLnBrk="1" hangingPunct="1">
              <a:spcBef>
                <a:spcPct val="50000"/>
              </a:spcBef>
            </a:pPr>
            <a:r>
              <a:rPr lang="en-US" sz="2800" dirty="0"/>
              <a:t>         </a:t>
            </a:r>
            <a:r>
              <a:rPr lang="en-US" sz="2800" b="1" dirty="0" err="1">
                <a:solidFill>
                  <a:srgbClr val="0000FF"/>
                </a:solidFill>
              </a:rPr>
              <a:t>Biết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hợp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xung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quanh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công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việc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sẽ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tốt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     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cây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chẳng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nên</a:t>
            </a:r>
            <a:r>
              <a:rPr lang="en-US" sz="2800" b="1" dirty="0">
                <a:solidFill>
                  <a:srgbClr val="0000FF"/>
                </a:solidFill>
              </a:rPr>
              <a:t> non</a:t>
            </a:r>
            <a:r>
              <a:rPr lang="en-US" sz="2800" b="1" dirty="0" smtClean="0">
                <a:solidFill>
                  <a:srgbClr val="0000FF"/>
                </a:solidFill>
              </a:rPr>
              <a:t>,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             </a:t>
            </a:r>
            <a:r>
              <a:rPr lang="en-US" sz="2800" b="1" dirty="0" err="1">
                <a:solidFill>
                  <a:srgbClr val="0000FF"/>
                </a:solidFill>
              </a:rPr>
              <a:t>Ba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cây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chụm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hòn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núi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cao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 marL="406400" indent="-406400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                                      </a:t>
            </a:r>
            <a:r>
              <a:rPr lang="en-US" sz="2800" b="1" dirty="0" err="1">
                <a:solidFill>
                  <a:srgbClr val="660066"/>
                </a:solidFill>
              </a:rPr>
              <a:t>Tục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ngữ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04800" y="4800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388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TNT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921000"/>
          </a:xfrm>
          <a:prstGeom prst="rect">
            <a:avLst/>
          </a:prstGeom>
          <a:noFill/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HỢP TÁC VỚI NHỮNG NGƯỜI</a:t>
            </a:r>
          </a:p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XUNG QUANH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2286000"/>
            <a:ext cx="8305800" cy="2771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Lớp 5A được giao nhiệm vụ trồng cây ở vườn trường. Cô giáo yêu cầu các bạn cây trồng xong phải ngay ngắn, thẳng hàng.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34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438400" y="1066800"/>
            <a:ext cx="3657600" cy="6175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H" pitchFamily="34" charset="0"/>
              </a:rPr>
              <a:t>1.  T×nh huèng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609600" y="4953000"/>
            <a:ext cx="533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4876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SGK TRANG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7" grpId="0" animBg="1"/>
      <p:bldP spid="583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286000" y="1447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438400" y="1066800"/>
            <a:ext cx="3657600" cy="6175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H" pitchFamily="34" charset="0"/>
              </a:rPr>
              <a:t>1.  T×nh huèng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371600" y="4800600"/>
            <a:ext cx="5562600" cy="15033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.VnTimeH" pitchFamily="34" charset="0"/>
              </a:rPr>
              <a:t>Quan s¸t tranh sgk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.VnTimeH" pitchFamily="34" charset="0"/>
              </a:rPr>
              <a:t>Th¶o luËn nhãm ®«i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62000" y="1828800"/>
            <a:ext cx="7772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1.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Em có nhận xét gì về cách tổ chức trồng cây của mỗi tổ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 2.Với cách làm như vậy, kết quả trồng cây của mỗi tổ sẽ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1" grpId="0" animBg="1"/>
      <p:bldP spid="54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pic>
        <p:nvPicPr>
          <p:cNvPr id="55302" name="Picture 6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486400" cy="49815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324600" y="4800600"/>
            <a:ext cx="1066800" cy="5572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H" pitchFamily="34" charset="0"/>
              </a:rPr>
              <a:t>Tæ 1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447800" y="5486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C©y trång kh«ng th¼ng hµng, ®æ xiªn xÑo, mçi b¹n trång mét c©y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pic>
        <p:nvPicPr>
          <p:cNvPr id="7177" name="Picture 9" descr="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715000" cy="49561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324600" y="5029200"/>
            <a:ext cx="1219200" cy="5572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H" pitchFamily="34" charset="0"/>
              </a:rPr>
              <a:t>Tæ 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295400" y="57912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C©y trång ®øng ngay ng¾n, th¼ng hµng. C¸c b¹n cïng gióp nhau trång c©y.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op tac voi nhung nguoi xung qu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3101975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222" name="Picture 6" descr="Hop tac voi nhung nguoi xung qu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3155950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71800" y="3962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TỔ 1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410200" y="3962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TỔ 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43000" y="45720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T¹i sao tæ 2 c©y trång ®Ñp h¬n c©y trång tæ 1?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14400" y="4724400"/>
            <a:ext cx="731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Tæ 2 trång c©y ®Ñp h¬n v× c¸c b¹n hîp t¸c lµm viÖc víi nhau. Ng­îc l¹i tæ 1, viÖc ai nÊy lµm cho nªn kÕt qu¶ c«ng viÖc kh«ng ®­îc tèt.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8" grpId="1"/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HỢP TÁC VỚI NHỮNG NGƯỜI XUNG QUANH ( TIẾT 1)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LIÊN HỆ THỰC TẾ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Em đã khi nào hợp tác với bạn làm công việc chung gì chưa?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914400" y="27432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Ở lớp em có công việc gì chung?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2"/>
  <p:tag name="VIOLETTITLE" val="HỢP TÁC VỚI NHỮNG NGƯỜI XUNG QUANH(T1)"/>
  <p:tag name="VIOLETLESSON" val="8"/>
  <p:tag name="VIOLETCATID" val="8048934"/>
  <p:tag name="VIOLETSUBJECT" val="Đạo đức 5"/>
  <p:tag name="VIOLETAUTHORID" val="3466747"/>
  <p:tag name="VIOLETAUTHORNAME" val="Chu Thị Soa"/>
  <p:tag name="VIOLETAUTHORAVATAR" val="3466747.jpg"/>
  <p:tag name="VIOLETAUTHORADDRESS" val="Trường TH Thị Trấn - Nghệ An"/>
  <p:tag name="VIOLETDATE" val="2011-12-01 06:02:10"/>
  <p:tag name="VIOLETHIT" val="430"/>
  <p:tag name="VIOLETLIKE" val="0"/>
  <p:tag name="MMPROD_NEXTUNIQUEID" val="10012"/>
  <p:tag name="MMPROD_UIDATA" val="&lt;database version=&quot;7.0&quot;&gt;&lt;object type=&quot;1&quot; unique_id=&quot;10001&quot;&gt;&lt;object type=&quot;8&quot; unique_id=&quot;11219&quot;&gt;&lt;/object&gt;&lt;object type=&quot;2&quot; unique_id=&quot;11220&quot;&gt;&lt;object type=&quot;3&quot; unique_id=&quot;11221&quot;&gt;&lt;property id=&quot;20148&quot; value=&quot;5&quot;/&gt;&lt;property id=&quot;20300&quot; value=&quot;Slide 1&quot;/&gt;&lt;property id=&quot;20307&quot; value=&quot;305&quot;/&gt;&lt;/object&gt;&lt;object type=&quot;3&quot; unique_id=&quot;11222&quot;&gt;&lt;property id=&quot;20148&quot; value=&quot;5&quot;/&gt;&lt;property id=&quot;20300&quot; value=&quot;Slide 2&quot;/&gt;&lt;property id=&quot;20307&quot; value=&quot;288&quot;/&gt;&lt;/object&gt;&lt;object type=&quot;3&quot; unique_id=&quot;11223&quot;&gt;&lt;property id=&quot;20148&quot; value=&quot;5&quot;/&gt;&lt;property id=&quot;20300&quot; value=&quot;Slide 3&quot;/&gt;&lt;property id=&quot;20307&quot; value=&quot;289&quot;/&gt;&lt;/object&gt;&lt;object type=&quot;3&quot; unique_id=&quot;11224&quot;&gt;&lt;property id=&quot;20148&quot; value=&quot;5&quot;/&gt;&lt;property id=&quot;20300&quot; value=&quot;Slide 4&quot;/&gt;&lt;property id=&quot;20307&quot; value=&quot;294&quot;/&gt;&lt;/object&gt;&lt;object type=&quot;3&quot; unique_id=&quot;11225&quot;&gt;&lt;property id=&quot;20148&quot; value=&quot;5&quot;/&gt;&lt;property id=&quot;20300&quot; value=&quot;Slide 5&quot;/&gt;&lt;property id=&quot;20307&quot; value=&quot;290&quot;/&gt;&lt;/object&gt;&lt;object type=&quot;3&quot; unique_id=&quot;11226&quot;&gt;&lt;property id=&quot;20148&quot; value=&quot;5&quot;/&gt;&lt;property id=&quot;20300&quot; value=&quot;Slide 6&quot;/&gt;&lt;property id=&quot;20307&quot; value=&quot;291&quot;/&gt;&lt;/object&gt;&lt;object type=&quot;3&quot; unique_id=&quot;11227&quot;&gt;&lt;property id=&quot;20148&quot; value=&quot;5&quot;/&gt;&lt;property id=&quot;20300&quot; value=&quot;Slide 7&quot;/&gt;&lt;property id=&quot;20307&quot; value=&quot;261&quot;/&gt;&lt;/object&gt;&lt;object type=&quot;3&quot; unique_id=&quot;11228&quot;&gt;&lt;property id=&quot;20148&quot; value=&quot;5&quot;/&gt;&lt;property id=&quot;20300&quot; value=&quot;Slide 8&quot;/&gt;&lt;property id=&quot;20307&quot; value=&quot;263&quot;/&gt;&lt;/object&gt;&lt;object type=&quot;3&quot; unique_id=&quot;11229&quot;&gt;&lt;property id=&quot;20148&quot; value=&quot;5&quot;/&gt;&lt;property id=&quot;20300&quot; value=&quot;Slide 9&quot;/&gt;&lt;property id=&quot;20307&quot; value=&quot;302&quot;/&gt;&lt;/object&gt;&lt;object type=&quot;3&quot; unique_id=&quot;11230&quot;&gt;&lt;property id=&quot;20148&quot; value=&quot;5&quot;/&gt;&lt;property id=&quot;20300&quot; value=&quot;Slide 10&quot;/&gt;&lt;property id=&quot;20307&quot; value=&quot;269&quot;/&gt;&lt;/object&gt;&lt;object type=&quot;3&quot; unique_id=&quot;11231&quot;&gt;&lt;property id=&quot;20148&quot; value=&quot;5&quot;/&gt;&lt;property id=&quot;20300&quot; value=&quot;Slide 11&quot;/&gt;&lt;property id=&quot;20307&quot; value=&quot;292&quot;/&gt;&lt;/object&gt;&lt;object type=&quot;3&quot; unique_id=&quot;11232&quot;&gt;&lt;property id=&quot;20148&quot; value=&quot;5&quot;/&gt;&lt;property id=&quot;20300&quot; value=&quot;Slide 12&quot;/&gt;&lt;property id=&quot;20307&quot; value=&quot;295&quot;/&gt;&lt;/object&gt;&lt;object type=&quot;3&quot; unique_id=&quot;11233&quot;&gt;&lt;property id=&quot;20148&quot; value=&quot;5&quot;/&gt;&lt;property id=&quot;20300&quot; value=&quot;Slide 13&quot;/&gt;&lt;property id=&quot;20307&quot; value=&quot;296&quot;/&gt;&lt;/object&gt;&lt;object type=&quot;3&quot; unique_id=&quot;11234&quot;&gt;&lt;property id=&quot;20148&quot; value=&quot;5&quot;/&gt;&lt;property id=&quot;20300&quot; value=&quot;Slide 14&quot;/&gt;&lt;property id=&quot;20307&quot; value=&quot;297&quot;/&gt;&lt;/object&gt;&lt;object type=&quot;3&quot; unique_id=&quot;11235&quot;&gt;&lt;property id=&quot;20148&quot; value=&quot;5&quot;/&gt;&lt;property id=&quot;20300&quot; value=&quot;Slide 15&quot;/&gt;&lt;property id=&quot;20307&quot; value=&quot;298&quot;/&gt;&lt;/object&gt;&lt;object type=&quot;3&quot; unique_id=&quot;11236&quot;&gt;&lt;property id=&quot;20148&quot; value=&quot;5&quot;/&gt;&lt;property id=&quot;20300&quot; value=&quot;Slide 16&quot;/&gt;&lt;property id=&quot;20307&quot; value=&quot;299&quot;/&gt;&lt;/object&gt;&lt;object type=&quot;3&quot; unique_id=&quot;11237&quot;&gt;&lt;property id=&quot;20148&quot; value=&quot;5&quot;/&gt;&lt;property id=&quot;20300&quot; value=&quot;Slide 17&quot;/&gt;&lt;property id=&quot;20307&quot; value=&quot;300&quot;/&gt;&lt;/object&gt;&lt;object type=&quot;3&quot; unique_id=&quot;11238&quot;&gt;&lt;property id=&quot;20148&quot; value=&quot;5&quot;/&gt;&lt;property id=&quot;20300&quot; value=&quot;Slide 18&quot;/&gt;&lt;property id=&quot;20307&quot; value=&quot;301&quot;/&gt;&lt;/object&gt;&lt;object type=&quot;3&quot; unique_id=&quot;11239&quot;&gt;&lt;property id=&quot;20148&quot; value=&quot;5&quot;/&gt;&lt;property id=&quot;20300&quot; value=&quot;Slide 19&quot;/&gt;&lt;property id=&quot;20307&quot; value=&quot;282&quot;/&gt;&lt;/object&gt;&lt;object type=&quot;3&quot; unique_id=&quot;11240&quot;&gt;&lt;property id=&quot;20148&quot; value=&quot;5&quot;/&gt;&lt;property id=&quot;20300&quot; value=&quot;Slide 20&quot;/&gt;&lt;property id=&quot;20307&quot; value=&quot;283&quot;/&gt;&lt;/object&gt;&lt;object type=&quot;3&quot; unique_id=&quot;11241&quot;&gt;&lt;property id=&quot;20148&quot; value=&quot;5&quot;/&gt;&lt;property id=&quot;20300&quot; value=&quot;Slide 2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892</TotalTime>
  <Words>1079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Wingdings</vt:lpstr>
      <vt:lpstr>.VnTimeH</vt:lpstr>
      <vt:lpstr>.VnTime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JACK_PARROW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MSN</dc:creator>
  <cp:lastModifiedBy>AutoBVT</cp:lastModifiedBy>
  <cp:revision>91</cp:revision>
  <dcterms:created xsi:type="dcterms:W3CDTF">2008-11-29T14:55:02Z</dcterms:created>
  <dcterms:modified xsi:type="dcterms:W3CDTF">2016-01-21T04:50:51Z</dcterms:modified>
</cp:coreProperties>
</file>