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7" r:id="rId2"/>
    <p:sldId id="291" r:id="rId3"/>
    <p:sldId id="258" r:id="rId4"/>
    <p:sldId id="286" r:id="rId5"/>
    <p:sldId id="288" r:id="rId6"/>
    <p:sldId id="289" r:id="rId7"/>
    <p:sldId id="260" r:id="rId8"/>
    <p:sldId id="261" r:id="rId9"/>
    <p:sldId id="262" r:id="rId10"/>
    <p:sldId id="293" r:id="rId11"/>
    <p:sldId id="277" r:id="rId12"/>
    <p:sldId id="264" r:id="rId13"/>
    <p:sldId id="290" r:id="rId14"/>
    <p:sldId id="284" r:id="rId15"/>
    <p:sldId id="267" r:id="rId16"/>
    <p:sldId id="268" r:id="rId17"/>
    <p:sldId id="269" r:id="rId18"/>
    <p:sldId id="278" r:id="rId19"/>
    <p:sldId id="271" r:id="rId20"/>
    <p:sldId id="272" r:id="rId21"/>
    <p:sldId id="285" r:id="rId22"/>
    <p:sldId id="280" r:id="rId23"/>
    <p:sldId id="297" r:id="rId24"/>
    <p:sldId id="298" r:id="rId25"/>
    <p:sldId id="299" r:id="rId26"/>
    <p:sldId id="295" r:id="rId27"/>
    <p:sldId id="275" r:id="rId28"/>
    <p:sldId id="29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6289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89" autoAdjust="0"/>
    <p:restoredTop sz="96774" autoAdjust="0"/>
  </p:normalViewPr>
  <p:slideViewPr>
    <p:cSldViewPr>
      <p:cViewPr>
        <p:scale>
          <a:sx n="66" d="100"/>
          <a:sy n="66" d="100"/>
        </p:scale>
        <p:origin x="-630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A9792-BC79-4681-90EF-754707024B34}" type="datetimeFigureOut">
              <a:rPr lang="en-US" smtClean="0"/>
              <a:pPr/>
              <a:t>11/22/2018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4CA2C-5091-4C52-8DC1-11D8E4BB9A8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4CA2C-5091-4C52-8DC1-11D8E4BB9A82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DD86A-F465-4D02-8BB5-0FC95B6E14E6}" type="datetimeFigureOut">
              <a:rPr lang="en-US" smtClean="0"/>
              <a:pPr/>
              <a:t>11/22/2018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C9345-D4A1-4B18-A1CD-DF4125E04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\Downloads\sai-2.mp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\Downloads\sai-2.mp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\Downloads\Bai%20hat%20Tim%20ban%20than%20-%20Am%20nhac%20lop%201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\Desktop\THVL%20_%20Chuy&#7879;n%20c&#7911;a%20&#272;&#7889;m%20-%20T&#7853;p%20510_%20Gi&#250;p%20&#273;&#7905;%20b&#7841;n%20b&#232;Trim.mp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h-nen-powerpoint-cute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981200"/>
            <a:ext cx="7924800" cy="1828800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en-GB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971800"/>
            <a:ext cx="7848600" cy="2895600"/>
          </a:xfrm>
          <a:noFill/>
        </p:spPr>
        <p:txBody>
          <a:bodyPr>
            <a:normAutofit/>
          </a:bodyPr>
          <a:lstStyle/>
          <a:p>
            <a:r>
              <a:rPr lang="en-GB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MÔN: ĐẠO ĐỨC – </a:t>
            </a:r>
            <a:r>
              <a:rPr lang="en-GB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GB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GB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GB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b="1" smtClean="0">
                <a:solidFill>
                  <a:srgbClr val="46289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en-GB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endParaRPr lang="en-GB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6289C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GB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GB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-suu-tap-nhung-hinh-nen-powerpoint-ve-chu-de-hoc-tap-14842154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9144000" cy="7239000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381000" y="2514600"/>
            <a:ext cx="8229600" cy="396240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267200"/>
          </a:xfrm>
        </p:spPr>
        <p:txBody>
          <a:bodyPr>
            <a:normAutofit/>
          </a:bodyPr>
          <a:lstStyle/>
          <a:p>
            <a:pPr algn="l"/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2018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GB" sz="3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GB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GB" sz="32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b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en-GB" sz="3200" dirty="0" smtClean="0">
                <a:latin typeface="Times New Roman" pitchFamily="18" charset="0"/>
                <a:cs typeface="Times New Roman" pitchFamily="18" charset="0"/>
              </a:rPr>
            </a:b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581400"/>
            <a:ext cx="6477000" cy="2667000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GB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3299" name="Picture 3" descr="DSCF9892"/>
          <p:cNvPicPr>
            <a:picLocks noChangeAspect="1" noChangeArrowheads="1"/>
          </p:cNvPicPr>
          <p:nvPr/>
        </p:nvPicPr>
        <p:blipFill>
          <a:blip r:embed="rId2" cstate="print">
            <a:lum contrast="48000"/>
          </a:blip>
          <a:srcRect l="24603" t="26190" r="18254" b="8202"/>
          <a:stretch>
            <a:fillRect/>
          </a:stretch>
        </p:blipFill>
        <p:spPr bwMode="auto">
          <a:xfrm>
            <a:off x="2971800" y="4343400"/>
            <a:ext cx="2895600" cy="2514600"/>
          </a:xfrm>
          <a:prstGeom prst="rect">
            <a:avLst/>
          </a:prstGeom>
          <a:noFill/>
        </p:spPr>
      </p:pic>
      <p:pic>
        <p:nvPicPr>
          <p:cNvPr id="183300" name="Picture 4" descr="DSCF9898"/>
          <p:cNvPicPr>
            <a:picLocks noChangeAspect="1" noChangeArrowheads="1"/>
          </p:cNvPicPr>
          <p:nvPr/>
        </p:nvPicPr>
        <p:blipFill>
          <a:blip r:embed="rId3" cstate="print">
            <a:lum contrast="48000"/>
          </a:blip>
          <a:srcRect l="14679" t="20795" r="20183" b="3365"/>
          <a:stretch>
            <a:fillRect/>
          </a:stretch>
        </p:blipFill>
        <p:spPr bwMode="auto">
          <a:xfrm>
            <a:off x="6019800" y="4343400"/>
            <a:ext cx="3124200" cy="2514600"/>
          </a:xfrm>
          <a:prstGeom prst="rect">
            <a:avLst/>
          </a:prstGeom>
          <a:noFill/>
        </p:spPr>
      </p:pic>
      <p:pic>
        <p:nvPicPr>
          <p:cNvPr id="183301" name="Picture 5" descr="DSCF9897"/>
          <p:cNvPicPr>
            <a:picLocks noChangeAspect="1" noChangeArrowheads="1"/>
          </p:cNvPicPr>
          <p:nvPr/>
        </p:nvPicPr>
        <p:blipFill>
          <a:blip r:embed="rId4" cstate="print">
            <a:lum contrast="66000"/>
          </a:blip>
          <a:srcRect l="18518" t="23457" r="18518" b="4938"/>
          <a:stretch>
            <a:fillRect/>
          </a:stretch>
        </p:blipFill>
        <p:spPr bwMode="auto">
          <a:xfrm>
            <a:off x="0" y="2209800"/>
            <a:ext cx="2819400" cy="2057400"/>
          </a:xfrm>
          <a:prstGeom prst="rect">
            <a:avLst/>
          </a:prstGeom>
          <a:noFill/>
        </p:spPr>
      </p:pic>
      <p:pic>
        <p:nvPicPr>
          <p:cNvPr id="183302" name="Picture 6" descr="DSCF9896"/>
          <p:cNvPicPr>
            <a:picLocks noChangeAspect="1" noChangeArrowheads="1"/>
          </p:cNvPicPr>
          <p:nvPr/>
        </p:nvPicPr>
        <p:blipFill>
          <a:blip r:embed="rId5" cstate="print">
            <a:lum bright="-6000" contrast="66000"/>
          </a:blip>
          <a:srcRect l="15703" t="20937" r="20660" b="6335"/>
          <a:stretch>
            <a:fillRect/>
          </a:stretch>
        </p:blipFill>
        <p:spPr bwMode="auto">
          <a:xfrm>
            <a:off x="2971800" y="2209800"/>
            <a:ext cx="2895600" cy="2057400"/>
          </a:xfrm>
          <a:prstGeom prst="rect">
            <a:avLst/>
          </a:prstGeom>
          <a:noFill/>
        </p:spPr>
      </p:pic>
      <p:pic>
        <p:nvPicPr>
          <p:cNvPr id="183303" name="Picture 7" descr="DSCF9894"/>
          <p:cNvPicPr>
            <a:picLocks noChangeAspect="1" noChangeArrowheads="1"/>
          </p:cNvPicPr>
          <p:nvPr/>
        </p:nvPicPr>
        <p:blipFill>
          <a:blip r:embed="rId6" cstate="print">
            <a:lum bright="-6000" contrast="60000"/>
          </a:blip>
          <a:srcRect l="23810" t="19048" r="14285" b="9842"/>
          <a:stretch>
            <a:fillRect/>
          </a:stretch>
        </p:blipFill>
        <p:spPr bwMode="auto">
          <a:xfrm>
            <a:off x="6019800" y="2209800"/>
            <a:ext cx="3124200" cy="2057400"/>
          </a:xfrm>
          <a:prstGeom prst="rect">
            <a:avLst/>
          </a:prstGeom>
          <a:noFill/>
        </p:spPr>
      </p:pic>
      <p:pic>
        <p:nvPicPr>
          <p:cNvPr id="183304" name="Picture 8" descr="DSCF9893"/>
          <p:cNvPicPr>
            <a:picLocks noChangeAspect="1" noChangeArrowheads="1"/>
          </p:cNvPicPr>
          <p:nvPr/>
        </p:nvPicPr>
        <p:blipFill>
          <a:blip r:embed="rId7" cstate="print">
            <a:lum bright="-6000" contrast="60000"/>
          </a:blip>
          <a:srcRect l="21849" t="24089" r="18488" b="8684"/>
          <a:stretch>
            <a:fillRect/>
          </a:stretch>
        </p:blipFill>
        <p:spPr bwMode="auto">
          <a:xfrm>
            <a:off x="0" y="4343400"/>
            <a:ext cx="2819400" cy="25146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2954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100" b="1" dirty="0" err="1" smtClean="0">
                <a:latin typeface="Times New Roman" pitchFamily="18" charset="0"/>
              </a:rPr>
              <a:t>Bài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tập</a:t>
            </a:r>
            <a:r>
              <a:rPr lang="en-US" sz="3100" b="1" dirty="0" smtClean="0">
                <a:latin typeface="Times New Roman" pitchFamily="18" charset="0"/>
              </a:rPr>
              <a:t> 2: </a:t>
            </a:r>
            <a:r>
              <a:rPr lang="en-US" sz="3100" b="1" dirty="0" err="1" smtClean="0">
                <a:latin typeface="Times New Roman" pitchFamily="18" charset="0"/>
              </a:rPr>
              <a:t>Quan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sát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tranh</a:t>
            </a:r>
            <a:r>
              <a:rPr lang="en-US" sz="3100" b="1" dirty="0" smtClean="0">
                <a:latin typeface="Times New Roman" pitchFamily="18" charset="0"/>
              </a:rPr>
              <a:t>, </a:t>
            </a:r>
            <a:r>
              <a:rPr lang="en-US" sz="3100" b="1" dirty="0" err="1" smtClean="0">
                <a:latin typeface="Times New Roman" pitchFamily="18" charset="0"/>
              </a:rPr>
              <a:t>đánh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dấu</a:t>
            </a:r>
            <a:r>
              <a:rPr lang="en-US" sz="3100" b="1" dirty="0" smtClean="0">
                <a:latin typeface="Times New Roman" pitchFamily="18" charset="0"/>
              </a:rPr>
              <a:t> + </a:t>
            </a:r>
            <a:r>
              <a:rPr lang="en-US" sz="3100" b="1" dirty="0" err="1" smtClean="0">
                <a:latin typeface="Times New Roman" pitchFamily="18" charset="0"/>
              </a:rPr>
              <a:t>vào</a:t>
            </a:r>
            <a:r>
              <a:rPr lang="en-US" sz="3100" b="1" dirty="0" smtClean="0">
                <a:latin typeface="Times New Roman" pitchFamily="18" charset="0"/>
              </a:rPr>
              <a:t> ô      </a:t>
            </a:r>
            <a:r>
              <a:rPr lang="en-US" sz="3100" b="1" dirty="0" err="1" smtClean="0">
                <a:latin typeface="Times New Roman" pitchFamily="18" charset="0"/>
              </a:rPr>
              <a:t>dưới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những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tranh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thể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hiện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hành</a:t>
            </a:r>
            <a:r>
              <a:rPr lang="en-US" sz="3100" b="1" dirty="0" smtClean="0">
                <a:latin typeface="Times New Roman" pitchFamily="18" charset="0"/>
              </a:rPr>
              <a:t> vi </a:t>
            </a:r>
            <a:r>
              <a:rPr lang="en-US" sz="3100" b="1" dirty="0" err="1" smtClean="0">
                <a:latin typeface="Times New Roman" pitchFamily="18" charset="0"/>
              </a:rPr>
              <a:t>quan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tâm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giúp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đỡ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bạn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và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giải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thích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tại</a:t>
            </a:r>
            <a:r>
              <a:rPr lang="en-US" sz="3100" b="1" dirty="0" smtClean="0">
                <a:latin typeface="Times New Roman" pitchFamily="18" charset="0"/>
              </a:rPr>
              <a:t> </a:t>
            </a:r>
            <a:r>
              <a:rPr lang="en-US" sz="3100" b="1" dirty="0" err="1" smtClean="0">
                <a:latin typeface="Times New Roman" pitchFamily="18" charset="0"/>
              </a:rPr>
              <a:t>sao</a:t>
            </a:r>
            <a:r>
              <a:rPr lang="en-US" sz="3100" b="1" dirty="0" smtClean="0">
                <a:latin typeface="Times New Roman" pitchFamily="18" charset="0"/>
              </a:rPr>
              <a:t>?</a:t>
            </a:r>
            <a:endParaRPr lang="en-GB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0" y="8382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OWER POINT ẢNH NỀN\19fe7bf737319774d8cd6584d0d24796_38455454.background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7" descr="DSCF9897"/>
          <p:cNvPicPr>
            <a:picLocks noChangeAspect="1" noChangeArrowheads="1"/>
          </p:cNvPicPr>
          <p:nvPr/>
        </p:nvPicPr>
        <p:blipFill>
          <a:blip r:embed="rId3" cstate="print">
            <a:lum contrast="66000"/>
          </a:blip>
          <a:srcRect l="18518" t="23457" r="18518" b="4938"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5562600" cy="1447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5715000" y="0"/>
            <a:ext cx="3124200" cy="1276350"/>
            <a:chOff x="2880" y="3516"/>
            <a:chExt cx="2160" cy="804"/>
          </a:xfrm>
        </p:grpSpPr>
        <p:sp>
          <p:nvSpPr>
            <p:cNvPr id="7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3888" y="3516"/>
              <a:ext cx="1152" cy="8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</a:sp3d>
            </a:bodyPr>
            <a:lstStyle/>
            <a:p>
              <a:pPr algn="ctr"/>
              <a:r>
                <a:rPr lang="en-US" sz="3600" kern="10" dirty="0" err="1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latin typeface="Impact"/>
                </a:rPr>
                <a:t>Đúng</a:t>
              </a:r>
              <a:endPara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endParaRPr>
            </a:p>
          </p:txBody>
        </p:sp>
        <p:pic>
          <p:nvPicPr>
            <p:cNvPr id="8" name="Picture 11" descr="SMILE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3552"/>
              <a:ext cx="1065" cy="768"/>
            </a:xfrm>
            <a:prstGeom prst="rect">
              <a:avLst/>
            </a:prstGeom>
            <a:noFill/>
          </p:spPr>
        </p:pic>
      </p:grp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5791200" y="6248400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\update\Untitled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6172200" cy="1447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172200" y="0"/>
            <a:ext cx="2590800" cy="1430338"/>
            <a:chOff x="0" y="3437"/>
            <a:chExt cx="1632" cy="901"/>
          </a:xfrm>
        </p:grpSpPr>
        <p:pic>
          <p:nvPicPr>
            <p:cNvPr id="7" name="Picture 12" descr="sai sai sai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437"/>
              <a:ext cx="1200" cy="901"/>
            </a:xfrm>
            <a:prstGeom prst="rect">
              <a:avLst/>
            </a:prstGeom>
            <a:noFill/>
          </p:spPr>
        </p:pic>
        <p:sp>
          <p:nvSpPr>
            <p:cNvPr id="8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008" y="3553"/>
              <a:ext cx="624" cy="76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</a:sp3d>
            </a:bodyPr>
            <a:lstStyle/>
            <a:p>
              <a:pPr algn="ctr"/>
              <a:r>
                <a:rPr lang="en-US" sz="3600" kern="10" dirty="0" err="1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latin typeface="Impact"/>
                </a:rPr>
                <a:t>Sai</a:t>
              </a:r>
              <a:endPara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endParaRPr>
            </a:p>
          </p:txBody>
        </p:sp>
      </p:grp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0" y="6248400"/>
            <a:ext cx="914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4953000" y="6324600"/>
            <a:ext cx="417512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14" name="sai-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OWER POINT ẢNH NỀN\19fe7bf737319774d8cd6584d0d24796_38455454.background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7" descr="DSCF9894"/>
          <p:cNvPicPr>
            <a:picLocks noChangeAspect="1" noChangeArrowheads="1"/>
          </p:cNvPicPr>
          <p:nvPr/>
        </p:nvPicPr>
        <p:blipFill>
          <a:blip r:embed="rId3" cstate="print">
            <a:lum bright="-6000" contrast="60000"/>
          </a:blip>
          <a:srcRect l="23810" t="19048" r="14285" b="9842"/>
          <a:stretch>
            <a:fillRect/>
          </a:stretch>
        </p:blipFill>
        <p:spPr bwMode="auto">
          <a:xfrm>
            <a:off x="0" y="1371600"/>
            <a:ext cx="9144000" cy="5257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5791200" cy="1295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867400" y="0"/>
            <a:ext cx="2819400" cy="1276350"/>
            <a:chOff x="2880" y="3516"/>
            <a:chExt cx="2160" cy="804"/>
          </a:xfrm>
        </p:grpSpPr>
        <p:sp>
          <p:nvSpPr>
            <p:cNvPr id="7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3888" y="3516"/>
              <a:ext cx="1152" cy="8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</a:sp3d>
            </a:bodyPr>
            <a:lstStyle/>
            <a:p>
              <a:pPr algn="ctr"/>
              <a:r>
                <a:rPr lang="en-US" sz="3600" kern="10" dirty="0" err="1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latin typeface="Impact"/>
                </a:rPr>
                <a:t>Đúng</a:t>
              </a:r>
              <a:endPara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endParaRPr>
            </a:p>
          </p:txBody>
        </p:sp>
        <p:pic>
          <p:nvPicPr>
            <p:cNvPr id="8" name="Picture 16" descr="SMILE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3552"/>
              <a:ext cx="1065" cy="768"/>
            </a:xfrm>
            <a:prstGeom prst="rect">
              <a:avLst/>
            </a:prstGeom>
            <a:noFill/>
          </p:spPr>
        </p:pic>
      </p:grp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5638800" y="5943600"/>
            <a:ext cx="685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DSCF9893"/>
          <p:cNvPicPr>
            <a:picLocks noChangeAspect="1" noChangeArrowheads="1"/>
          </p:cNvPicPr>
          <p:nvPr/>
        </p:nvPicPr>
        <p:blipFill>
          <a:blip r:embed="rId2" cstate="print">
            <a:lum bright="-6000" contrast="60000"/>
          </a:blip>
          <a:srcRect l="21849" t="24089" r="18488" b="8684"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6019800" cy="1371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096000" y="0"/>
            <a:ext cx="2819400" cy="1276350"/>
            <a:chOff x="2880" y="3516"/>
            <a:chExt cx="2160" cy="804"/>
          </a:xfrm>
        </p:grpSpPr>
        <p:sp>
          <p:nvSpPr>
            <p:cNvPr id="7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3888" y="3516"/>
              <a:ext cx="1152" cy="8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latin typeface="Impact"/>
                </a:rPr>
                <a:t>Đúng</a:t>
              </a:r>
            </a:p>
          </p:txBody>
        </p:sp>
        <p:pic>
          <p:nvPicPr>
            <p:cNvPr id="8" name="Picture 16" descr="SMILE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3552"/>
              <a:ext cx="1065" cy="768"/>
            </a:xfrm>
            <a:prstGeom prst="rect">
              <a:avLst/>
            </a:prstGeom>
            <a:noFill/>
          </p:spPr>
        </p:pic>
      </p:grp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3581400" y="6248400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\update\Untitled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5360098"/>
          </a:xfrm>
          <a:prstGeom prst="rect">
            <a:avLst/>
          </a:prstGeom>
          <a:noFill/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4648200" y="6469587"/>
            <a:ext cx="406525" cy="3884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0"/>
            <a:ext cx="57912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6172200" y="0"/>
            <a:ext cx="2590800" cy="1430338"/>
            <a:chOff x="0" y="3437"/>
            <a:chExt cx="1632" cy="901"/>
          </a:xfrm>
        </p:grpSpPr>
        <p:pic>
          <p:nvPicPr>
            <p:cNvPr id="10" name="Picture 12" descr="sai sai sai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437"/>
              <a:ext cx="1200" cy="901"/>
            </a:xfrm>
            <a:prstGeom prst="rect">
              <a:avLst/>
            </a:prstGeom>
            <a:noFill/>
          </p:spPr>
        </p:pic>
        <p:sp>
          <p:nvSpPr>
            <p:cNvPr id="11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1008" y="3553"/>
              <a:ext cx="624" cy="76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latin typeface="Impact"/>
                </a:rPr>
                <a:t>Sai</a:t>
              </a:r>
            </a:p>
          </p:txBody>
        </p:sp>
      </p:grpSp>
      <p:pic>
        <p:nvPicPr>
          <p:cNvPr id="12" name="sai-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2296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DSCF9898"/>
          <p:cNvPicPr>
            <a:picLocks noChangeAspect="1" noChangeArrowheads="1"/>
          </p:cNvPicPr>
          <p:nvPr/>
        </p:nvPicPr>
        <p:blipFill>
          <a:blip r:embed="rId2" cstate="print">
            <a:lum contrast="48000"/>
          </a:blip>
          <a:srcRect l="14679" t="20795" r="20183" b="3365"/>
          <a:stretch>
            <a:fillRect/>
          </a:stretch>
        </p:blipFill>
        <p:spPr bwMode="auto">
          <a:xfrm>
            <a:off x="0" y="1447800"/>
            <a:ext cx="9144000" cy="5181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6019800" cy="1371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096000" y="0"/>
            <a:ext cx="2819400" cy="1276350"/>
            <a:chOff x="2880" y="3516"/>
            <a:chExt cx="2160" cy="804"/>
          </a:xfrm>
        </p:grpSpPr>
        <p:sp>
          <p:nvSpPr>
            <p:cNvPr id="7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3888" y="3516"/>
              <a:ext cx="1152" cy="8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latin typeface="Impact"/>
                </a:rPr>
                <a:t>Đúng</a:t>
              </a:r>
            </a:p>
          </p:txBody>
        </p:sp>
        <p:pic>
          <p:nvPicPr>
            <p:cNvPr id="8" name="Picture 16" descr="SMILE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3552"/>
              <a:ext cx="1065" cy="768"/>
            </a:xfrm>
            <a:prstGeom prst="rect">
              <a:avLst/>
            </a:prstGeom>
            <a:noFill/>
          </p:spPr>
        </p:pic>
      </p:grp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4191000" y="5943600"/>
            <a:ext cx="685800" cy="419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1" name="Picture 3" descr="DSCF9892"/>
          <p:cNvPicPr>
            <a:picLocks noChangeAspect="1" noChangeArrowheads="1"/>
          </p:cNvPicPr>
          <p:nvPr/>
        </p:nvPicPr>
        <p:blipFill>
          <a:blip r:embed="rId2" cstate="print">
            <a:lum contrast="48000"/>
          </a:blip>
          <a:srcRect l="24603" t="26190" r="18254" b="8202"/>
          <a:stretch>
            <a:fillRect/>
          </a:stretch>
        </p:blipFill>
        <p:spPr bwMode="auto">
          <a:xfrm>
            <a:off x="2971800" y="3733800"/>
            <a:ext cx="2819400" cy="3124200"/>
          </a:xfrm>
          <a:prstGeom prst="rect">
            <a:avLst/>
          </a:prstGeom>
          <a:noFill/>
        </p:spPr>
      </p:pic>
      <p:pic>
        <p:nvPicPr>
          <p:cNvPr id="222212" name="Picture 4" descr="DSCF9898"/>
          <p:cNvPicPr>
            <a:picLocks noChangeAspect="1" noChangeArrowheads="1"/>
          </p:cNvPicPr>
          <p:nvPr/>
        </p:nvPicPr>
        <p:blipFill>
          <a:blip r:embed="rId3" cstate="print">
            <a:lum contrast="48000"/>
          </a:blip>
          <a:srcRect l="14679" t="20795" r="20183" b="3365"/>
          <a:stretch>
            <a:fillRect/>
          </a:stretch>
        </p:blipFill>
        <p:spPr bwMode="auto">
          <a:xfrm>
            <a:off x="5867400" y="3733800"/>
            <a:ext cx="3048000" cy="3124200"/>
          </a:xfrm>
          <a:prstGeom prst="rect">
            <a:avLst/>
          </a:prstGeom>
          <a:noFill/>
        </p:spPr>
      </p:pic>
      <p:pic>
        <p:nvPicPr>
          <p:cNvPr id="222213" name="Picture 5" descr="DSCF9897"/>
          <p:cNvPicPr>
            <a:picLocks noChangeAspect="1" noChangeArrowheads="1"/>
          </p:cNvPicPr>
          <p:nvPr/>
        </p:nvPicPr>
        <p:blipFill>
          <a:blip r:embed="rId4" cstate="print">
            <a:lum contrast="66000"/>
          </a:blip>
          <a:srcRect l="18518" t="23457" r="18518" b="4938"/>
          <a:stretch>
            <a:fillRect/>
          </a:stretch>
        </p:blipFill>
        <p:spPr bwMode="auto">
          <a:xfrm>
            <a:off x="0" y="0"/>
            <a:ext cx="2971800" cy="3429000"/>
          </a:xfrm>
          <a:prstGeom prst="rect">
            <a:avLst/>
          </a:prstGeom>
          <a:noFill/>
        </p:spPr>
      </p:pic>
      <p:pic>
        <p:nvPicPr>
          <p:cNvPr id="222214" name="Picture 6" descr="DSCF9896"/>
          <p:cNvPicPr>
            <a:picLocks noChangeAspect="1" noChangeArrowheads="1"/>
          </p:cNvPicPr>
          <p:nvPr/>
        </p:nvPicPr>
        <p:blipFill>
          <a:blip r:embed="rId5" cstate="print">
            <a:lum bright="-6000" contrast="66000"/>
          </a:blip>
          <a:srcRect l="15703" t="20937" r="20660" b="6335"/>
          <a:stretch>
            <a:fillRect/>
          </a:stretch>
        </p:blipFill>
        <p:spPr bwMode="auto">
          <a:xfrm>
            <a:off x="2971800" y="0"/>
            <a:ext cx="3124200" cy="3429000"/>
          </a:xfrm>
          <a:prstGeom prst="rect">
            <a:avLst/>
          </a:prstGeom>
          <a:noFill/>
        </p:spPr>
      </p:pic>
      <p:pic>
        <p:nvPicPr>
          <p:cNvPr id="222215" name="Picture 7" descr="DSCF9894"/>
          <p:cNvPicPr>
            <a:picLocks noChangeAspect="1" noChangeArrowheads="1"/>
          </p:cNvPicPr>
          <p:nvPr/>
        </p:nvPicPr>
        <p:blipFill>
          <a:blip r:embed="rId6" cstate="print">
            <a:lum bright="-6000" contrast="60000"/>
          </a:blip>
          <a:srcRect l="23810" t="19048" r="14285" b="9842"/>
          <a:stretch>
            <a:fillRect/>
          </a:stretch>
        </p:blipFill>
        <p:spPr bwMode="auto">
          <a:xfrm>
            <a:off x="6096000" y="0"/>
            <a:ext cx="3048000" cy="3429000"/>
          </a:xfrm>
          <a:prstGeom prst="rect">
            <a:avLst/>
          </a:prstGeom>
          <a:noFill/>
        </p:spPr>
      </p:pic>
      <p:pic>
        <p:nvPicPr>
          <p:cNvPr id="222216" name="Picture 8" descr="DSCF9893"/>
          <p:cNvPicPr>
            <a:picLocks noChangeAspect="1" noChangeArrowheads="1"/>
          </p:cNvPicPr>
          <p:nvPr/>
        </p:nvPicPr>
        <p:blipFill>
          <a:blip r:embed="rId7" cstate="print">
            <a:lum bright="-6000" contrast="60000"/>
          </a:blip>
          <a:srcRect l="21849" t="24089" r="18488" b="8684"/>
          <a:stretch>
            <a:fillRect/>
          </a:stretch>
        </p:blipFill>
        <p:spPr bwMode="auto">
          <a:xfrm>
            <a:off x="152400" y="3733800"/>
            <a:ext cx="2743200" cy="3124200"/>
          </a:xfrm>
          <a:prstGeom prst="rect">
            <a:avLst/>
          </a:prstGeom>
          <a:noFill/>
        </p:spPr>
      </p:pic>
      <p:sp>
        <p:nvSpPr>
          <p:cNvPr id="222217" name="Rectangle 9"/>
          <p:cNvSpPr>
            <a:spLocks noChangeArrowheads="1"/>
          </p:cNvSpPr>
          <p:nvPr/>
        </p:nvSpPr>
        <p:spPr bwMode="auto">
          <a:xfrm>
            <a:off x="1219200" y="64770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2218" name="Rectangle 10"/>
          <p:cNvSpPr>
            <a:spLocks noChangeArrowheads="1"/>
          </p:cNvSpPr>
          <p:nvPr/>
        </p:nvSpPr>
        <p:spPr bwMode="auto">
          <a:xfrm>
            <a:off x="1905000" y="30480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2219" name="Rectangle 11"/>
          <p:cNvSpPr>
            <a:spLocks noChangeArrowheads="1"/>
          </p:cNvSpPr>
          <p:nvPr/>
        </p:nvSpPr>
        <p:spPr bwMode="auto">
          <a:xfrm>
            <a:off x="7924800" y="29718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222220" name="Rectangle 12"/>
          <p:cNvSpPr>
            <a:spLocks noChangeArrowheads="1"/>
          </p:cNvSpPr>
          <p:nvPr/>
        </p:nvSpPr>
        <p:spPr bwMode="auto">
          <a:xfrm>
            <a:off x="7268980" y="6432030"/>
            <a:ext cx="457200" cy="42597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2221" name="Rectangle 13"/>
          <p:cNvSpPr>
            <a:spLocks noChangeArrowheads="1"/>
          </p:cNvSpPr>
          <p:nvPr/>
        </p:nvSpPr>
        <p:spPr bwMode="auto">
          <a:xfrm>
            <a:off x="4618220" y="30480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2228" name="Rectangle 20"/>
          <p:cNvSpPr>
            <a:spLocks noChangeArrowheads="1"/>
          </p:cNvSpPr>
          <p:nvPr/>
        </p:nvSpPr>
        <p:spPr bwMode="auto">
          <a:xfrm>
            <a:off x="4693170" y="6477000"/>
            <a:ext cx="457200" cy="342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7" grpId="0" animBg="1"/>
      <p:bldP spid="222218" grpId="0" animBg="1"/>
      <p:bldP spid="222219" grpId="0" animBg="1"/>
      <p:bldP spid="222220" grpId="0" animBg="1"/>
      <p:bldP spid="222221" grpId="0" animBg="1"/>
      <p:bldP spid="2222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-suu-tap-nhung-hinh-nen-powerpoint-ve-chu-de-hoc-tap-14842154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3400"/>
            <a:ext cx="9144000" cy="739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1336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304800" y="3200400"/>
            <a:ext cx="8534400" cy="365760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Luôn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vẻ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hòa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sẵn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giúp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gặp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cuộc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giúp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bè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457200"/>
            <a:ext cx="3810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90600" y="0"/>
            <a:ext cx="8153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295400" y="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3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GB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GB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981200"/>
            <a:ext cx="9144000" cy="55399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GB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i hat Tim ban than - Am nhac lop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o-suu-tap-nhung-hinh-nen-powerpoint-ve-chu-de-hoc-tap-14842154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0"/>
            <a:ext cx="9144000" cy="746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14400"/>
            <a:ext cx="9144000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65138" algn="just"/>
            <a:endParaRPr lang="en-US" sz="31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465138" algn="just"/>
            <a:endParaRPr lang="en-US" sz="31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indent="465138" algn="just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ô 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65138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465138"/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          </a:t>
            </a:r>
          </a:p>
          <a:p>
            <a:pPr indent="465138"/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65138"/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65138"/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d.Em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65138"/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đ.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65138"/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953000"/>
            <a:ext cx="381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4419600"/>
            <a:ext cx="381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38800" y="2590800"/>
            <a:ext cx="381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410200"/>
            <a:ext cx="381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5867400"/>
            <a:ext cx="381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6324600"/>
            <a:ext cx="381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3886200"/>
            <a:ext cx="381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" y="3886200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GB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5410200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6324600"/>
            <a:ext cx="381000" cy="381000"/>
          </a:xfrm>
          <a:prstGeom prst="rect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5400" y="0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en-GB" sz="3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3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GB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GB" sz="30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GB" sz="3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sz="3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GB" sz="3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sz="3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GB" sz="3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3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GB" sz="30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828800"/>
            <a:ext cx="9144000" cy="5847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0000FF"/>
                </a:solidFill>
              </a:rPr>
              <a:t>Hoạt</a:t>
            </a:r>
            <a:r>
              <a:rPr lang="en-GB" sz="3200" b="1" dirty="0" smtClean="0">
                <a:solidFill>
                  <a:srgbClr val="0000FF"/>
                </a:solidFill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</a:rPr>
              <a:t>động</a:t>
            </a:r>
            <a:r>
              <a:rPr lang="en-GB" sz="3200" b="1" dirty="0" smtClean="0">
                <a:solidFill>
                  <a:srgbClr val="0000FF"/>
                </a:solidFill>
              </a:rPr>
              <a:t> 3: </a:t>
            </a:r>
            <a:r>
              <a:rPr lang="en-GB" sz="3200" b="1" dirty="0" err="1" smtClean="0">
                <a:solidFill>
                  <a:srgbClr val="0000FF"/>
                </a:solidFill>
              </a:rPr>
              <a:t>Vì</a:t>
            </a:r>
            <a:r>
              <a:rPr lang="en-GB" sz="3200" b="1" dirty="0" smtClean="0">
                <a:solidFill>
                  <a:srgbClr val="0000FF"/>
                </a:solidFill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</a:rPr>
              <a:t>sao</a:t>
            </a:r>
            <a:r>
              <a:rPr lang="en-GB" sz="3200" b="1" dirty="0" smtClean="0">
                <a:solidFill>
                  <a:srgbClr val="0000FF"/>
                </a:solidFill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</a:rPr>
              <a:t>cần</a:t>
            </a:r>
            <a:r>
              <a:rPr lang="en-GB" sz="3200" b="1" dirty="0" smtClean="0">
                <a:solidFill>
                  <a:srgbClr val="0000FF"/>
                </a:solidFill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</a:rPr>
              <a:t>quan</a:t>
            </a:r>
            <a:r>
              <a:rPr lang="en-GB" sz="3200" b="1" dirty="0" smtClean="0">
                <a:solidFill>
                  <a:srgbClr val="0000FF"/>
                </a:solidFill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</a:rPr>
              <a:t>tâm</a:t>
            </a:r>
            <a:r>
              <a:rPr lang="en-GB" sz="3200" b="1" dirty="0" smtClean="0">
                <a:solidFill>
                  <a:srgbClr val="0000FF"/>
                </a:solidFill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</a:rPr>
              <a:t>giúp</a:t>
            </a:r>
            <a:r>
              <a:rPr lang="en-GB" sz="3200" b="1" dirty="0" smtClean="0">
                <a:solidFill>
                  <a:srgbClr val="0000FF"/>
                </a:solidFill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</a:rPr>
              <a:t>đỡ</a:t>
            </a:r>
            <a:r>
              <a:rPr lang="en-GB" sz="3200" b="1" dirty="0" smtClean="0">
                <a:solidFill>
                  <a:srgbClr val="0000FF"/>
                </a:solidFill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</a:rPr>
              <a:t>bạn</a:t>
            </a:r>
            <a:endParaRPr lang="en-GB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-suu-tap-nhung-hinh-nen-powerpoint-ve-chu-de-hoc-tap-14842154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00"/>
            <a:ext cx="9144000" cy="746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0"/>
            <a:ext cx="8534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228600" y="2895600"/>
            <a:ext cx="8534400" cy="396240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tâm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giúp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đỡ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việc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thiết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mỗi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tâm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đến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sẽ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mang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niềm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vui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mình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thêm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thân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thiết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gắn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bó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sym typeface="Wingdings 2" pitchFamily="18" charset="2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3200" b="1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GB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GB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828800"/>
            <a:ext cx="9144000" cy="5847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GB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GB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GB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GB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GB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-suu-tap-nhung-hinh-nen-powerpoint-ve-chu-de-hoc-tap-1484215413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9600"/>
            <a:ext cx="9144000" cy="746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8601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0" y="2133600"/>
            <a:ext cx="7848600" cy="1600200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303455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mù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khuyết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-1524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3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GB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GB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71116_1009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7dba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VL _ Chuyện của Đốm - Tập 510_ Giúp đỡ bạn bèTri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-suu-tap-nhung-hinh-nen-powerpoint-ve-chu-de-hoc-tap-14842154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0"/>
            <a:ext cx="91440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914400"/>
            <a:ext cx="868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685800" y="3200400"/>
            <a:ext cx="7772400" cy="312420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bè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giúp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thêm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3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GB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GB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inh-nen-slide-dep-11_0232163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GB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GB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GB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GB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GB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endParaRPr lang="en-GB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19400"/>
            <a:ext cx="7010400" cy="1752600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en-GB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GB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GB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GB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GB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GB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hinh-anh-dong-Powerpoint-2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7924800" cy="146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-hinh-nen-powerpoint-tuyet-dep-danh-cho-cac-be-mam-non-1487092771-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371600"/>
            <a:ext cx="8686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46289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u="sng" smtClean="0">
                <a:latin typeface="Times New Roman" pitchFamily="18" charset="0"/>
                <a:cs typeface="Times New Roman" pitchFamily="18" charset="0"/>
              </a:rPr>
              <a:t>Đạo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04813"/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D2-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GB" sz="31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1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GB" sz="31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31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sz="31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1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GB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GB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092119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Pictur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-suu-tap-nhung-hinh-nen-powerpoint-ve-chu-de-hoc-tap-14842154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600"/>
            <a:ext cx="9144000" cy="746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763000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1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65138" algn="just" fontAlgn="base">
              <a:spcBef>
                <a:spcPct val="0"/>
              </a:spcBef>
              <a:spcAft>
                <a:spcPct val="0"/>
              </a:spcAft>
            </a:pPr>
            <a:endParaRPr lang="en-US" sz="3100" b="1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4488" algn="just" fontAlgn="base">
              <a:spcBef>
                <a:spcPct val="0"/>
              </a:spcBef>
              <a:spcAft>
                <a:spcPct val="0"/>
              </a:spcAft>
            </a:pPr>
            <a:endParaRPr lang="en-US" sz="31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4488" algn="just" fontAlgn="base">
              <a:spcBef>
                <a:spcPct val="0"/>
              </a:spcBef>
              <a:spcAft>
                <a:spcPct val="0"/>
              </a:spcAft>
            </a:pPr>
            <a:endParaRPr lang="en-US" sz="31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4488" algn="just" fontAlgn="base">
              <a:spcBef>
                <a:spcPct val="0"/>
              </a:spcBef>
              <a:spcAft>
                <a:spcPct val="0"/>
              </a:spcAft>
            </a:pPr>
            <a:endParaRPr lang="en-US" sz="31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4488" algn="just" fontAlgn="base">
              <a:spcBef>
                <a:spcPct val="0"/>
              </a:spcBef>
              <a:spcAft>
                <a:spcPct val="0"/>
              </a:spcAft>
            </a:pPr>
            <a:endParaRPr lang="en-US" sz="31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4488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</a:p>
          <a:p>
            <a:pPr lvl="0" indent="344488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y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sinh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2A.</a:t>
            </a:r>
          </a:p>
          <a:p>
            <a:pPr indent="344488" algn="just" fontAlgn="base">
              <a:spcBef>
                <a:spcPct val="0"/>
              </a:spcBef>
              <a:spcAft>
                <a:spcPct val="0"/>
              </a:spcAft>
            </a:pPr>
            <a:endParaRPr lang="en-US" sz="31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344488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ấy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</a:p>
          <a:p>
            <a:pPr indent="465138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65138" algn="just"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0"/>
            <a:ext cx="868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   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04813"/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52400" y="1676400"/>
            <a:ext cx="88392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GB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endParaRPr kumimoji="0" lang="en-GB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-suu-tap-nhung-hinh-nen-powerpoint-ve-chu-de-hoc-tap-14842154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5800"/>
            <a:ext cx="9144000" cy="754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915400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65138" algn="just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65138" algn="just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65138" algn="just" fontAlgn="base">
              <a:spcBef>
                <a:spcPct val="0"/>
              </a:spcBef>
              <a:spcAft>
                <a:spcPct val="0"/>
              </a:spcAft>
            </a:pPr>
            <a:endParaRPr lang="en-US" sz="28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65138" algn="just" fontAlgn="base">
              <a:spcBef>
                <a:spcPct val="0"/>
              </a:spcBef>
              <a:spcAft>
                <a:spcPct val="0"/>
              </a:spcAft>
            </a:pPr>
            <a:endParaRPr lang="en-US" sz="28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65138" algn="just" fontAlgn="base">
              <a:spcBef>
                <a:spcPct val="0"/>
              </a:spcBef>
              <a:spcAft>
                <a:spcPct val="0"/>
              </a:spcAft>
            </a:pPr>
            <a:endParaRPr lang="en-US" sz="28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65138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bị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ngã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đỡ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?</a:t>
            </a:r>
          </a:p>
          <a:p>
            <a:pPr indent="465138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indent="465138"/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65138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Cường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?</a:t>
            </a:r>
          </a:p>
          <a:p>
            <a:pPr lvl="0" indent="465138"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lvl="0" indent="465138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65138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0"/>
            <a:ext cx="868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   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04813"/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1752600"/>
            <a:ext cx="9144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GB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endParaRPr kumimoji="0" lang="en-GB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-suu-tap-nhung-hinh-nen-powerpoint-ve-chu-de-hoc-tap-14842154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9144000" cy="76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6868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44488"/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44488"/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44488"/>
            <a:endParaRPr lang="en-US" sz="28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44488"/>
            <a:endParaRPr lang="en-US" sz="2800" b="1" u="sng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44488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Hương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?</a:t>
            </a:r>
          </a:p>
          <a:p>
            <a:pPr indent="344488"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44488"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44488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tình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2A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?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sao</a:t>
            </a:r>
            <a:r>
              <a:rPr lang="en-US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?</a:t>
            </a:r>
          </a:p>
          <a:p>
            <a:pPr lvl="0" indent="344488"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2A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0"/>
            <a:ext cx="868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   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04813"/>
            <a:endParaRPr lang="en-US" sz="32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1828800"/>
            <a:ext cx="9144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r>
              <a:rPr kumimoji="0" lang="en-GB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GB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endParaRPr kumimoji="0" lang="en-GB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826</Words>
  <Application>Microsoft Office PowerPoint</Application>
  <PresentationFormat>On-screen Show (4:3)</PresentationFormat>
  <Paragraphs>128</Paragraphs>
  <Slides>28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Hoạt động 1: Kể chuyện                                       Trong giờ ra chơi</vt:lpstr>
      <vt:lpstr>Hoạt động 1: Kể chuyện                                      Trong giờ ra chơi</vt:lpstr>
      <vt:lpstr>Hoạt động 1: Kể chuyện                                  Trong giờ ra chơi</vt:lpstr>
      <vt:lpstr>Slide 7</vt:lpstr>
      <vt:lpstr>Slide 8</vt:lpstr>
      <vt:lpstr>Slide 9</vt:lpstr>
      <vt:lpstr>                             Thứ 2 ngày 5 tháng 11 năm 2018            Đạo đức:      Quan tâm giúp đỡ bạn (Tiết 1)      Kết luận      </vt:lpstr>
      <vt:lpstr>Bài tập 2: Quan sát tranh, đánh dấu + vào ô      dưới những tranh thể hiện hành vi quan tâm giúp đỡ bạn và giải thích tại sao?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Kính chúc quý thầy cô sức khỏe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3w</dc:creator>
  <cp:lastModifiedBy>A</cp:lastModifiedBy>
  <cp:revision>173</cp:revision>
  <dcterms:created xsi:type="dcterms:W3CDTF">2014-04-01T03:52:22Z</dcterms:created>
  <dcterms:modified xsi:type="dcterms:W3CDTF">2018-11-22T02:34:45Z</dcterms:modified>
</cp:coreProperties>
</file>