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2"/>
  </p:notesMasterIdLst>
  <p:sldIdLst>
    <p:sldId id="268" r:id="rId2"/>
    <p:sldId id="267" r:id="rId3"/>
    <p:sldId id="257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3300"/>
    <a:srgbClr val="800000"/>
    <a:srgbClr val="000066"/>
    <a:srgbClr val="FF0066"/>
    <a:srgbClr val="0000FF"/>
    <a:srgbClr val="66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7F16C-75DA-4075-9064-776F967D63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58877-A257-4E86-8A6B-FAD7A6E2F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66343-DF7F-44B0-8845-F55DDA16B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CDBD-65C8-4038-A06A-FE93146A5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0B5EB-2BDC-409F-B6DF-12430BCE6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677C-030D-468D-84D3-A79889DC7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9554D-50DB-425C-9964-09826D09F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E2AAC-D028-44BE-91B6-695D2040A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15C50-EFC0-41A0-9B5A-F15FFC8E9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F1CA3-3F8E-4D41-8EAC-2CAD68F58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C377B-7196-485A-AE11-A81D102C3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55317-8B51-4773-8826-46C65DB46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9F39-1B75-4DBF-9E8D-AA0A9097F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CFD39-28E3-48FC-99F2-849DDB473F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KHOA HỌC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Nam hay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nữ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3" name="Group 33"/>
          <p:cNvGraphicFramePr>
            <a:graphicFrameLocks noGrp="1"/>
          </p:cNvGraphicFramePr>
          <p:nvPr>
            <p:ph/>
          </p:nvPr>
        </p:nvGraphicFramePr>
        <p:xfrm>
          <a:off x="188912" y="381000"/>
          <a:ext cx="8802688" cy="4191000"/>
        </p:xfrm>
        <a:graphic>
          <a:graphicData uri="http://schemas.openxmlformats.org/drawingml/2006/table">
            <a:tbl>
              <a:tblPr/>
              <a:tblGrid>
                <a:gridCol w="2832100"/>
                <a:gridCol w="2986088"/>
                <a:gridCol w="2984500"/>
              </a:tblGrid>
              <a:tr h="730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Cả nam và nữ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152400" y="1095375"/>
            <a:ext cx="2362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2971800" y="1031875"/>
            <a:ext cx="2819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Dịu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tin,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con,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6019800" y="1158875"/>
            <a:ext cx="28194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bú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381000" y="4876800"/>
            <a:ext cx="8382000" cy="1447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      </a:t>
            </a:r>
            <a:r>
              <a:rPr lang="en-US" sz="2800" b="1" u="sng">
                <a:solidFill>
                  <a:srgbClr val="800000"/>
                </a:solidFill>
                <a:latin typeface="Times New Roman" pitchFamily="18" charset="0"/>
              </a:rPr>
              <a:t>Kết luận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: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Giữa nam và nữ có những điểm khác</a:t>
            </a:r>
          </a:p>
          <a:p>
            <a:pPr eaLnBrk="0" hangingPunct="0"/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 biệt về mặt sinh học nhưng cũng có rất nhiều điểm</a:t>
            </a:r>
          </a:p>
          <a:p>
            <a:pPr eaLnBrk="0" hangingPunct="0"/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 chung về mặt xã hội.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5" grpId="0"/>
      <p:bldP spid="35876" grpId="0"/>
      <p:bldP spid="358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514600" y="304800"/>
            <a:ext cx="5715000" cy="838200"/>
          </a:xfrm>
          <a:prstGeom prst="cloudCallout">
            <a:avLst>
              <a:gd name="adj1" fmla="val -31333"/>
              <a:gd name="adj2" fmla="val 151894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1. Nêu ý nghĩa của sự sinh sản?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2. Em hiểu thế nào nếu một cặp bố mẹ không có khả năng sinh con?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8194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Nhờ có sự sinh sản mà các thế hệ trong mỗi gia đình, dòng họ được duy trì kế tiếp nhau.</a:t>
            </a:r>
          </a:p>
        </p:txBody>
      </p:sp>
      <p:pic>
        <p:nvPicPr>
          <p:cNvPr id="46086" name="Picture 6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67400"/>
            <a:ext cx="685800" cy="704850"/>
          </a:xfrm>
          <a:prstGeom prst="rect">
            <a:avLst/>
          </a:prstGeom>
          <a:noFill/>
        </p:spPr>
      </p:pic>
      <p:pic>
        <p:nvPicPr>
          <p:cNvPr id="46087" name="Picture 7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867400"/>
            <a:ext cx="685800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/>
      <p:bldP spid="46083" grpId="1"/>
      <p:bldP spid="46084" grpId="0"/>
      <p:bldP spid="46085" grpId="0"/>
      <p:bldP spid="4608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</a:rPr>
              <a:t>Khởi động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:  *Con người có những giới tính nào?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Con người có hai giới tính: Đó là giới nam và giới nữ.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*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Quan sát hình sau và cho biết đâu là bé trai, đâu là bé gái? Vì sao em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2" grpId="1"/>
      <p:bldP spid="225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SC00447"/>
          <p:cNvPicPr>
            <a:picLocks noChangeAspect="1" noChangeArrowheads="1"/>
          </p:cNvPicPr>
          <p:nvPr/>
        </p:nvPicPr>
        <p:blipFill>
          <a:blip r:embed="rId2"/>
          <a:srcRect l="15834" t="13043" r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990600" y="228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1. Sự khác nhau giữa nam và nữ về mặt sinh học: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990600" y="25908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pic>
        <p:nvPicPr>
          <p:cNvPr id="30731" name="Picture 11" descr="Pictur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1576">
            <a:off x="304800" y="2514600"/>
            <a:ext cx="1419225" cy="1495425"/>
          </a:xfrm>
          <a:prstGeom prst="rect">
            <a:avLst/>
          </a:prstGeom>
          <a:noFill/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990600" y="1066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</a:t>
            </a:r>
            <a:r>
              <a:rPr lang="en-US" sz="3200" b="1">
                <a:solidFill>
                  <a:schemeClr val="hlink"/>
                </a:solidFill>
                <a:latin typeface="Times New Roman" pitchFamily="18" charset="0"/>
              </a:rPr>
              <a:t>- Lớp ta có bao nhiêu bạn trai, bao nhiêu bạn gái?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914400" y="1981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 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Lớp ta có 15 bạn trai và 10 bạn gái.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85800" y="251460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3600" b="1">
                <a:solidFill>
                  <a:schemeClr val="hlink"/>
                </a:solidFill>
                <a:latin typeface="Times New Roman" pitchFamily="18" charset="0"/>
              </a:rPr>
              <a:t>- Nêu một vài điểm giống nhau và khác nhau giữa bạn trai và bạn gái?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990600" y="37338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Bạn trai thường để tóc ngắn, mạnh mẽ, còn nữ thì để tóc dài và yếu ớt, dịu dàng...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04800" y="45720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</a:t>
            </a:r>
            <a:r>
              <a:rPr lang="en-US" sz="3200" b="1">
                <a:solidFill>
                  <a:srgbClr val="66CCFF"/>
                </a:solidFill>
                <a:latin typeface="Times New Roman" pitchFamily="18" charset="0"/>
              </a:rPr>
              <a:t>- Khi một em bé mới sinh dựa vào cơ quan nào của cơ thể để biết được đó là bé trai hay bé gái?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57200" y="56388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Khi một em bé mới sinh ra người ta dựa vào bộ phận sinh dục để biết được đó là bé trai hay bé gái</a:t>
            </a:r>
          </a:p>
        </p:txBody>
      </p:sp>
      <p:sp>
        <p:nvSpPr>
          <p:cNvPr id="3073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762000" cy="609600"/>
          </a:xfrm>
          <a:prstGeom prst="actionButtonEnd">
            <a:avLst/>
          </a:prstGeom>
          <a:solidFill>
            <a:srgbClr val="00FFFF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914400" cy="762000"/>
          </a:xfrm>
          <a:prstGeom prst="actionButtonForwardNext">
            <a:avLst/>
          </a:prstGeom>
          <a:solidFill>
            <a:srgbClr val="00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2" grpId="0"/>
      <p:bldP spid="30732" grpId="1"/>
      <p:bldP spid="30733" grpId="0"/>
      <p:bldP spid="30733" grpId="1"/>
      <p:bldP spid="30734" grpId="0"/>
      <p:bldP spid="30734" grpId="1"/>
      <p:bldP spid="30735" grpId="0"/>
      <p:bldP spid="30735" grpId="1"/>
      <p:bldP spid="30736" grpId="0"/>
      <p:bldP spid="30736" grpId="1"/>
      <p:bldP spid="30737" grpId="1" build="allAtOnce"/>
      <p:bldP spid="30738" grpId="0" animBg="1"/>
      <p:bldP spid="307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Trang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14400" y="3810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1. Sự khác nhau giữa nam và nữ về mặt sinh học: 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762000" y="2590800"/>
            <a:ext cx="7543800" cy="3124200"/>
          </a:xfrm>
          <a:prstGeom prst="flowChartAlternateProcess">
            <a:avLst/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    </a:t>
            </a:r>
          </a:p>
          <a:p>
            <a:pPr algn="ctr" eaLnBrk="0" hangingPunct="0"/>
            <a:r>
              <a:rPr lang="en-US" sz="2800">
                <a:latin typeface="Times New Roman" pitchFamily="18" charset="0"/>
              </a:rPr>
              <a:t>   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Ngoài những đặc điểm chung, giữa nam và nữ </a:t>
            </a:r>
          </a:p>
          <a:p>
            <a:pPr algn="ctr" eaLnBrk="0" hangingPunct="0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có sự khác biệt, trong đó sự khác biệt cơ bản </a:t>
            </a:r>
          </a:p>
          <a:p>
            <a:pPr algn="ctr" eaLnBrk="0" hangingPunct="0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về cấu tạo và chức năng của cơ quan sinh dục. </a:t>
            </a:r>
          </a:p>
          <a:p>
            <a:pPr algn="ctr" eaLnBrk="0" hangingPunct="0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Đến một độ tuổi nhất định, cơ quan sinh dục</a:t>
            </a:r>
          </a:p>
          <a:p>
            <a:pPr algn="ctr" eaLnBrk="0" hangingPunct="0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phát triển làm cho cơ thể nam và nữ có nhiều </a:t>
            </a:r>
          </a:p>
          <a:p>
            <a:pPr algn="ctr" eaLnBrk="0" hangingPunct="0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điểm khác biệt về mặt sinh học.</a:t>
            </a:r>
          </a:p>
          <a:p>
            <a:pPr algn="ctr" eaLnBrk="0" hangingPunct="0"/>
            <a:endParaRPr lang="en-US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Trang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248400" y="304800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Nam thường có râu, cơ quan sinh dục nam tạo ra tinh tùng.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248400" y="4724400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Nữ có kinh nguyệt, cơ quan sinh dục nữ tạo ra trứng.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1. Sự khác nhau giữa nam và nữ về mặt sinh học: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2133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2. Sự khác nhau giữa nam và nữ về mặt xã hội: </a:t>
            </a:r>
          </a:p>
        </p:txBody>
      </p:sp>
      <p:pic>
        <p:nvPicPr>
          <p:cNvPr id="32776" name="Picture 8" descr="Pictur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1576">
            <a:off x="304800" y="2286000"/>
            <a:ext cx="1419225" cy="1495425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 Nêu một số điểm khác biệt giữa nam và nữ về mặt sinh học?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143000" y="3276600"/>
            <a:ext cx="7772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 Cơ thể nam thường rắn chắc khoẻ mạnh, cao to. Còn cơ thể nữ thường mềm mại, nhỏ nhắn, dịu dàng.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295400" y="4876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Trò chơi: “Ai nhanh , ai đúng”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143000" y="57150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Hai đội tham gia chơi theo yêu cầu SGK, đính các thẻ từ vào bảng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5" grpId="0"/>
      <p:bldP spid="32777" grpId="0"/>
      <p:bldP spid="32777" grpId="1"/>
      <p:bldP spid="32778" grpId="0"/>
      <p:bldP spid="32778" grpId="1"/>
      <p:bldP spid="327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4104"/>
  <p:tag name="VIOLETTITLE" val="Khoa học 5- Bài 2- Nam hay nu"/>
  <p:tag name="VIOLETLESSON" val="2"/>
  <p:tag name="VIOLETCATID" val="8048938"/>
  <p:tag name="VIOLETSUBJECT" val="Khoa học 5"/>
  <p:tag name="VIOLETAUTHORID" val="3599053"/>
  <p:tag name="VIOLETAUTHORNAME" val="Nguyễn Thơ Văn"/>
  <p:tag name="VIOLETAUTHORAVATAR" val="3599053.jpg"/>
  <p:tag name="VIOLETAUTHORADDRESS" val="Trường Tiểu học Phú Thọ B - Đồng Tháp"/>
  <p:tag name="VIOLETAUTHORHOMEPAGE" val="http://nguyenthovanptb.violet.vn"/>
  <p:tag name="VIOLETDATE" val="2013-12-29 05:24:05"/>
  <p:tag name="VIOLETHIT" val="135"/>
  <p:tag name="VIOLETLIKE" val="0"/>
  <p:tag name="MMPROD_NEXTUNIQUEID" val="10010"/>
  <p:tag name="MMPROD_UIDATA" val="&lt;database version=&quot;7.0&quot;&gt;&lt;object type=&quot;1&quot; unique_id=&quot;10001&quot;&gt;&lt;object type=&quot;8&quot; unique_id=&quot;10098&quot;&gt;&lt;/object&gt;&lt;object type=&quot;2&quot; unique_id=&quot;10099&quot;&gt;&lt;object type=&quot;3&quot; unique_id=&quot;10100&quot;&gt;&lt;property id=&quot;20148&quot; value=&quot;5&quot;/&gt;&lt;property id=&quot;20300&quot; value=&quot;Slide 1&quot;/&gt;&lt;property id=&quot;20307&quot; value=&quot;268&quot;/&gt;&lt;/object&gt;&lt;object type=&quot;3&quot; unique_id=&quot;10101&quot;&gt;&lt;property id=&quot;20148&quot; value=&quot;5&quot;/&gt;&lt;property id=&quot;20300&quot; value=&quot;Slide 2&quot;/&gt;&lt;property id=&quot;20307&quot; value=&quot;267&quot;/&gt;&lt;/object&gt;&lt;object type=&quot;3&quot; unique_id=&quot;10102&quot;&gt;&lt;property id=&quot;20148&quot; value=&quot;5&quot;/&gt;&lt;property id=&quot;20300&quot; value=&quot;Slide 3&quot;/&gt;&lt;property id=&quot;20307&quot; value=&quot;257&quot;/&gt;&lt;/object&gt;&lt;object type=&quot;3&quot; unique_id=&quot;10103&quot;&gt;&lt;property id=&quot;20148&quot; value=&quot;5&quot;/&gt;&lt;property id=&quot;20300&quot; value=&quot;Slide 4&quot;/&gt;&lt;property id=&quot;20307&quot; value=&quot;259&quot;/&gt;&lt;/object&gt;&lt;object type=&quot;3&quot; unique_id=&quot;10104&quot;&gt;&lt;property id=&quot;20148&quot; value=&quot;5&quot;/&gt;&lt;property id=&quot;20300&quot; value=&quot;Slide 5&quot;/&gt;&lt;property id=&quot;20307&quot; value=&quot;260&quot;/&gt;&lt;/object&gt;&lt;object type=&quot;3&quot; unique_id=&quot;10105&quot;&gt;&lt;property id=&quot;20148&quot; value=&quot;5&quot;/&gt;&lt;property id=&quot;20300&quot; value=&quot;Slide 6&quot;/&gt;&lt;property id=&quot;20307&quot; value=&quot;263&quot;/&gt;&lt;/object&gt;&lt;object type=&quot;3&quot; unique_id=&quot;10106&quot;&gt;&lt;property id=&quot;20148&quot; value=&quot;5&quot;/&gt;&lt;property id=&quot;20300&quot; value=&quot;Slide 7&quot;/&gt;&lt;property id=&quot;20307&quot; value=&quot;261&quot;/&gt;&lt;/object&gt;&lt;object type=&quot;3&quot; unique_id=&quot;10107&quot;&gt;&lt;property id=&quot;20148&quot; value=&quot;5&quot;/&gt;&lt;property id=&quot;20300&quot; value=&quot;Slide 8&quot;/&gt;&lt;property id=&quot;20307&quot; value=&quot;264&quot;/&gt;&lt;/object&gt;&lt;object type=&quot;3&quot; unique_id=&quot;10108&quot;&gt;&lt;property id=&quot;20148&quot; value=&quot;5&quot;/&gt;&lt;property id=&quot;20300&quot; value=&quot;Slide 9&quot;/&gt;&lt;property id=&quot;20307&quot; value=&quot;262&quot;/&gt;&lt;/object&gt;&lt;object type=&quot;3&quot; unique_id=&quot;10109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595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Tahoma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Netcom Co., Lttd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Netcom</dc:creator>
  <cp:lastModifiedBy>AutoBVT</cp:lastModifiedBy>
  <cp:revision>25</cp:revision>
  <dcterms:created xsi:type="dcterms:W3CDTF">2010-09-02T12:49:15Z</dcterms:created>
  <dcterms:modified xsi:type="dcterms:W3CDTF">2016-04-25T09:51:42Z</dcterms:modified>
</cp:coreProperties>
</file>