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382" r:id="rId2"/>
    <p:sldId id="344" r:id="rId3"/>
    <p:sldId id="373" r:id="rId4"/>
    <p:sldId id="378" r:id="rId5"/>
    <p:sldId id="379" r:id="rId6"/>
    <p:sldId id="383" r:id="rId7"/>
    <p:sldId id="380" r:id="rId8"/>
    <p:sldId id="386" r:id="rId9"/>
    <p:sldId id="384" r:id="rId10"/>
    <p:sldId id="385" r:id="rId11"/>
    <p:sldId id="381" r:id="rId12"/>
    <p:sldId id="365" r:id="rId13"/>
    <p:sldId id="366" r:id="rId14"/>
    <p:sldId id="372" r:id="rId15"/>
    <p:sldId id="371" r:id="rId16"/>
    <p:sldId id="376" r:id="rId17"/>
  </p:sldIdLst>
  <p:sldSz cx="9144000" cy="6858000" type="screen4x3"/>
  <p:notesSz cx="6953250" cy="923448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8A3B2"/>
    <a:srgbClr val="969696"/>
    <a:srgbClr val="808080"/>
    <a:srgbClr val="000000"/>
    <a:srgbClr val="1C1C1C"/>
    <a:srgbClr val="5F5F5F"/>
    <a:srgbClr val="00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585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defTabSz="925513">
              <a:defRPr sz="1200" b="0"/>
            </a:lvl1pPr>
          </a:lstStyle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/>
            </a:lvl1pPr>
          </a:lstStyle>
          <a:p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defTabSz="925513">
              <a:defRPr sz="1200" b="0"/>
            </a:lvl1pPr>
          </a:lstStyle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093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/>
            </a:lvl1pPr>
          </a:lstStyle>
          <a:p>
            <a:fld id="{72E5B342-8A69-411F-AE14-75A562411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74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defTabSz="925513"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626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defTabSz="925513"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093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/>
            </a:lvl1pPr>
          </a:lstStyle>
          <a:p>
            <a:fld id="{A4940BA4-6FC2-4B20-AC0D-AD3795CEA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008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89C-D1FF-4E13-B081-8C681B15F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2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0D4B-BDBC-4025-A70B-6A753583E3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2973-6A38-416E-932F-CEAB0C7A3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4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A7B0D52-B64C-4F8B-8A30-CB16B7F59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59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FECD-AC43-4B7A-AEE2-E011F1A8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53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7D02-E4E4-47B1-A4F1-450A2C357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2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A223-8250-4EB3-992B-48B862B7B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0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2ADD-E086-417A-AE0F-A38D35AF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83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0BA2-601E-4A52-BF0F-50605E50A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46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5A2A-0811-4671-A73F-D360AA921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10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1B40-CC64-41D9-9DA1-A3B942228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68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23A1-02C3-4611-B8CB-AC9D4C8BD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89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663B-6CF0-40DB-B0E7-4C68C52F8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79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8600"/>
            <a:ext cx="3962400" cy="3200400"/>
          </a:xfrm>
          <a:prstGeom prst="rect">
            <a:avLst/>
          </a:prstGeom>
        </p:spPr>
      </p:pic>
      <p:pic>
        <p:nvPicPr>
          <p:cNvPr id="5" name="Picture 4" descr="catb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81400"/>
            <a:ext cx="4572000" cy="2971800"/>
          </a:xfrm>
          <a:prstGeom prst="rect">
            <a:avLst/>
          </a:prstGeom>
        </p:spPr>
      </p:pic>
      <p:pic>
        <p:nvPicPr>
          <p:cNvPr id="6" name="Picture 5" descr="cao222s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42862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Hoa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chuối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908720"/>
            <a:ext cx="6654237" cy="441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37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78178" name="Picture 2" descr="Hoa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179" name="Picture 3" descr="Rungxanhhoach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192" y="1200"/>
            <a:chExt cx="2688" cy="2180"/>
          </a:xfrm>
        </p:grpSpPr>
        <p:pic>
          <p:nvPicPr>
            <p:cNvPr id="178181" name="Picture 5" descr="hoaban_8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2688" cy="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2" name="Picture 6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824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3" name="Picture 7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76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4" name="Picture 8" descr="ong mat mot min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20"/>
              <a:ext cx="192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5" name="Picture 9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6" name="Picture 10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11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7" name="Picture 11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72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8" name="Picture 12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89" name="Picture 13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064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0" name="Picture 14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7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1" name="Picture 15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544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2" name="Picture 16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4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3" name="Picture 17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4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4" name="Picture 18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544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5" name="Picture 19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64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6" name="Picture 20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44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7" name="Picture 21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40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8" name="Picture 22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199" name="Picture 23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63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0" name="Picture 24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776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1" name="Picture 25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632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2" name="Picture 26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976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3" name="Picture 27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4" name="Picture 28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1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5" name="Picture 29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8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206" name="Picture 30" descr="ong mat mot m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1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oa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3" name="Picture 3" descr="ong mat mot mi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85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4" name="Picture 4" descr="ong mat mot mi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ong mat mot mi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6" name="Picture 6" descr="ong mat mot m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7" name="Picture 7" descr="ong mat mot mi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Picture 8" descr="ong mat mot mi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066800"/>
            <a:ext cx="50641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09" name="Picture 9" descr="ong mat mot mi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7620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ong mat mot min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9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9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9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9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9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1571965"/>
            <a:ext cx="8064896" cy="3915218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919788" y="409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1042988" y="565150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1042988" y="2298467"/>
            <a:ext cx="734481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C00000"/>
                </a:solidFill>
              </a:rPr>
              <a:t>Nội</a:t>
            </a:r>
            <a:r>
              <a:rPr lang="en-US" sz="2800" dirty="0" smtClean="0">
                <a:solidFill>
                  <a:srgbClr val="C00000"/>
                </a:solidFill>
              </a:rPr>
              <a:t> dung</a:t>
            </a:r>
          </a:p>
          <a:p>
            <a:pPr algn="just">
              <a:spcBef>
                <a:spcPct val="50000"/>
              </a:spcBef>
            </a:pPr>
            <a:r>
              <a:rPr lang="en-US" sz="2800" b="0" i="1" dirty="0" err="1" smtClean="0">
                <a:solidFill>
                  <a:srgbClr val="0000FF"/>
                </a:solidFill>
              </a:rPr>
              <a:t>Bài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thơ</a:t>
            </a:r>
            <a:r>
              <a:rPr lang="en-US" sz="2800" b="0" i="1" dirty="0" smtClean="0">
                <a:solidFill>
                  <a:srgbClr val="0000FF"/>
                </a:solidFill>
              </a:rPr>
              <a:t> ca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ngợi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phẩm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chất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đáng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quý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của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bầy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ong</a:t>
            </a:r>
            <a:r>
              <a:rPr lang="en-US" sz="2800" b="0" i="1" dirty="0" smtClean="0">
                <a:solidFill>
                  <a:srgbClr val="0000FF"/>
                </a:solidFill>
              </a:rPr>
              <a:t>: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cần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cù</a:t>
            </a:r>
            <a:r>
              <a:rPr lang="en-US" sz="2800" b="0" i="1" dirty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làm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việc</a:t>
            </a:r>
            <a:r>
              <a:rPr lang="en-US" sz="2800" b="0" i="1" dirty="0" smtClean="0">
                <a:solidFill>
                  <a:srgbClr val="0000FF"/>
                </a:solidFill>
              </a:rPr>
              <a:t>,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tìm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hoa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gây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mật</a:t>
            </a:r>
            <a:r>
              <a:rPr lang="en-US" sz="2800" b="0" i="1" dirty="0" smtClean="0">
                <a:solidFill>
                  <a:srgbClr val="0000FF"/>
                </a:solidFill>
              </a:rPr>
              <a:t>,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giữ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hộ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cho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người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những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mùa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hoa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đã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tàn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phai</a:t>
            </a:r>
            <a:r>
              <a:rPr lang="en-US" sz="2800" b="0" i="1" dirty="0" smtClean="0">
                <a:solidFill>
                  <a:srgbClr val="0000FF"/>
                </a:solidFill>
              </a:rPr>
              <a:t>,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để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lại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hương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thơm</a:t>
            </a:r>
            <a:r>
              <a:rPr lang="en-US" sz="2800" b="0" i="1" dirty="0" smtClean="0">
                <a:solidFill>
                  <a:srgbClr val="0000FF"/>
                </a:solidFill>
              </a:rPr>
              <a:t>,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vị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ngọt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cho</a:t>
            </a:r>
            <a:r>
              <a:rPr lang="en-US" sz="2800" b="0" i="1" dirty="0" smtClean="0">
                <a:solidFill>
                  <a:srgbClr val="0000FF"/>
                </a:solidFill>
              </a:rPr>
              <a:t> </a:t>
            </a:r>
            <a:r>
              <a:rPr lang="en-US" sz="2800" b="0" i="1" dirty="0" err="1" smtClean="0">
                <a:solidFill>
                  <a:srgbClr val="0000FF"/>
                </a:solidFill>
              </a:rPr>
              <a:t>đời</a:t>
            </a:r>
            <a:r>
              <a:rPr lang="en-US" sz="2800" b="0" i="1" dirty="0" smtClean="0">
                <a:solidFill>
                  <a:srgbClr val="0000FF"/>
                </a:solidFill>
              </a:rPr>
              <a:t>.</a:t>
            </a:r>
            <a:endParaRPr lang="en-US" sz="2800" b="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6158082" y="736856"/>
            <a:ext cx="233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166550" y="2291018"/>
            <a:ext cx="1366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1304926" y="1536153"/>
            <a:ext cx="6651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400" b="0" i="1" dirty="0">
              <a:solidFill>
                <a:srgbClr val="0000CC"/>
              </a:solidFill>
              <a:latin typeface="Tahoma" pitchFamily="34" charset="0"/>
            </a:endParaRPr>
          </a:p>
          <a:p>
            <a:pPr algn="ctr"/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Chắt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trong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vị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ngọt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 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mùi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hương</a:t>
            </a:r>
            <a:endParaRPr lang="en-US" sz="2400" b="0" i="1" dirty="0">
              <a:solidFill>
                <a:srgbClr val="0000CC"/>
              </a:solidFill>
              <a:latin typeface="Tahoma" pitchFamily="34" charset="0"/>
            </a:endParaRPr>
          </a:p>
          <a:p>
            <a:pPr algn="ctr"/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Lặng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thầm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thay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những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con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đường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bay.</a:t>
            </a:r>
          </a:p>
          <a:p>
            <a:pPr algn="ctr"/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Trải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qua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mưa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nắng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vơi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đầy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pPr algn="ctr"/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Men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trời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đủ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làm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say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trời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pPr algn="ctr"/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Bầy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giữ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hộ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cho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người</a:t>
            </a:r>
            <a:endParaRPr lang="en-US" sz="2400" b="0" i="1" dirty="0">
              <a:solidFill>
                <a:srgbClr val="0000CC"/>
              </a:solidFill>
              <a:latin typeface="Tahoma" pitchFamily="34" charset="0"/>
            </a:endParaRPr>
          </a:p>
          <a:p>
            <a:pPr algn="ctr"/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Những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mùa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hoa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đã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tàn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phai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tháng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i="1" dirty="0" err="1">
                <a:solidFill>
                  <a:srgbClr val="0000CC"/>
                </a:solidFill>
                <a:latin typeface="Tahoma" pitchFamily="34" charset="0"/>
              </a:rPr>
              <a:t>ngày</a:t>
            </a:r>
            <a:r>
              <a:rPr lang="en-US" sz="2400" b="0" i="1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pPr algn="ctr"/>
            <a:endParaRPr lang="en-US" sz="2400" b="0" i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84364" name="Line 44"/>
          <p:cNvSpPr>
            <a:spLocks noChangeShapeType="1"/>
          </p:cNvSpPr>
          <p:nvPr/>
        </p:nvSpPr>
        <p:spPr bwMode="auto">
          <a:xfrm flipH="1">
            <a:off x="5009341" y="1930656"/>
            <a:ext cx="56177" cy="3603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84366" name="Line 46"/>
          <p:cNvSpPr>
            <a:spLocks noChangeShapeType="1"/>
          </p:cNvSpPr>
          <p:nvPr/>
        </p:nvSpPr>
        <p:spPr bwMode="auto">
          <a:xfrm>
            <a:off x="4109926" y="2291018"/>
            <a:ext cx="8994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84367" name="Line 47"/>
          <p:cNvSpPr>
            <a:spLocks noChangeShapeType="1"/>
          </p:cNvSpPr>
          <p:nvPr/>
        </p:nvSpPr>
        <p:spPr bwMode="auto">
          <a:xfrm>
            <a:off x="5276816" y="2291018"/>
            <a:ext cx="15127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84411" name="Line 91"/>
          <p:cNvSpPr>
            <a:spLocks noChangeShapeType="1"/>
          </p:cNvSpPr>
          <p:nvPr/>
        </p:nvSpPr>
        <p:spPr bwMode="auto">
          <a:xfrm flipH="1">
            <a:off x="3851408" y="2291018"/>
            <a:ext cx="56177" cy="3603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184414" name="Line 94"/>
          <p:cNvSpPr>
            <a:spLocks noChangeShapeType="1"/>
          </p:cNvSpPr>
          <p:nvPr/>
        </p:nvSpPr>
        <p:spPr bwMode="auto">
          <a:xfrm flipH="1">
            <a:off x="4114108" y="3100147"/>
            <a:ext cx="56177" cy="3603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34" name="Line 94"/>
          <p:cNvSpPr>
            <a:spLocks noChangeShapeType="1"/>
          </p:cNvSpPr>
          <p:nvPr/>
        </p:nvSpPr>
        <p:spPr bwMode="auto">
          <a:xfrm flipH="1">
            <a:off x="4081837" y="3831446"/>
            <a:ext cx="56177" cy="36036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1560279" y="2670913"/>
            <a:ext cx="22196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36" name="Line 47"/>
          <p:cNvSpPr>
            <a:spLocks noChangeShapeType="1"/>
          </p:cNvSpPr>
          <p:nvPr/>
        </p:nvSpPr>
        <p:spPr bwMode="auto">
          <a:xfrm>
            <a:off x="4081837" y="3789040"/>
            <a:ext cx="92750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6" grpId="0" animBg="1"/>
      <p:bldP spid="184367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0" name="AutoShape 8"/>
          <p:cNvSpPr>
            <a:spLocks noChangeArrowheads="1"/>
          </p:cNvSpPr>
          <p:nvPr/>
        </p:nvSpPr>
        <p:spPr bwMode="auto">
          <a:xfrm rot="10800000">
            <a:off x="457200" y="980728"/>
            <a:ext cx="8305800" cy="1524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11561" y="2551262"/>
            <a:ext cx="7920880" cy="3046988"/>
          </a:xfrm>
          <a:prstGeom prst="rect">
            <a:avLst/>
          </a:prstGeom>
          <a:solidFill>
            <a:srgbClr val="FFFFCC"/>
          </a:solidFill>
          <a:ln w="111125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lnSpc>
                <a:spcPct val="150000"/>
              </a:lnSpc>
            </a:pPr>
            <a:endParaRPr lang="en-US" b="0" dirty="0">
              <a:solidFill>
                <a:srgbClr val="0000CC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 smtClean="0">
              <a:solidFill>
                <a:srgbClr val="0000CC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Học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thuộc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lòng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hai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khổ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thơ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cuối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của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đoạn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trích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“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Hành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trình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của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bầy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800" b="0" dirty="0" err="1" smtClean="0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800" b="0" dirty="0" smtClean="0">
                <a:solidFill>
                  <a:srgbClr val="0000CC"/>
                </a:solidFill>
                <a:latin typeface="Tahoma" pitchFamily="34" charset="0"/>
              </a:rPr>
              <a:t>”</a:t>
            </a:r>
            <a:endParaRPr lang="en-US" sz="2800" b="0" dirty="0">
              <a:solidFill>
                <a:srgbClr val="0000CC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rgbClr val="0000CC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92522" name="WordArt 10"/>
          <p:cNvSpPr>
            <a:spLocks noChangeArrowheads="1" noChangeShapeType="1" noTextEdit="1"/>
          </p:cNvSpPr>
          <p:nvPr/>
        </p:nvSpPr>
        <p:spPr bwMode="auto">
          <a:xfrm>
            <a:off x="3232150" y="1361728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thuộc</a:t>
            </a:r>
            <a:r>
              <a:rPr lang="en-US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lòng</a:t>
            </a:r>
            <a:endParaRPr lang="en-US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1" grpId="0" animBg="1"/>
      <p:bldP spid="1925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27784" y="908720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</a:rPr>
              <a:t>Đọc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đoạn</a:t>
            </a:r>
            <a:r>
              <a:rPr lang="en-US" sz="2400" dirty="0" smtClean="0">
                <a:solidFill>
                  <a:srgbClr val="0000CC"/>
                </a:solidFill>
              </a:rPr>
              <a:t> 1, 2, 3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“ </a:t>
            </a:r>
            <a:r>
              <a:rPr lang="en-US" sz="2400" dirty="0" err="1" smtClean="0">
                <a:solidFill>
                  <a:srgbClr val="0000CC"/>
                </a:solidFill>
              </a:rPr>
              <a:t>Mùa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thảo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</a:rPr>
              <a:t>” </a:t>
            </a:r>
            <a:r>
              <a:rPr lang="en-US" sz="2400" dirty="0" err="1" smtClean="0">
                <a:solidFill>
                  <a:srgbClr val="0000CC"/>
                </a:solidFill>
              </a:rPr>
              <a:t>và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nêu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giọng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đọc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8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</a:rPr>
              <a:t>Đọc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đoạn</a:t>
            </a:r>
            <a:r>
              <a:rPr lang="en-US" sz="2400" dirty="0" smtClean="0">
                <a:solidFill>
                  <a:srgbClr val="0000CC"/>
                </a:solidFill>
              </a:rPr>
              <a:t> 4, 5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“ </a:t>
            </a:r>
            <a:r>
              <a:rPr lang="en-US" sz="2400" dirty="0" err="1" smtClean="0">
                <a:solidFill>
                  <a:srgbClr val="0000CC"/>
                </a:solidFill>
              </a:rPr>
              <a:t>Mùa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thảo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quả</a:t>
            </a:r>
            <a:r>
              <a:rPr lang="en-US" sz="2400" dirty="0" smtClean="0">
                <a:solidFill>
                  <a:srgbClr val="0000CC"/>
                </a:solidFill>
              </a:rPr>
              <a:t>” </a:t>
            </a:r>
            <a:r>
              <a:rPr lang="en-US" sz="2400" dirty="0" err="1" smtClean="0">
                <a:solidFill>
                  <a:srgbClr val="0000CC"/>
                </a:solidFill>
              </a:rPr>
              <a:t>và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nêu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</a:rPr>
              <a:t> dung </a:t>
            </a:r>
            <a:r>
              <a:rPr lang="en-US" sz="2400" dirty="0" err="1" smtClean="0">
                <a:solidFill>
                  <a:srgbClr val="0000CC"/>
                </a:solidFill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Clip </a:t>
            </a:r>
            <a:r>
              <a:rPr lang="en-US" dirty="0" err="1" smtClean="0"/>
              <a:t>ngắn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26" y="404664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Tập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đọc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1405" y="1268760"/>
            <a:ext cx="60211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Hành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trình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bầy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ong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99792" y="16227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00CC"/>
                </a:solidFill>
              </a:rPr>
              <a:t>Nguyễn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Đức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Mậu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9" name="Picture 2" descr="anh 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019800" cy="3581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1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905000" y="609600"/>
            <a:ext cx="6172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2400" b="0" dirty="0" smtClean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	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Bầy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rong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ruổi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trăm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miền</a:t>
            </a:r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Rù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rì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đôi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cánh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nối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liền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mùa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hoa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Nối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rừng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hoang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với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biển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xa</a:t>
            </a:r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nơi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đâu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cũng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tìm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ra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ngọt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ngào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	(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Nếu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hoa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có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ở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trời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cao</a:t>
            </a:r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Thì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bầy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cũng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mang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vào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mật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thơm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).</a:t>
            </a:r>
          </a:p>
          <a:p>
            <a:pPr algn="ctr"/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pPr algn="ctr"/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Chắt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trong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vị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ngọt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mùi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hương</a:t>
            </a:r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pPr algn="ctr"/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Lặng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thầm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thay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những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con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đường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bay.</a:t>
            </a:r>
          </a:p>
          <a:p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Trải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qua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mưa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nắng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vơi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đầy</a:t>
            </a:r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Men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trời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đủ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làm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say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trời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	</a:t>
            </a:r>
            <a:r>
              <a:rPr lang="en-US" sz="2400" b="0" dirty="0" err="1" smtClean="0">
                <a:solidFill>
                  <a:srgbClr val="0000CC"/>
                </a:solidFill>
                <a:latin typeface="Tahoma" pitchFamily="34" charset="0"/>
              </a:rPr>
              <a:t>Bầy</a:t>
            </a:r>
            <a:r>
              <a:rPr lang="en-US" sz="2400" b="0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ong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giữ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hộ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cho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người</a:t>
            </a:r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  <a:p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Những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mùa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hoa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đã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tàn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phai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tháng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0" dirty="0" err="1">
                <a:solidFill>
                  <a:srgbClr val="0000CC"/>
                </a:solidFill>
                <a:latin typeface="Tahoma" pitchFamily="34" charset="0"/>
              </a:rPr>
              <a:t>ngày</a:t>
            </a:r>
            <a:r>
              <a:rPr lang="en-US" sz="2400" b="0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pPr algn="ctr"/>
            <a:endParaRPr lang="en-US" sz="2400" b="0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3581400" y="990600"/>
            <a:ext cx="1905000" cy="4779963"/>
            <a:chOff x="3295" y="1542"/>
            <a:chExt cx="1200" cy="3011"/>
          </a:xfrm>
        </p:grpSpPr>
        <p:sp>
          <p:nvSpPr>
            <p:cNvPr id="6" name="Line 25"/>
            <p:cNvSpPr>
              <a:spLocks noChangeShapeType="1"/>
            </p:cNvSpPr>
            <p:nvPr/>
          </p:nvSpPr>
          <p:spPr bwMode="auto">
            <a:xfrm flipH="1">
              <a:off x="4207" y="2022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H="1">
              <a:off x="3295" y="2502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343" y="3846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 flipH="1">
              <a:off x="3679" y="3414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4"/>
            <p:cNvSpPr>
              <a:spLocks noChangeShapeType="1"/>
            </p:cNvSpPr>
            <p:nvPr/>
          </p:nvSpPr>
          <p:spPr bwMode="auto">
            <a:xfrm flipH="1">
              <a:off x="4419" y="1542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8"/>
            <p:cNvSpPr>
              <a:spLocks noChangeShapeType="1"/>
            </p:cNvSpPr>
            <p:nvPr/>
          </p:nvSpPr>
          <p:spPr bwMode="auto">
            <a:xfrm flipH="1">
              <a:off x="3295" y="2262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1"/>
            <p:cNvSpPr>
              <a:spLocks noChangeShapeType="1"/>
            </p:cNvSpPr>
            <p:nvPr/>
          </p:nvSpPr>
          <p:spPr bwMode="auto">
            <a:xfrm flipH="1">
              <a:off x="3295" y="2742"/>
              <a:ext cx="2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3487" y="1782"/>
              <a:ext cx="1008" cy="2771"/>
              <a:chOff x="3499" y="1782"/>
              <a:chExt cx="1008" cy="2771"/>
            </a:xfrm>
          </p:grpSpPr>
          <p:sp>
            <p:nvSpPr>
              <p:cNvPr id="14" name="Line 36"/>
              <p:cNvSpPr>
                <a:spLocks noChangeShapeType="1"/>
              </p:cNvSpPr>
              <p:nvPr/>
            </p:nvSpPr>
            <p:spPr bwMode="auto">
              <a:xfrm flipH="1">
                <a:off x="3691" y="4326"/>
                <a:ext cx="28" cy="2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 flipH="1">
                <a:off x="4479" y="3174"/>
                <a:ext cx="28" cy="2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85"/>
              <p:cNvSpPr>
                <a:spLocks noChangeShapeType="1"/>
              </p:cNvSpPr>
              <p:nvPr/>
            </p:nvSpPr>
            <p:spPr bwMode="auto">
              <a:xfrm flipH="1">
                <a:off x="3499" y="1782"/>
                <a:ext cx="28" cy="2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16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0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0000CC"/>
                </a:solidFill>
              </a:rPr>
              <a:t>     </a:t>
            </a:r>
            <a:r>
              <a:rPr lang="en-US" sz="2800" dirty="0" err="1" smtClean="0">
                <a:solidFill>
                  <a:srgbClr val="0000CC"/>
                </a:solidFill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</a:rPr>
              <a:t> 4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/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Bầy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ong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đến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tìm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mật</a:t>
            </a:r>
            <a:r>
              <a:rPr lang="en-US" sz="2800" dirty="0" smtClean="0">
                <a:solidFill>
                  <a:srgbClr val="0000CC"/>
                </a:solidFill>
              </a:rPr>
              <a:t> ở </a:t>
            </a:r>
            <a:r>
              <a:rPr lang="en-US" sz="2800" dirty="0" err="1" smtClean="0">
                <a:solidFill>
                  <a:srgbClr val="0000CC"/>
                </a:solidFill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nơi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nào</a:t>
            </a:r>
            <a:r>
              <a:rPr lang="en-US" sz="2800" dirty="0" smtClean="0">
                <a:solidFill>
                  <a:srgbClr val="0000CC"/>
                </a:solidFill>
              </a:rPr>
              <a:t>? </a:t>
            </a:r>
            <a:r>
              <a:rPr lang="en-US" sz="2800" dirty="0" err="1" smtClean="0">
                <a:solidFill>
                  <a:srgbClr val="0000CC"/>
                </a:solidFill>
              </a:rPr>
              <a:t>Nơi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ong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đến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có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vẻ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đẹp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gì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đặc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biệt</a:t>
            </a:r>
            <a:r>
              <a:rPr lang="en-US" sz="2800" dirty="0" smtClean="0">
                <a:solidFill>
                  <a:srgbClr val="0000CC"/>
                </a:solidFill>
              </a:rPr>
              <a:t>?</a:t>
            </a:r>
            <a:br>
              <a:rPr lang="en-US" sz="2800" dirty="0" smtClean="0">
                <a:solidFill>
                  <a:srgbClr val="0000CC"/>
                </a:solidFill>
              </a:rPr>
            </a:b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hiểu</a:t>
            </a:r>
            <a:r>
              <a:rPr lang="en-US" sz="2800" dirty="0" smtClean="0">
                <a:solidFill>
                  <a:srgbClr val="0000CC"/>
                </a:solidFill>
              </a:rPr>
              <a:t> ý </a:t>
            </a:r>
            <a:r>
              <a:rPr lang="en-US" sz="2800" dirty="0" err="1" smtClean="0">
                <a:solidFill>
                  <a:srgbClr val="0000CC"/>
                </a:solidFill>
              </a:rPr>
              <a:t>nghĩa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thơ</a:t>
            </a:r>
            <a:r>
              <a:rPr lang="en-US" sz="2800" dirty="0" smtClean="0">
                <a:solidFill>
                  <a:srgbClr val="0000CC"/>
                </a:solidFill>
              </a:rPr>
              <a:t> “</a:t>
            </a:r>
            <a:r>
              <a:rPr lang="en-US" sz="2800" dirty="0" err="1" smtClean="0">
                <a:solidFill>
                  <a:srgbClr val="0000CC"/>
                </a:solidFill>
              </a:rPr>
              <a:t>Đất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nơi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cũng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tìm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ra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ngọt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ngào</a:t>
            </a:r>
            <a:r>
              <a:rPr lang="en-US" sz="2800" dirty="0" smtClean="0">
                <a:solidFill>
                  <a:srgbClr val="0000CC"/>
                </a:solidFill>
              </a:rPr>
              <a:t>” </a:t>
            </a:r>
            <a:r>
              <a:rPr lang="en-US" sz="2800" dirty="0" err="1" smtClean="0">
                <a:solidFill>
                  <a:srgbClr val="0000CC"/>
                </a:solidFill>
              </a:rPr>
              <a:t>thế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nào</a:t>
            </a:r>
            <a:r>
              <a:rPr lang="en-US" sz="2800" dirty="0" smtClean="0">
                <a:solidFill>
                  <a:srgbClr val="0000CC"/>
                </a:solidFill>
              </a:rPr>
              <a:t>?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rticle-0-153254C7000005DC-967_964x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1337"/>
  <p:tag name="VIOLETTITLE" val="TẬP ĐỌC HÀNH TRÌNH BẦYONG"/>
  <p:tag name="VIOLETLESSON" val="23"/>
  <p:tag name="VIOLETCATID" val="8048941"/>
  <p:tag name="VIOLETSUBJECT" val="Tập đọc 5"/>
  <p:tag name="VIOLETAUTHORID" val="7500740"/>
  <p:tag name="VIOLETAUTHORNAME" val="Nguyễn Văn Đức"/>
  <p:tag name="VIOLETAUTHORAVATAR" val="no_avatar.jpg"/>
  <p:tag name="VIOLETAUTHORADDRESS" val="Trường TH vạn Thắng 3 - Khánh hòa"/>
  <p:tag name="VIOLETAUTHORHOMEPAGE" val="http://violet.vn/nvduc-c1vthang3-vn"/>
  <p:tag name="VIOLETDATE" val="2013-06-08 10:54:53"/>
  <p:tag name="VIOLETHIT" val="70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344&quot;/&gt;&lt;/object&gt;&lt;object type=&quot;3&quot; unique_id=&quot;10006&quot;&gt;&lt;property id=&quot;20148&quot; value=&quot;5&quot;/&gt;&lt;property id=&quot;20300&quot; value=&quot;Slide 3&quot;/&gt;&lt;property id=&quot;20307&quot; value=&quot;373&quot;/&gt;&lt;/object&gt;&lt;object type=&quot;3&quot; unique_id=&quot;10007&quot;&gt;&lt;property id=&quot;20148&quot; value=&quot;5&quot;/&gt;&lt;property id=&quot;20300&quot; value=&quot;Slide 4 - &amp;quot;Tập đọc&amp;quot;&quot;/&gt;&lt;property id=&quot;20307&quot; value=&quot;378&quot;/&gt;&lt;/object&gt;&lt;object type=&quot;3&quot; unique_id=&quot;10008&quot;&gt;&lt;property id=&quot;20148&quot; value=&quot;5&quot;/&gt;&lt;property id=&quot;20300&quot; value=&quot;Slide 5&quot;/&gt;&lt;property id=&quot;20307&quot; value=&quot;379&quot;/&gt;&lt;/object&gt;&lt;object type=&quot;3&quot; unique_id=&quot;10009&quot;&gt;&lt;property id=&quot;20148&quot; value=&quot;5&quot;/&gt;&lt;property id=&quot;20300&quot; value=&quot;Slide 6&quot;/&gt;&lt;property id=&quot;20307&quot; value=&quot;383&quot;/&gt;&lt;/object&gt;&lt;object type=&quot;3&quot; unique_id=&quot;10010&quot;&gt;&lt;property id=&quot;20148&quot; value=&quot;5&quot;/&gt;&lt;property id=&quot;20300&quot; value=&quot;Slide 7&quot;/&gt;&lt;property id=&quot;20307&quot; value=&quot;380&quot;/&gt;&lt;/object&gt;&lt;object type=&quot;3&quot; unique_id=&quot;10011&quot;&gt;&lt;property id=&quot;20148&quot; value=&quot;5&quot;/&gt;&lt;property id=&quot;20300&quot; value=&quot;Slide 8 - &amp;quot;     Thảo luận nhóm 4 để trả lời các câu hỏi sau:&amp;#x0D;&amp;#x0A;&amp;#x0D;&amp;#x0A;- Bầy ong đến tìm mật ở những nơi nào? Nơi ong đến có vẻ đẹp gì &quot;/&gt;&lt;property id=&quot;20307&quot; value=&quot;386&quot;/&gt;&lt;/object&gt;&lt;object type=&quot;3&quot; unique_id=&quot;10012&quot;&gt;&lt;property id=&quot;20148&quot; value=&quot;5&quot;/&gt;&lt;property id=&quot;20300&quot; value=&quot;Slide 9&quot;/&gt;&lt;property id=&quot;20307&quot; value=&quot;384&quot;/&gt;&lt;/object&gt;&lt;object type=&quot;3&quot; unique_id=&quot;10013&quot;&gt;&lt;property id=&quot;20148&quot; value=&quot;5&quot;/&gt;&lt;property id=&quot;20300&quot; value=&quot;Slide 10&quot;/&gt;&lt;property id=&quot;20307&quot; value=&quot;385&quot;/&gt;&lt;/object&gt;&lt;object type=&quot;3&quot; unique_id=&quot;10014&quot;&gt;&lt;property id=&quot;20148&quot; value=&quot;5&quot;/&gt;&lt;property id=&quot;20300&quot; value=&quot;Slide 11 - &amp;quot;Hoa chuối&amp;quot;&quot;/&gt;&lt;property id=&quot;20307&quot; value=&quot;381&quot;/&gt;&lt;/object&gt;&lt;object type=&quot;3&quot; unique_id=&quot;10015&quot;&gt;&lt;property id=&quot;20148&quot; value=&quot;5&quot;/&gt;&lt;property id=&quot;20300&quot; value=&quot;Slide 12&quot;/&gt;&lt;property id=&quot;20307&quot; value=&quot;365&quot;/&gt;&lt;/object&gt;&lt;object type=&quot;3&quot; unique_id=&quot;10016&quot;&gt;&lt;property id=&quot;20148&quot; value=&quot;5&quot;/&gt;&lt;property id=&quot;20300&quot; value=&quot;Slide 13&quot;/&gt;&lt;property id=&quot;20307&quot; value=&quot;366&quot;/&gt;&lt;/object&gt;&lt;object type=&quot;3&quot; unique_id=&quot;10017&quot;&gt;&lt;property id=&quot;20148&quot; value=&quot;5&quot;/&gt;&lt;property id=&quot;20300&quot; value=&quot;Slide 14&quot;/&gt;&lt;property id=&quot;20307&quot; value=&quot;372&quot;/&gt;&lt;/object&gt;&lt;object type=&quot;3&quot; unique_id=&quot;10018&quot;&gt;&lt;property id=&quot;20148&quot; value=&quot;5&quot;/&gt;&lt;property id=&quot;20300&quot; value=&quot;Slide 15&quot;/&gt;&lt;property id=&quot;20307&quot; value=&quot;371&quot;/&gt;&lt;/object&gt;&lt;object type=&quot;3&quot; unique_id=&quot;10019&quot;&gt;&lt;property id=&quot;20148&quot; value=&quot;5&quot;/&gt;&lt;property id=&quot;20300&quot; value=&quot;Slide 16&quot;/&gt;&lt;property id=&quot;20307&quot; value=&quot;376&quot;/&gt;&lt;/object&gt;&lt;/object&gt;&lt;/object&gt;&lt;/database&gt;"/>
  <p:tag name="SECTOMILLISECCONVERTED" val="1"/>
  <p:tag name="ISPRING_RESOURCE_PATHS_HASH_PRESENTER" val="87e231271b474dcd69be5d1eb732d0a36283f5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143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Tập đọc</vt:lpstr>
      <vt:lpstr>Slide 5</vt:lpstr>
      <vt:lpstr>Slide 6</vt:lpstr>
      <vt:lpstr>Slide 7</vt:lpstr>
      <vt:lpstr>     Thảo luận nhóm 4 để trả lời các câu hỏi sau:  - Bầy ong đến tìm mật ở những nơi nào? Nơi ong đến có vẻ đẹp gì đặc biệt? - Em hiểu ý nghĩa câu thơ “Đất nơi đâu cũng tìm ra ngọt ngào” thế nào?</vt:lpstr>
      <vt:lpstr>Slide 9</vt:lpstr>
      <vt:lpstr>Slide 10</vt:lpstr>
      <vt:lpstr>Hoa chuối</vt:lpstr>
      <vt:lpstr>Slide 12</vt:lpstr>
      <vt:lpstr>Slide 13</vt:lpstr>
      <vt:lpstr>Slide 14</vt:lpstr>
      <vt:lpstr>Slide 15</vt:lpstr>
      <vt:lpstr>Slide 16</vt:lpstr>
    </vt:vector>
  </TitlesOfParts>
  <Company>Van Thang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DUCPHUONG</dc:creator>
  <cp:lastModifiedBy>AutoBVT</cp:lastModifiedBy>
  <cp:revision>38</cp:revision>
  <dcterms:created xsi:type="dcterms:W3CDTF">2011-11-06T13:46:56Z</dcterms:created>
  <dcterms:modified xsi:type="dcterms:W3CDTF">2016-11-21T11:26:19Z</dcterms:modified>
</cp:coreProperties>
</file>