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313" r:id="rId2"/>
    <p:sldId id="301" r:id="rId3"/>
    <p:sldId id="280" r:id="rId4"/>
    <p:sldId id="260" r:id="rId5"/>
    <p:sldId id="263" r:id="rId6"/>
    <p:sldId id="264" r:id="rId7"/>
    <p:sldId id="302" r:id="rId8"/>
    <p:sldId id="291" r:id="rId9"/>
    <p:sldId id="303" r:id="rId10"/>
    <p:sldId id="304" r:id="rId11"/>
    <p:sldId id="305" r:id="rId12"/>
    <p:sldId id="265" r:id="rId13"/>
    <p:sldId id="306" r:id="rId14"/>
    <p:sldId id="290" r:id="rId15"/>
    <p:sldId id="289" r:id="rId16"/>
    <p:sldId id="292" r:id="rId17"/>
    <p:sldId id="307" r:id="rId18"/>
    <p:sldId id="308" r:id="rId19"/>
    <p:sldId id="293" r:id="rId20"/>
    <p:sldId id="285" r:id="rId21"/>
    <p:sldId id="298" r:id="rId22"/>
    <p:sldId id="309" r:id="rId23"/>
    <p:sldId id="310" r:id="rId24"/>
    <p:sldId id="271" r:id="rId25"/>
    <p:sldId id="272" r:id="rId26"/>
    <p:sldId id="273" r:id="rId27"/>
    <p:sldId id="31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333399"/>
    <a:srgbClr val="336699"/>
    <a:srgbClr val="003399"/>
    <a:srgbClr val="FF0000"/>
    <a:srgbClr val="0000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92" autoAdjust="0"/>
    <p:restoredTop sz="94624" autoAdjust="0"/>
  </p:normalViewPr>
  <p:slideViewPr>
    <p:cSldViewPr>
      <p:cViewPr>
        <p:scale>
          <a:sx n="75" d="100"/>
          <a:sy n="75" d="100"/>
        </p:scale>
        <p:origin x="-3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3D7B2-B835-4E0A-BD83-77C1777994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3E8FC-2757-43CF-809B-E3F2C7771143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D7B2-B835-4E0A-BD83-77C17779941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2083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3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3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3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3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4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2084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41B03F-6FE0-4F9D-9187-6B86CE8BC2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B0149-1AB6-4701-A09D-1DC4649D4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FB48A-8A8E-44E1-A6C2-A9B7A4EB8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7C7C35-B998-41C9-97C7-44EE97CED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A9EC-2849-47FE-9D83-1FA01D1D8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DA15-75A6-44B4-8074-10190D722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4B73F-6D77-48AB-BA8B-51A82DE7B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A2B06-4430-4008-A299-5F1CDDE2F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FE09C-B005-4566-A524-0CE9A20CA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2F3B5-4CF0-4A15-95A6-0423429C3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F575-001D-4EB8-8D9E-59E160BC1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E188D-10E0-44FA-ACC0-B67A5CAC7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981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81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81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81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981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98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5BEB684-233C-41F5-88DB-6A736D2726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ĐẠO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ĐỨC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12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KÍNH GIÀ, YÊU TRẺ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990600" y="2133600"/>
            <a:ext cx="767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b="1" u="sng">
                <a:solidFill>
                  <a:srgbClr val="FF0000"/>
                </a:solidFill>
                <a:latin typeface="VNI-Times" pitchFamily="2" charset="0"/>
              </a:rPr>
              <a:t>Caâu 2</a:t>
            </a:r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sz="3600" b="1">
                <a:solidFill>
                  <a:srgbClr val="0000CC"/>
                </a:solidFill>
                <a:latin typeface="VNI-Times" pitchFamily="2" charset="0"/>
              </a:rPr>
              <a:t> Vì  sao baø cụ caûm ơn caùc bạn ?</a:t>
            </a:r>
          </a:p>
        </p:txBody>
      </p:sp>
      <p:sp>
        <p:nvSpPr>
          <p:cNvPr id="133125" name="WordArt 5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685800" y="12954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300" b="1">
                <a:solidFill>
                  <a:srgbClr val="0000FF"/>
                </a:solidFill>
                <a:latin typeface="VNI-Times" pitchFamily="2" charset="0"/>
              </a:rPr>
              <a:t>Tìm hieåu truyeän </a:t>
            </a:r>
            <a:r>
              <a:rPr lang="en-US" sz="3300" b="1">
                <a:solidFill>
                  <a:srgbClr val="FF0000"/>
                </a:solidFill>
                <a:latin typeface="VNI-Times" pitchFamily="2" charset="0"/>
              </a:rPr>
              <a:t>“Sau ñeâm möa”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- Bà cụ cảm ơn các bạn vì các bạn đã biết giúp đỡ người già và em nhỏ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066800" y="21336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 u="sng">
                <a:solidFill>
                  <a:srgbClr val="FF0000"/>
                </a:solidFill>
                <a:latin typeface="VNI-Times" pitchFamily="2" charset="0"/>
              </a:rPr>
              <a:t>Caâu 3:</a:t>
            </a:r>
            <a:r>
              <a:rPr lang="en-US" sz="3600" b="1">
                <a:solidFill>
                  <a:srgbClr val="0000CC"/>
                </a:solidFill>
                <a:latin typeface="VNI-Times" pitchFamily="2" charset="0"/>
              </a:rPr>
              <a:t> Em coù suy nghĩ gì về việc laøm của caùc bạn trong truyện?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457200" y="2286000"/>
            <a:ext cx="868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tốt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tâm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giúp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truyền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thống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tốt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trẻ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4" grpId="1"/>
      <p:bldP spid="133127" grpId="0"/>
      <p:bldP spid="133127" grpId="1"/>
      <p:bldP spid="133128" grpId="0"/>
      <p:bldP spid="133128" grpId="1"/>
      <p:bldP spid="133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685800" y="12954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Tìm hieåu truyeän </a:t>
            </a: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“Sau ñeâm möa”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914400" y="2057400"/>
            <a:ext cx="7539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Câu 4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 Em học được điều gì từ các bạn nhỏ trong truyện?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Qua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chuyện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tâm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giúp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đỡ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trẻ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cảm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tốt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minh,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lịch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0" grpId="1"/>
      <p:bldP spid="134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62000" y="10668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          </a:t>
            </a:r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Ngöôøi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giaø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treû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ngöôøi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caàn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ñöôïc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taâm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giuùp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ñôõ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moïi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nôi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moïi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luùc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giaø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yeâu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treû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truyeàn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thoáng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toát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ñeïp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toäc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          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Yeâu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treû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treû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ñeán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nhaø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; </a:t>
            </a:r>
          </a:p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         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Kính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giaø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giaø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ñeå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tuoåi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                                         </a:t>
            </a:r>
            <a:r>
              <a:rPr lang="en-US" sz="2400" b="1" i="1" dirty="0" err="1">
                <a:solidFill>
                  <a:srgbClr val="0000CC"/>
                </a:solidFill>
                <a:latin typeface="VNI-Times" pitchFamily="2" charset="0"/>
              </a:rPr>
              <a:t>Tuïc</a:t>
            </a:r>
            <a:r>
              <a:rPr lang="en-US" sz="24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VNI-Times" pitchFamily="2" charset="0"/>
              </a:rPr>
              <a:t>ngöõ</a:t>
            </a:r>
            <a:endParaRPr lang="en-US" sz="2400" b="1" i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" y="12874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709025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28600" y="3124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276600" y="1600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200400" y="91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819400" y="838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143000" y="762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352800" y="990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2246" name="WordArt 22"/>
          <p:cNvSpPr>
            <a:spLocks noChangeArrowheads="1" noChangeShapeType="1" noTextEdit="1"/>
          </p:cNvSpPr>
          <p:nvPr/>
        </p:nvSpPr>
        <p:spPr bwMode="auto">
          <a:xfrm>
            <a:off x="2819400" y="1371600"/>
            <a:ext cx="2971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GHI NHỚ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2247" name="WordArt 23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WordArt 4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Em hãy tìm thêm một số câu ca dao, tục ngữ nói về kính già, yêu trẻ?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6705600" cy="10953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CC"/>
                </a:solidFill>
              </a:rPr>
              <a:t>MỘT SỐ CÂU CA DAO, TỤC NGỮ NÓI VỀ “ KÍNH GIÀ, YÊU TRẺ”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066800" y="1447800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-Yêu trẻ, trẻ đến nhà </a:t>
            </a:r>
          </a:p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- Kính già, già để tuổi cho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-Trẻ cậy cha , già cậy con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- Mẹ già ở túp liều tranh 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Sớm thăm, tối viếng mới là phận con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- Kính già yêu trẻ.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- Ðói lòng, ăn đọt chà là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Ðể cơm nuôi mẹ, mẹ già yếu răng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- Làm anh ăn trước bước đầu</a:t>
            </a:r>
            <a:br>
              <a:rPr lang="en-US" sz="2400" b="1">
                <a:solidFill>
                  <a:srgbClr val="0000CC"/>
                </a:solidFill>
              </a:rPr>
            </a:br>
            <a:r>
              <a:rPr lang="en-US" sz="2400" b="1">
                <a:solidFill>
                  <a:srgbClr val="0000CC"/>
                </a:solidFill>
              </a:rPr>
              <a:t>Dạy dỗ em út ngõ hầu thay cha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66800" y="1614488"/>
            <a:ext cx="807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CC"/>
                </a:solidFill>
              </a:rPr>
              <a:t>- </a:t>
            </a:r>
            <a:r>
              <a:rPr lang="en-US" sz="2400" b="1" dirty="0" err="1">
                <a:solidFill>
                  <a:srgbClr val="0000CC"/>
                </a:solidFill>
              </a:rPr>
              <a:t>Kính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lão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đắc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thọ</a:t>
            </a:r>
            <a:r>
              <a:rPr lang="en-US" sz="2400" b="1" dirty="0">
                <a:solidFill>
                  <a:srgbClr val="0000CC"/>
                </a:solidFill>
              </a:rPr>
              <a:t/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- </a:t>
            </a:r>
            <a:r>
              <a:rPr lang="en-US" sz="2400" b="1" dirty="0" err="1">
                <a:solidFill>
                  <a:srgbClr val="0000CC"/>
                </a:solidFill>
              </a:rPr>
              <a:t>Cung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kính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bất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như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tòng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mệnh</a:t>
            </a:r>
            <a:r>
              <a:rPr lang="en-US" sz="2400" b="1" dirty="0">
                <a:solidFill>
                  <a:srgbClr val="0000CC"/>
                </a:solidFill>
              </a:rPr>
              <a:t> 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- </a:t>
            </a:r>
            <a:r>
              <a:rPr lang="en-US" sz="2400" b="1" dirty="0" err="1">
                <a:solidFill>
                  <a:srgbClr val="0000CC"/>
                </a:solidFill>
              </a:rPr>
              <a:t>Kính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trên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nhường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dưới</a:t>
            </a:r>
            <a:r>
              <a:rPr lang="en-US" sz="2400" b="1" dirty="0">
                <a:solidFill>
                  <a:srgbClr val="0000CC"/>
                </a:solidFill>
              </a:rPr>
              <a:t/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- </a:t>
            </a:r>
            <a:r>
              <a:rPr lang="en-US" sz="2400" b="1" dirty="0" err="1">
                <a:solidFill>
                  <a:srgbClr val="0000CC"/>
                </a:solidFill>
              </a:rPr>
              <a:t>Sinh</a:t>
            </a:r>
            <a:r>
              <a:rPr lang="en-US" sz="2400" b="1" dirty="0">
                <a:solidFill>
                  <a:srgbClr val="0000CC"/>
                </a:solidFill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</a:rPr>
              <a:t>rồi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mới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sinh</a:t>
            </a:r>
            <a:r>
              <a:rPr lang="en-US" sz="2400" b="1" dirty="0">
                <a:solidFill>
                  <a:srgbClr val="0000CC"/>
                </a:solidFill>
              </a:rPr>
              <a:t> cha 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 err="1">
                <a:solidFill>
                  <a:srgbClr val="0000CC"/>
                </a:solidFill>
              </a:rPr>
              <a:t>Sinh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cháu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coi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rồi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mới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sinh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ông</a:t>
            </a:r>
            <a:r>
              <a:rPr lang="en-US" sz="2400" b="1" dirty="0">
                <a:solidFill>
                  <a:srgbClr val="0000CC"/>
                </a:solidFill>
              </a:rPr>
              <a:t> 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- </a:t>
            </a:r>
            <a:r>
              <a:rPr lang="en-US" sz="2400" b="1" dirty="0" err="1">
                <a:solidFill>
                  <a:srgbClr val="0000CC"/>
                </a:solidFill>
              </a:rPr>
              <a:t>Trẻ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em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như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búp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trên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cành</a:t>
            </a:r>
            <a:r>
              <a:rPr lang="en-US" sz="2400" b="1" dirty="0">
                <a:solidFill>
                  <a:srgbClr val="0000CC"/>
                </a:solidFill>
              </a:rPr>
              <a:t> 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 err="1">
                <a:solidFill>
                  <a:srgbClr val="0000CC"/>
                </a:solidFill>
              </a:rPr>
              <a:t>Biết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ăn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biết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ngủ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biết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học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hành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ngoan</a:t>
            </a:r>
            <a:r>
              <a:rPr lang="en-US" sz="2400" b="1" dirty="0">
                <a:solidFill>
                  <a:srgbClr val="0000CC"/>
                </a:solidFill>
              </a:rPr>
              <a:t> </a:t>
            </a:r>
            <a:br>
              <a:rPr lang="en-US" sz="2400" b="1" dirty="0">
                <a:solidFill>
                  <a:srgbClr val="0000CC"/>
                </a:solidFill>
              </a:rPr>
            </a:br>
            <a:r>
              <a:rPr lang="en-US" sz="2400" b="1" dirty="0">
                <a:solidFill>
                  <a:srgbClr val="0000CC"/>
                </a:solidFill>
              </a:rPr>
              <a:t>- </a:t>
            </a:r>
            <a:r>
              <a:rPr lang="en-US" sz="2400" b="1" dirty="0" err="1">
                <a:solidFill>
                  <a:srgbClr val="0000CC"/>
                </a:solidFill>
              </a:rPr>
              <a:t>Khôn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đâu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có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trẻ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khỏe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đâu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có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già</a:t>
            </a:r>
            <a:r>
              <a:rPr lang="en-US" sz="2400" b="1" dirty="0">
                <a:solidFill>
                  <a:srgbClr val="0000CC"/>
                </a:solidFill>
              </a:rPr>
              <a:t> </a:t>
            </a:r>
            <a:br>
              <a:rPr lang="en-US" sz="2400" b="1" dirty="0">
                <a:solidFill>
                  <a:srgbClr val="0000CC"/>
                </a:solidFill>
              </a:rPr>
            </a:b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143000" y="152400"/>
            <a:ext cx="6705600" cy="10953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CC"/>
                </a:solidFill>
              </a:rPr>
              <a:t>MỘT SỐ CÂU CA DAO, TỤC NGỮ NÓI VỀ “ KÍNH GIÀ, YÊU TRẺ”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638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81000" y="1676400"/>
            <a:ext cx="7772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u="sng">
                <a:solidFill>
                  <a:srgbClr val="FF0000"/>
                </a:solidFill>
                <a:latin typeface="VNI-Times" pitchFamily="2" charset="0"/>
              </a:rPr>
              <a:t>Baøi taäp 1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Theo em,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những </a:t>
            </a:r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haønh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động, việc làm nào sau đây thể hiện tình cảm kính </a:t>
            </a:r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giaø, yeâu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trẻ :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57200" y="3200400"/>
            <a:ext cx="8001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90099"/>
                </a:solidFill>
                <a:latin typeface="VNI-Times" pitchFamily="2" charset="0"/>
              </a:rPr>
              <a:t>a.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Chaøo hỏi, xưng hoâ lễ pheùp với người giaø . </a:t>
            </a:r>
          </a:p>
          <a:p>
            <a:r>
              <a:rPr lang="en-US" sz="3200" b="1">
                <a:solidFill>
                  <a:srgbClr val="990099"/>
                </a:solidFill>
                <a:latin typeface="VNI-Times" pitchFamily="2" charset="0"/>
              </a:rPr>
              <a:t>b.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Duøng hai tay khi ñöa vaät gì ñoù cho người giaø. </a:t>
            </a:r>
          </a:p>
          <a:p>
            <a:r>
              <a:rPr lang="en-US" sz="3200" b="1">
                <a:solidFill>
                  <a:srgbClr val="990099"/>
                </a:solidFill>
                <a:latin typeface="VNI-Times" pitchFamily="2" charset="0"/>
              </a:rPr>
              <a:t>c.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Đọc truyện cho em nhỏ nghe . </a:t>
            </a:r>
          </a:p>
          <a:p>
            <a:r>
              <a:rPr lang="en-US" sz="3200" b="1">
                <a:solidFill>
                  <a:srgbClr val="990099"/>
                </a:solidFill>
                <a:latin typeface="VNI-Times" pitchFamily="2" charset="0"/>
              </a:rPr>
              <a:t>d.</a:t>
            </a:r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 Quaùt naït em nhỏ .</a:t>
            </a:r>
            <a:endParaRPr lang="en-US" sz="2800" b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381000" y="48768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381000" y="38100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381000" y="33528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514600" y="1066800"/>
            <a:ext cx="2438400" cy="7112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7" grpId="0" animBg="1"/>
      <p:bldP spid="117768" grpId="0" animBg="1"/>
      <p:bldP spid="1177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8229600" cy="16764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Nhường ghế cho người giaø vaø em nhỏ khi ñi treân xe. </a:t>
            </a:r>
          </a:p>
          <a:p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VNI-Times" pitchFamily="2" charset="0"/>
              </a:rPr>
              <a:t>öa caùc cụ giaø, em nhoû khi qua ñường,….. .</a:t>
            </a:r>
          </a:p>
        </p:txBody>
      </p:sp>
      <p:sp>
        <p:nvSpPr>
          <p:cNvPr id="136196" name="WordArt 4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638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640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Ngoài những việc làm, hành động trên, em nêu thêm các việc làm, hành động khác thể hiện tình cảm</a:t>
            </a:r>
            <a:r>
              <a:rPr lang="en-US" b="1"/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kính già, yêu trẻ?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74725"/>
            <a:ext cx="44958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4191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42481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7592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152400" y="228600"/>
            <a:ext cx="7772400" cy="466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ẢNH BÁC HỒ VỚI CÁC CỤ GIÀ VÀ EM NHỎ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09625"/>
            <a:ext cx="3886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7543800" cy="5286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HÌNH ẢNH THỂ HIỆN KÍNH GIÀ, YÊU TRẺ</a:t>
            </a:r>
          </a:p>
        </p:txBody>
      </p:sp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419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40386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8" name="Picture 12" descr="gi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7620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143000" y="2819400"/>
            <a:ext cx="7086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Nếu thấy bạn laøm việc sai traùi, em sẽ chọn caùch ứng xử naøo? Vì sao?</a:t>
            </a:r>
          </a:p>
          <a:p>
            <a:pPr algn="just"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</a:t>
            </a: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a. Bao che cho bạn.</a:t>
            </a:r>
          </a:p>
          <a:p>
            <a:pPr algn="just" eaLnBrk="1" hangingPunct="1"/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b. Khuyeân ngăn bạn.</a:t>
            </a:r>
          </a:p>
          <a:p>
            <a:pPr algn="just" eaLnBrk="1" hangingPunct="1"/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         c. Khoâng chơi với bạn nữa.</a:t>
            </a:r>
          </a:p>
        </p:txBody>
      </p:sp>
      <p:sp>
        <p:nvSpPr>
          <p:cNvPr id="130054" name="WordArt 6"/>
          <p:cNvSpPr>
            <a:spLocks noChangeArrowheads="1" noChangeShapeType="1" noTextEdit="1"/>
          </p:cNvSpPr>
          <p:nvPr/>
        </p:nvSpPr>
        <p:spPr bwMode="auto">
          <a:xfrm>
            <a:off x="2286000" y="1295400"/>
            <a:ext cx="4876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386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2819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962400"/>
            <a:ext cx="3276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762000" y="228600"/>
            <a:ext cx="7543800" cy="5286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HÌNH ẢNH THỂ HIỆN KÍNH GIÀ, YÊU TRẺ</a:t>
            </a:r>
          </a:p>
        </p:txBody>
      </p:sp>
      <p:pic>
        <p:nvPicPr>
          <p:cNvPr id="110601" name="Picture 9" descr="20070627RTFA15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914400"/>
            <a:ext cx="3657600" cy="2895600"/>
          </a:xfrm>
          <a:prstGeom prst="rect">
            <a:avLst/>
          </a:prstGeom>
          <a:noFill/>
        </p:spPr>
      </p:pic>
      <p:pic>
        <p:nvPicPr>
          <p:cNvPr id="110602" name="Picture 10" descr="T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038600"/>
            <a:ext cx="2971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inh nen 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</p:spPr>
      </p:pic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0" y="228600"/>
            <a:ext cx="4953000" cy="2514600"/>
          </a:xfrm>
          <a:prstGeom prst="irregularSeal1">
            <a:avLst/>
          </a:prstGeom>
          <a:solidFill>
            <a:srgbClr val="FFFF99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600200" y="838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Liªn hÖ thùc tÕ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371600" y="2819400"/>
            <a:ext cx="6553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Em hãy</a:t>
            </a:r>
            <a:r>
              <a:rPr lang="en-US" b="1"/>
              <a:t> </a:t>
            </a: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nêu việc mình  đã làm thể hiện tình cảm   kính già, yêu trẻ.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ar_06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"/>
            <a:ext cx="9296400" cy="6858000"/>
          </a:xfrm>
          <a:prstGeom prst="rect">
            <a:avLst/>
          </a:prstGeom>
          <a:noFill/>
        </p:spPr>
      </p:pic>
      <p:sp>
        <p:nvSpPr>
          <p:cNvPr id="138245" name="WordArt 5"/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5715000" cy="12858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WordArt 6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239000" cy="2095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139271" name="Picture 7" descr="j0336978[2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71800"/>
            <a:ext cx="2819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381000" y="0"/>
            <a:ext cx="9269413" cy="5943600"/>
            <a:chOff x="-223" y="144"/>
            <a:chExt cx="5839" cy="3744"/>
          </a:xfrm>
        </p:grpSpPr>
        <p:grpSp>
          <p:nvGrpSpPr>
            <p:cNvPr id="63491" name="Group 3"/>
            <p:cNvGrpSpPr>
              <a:grpSpLocks/>
            </p:cNvGrpSpPr>
            <p:nvPr/>
          </p:nvGrpSpPr>
          <p:grpSpPr bwMode="auto">
            <a:xfrm>
              <a:off x="240" y="144"/>
              <a:ext cx="5376" cy="3744"/>
              <a:chOff x="240" y="288"/>
              <a:chExt cx="5376" cy="3744"/>
            </a:xfrm>
          </p:grpSpPr>
          <p:grpSp>
            <p:nvGrpSpPr>
              <p:cNvPr id="63492" name="Group 4"/>
              <p:cNvGrpSpPr>
                <a:grpSpLocks/>
              </p:cNvGrpSpPr>
              <p:nvPr/>
            </p:nvGrpSpPr>
            <p:grpSpPr bwMode="auto">
              <a:xfrm>
                <a:off x="240" y="288"/>
                <a:ext cx="5376" cy="3744"/>
                <a:chOff x="192" y="576"/>
                <a:chExt cx="5376" cy="3744"/>
              </a:xfrm>
            </p:grpSpPr>
            <p:sp>
              <p:nvSpPr>
                <p:cNvPr id="63493" name="AutoShape 5"/>
                <p:cNvSpPr>
                  <a:spLocks noChangeArrowheads="1"/>
                </p:cNvSpPr>
                <p:nvPr/>
              </p:nvSpPr>
              <p:spPr bwMode="auto">
                <a:xfrm>
                  <a:off x="428" y="722"/>
                  <a:ext cx="4873" cy="3398"/>
                </a:xfrm>
                <a:prstGeom prst="flowChartPunchedTape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099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63494" name="AutoShape 6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6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63495" name="AutoShape 7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7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63496" name="AutoShape 8" descr="J0309705"/>
                <p:cNvSpPr>
                  <a:spLocks noChangeArrowheads="1"/>
                </p:cNvSpPr>
                <p:nvPr/>
              </p:nvSpPr>
              <p:spPr bwMode="auto">
                <a:xfrm>
                  <a:off x="192" y="603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97" name="AutoShape 9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576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98" name="AutoShape 10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3920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99" name="AutoShape 11" descr="J0309705"/>
                <p:cNvSpPr>
                  <a:spLocks noChangeArrowheads="1"/>
                </p:cNvSpPr>
                <p:nvPr/>
              </p:nvSpPr>
              <p:spPr bwMode="auto">
                <a:xfrm>
                  <a:off x="5270" y="3839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3500" name="Picture 12" descr="PH02738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04" y="1872"/>
                <a:ext cx="528" cy="1248"/>
              </a:xfrm>
              <a:prstGeom prst="rect">
                <a:avLst/>
              </a:prstGeom>
              <a:noFill/>
            </p:spPr>
          </p:pic>
        </p:grpSp>
        <p:grpSp>
          <p:nvGrpSpPr>
            <p:cNvPr id="63501" name="Group 13"/>
            <p:cNvGrpSpPr>
              <a:grpSpLocks/>
            </p:cNvGrpSpPr>
            <p:nvPr/>
          </p:nvGrpSpPr>
          <p:grpSpPr bwMode="auto">
            <a:xfrm rot="-666890">
              <a:off x="-223" y="192"/>
              <a:ext cx="1135" cy="940"/>
              <a:chOff x="1457" y="2064"/>
              <a:chExt cx="1135" cy="940"/>
            </a:xfrm>
          </p:grpSpPr>
          <p:pic>
            <p:nvPicPr>
              <p:cNvPr id="63502" name="Picture 14" descr="SO00382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57" y="2064"/>
                <a:ext cx="1135" cy="940"/>
              </a:xfrm>
              <a:prstGeom prst="rect">
                <a:avLst/>
              </a:prstGeom>
              <a:noFill/>
            </p:spPr>
          </p:pic>
          <p:sp>
            <p:nvSpPr>
              <p:cNvPr id="63503" name="Oval 15"/>
              <p:cNvSpPr>
                <a:spLocks noChangeArrowheads="1"/>
              </p:cNvSpPr>
              <p:nvPr/>
            </p:nvSpPr>
            <p:spPr bwMode="auto">
              <a:xfrm>
                <a:off x="2040" y="23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838200" y="1295400"/>
            <a:ext cx="7467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b="1" i="1" u="sng">
                <a:solidFill>
                  <a:srgbClr val="006600"/>
                </a:solidFill>
                <a:latin typeface=".VnTime" pitchFamily="34" charset="0"/>
              </a:rPr>
              <a:t>C©u 1</a:t>
            </a:r>
            <a:r>
              <a:rPr lang="en-US" sz="3200" b="1" i="1">
                <a:solidFill>
                  <a:srgbClr val="006600"/>
                </a:solidFill>
                <a:latin typeface=".VnTime" pitchFamily="34" charset="0"/>
              </a:rPr>
              <a:t>:</a:t>
            </a:r>
            <a:r>
              <a:rPr lang="en-US" sz="3200" b="1" i="1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Treân ñöôøng ñi hoïc, thaáy moät em beù bò laïc, ñang khoùc tìm meï, em seõ:</a:t>
            </a:r>
          </a:p>
          <a:p>
            <a:pPr marL="342900" indent="-342900" algn="just">
              <a:spcBef>
                <a:spcPct val="50000"/>
              </a:spcBef>
              <a:buFontTx/>
              <a:buAutoNum type="alphaLcParenR"/>
            </a:pPr>
            <a:r>
              <a:rPr lang="en-US" sz="3200" b="1" i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An uûi em beù.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b) An uûi em beù vaø giuùp em tìm meï.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c) Maëc em beù, khoâng quan taâm.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2438400" y="54102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u="sng">
                <a:solidFill>
                  <a:srgbClr val="FF0000"/>
                </a:solidFill>
                <a:latin typeface=".VnTime" pitchFamily="34" charset="0"/>
              </a:rPr>
              <a:t>§¸p ¸n</a:t>
            </a:r>
            <a:r>
              <a:rPr lang="en-US" sz="4000" b="1" i="1">
                <a:solidFill>
                  <a:srgbClr val="FF0000"/>
                </a:solidFill>
                <a:latin typeface=".VnTime" pitchFamily="34" charset="0"/>
              </a:rPr>
              <a:t>: 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-381000" y="0"/>
            <a:ext cx="9269413" cy="6096000"/>
            <a:chOff x="-223" y="144"/>
            <a:chExt cx="5839" cy="3744"/>
          </a:xfrm>
        </p:grpSpPr>
        <p:grpSp>
          <p:nvGrpSpPr>
            <p:cNvPr id="64515" name="Group 3"/>
            <p:cNvGrpSpPr>
              <a:grpSpLocks/>
            </p:cNvGrpSpPr>
            <p:nvPr/>
          </p:nvGrpSpPr>
          <p:grpSpPr bwMode="auto">
            <a:xfrm>
              <a:off x="240" y="144"/>
              <a:ext cx="5376" cy="3744"/>
              <a:chOff x="240" y="288"/>
              <a:chExt cx="5376" cy="3744"/>
            </a:xfrm>
          </p:grpSpPr>
          <p:grpSp>
            <p:nvGrpSpPr>
              <p:cNvPr id="64516" name="Group 4"/>
              <p:cNvGrpSpPr>
                <a:grpSpLocks/>
              </p:cNvGrpSpPr>
              <p:nvPr/>
            </p:nvGrpSpPr>
            <p:grpSpPr bwMode="auto">
              <a:xfrm>
                <a:off x="240" y="288"/>
                <a:ext cx="5376" cy="3744"/>
                <a:chOff x="192" y="576"/>
                <a:chExt cx="5376" cy="3744"/>
              </a:xfrm>
            </p:grpSpPr>
            <p:sp>
              <p:nvSpPr>
                <p:cNvPr id="64517" name="AutoShape 5"/>
                <p:cNvSpPr>
                  <a:spLocks noChangeArrowheads="1"/>
                </p:cNvSpPr>
                <p:nvPr/>
              </p:nvSpPr>
              <p:spPr bwMode="auto">
                <a:xfrm>
                  <a:off x="428" y="722"/>
                  <a:ext cx="4873" cy="3398"/>
                </a:xfrm>
                <a:prstGeom prst="flowChartPunchedTape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099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64518" name="AutoShape 6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6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64519" name="AutoShape 7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722"/>
                  <a:ext cx="200" cy="3498"/>
                </a:xfrm>
                <a:prstGeom prst="flowChartTerminator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64520" name="AutoShape 8" descr="J0309705"/>
                <p:cNvSpPr>
                  <a:spLocks noChangeArrowheads="1"/>
                </p:cNvSpPr>
                <p:nvPr/>
              </p:nvSpPr>
              <p:spPr bwMode="auto">
                <a:xfrm>
                  <a:off x="192" y="603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21" name="AutoShape 9" descr="J0309705"/>
                <p:cNvSpPr>
                  <a:spLocks noChangeArrowheads="1"/>
                </p:cNvSpPr>
                <p:nvPr/>
              </p:nvSpPr>
              <p:spPr bwMode="auto">
                <a:xfrm>
                  <a:off x="5301" y="576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22" name="AutoShape 10" descr="J0309705"/>
                <p:cNvSpPr>
                  <a:spLocks noChangeArrowheads="1"/>
                </p:cNvSpPr>
                <p:nvPr/>
              </p:nvSpPr>
              <p:spPr bwMode="auto">
                <a:xfrm>
                  <a:off x="228" y="3920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23" name="AutoShape 11" descr="J0309705"/>
                <p:cNvSpPr>
                  <a:spLocks noChangeArrowheads="1"/>
                </p:cNvSpPr>
                <p:nvPr/>
              </p:nvSpPr>
              <p:spPr bwMode="auto">
                <a:xfrm>
                  <a:off x="5270" y="3839"/>
                  <a:ext cx="267" cy="400"/>
                </a:xfrm>
                <a:prstGeom prst="flowChartConnector">
                  <a:avLst/>
                </a:prstGeom>
                <a:blipFill dpi="0" rotWithShape="1">
                  <a:blip r:embed="rId4" cstate="print"/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4524" name="Picture 12" descr="PH02738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04" y="1872"/>
                <a:ext cx="528" cy="1248"/>
              </a:xfrm>
              <a:prstGeom prst="rect">
                <a:avLst/>
              </a:prstGeom>
              <a:noFill/>
            </p:spPr>
          </p:pic>
        </p:grpSp>
        <p:grpSp>
          <p:nvGrpSpPr>
            <p:cNvPr id="64525" name="Group 13"/>
            <p:cNvGrpSpPr>
              <a:grpSpLocks/>
            </p:cNvGrpSpPr>
            <p:nvPr/>
          </p:nvGrpSpPr>
          <p:grpSpPr bwMode="auto">
            <a:xfrm rot="-666890">
              <a:off x="-223" y="192"/>
              <a:ext cx="1135" cy="940"/>
              <a:chOff x="1457" y="2064"/>
              <a:chExt cx="1135" cy="940"/>
            </a:xfrm>
          </p:grpSpPr>
          <p:pic>
            <p:nvPicPr>
              <p:cNvPr id="64526" name="Picture 14" descr="SO00382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57" y="2064"/>
                <a:ext cx="1135" cy="940"/>
              </a:xfrm>
              <a:prstGeom prst="rect">
                <a:avLst/>
              </a:prstGeom>
              <a:noFill/>
            </p:spPr>
          </p:pic>
          <p:sp>
            <p:nvSpPr>
              <p:cNvPr id="64527" name="Oval 15"/>
              <p:cNvSpPr>
                <a:spLocks noChangeArrowheads="1"/>
              </p:cNvSpPr>
              <p:nvPr/>
            </p:nvSpPr>
            <p:spPr bwMode="auto">
              <a:xfrm>
                <a:off x="2040" y="23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143000" y="1371600"/>
            <a:ext cx="7086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Thaáy hai em beù ñang ñaùnh nhau ñeå tranh giaønh ñoà chôi, em seõ:</a:t>
            </a:r>
          </a:p>
          <a:p>
            <a:pPr marL="342900" indent="-342900" algn="just">
              <a:spcBef>
                <a:spcPct val="50000"/>
              </a:spcBef>
              <a:buFontTx/>
              <a:buAutoNum type="alphaLcParenR"/>
            </a:pPr>
            <a:r>
              <a:rPr lang="en-US" sz="3200" b="1" i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Khoâng can thieäp.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b)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Khuyeân ngaên hai em beù.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c) Khuyeân ngaên vaø höôùng daãn hai em cuøng chôi.</a:t>
            </a:r>
            <a:r>
              <a:rPr lang="en-US" sz="3200" b="1" i="1">
                <a:solidFill>
                  <a:srgbClr val="0000FF"/>
                </a:solidFill>
                <a:latin typeface=".VnTime" pitchFamily="34" charset="0"/>
              </a:rPr>
              <a:t>                     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1981200" y="57912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u="sng">
                <a:solidFill>
                  <a:srgbClr val="FF0000"/>
                </a:solidFill>
                <a:latin typeface=".VnTime" pitchFamily="34" charset="0"/>
              </a:rPr>
              <a:t>§¸p ¸n</a:t>
            </a:r>
            <a:r>
              <a:rPr lang="en-US" sz="4000" b="1" i="1">
                <a:solidFill>
                  <a:srgbClr val="FF0000"/>
                </a:solidFill>
                <a:latin typeface=".VnTime" pitchFamily="34" charset="0"/>
              </a:rPr>
              <a:t>:  c</a:t>
            </a:r>
            <a:endParaRPr lang="en-US" sz="40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715000" y="304800"/>
            <a:ext cx="14668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b="1" i="1" u="sng">
                <a:solidFill>
                  <a:schemeClr val="tx2"/>
                </a:solidFill>
                <a:latin typeface=".VnTime" pitchFamily="34" charset="0"/>
              </a:rPr>
              <a:t>C©u 2: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  <p:bldP spid="64529" grpId="0"/>
      <p:bldP spid="645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-381000" y="0"/>
            <a:ext cx="9269413" cy="6096000"/>
            <a:chOff x="-223" y="144"/>
            <a:chExt cx="5839" cy="3744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240" y="144"/>
              <a:ext cx="5376" cy="3744"/>
              <a:chOff x="240" y="288"/>
              <a:chExt cx="5376" cy="3744"/>
            </a:xfrm>
          </p:grpSpPr>
          <p:grpSp>
            <p:nvGrpSpPr>
              <p:cNvPr id="65540" name="Group 4"/>
              <p:cNvGrpSpPr>
                <a:grpSpLocks/>
              </p:cNvGrpSpPr>
              <p:nvPr/>
            </p:nvGrpSpPr>
            <p:grpSpPr bwMode="auto">
              <a:xfrm>
                <a:off x="240" y="288"/>
                <a:ext cx="5376" cy="3744"/>
                <a:chOff x="192" y="576"/>
                <a:chExt cx="5376" cy="3744"/>
              </a:xfrm>
            </p:grpSpPr>
            <p:sp>
              <p:nvSpPr>
                <p:cNvPr id="65541" name="AutoShape 5"/>
                <p:cNvSpPr>
                  <a:spLocks noChangeArrowheads="1"/>
                </p:cNvSpPr>
                <p:nvPr/>
              </p:nvSpPr>
              <p:spPr bwMode="auto">
                <a:xfrm>
                  <a:off x="428" y="722"/>
                  <a:ext cx="4873" cy="3398"/>
                </a:xfrm>
                <a:prstGeom prst="flowChartPunchedTape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009900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65542" name="AutoShape 6"/>
                <p:cNvSpPr>
                  <a:spLocks noChangeArrowheads="1"/>
                </p:cNvSpPr>
                <p:nvPr/>
              </p:nvSpPr>
              <p:spPr bwMode="auto">
                <a:xfrm>
                  <a:off x="228" y="622"/>
                  <a:ext cx="200" cy="3498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65543" name="AutoShape 7"/>
                <p:cNvSpPr>
                  <a:spLocks noChangeArrowheads="1"/>
                </p:cNvSpPr>
                <p:nvPr/>
              </p:nvSpPr>
              <p:spPr bwMode="auto">
                <a:xfrm>
                  <a:off x="5301" y="722"/>
                  <a:ext cx="200" cy="3498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latin typeface=".VnTime" pitchFamily="34" charset="0"/>
                  </a:endParaRPr>
                </a:p>
              </p:txBody>
            </p:sp>
            <p:sp>
              <p:nvSpPr>
                <p:cNvPr id="65544" name="AutoShape 8"/>
                <p:cNvSpPr>
                  <a:spLocks noChangeArrowheads="1"/>
                </p:cNvSpPr>
                <p:nvPr/>
              </p:nvSpPr>
              <p:spPr bwMode="auto">
                <a:xfrm>
                  <a:off x="192" y="603"/>
                  <a:ext cx="267" cy="400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45" name="AutoShape 9"/>
                <p:cNvSpPr>
                  <a:spLocks noChangeArrowheads="1"/>
                </p:cNvSpPr>
                <p:nvPr/>
              </p:nvSpPr>
              <p:spPr bwMode="auto">
                <a:xfrm>
                  <a:off x="5301" y="576"/>
                  <a:ext cx="267" cy="400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46" name="AutoShape 10"/>
                <p:cNvSpPr>
                  <a:spLocks noChangeArrowheads="1"/>
                </p:cNvSpPr>
                <p:nvPr/>
              </p:nvSpPr>
              <p:spPr bwMode="auto">
                <a:xfrm>
                  <a:off x="228" y="3920"/>
                  <a:ext cx="267" cy="400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47" name="AutoShape 11"/>
                <p:cNvSpPr>
                  <a:spLocks noChangeArrowheads="1"/>
                </p:cNvSpPr>
                <p:nvPr/>
              </p:nvSpPr>
              <p:spPr bwMode="auto">
                <a:xfrm>
                  <a:off x="5270" y="3839"/>
                  <a:ext cx="267" cy="400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5548" name="Picture 12" descr="PH02738U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04" y="1872"/>
                <a:ext cx="528" cy="1248"/>
              </a:xfrm>
              <a:prstGeom prst="rect">
                <a:avLst/>
              </a:prstGeom>
              <a:solidFill>
                <a:srgbClr val="FFFF99"/>
              </a:solidFill>
            </p:spPr>
          </p:pic>
        </p:grpSp>
        <p:grpSp>
          <p:nvGrpSpPr>
            <p:cNvPr id="65549" name="Group 13"/>
            <p:cNvGrpSpPr>
              <a:grpSpLocks/>
            </p:cNvGrpSpPr>
            <p:nvPr/>
          </p:nvGrpSpPr>
          <p:grpSpPr bwMode="auto">
            <a:xfrm rot="-666890">
              <a:off x="-223" y="192"/>
              <a:ext cx="1135" cy="940"/>
              <a:chOff x="1457" y="2064"/>
              <a:chExt cx="1135" cy="940"/>
            </a:xfrm>
          </p:grpSpPr>
          <p:pic>
            <p:nvPicPr>
              <p:cNvPr id="65550" name="Picture 14" descr="SO00382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57" y="2064"/>
                <a:ext cx="1135" cy="940"/>
              </a:xfrm>
              <a:prstGeom prst="rect">
                <a:avLst/>
              </a:prstGeom>
              <a:solidFill>
                <a:srgbClr val="FFFF99"/>
              </a:solidFill>
            </p:spPr>
          </p:pic>
          <p:sp>
            <p:nvSpPr>
              <p:cNvPr id="65551" name="Oval 15"/>
              <p:cNvSpPr>
                <a:spLocks noChangeArrowheads="1"/>
              </p:cNvSpPr>
              <p:nvPr/>
            </p:nvSpPr>
            <p:spPr bwMode="auto">
              <a:xfrm>
                <a:off x="2040" y="2328"/>
                <a:ext cx="96" cy="9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62000" y="1371600"/>
            <a:ext cx="7620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.VnTime" pitchFamily="34" charset="0"/>
              </a:rPr>
              <a:t>C©u 3</a:t>
            </a: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Ñang chôi cuøng cacù baïn thì coù moät cuï giaø ñeán hoûi ñöôøng, em seõ:</a:t>
            </a:r>
          </a:p>
          <a:p>
            <a:pPr marL="342900" indent="-342900" algn="just">
              <a:spcBef>
                <a:spcPct val="50000"/>
              </a:spcBef>
              <a:buFontTx/>
              <a:buAutoNum type="alphaLcParenR"/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 Ñeå baïn khaùc giuùp baø cuï.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b) Khoâng quan taâm.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c) Ngöøng chôi, höôùng daãn ñöôøng ñi cho cuï.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895600" y="5791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u="sng">
                <a:solidFill>
                  <a:srgbClr val="FF0000"/>
                </a:solidFill>
                <a:latin typeface=".VnTime" pitchFamily="34" charset="0"/>
              </a:rPr>
              <a:t>§¸p ¸n</a:t>
            </a:r>
            <a:r>
              <a:rPr lang="en-US" sz="3600" b="1" i="1">
                <a:solidFill>
                  <a:srgbClr val="FF0000"/>
                </a:solidFill>
                <a:latin typeface=".VnTime" pitchFamily="34" charset="0"/>
              </a:rPr>
              <a:t>:  c</a:t>
            </a:r>
            <a:r>
              <a:rPr lang="en-US" sz="3600" b="1" i="1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3600" b="1" i="1">
              <a:solidFill>
                <a:srgbClr val="FF0000"/>
              </a:solidFill>
              <a:latin typeface="VNI-Times" pitchFamily="2" charset="0"/>
              <a:sym typeface="Wingdings 2" pitchFamily="18" charset="2"/>
            </a:endParaRPr>
          </a:p>
        </p:txBody>
      </p:sp>
      <p:sp>
        <p:nvSpPr>
          <p:cNvPr id="65567" name="WordArt 31"/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65568" name="WordArt 32"/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65569" name="WordArt 33"/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65570" name="WordArt 34"/>
          <p:cNvSpPr>
            <a:spLocks noChangeArrowheads="1" noChangeShapeType="1" noTextEdit="1"/>
          </p:cNvSpPr>
          <p:nvPr/>
        </p:nvSpPr>
        <p:spPr bwMode="auto">
          <a:xfrm>
            <a:off x="38100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65571" name="WordArt 35"/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65566" name="Picture 30" descr="j0336978[2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0"/>
            <a:ext cx="2743200" cy="2133600"/>
          </a:xfrm>
          <a:prstGeom prst="rect">
            <a:avLst/>
          </a:prstGeom>
          <a:noFill/>
        </p:spPr>
      </p:pic>
      <p:pic>
        <p:nvPicPr>
          <p:cNvPr id="65574" name="Picture 38" descr="hong do 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590800"/>
            <a:ext cx="23622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1"/>
      <p:bldP spid="65553" grpId="0" build="allAtOnce"/>
      <p:bldP spid="65567" grpId="0" animBg="1"/>
      <p:bldP spid="65567" grpId="1" animBg="1"/>
      <p:bldP spid="65568" grpId="0" animBg="1"/>
      <p:bldP spid="65568" grpId="1" animBg="1"/>
      <p:bldP spid="65569" grpId="0" animBg="1"/>
      <p:bldP spid="65569" grpId="1" animBg="1"/>
      <p:bldP spid="65570" grpId="0" animBg="1"/>
      <p:bldP spid="6557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762000" y="10668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          </a:t>
            </a:r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81000" y="23622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Ngöôøi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giaø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treû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ngöôøi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caàn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ñöôïc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taâm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giuùp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ñôõ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moïi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nôi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moïi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luùc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giaø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yeâu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treû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truyeàn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thoáng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toát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ñeïp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toäc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          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Yeâu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treû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treû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ñeán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nhaø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; </a:t>
            </a:r>
          </a:p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         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Kính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giaø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giaø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ñeå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tuoåi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                                         </a:t>
            </a:r>
            <a:r>
              <a:rPr lang="en-US" sz="2400" b="1" i="1" dirty="0" err="1">
                <a:solidFill>
                  <a:srgbClr val="0000CC"/>
                </a:solidFill>
                <a:latin typeface="VNI-Times" pitchFamily="2" charset="0"/>
              </a:rPr>
              <a:t>Tuïc</a:t>
            </a:r>
            <a:r>
              <a:rPr lang="en-US" sz="2400" b="1" i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VNI-Times" pitchFamily="2" charset="0"/>
              </a:rPr>
              <a:t>ngöõ</a:t>
            </a:r>
            <a:endParaRPr lang="en-US" sz="2400" b="1" i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85800" y="12874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709025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276600" y="1600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200400" y="91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2819400" y="838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762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3352800" y="990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1324" name="WordArt 12"/>
          <p:cNvSpPr>
            <a:spLocks noChangeArrowheads="1" noChangeShapeType="1" noTextEdit="1"/>
          </p:cNvSpPr>
          <p:nvPr/>
        </p:nvSpPr>
        <p:spPr bwMode="auto">
          <a:xfrm>
            <a:off x="3352800" y="1371601"/>
            <a:ext cx="1828800" cy="914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GHI NHỚ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1325" name="WordArt 13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  <p:bldP spid="1413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8" name="WordArt 6"/>
          <p:cNvSpPr>
            <a:spLocks noChangeArrowheads="1" noChangeShapeType="1" noTextEdit="1"/>
          </p:cNvSpPr>
          <p:nvPr/>
        </p:nvSpPr>
        <p:spPr bwMode="auto">
          <a:xfrm>
            <a:off x="1371600" y="1676400"/>
            <a:ext cx="6477000" cy="13620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479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3124200" y="34290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TIẾT 1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1000" y="15240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/>
              <a:t> </a:t>
            </a:r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581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500" b="1">
                <a:solidFill>
                  <a:schemeClr val="accent2"/>
                </a:solidFill>
                <a:latin typeface="VNI-Times" pitchFamily="2" charset="0"/>
              </a:rPr>
              <a:t>   </a:t>
            </a:r>
            <a:endParaRPr lang="en-US" sz="2500" b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0" y="457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743200" y="762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879725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362200" y="1066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438400" y="228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1219200" y="2590800"/>
            <a:ext cx="693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5400" b="1" dirty="0" err="1">
                <a:solidFill>
                  <a:srgbClr val="0000FF"/>
                </a:solidFill>
                <a:latin typeface="VNI-Times" pitchFamily="2" charset="0"/>
              </a:rPr>
              <a:t>Tìm</a:t>
            </a:r>
            <a:r>
              <a:rPr lang="en-US" sz="5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Times" pitchFamily="2" charset="0"/>
              </a:rPr>
              <a:t>hieåu</a:t>
            </a:r>
            <a:r>
              <a:rPr lang="en-US" sz="5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VNI-Times" pitchFamily="2" charset="0"/>
              </a:rPr>
              <a:t>truyeän</a:t>
            </a:r>
            <a:endParaRPr lang="en-US" sz="5400" b="1" dirty="0" smtClean="0">
              <a:solidFill>
                <a:srgbClr val="0000FF"/>
              </a:solidFill>
              <a:latin typeface="VNI-Times" pitchFamily="2" charset="0"/>
            </a:endParaRPr>
          </a:p>
          <a:p>
            <a:pPr algn="ctr" eaLnBrk="1" hangingPunct="1"/>
            <a:r>
              <a:rPr lang="en-US" sz="5400" b="1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VNI-Times" pitchFamily="2" charset="0"/>
              </a:rPr>
              <a:t>“ </a:t>
            </a:r>
            <a:r>
              <a:rPr lang="en-US" sz="5400" b="1" dirty="0" err="1">
                <a:solidFill>
                  <a:srgbClr val="0000FF"/>
                </a:solidFill>
                <a:latin typeface="VNI-Times" pitchFamily="2" charset="0"/>
              </a:rPr>
              <a:t>Sau</a:t>
            </a:r>
            <a:r>
              <a:rPr lang="en-US" sz="5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Times" pitchFamily="2" charset="0"/>
              </a:rPr>
              <a:t>ñeâm</a:t>
            </a:r>
            <a:r>
              <a:rPr lang="en-US" sz="54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VNI-Times" pitchFamily="2" charset="0"/>
              </a:rPr>
              <a:t>möa</a:t>
            </a:r>
            <a:r>
              <a:rPr lang="en-US" sz="5400" b="1" dirty="0">
                <a:solidFill>
                  <a:srgbClr val="0000FF"/>
                </a:solidFill>
                <a:latin typeface="VNI-Times" pitchFamily="2" charset="0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7432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743200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752600" y="106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b="1">
              <a:solidFill>
                <a:srgbClr val="6600CC"/>
              </a:solidFill>
            </a:endParaRPr>
          </a:p>
        </p:txBody>
      </p:sp>
      <p:pic>
        <p:nvPicPr>
          <p:cNvPr id="49157" name="Picture 5" descr="đạo đức 5kính già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838200" y="13716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700" b="1">
                <a:solidFill>
                  <a:srgbClr val="0000CC"/>
                </a:solidFill>
                <a:latin typeface="VNI-Times" pitchFamily="2" charset="0"/>
              </a:rPr>
              <a:t>Tìm hieåu truyeän</a:t>
            </a:r>
            <a:r>
              <a:rPr lang="en-US" sz="3700" b="1">
                <a:solidFill>
                  <a:srgbClr val="FF0000"/>
                </a:solidFill>
                <a:latin typeface="VNI-Times" pitchFamily="2" charset="0"/>
              </a:rPr>
              <a:t> “Sau ñeâm möa”</a:t>
            </a: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/>
              <a:t>1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/>
              <a:t>2</a:t>
            </a: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/>
              <a:t>3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/>
              <a:t>4</a:t>
            </a:r>
          </a:p>
        </p:txBody>
      </p:sp>
      <p:pic>
        <p:nvPicPr>
          <p:cNvPr id="5121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tart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</p:spPr>
      </p:pic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/>
              <a:t>5</a:t>
            </a:r>
          </a:p>
        </p:txBody>
      </p:sp>
      <p:pic>
        <p:nvPicPr>
          <p:cNvPr id="5121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ingin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</p:spPr>
      </p:pic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914400" y="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1247" name="WordArt 47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5410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990600" y="2649538"/>
            <a:ext cx="7086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600" b="1">
                <a:solidFill>
                  <a:srgbClr val="0000CC"/>
                </a:solidFill>
                <a:latin typeface=".VnTime" pitchFamily="34" charset="0"/>
              </a:rPr>
              <a:t>1. Sau trËn m­a ®ªm qua, con ®­êng lµng nh­ thÕ nµo?</a:t>
            </a:r>
          </a:p>
          <a:p>
            <a:pPr marL="342900" indent="-342900" algn="ctr"/>
            <a:r>
              <a:rPr lang="en-US" sz="3600" b="1">
                <a:solidFill>
                  <a:srgbClr val="0000CC"/>
                </a:solidFill>
                <a:latin typeface=".VnTime" pitchFamily="34" charset="0"/>
              </a:rPr>
              <a:t>2</a:t>
            </a:r>
            <a:r>
              <a:rPr lang="en-US" sz="3600" b="1">
                <a:solidFill>
                  <a:srgbClr val="0000CC"/>
                </a:solidFill>
              </a:rPr>
              <a:t>. </a:t>
            </a:r>
            <a:r>
              <a:rPr lang="en-US" sz="3600" b="1">
                <a:solidFill>
                  <a:srgbClr val="0000CC"/>
                </a:solidFill>
                <a:latin typeface=".VnTime" pitchFamily="34" charset="0"/>
              </a:rPr>
              <a:t>C¸c b¹n häc sinh trªn ®­êng vÒ nhµ gÆp nh÷ng khã kh¨n g×?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1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3"/>
                </p:tgtEl>
              </p:cMediaNode>
            </p:audio>
          </p:childTnLst>
        </p:cTn>
      </p:par>
    </p:tnLst>
    <p:bldLst>
      <p:bldP spid="51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905000" y="9144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0000FF"/>
                </a:solidFill>
                <a:latin typeface="VNI-Times" pitchFamily="2" charset="0"/>
              </a:rPr>
              <a:t>Tìm hieåu truyeän </a:t>
            </a:r>
            <a:r>
              <a:rPr lang="en-US" sz="2900" b="1">
                <a:solidFill>
                  <a:srgbClr val="FF0000"/>
                </a:solidFill>
                <a:latin typeface="VNI-Times" pitchFamily="2" charset="0"/>
              </a:rPr>
              <a:t>“Sau ñeâm möa”</a:t>
            </a:r>
          </a:p>
        </p:txBody>
      </p:sp>
      <p:sp>
        <p:nvSpPr>
          <p:cNvPr id="131077" name="WordArt 5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1143000" y="1600200"/>
            <a:ext cx="739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.VnTime" pitchFamily="34" charset="0"/>
              </a:rPr>
              <a:t>1. Sau trËn m­a ®ªm qua, con ®­êng lµng nh­ thÕ nµo?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609600" y="1676400"/>
            <a:ext cx="739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.VnTime" pitchFamily="34" charset="0"/>
              </a:rPr>
              <a:t>- Sau trËn m­a ®ªm qua, con ®­êng lµng 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</a:rPr>
              <a:t>trơn như đỗ mỡ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838200" y="3352800"/>
            <a:ext cx="8077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.VnTime" pitchFamily="34" charset="0"/>
              </a:rPr>
              <a:t>2. C¸c b¹n häc sinh trªn ®­êng vÒ nhµ gÆp nh÷ng khã kh¨n g×?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228600" y="3276600"/>
            <a:ext cx="8610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.VnTime" pitchFamily="34" charset="0"/>
              </a:rPr>
              <a:t>- C¸c b¹n häc sinh trªn ®­êng vÒ nhµ ph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</a:rPr>
              <a:t>ải đi men theo bờ cỏ, lần từng bước một để khỏi trượt chân ngã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  <p:bldP spid="131080" grpId="1"/>
      <p:bldP spid="131081" grpId="0"/>
      <p:bldP spid="131082" grpId="0"/>
      <p:bldP spid="131082" grpId="1"/>
      <p:bldP spid="1310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85800" y="12954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300" b="1">
                <a:solidFill>
                  <a:srgbClr val="0000FF"/>
                </a:solidFill>
                <a:latin typeface="VNI-Times" pitchFamily="2" charset="0"/>
              </a:rPr>
              <a:t>Tìm hieåu truyeän </a:t>
            </a:r>
            <a:r>
              <a:rPr lang="en-US" sz="3300" b="1">
                <a:solidFill>
                  <a:srgbClr val="FF0000"/>
                </a:solidFill>
                <a:latin typeface="VNI-Times" pitchFamily="2" charset="0"/>
              </a:rPr>
              <a:t>“Sau ñeâm möa”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609600" y="1981200"/>
            <a:ext cx="79248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u="sng">
                <a:solidFill>
                  <a:srgbClr val="FF0000"/>
                </a:solidFill>
                <a:latin typeface="VNI-Times" pitchFamily="2" charset="0"/>
              </a:rPr>
              <a:t>Caâu 1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 Caùc bạn hoïc sinh trong truyện ñaõ laøm gì khi gặp baø cụ vaø em beù?   </a:t>
            </a:r>
          </a:p>
          <a:p>
            <a:pPr eaLnBrk="1" hangingPunct="1"/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VNI-Times" pitchFamily="2" charset="0"/>
              </a:rPr>
              <a:t>Caâu 2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 Taïi sao baø cụ caûm ơn caùc bạn ?</a:t>
            </a:r>
          </a:p>
          <a:p>
            <a:pPr eaLnBrk="1" hangingPunct="1"/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VNI-Times" pitchFamily="2" charset="0"/>
              </a:rPr>
              <a:t>Caâu 3:</a:t>
            </a:r>
            <a:r>
              <a:rPr lang="en-US" sz="3200" b="1">
                <a:solidFill>
                  <a:srgbClr val="0000CC"/>
                </a:solidFill>
                <a:latin typeface="VNI-Times" pitchFamily="2" charset="0"/>
              </a:rPr>
              <a:t> Em coù suy nghĩ gì về việc laøm của caùc bạn trong truyện?</a:t>
            </a:r>
          </a:p>
          <a:p>
            <a:pPr eaLnBrk="1" hangingPunct="1"/>
            <a:r>
              <a:rPr lang="en-US" sz="3200" b="1" u="sng">
                <a:solidFill>
                  <a:srgbClr val="FF0000"/>
                </a:solidFill>
                <a:latin typeface="VNI-Times" pitchFamily="2" charset="0"/>
              </a:rPr>
              <a:t>C</a:t>
            </a: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âu 4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 Em học được điều gì từ các bạn nhỏ trong truyện?</a:t>
            </a:r>
          </a:p>
        </p:txBody>
      </p:sp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676400" y="5715000"/>
            <a:ext cx="5562600" cy="6699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THẢO LUẬN 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5486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KÍNH GIÀ, YÊU TRẺ</a:t>
            </a:r>
            <a:endParaRPr lang="en-US" sz="2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685800" y="12954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Tìm hieåu truyeän 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“Sau ñeâm möa”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609600" y="2057400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u="sng">
                <a:solidFill>
                  <a:srgbClr val="0000CC"/>
                </a:solidFill>
                <a:latin typeface="VNI-Times" pitchFamily="2" charset="0"/>
              </a:rPr>
              <a:t>Caâu 1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: Caùc bạn hoïc sinh trong truyện ñaõ laøm gì khi gặp baø cụ vaø em beù?</a:t>
            </a:r>
            <a:r>
              <a:rPr lang="en-US" sz="2800">
                <a:solidFill>
                  <a:srgbClr val="0000CC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81000" y="2133600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-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hoïc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Times" pitchFamily="2" charset="0"/>
              </a:rPr>
              <a:t>ñaõ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cụ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già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nhắc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cụ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khỏi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ngã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Sâm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dắt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2" grpId="1"/>
      <p:bldP spid="1321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54"/>
  <p:tag name="VIOLETTITLE" val="KÍNH GIÀ YÊU TRẺ( TIÊT1)"/>
  <p:tag name="VIOLETLESSON" val="6"/>
  <p:tag name="VIOLETCATID" val="8048934"/>
  <p:tag name="VIOLETSUBJECT" val="Đạo đức 5"/>
  <p:tag name="VIOLETAUTHORID" val="3466747"/>
  <p:tag name="VIOLETAUTHORNAME" val="Chu Thị Soa"/>
  <p:tag name="VIOLETAUTHORAVATAR" val="3466747.jpg"/>
  <p:tag name="VIOLETAUTHORADDRESS" val="Trường TH Thị Trấn - Nghệ An"/>
  <p:tag name="VIOLETDATE" val="2011-11-05 15:26:20"/>
  <p:tag name="VIOLETHIT" val="1463"/>
  <p:tag name="VIOLETLIKE" val="0"/>
  <p:tag name="MMPROD_NEXTUNIQUEID" val="10010"/>
  <p:tag name="MMPROD_UIDATA" val="&lt;database version=&quot;7.0&quot;&gt;&lt;object type=&quot;1&quot; unique_id=&quot;10001&quot;&gt;&lt;object type=&quot;8&quot; unique_id=&quot;11008&quot;&gt;&lt;/object&gt;&lt;object type=&quot;2&quot; unique_id=&quot;11009&quot;&gt;&lt;object type=&quot;3&quot; unique_id=&quot;11010&quot;&gt;&lt;property id=&quot;20148&quot; value=&quot;5&quot;/&gt;&lt;property id=&quot;20300&quot; value=&quot;Slide 1&quot;/&gt;&lt;property id=&quot;20307&quot; value=&quot;313&quot;/&gt;&lt;/object&gt;&lt;object type=&quot;3&quot; unique_id=&quot;11011&quot;&gt;&lt;property id=&quot;20148&quot; value=&quot;5&quot;/&gt;&lt;property id=&quot;20300&quot; value=&quot;Slide 2&quot;/&gt;&lt;property id=&quot;20307&quot; value=&quot;301&quot;/&gt;&lt;/object&gt;&lt;object type=&quot;3&quot; unique_id=&quot;11012&quot;&gt;&lt;property id=&quot;20148&quot; value=&quot;5&quot;/&gt;&lt;property id=&quot;20300&quot; value=&quot;Slide 3&quot;/&gt;&lt;property id=&quot;20307&quot; value=&quot;280&quot;/&gt;&lt;/object&gt;&lt;object type=&quot;3&quot; unique_id=&quot;11013&quot;&gt;&lt;property id=&quot;20148&quot; value=&quot;5&quot;/&gt;&lt;property id=&quot;20300&quot; value=&quot;Slide 4&quot;/&gt;&lt;property id=&quot;20307&quot; value=&quot;260&quot;/&gt;&lt;/object&gt;&lt;object type=&quot;3&quot; unique_id=&quot;11014&quot;&gt;&lt;property id=&quot;20148&quot; value=&quot;5&quot;/&gt;&lt;property id=&quot;20300&quot; value=&quot;Slide 5&quot;/&gt;&lt;property id=&quot;20307&quot; value=&quot;263&quot;/&gt;&lt;/object&gt;&lt;object type=&quot;3&quot; unique_id=&quot;11015&quot;&gt;&lt;property id=&quot;20148&quot; value=&quot;5&quot;/&gt;&lt;property id=&quot;20300&quot; value=&quot;Slide 6&quot;/&gt;&lt;property id=&quot;20307&quot; value=&quot;264&quot;/&gt;&lt;/object&gt;&lt;object type=&quot;3&quot; unique_id=&quot;11016&quot;&gt;&lt;property id=&quot;20148&quot; value=&quot;5&quot;/&gt;&lt;property id=&quot;20300&quot; value=&quot;Slide 7&quot;/&gt;&lt;property id=&quot;20307&quot; value=&quot;302&quot;/&gt;&lt;/object&gt;&lt;object type=&quot;3&quot; unique_id=&quot;11017&quot;&gt;&lt;property id=&quot;20148&quot; value=&quot;5&quot;/&gt;&lt;property id=&quot;20300&quot; value=&quot;Slide 8&quot;/&gt;&lt;property id=&quot;20307&quot; value=&quot;291&quot;/&gt;&lt;/object&gt;&lt;object type=&quot;3&quot; unique_id=&quot;11018&quot;&gt;&lt;property id=&quot;20148&quot; value=&quot;5&quot;/&gt;&lt;property id=&quot;20300&quot; value=&quot;Slide 9&quot;/&gt;&lt;property id=&quot;20307&quot; value=&quot;303&quot;/&gt;&lt;/object&gt;&lt;object type=&quot;3&quot; unique_id=&quot;11019&quot;&gt;&lt;property id=&quot;20148&quot; value=&quot;5&quot;/&gt;&lt;property id=&quot;20300&quot; value=&quot;Slide 10&quot;/&gt;&lt;property id=&quot;20307&quot; value=&quot;304&quot;/&gt;&lt;/object&gt;&lt;object type=&quot;3&quot; unique_id=&quot;11020&quot;&gt;&lt;property id=&quot;20148&quot; value=&quot;5&quot;/&gt;&lt;property id=&quot;20300&quot; value=&quot;Slide 11&quot;/&gt;&lt;property id=&quot;20307&quot; value=&quot;305&quot;/&gt;&lt;/object&gt;&lt;object type=&quot;3&quot; unique_id=&quot;11021&quot;&gt;&lt;property id=&quot;20148&quot; value=&quot;5&quot;/&gt;&lt;property id=&quot;20300&quot; value=&quot;Slide 12&quot;/&gt;&lt;property id=&quot;20307&quot; value=&quot;265&quot;/&gt;&lt;/object&gt;&lt;object type=&quot;3&quot; unique_id=&quot;11022&quot;&gt;&lt;property id=&quot;20148&quot; value=&quot;5&quot;/&gt;&lt;property id=&quot;20300&quot; value=&quot;Slide 13&quot;/&gt;&lt;property id=&quot;20307&quot; value=&quot;306&quot;/&gt;&lt;/object&gt;&lt;object type=&quot;3&quot; unique_id=&quot;11023&quot;&gt;&lt;property id=&quot;20148&quot; value=&quot;5&quot;/&gt;&lt;property id=&quot;20300&quot; value=&quot;Slide 14&quot;/&gt;&lt;property id=&quot;20307&quot; value=&quot;290&quot;/&gt;&lt;/object&gt;&lt;object type=&quot;3&quot; unique_id=&quot;11024&quot;&gt;&lt;property id=&quot;20148&quot; value=&quot;5&quot;/&gt;&lt;property id=&quot;20300&quot; value=&quot;Slide 15&quot;/&gt;&lt;property id=&quot;20307&quot; value=&quot;289&quot;/&gt;&lt;/object&gt;&lt;object type=&quot;3&quot; unique_id=&quot;11025&quot;&gt;&lt;property id=&quot;20148&quot; value=&quot;5&quot;/&gt;&lt;property id=&quot;20300&quot; value=&quot;Slide 16&quot;/&gt;&lt;property id=&quot;20307&quot; value=&quot;292&quot;/&gt;&lt;/object&gt;&lt;object type=&quot;3&quot; unique_id=&quot;11026&quot;&gt;&lt;property id=&quot;20148&quot; value=&quot;5&quot;/&gt;&lt;property id=&quot;20300&quot; value=&quot;Slide 17&quot;/&gt;&lt;property id=&quot;20307&quot; value=&quot;307&quot;/&gt;&lt;/object&gt;&lt;object type=&quot;3&quot; unique_id=&quot;11027&quot;&gt;&lt;property id=&quot;20148&quot; value=&quot;5&quot;/&gt;&lt;property id=&quot;20300&quot; value=&quot;Slide 18&quot;/&gt;&lt;property id=&quot;20307&quot; value=&quot;308&quot;/&gt;&lt;/object&gt;&lt;object type=&quot;3&quot; unique_id=&quot;11028&quot;&gt;&lt;property id=&quot;20148&quot; value=&quot;5&quot;/&gt;&lt;property id=&quot;20300&quot; value=&quot;Slide 19&quot;/&gt;&lt;property id=&quot;20307&quot; value=&quot;293&quot;/&gt;&lt;/object&gt;&lt;object type=&quot;3&quot; unique_id=&quot;11029&quot;&gt;&lt;property id=&quot;20148&quot; value=&quot;5&quot;/&gt;&lt;property id=&quot;20300&quot; value=&quot;Slide 20&quot;/&gt;&lt;property id=&quot;20307&quot; value=&quot;285&quot;/&gt;&lt;/object&gt;&lt;object type=&quot;3&quot; unique_id=&quot;11030&quot;&gt;&lt;property id=&quot;20148&quot; value=&quot;5&quot;/&gt;&lt;property id=&quot;20300&quot; value=&quot;Slide 21&quot;/&gt;&lt;property id=&quot;20307&quot; value=&quot;298&quot;/&gt;&lt;/object&gt;&lt;object type=&quot;3&quot; unique_id=&quot;11031&quot;&gt;&lt;property id=&quot;20148&quot; value=&quot;5&quot;/&gt;&lt;property id=&quot;20300&quot; value=&quot;Slide 22&quot;/&gt;&lt;property id=&quot;20307&quot; value=&quot;309&quot;/&gt;&lt;/object&gt;&lt;object type=&quot;3&quot; unique_id=&quot;11032&quot;&gt;&lt;property id=&quot;20148&quot; value=&quot;5&quot;/&gt;&lt;property id=&quot;20300&quot; value=&quot;Slide 23&quot;/&gt;&lt;property id=&quot;20307&quot; value=&quot;310&quot;/&gt;&lt;/object&gt;&lt;object type=&quot;3&quot; unique_id=&quot;11033&quot;&gt;&lt;property id=&quot;20148&quot; value=&quot;5&quot;/&gt;&lt;property id=&quot;20300&quot; value=&quot;Slide 24&quot;/&gt;&lt;property id=&quot;20307&quot; value=&quot;271&quot;/&gt;&lt;/object&gt;&lt;object type=&quot;3&quot; unique_id=&quot;11034&quot;&gt;&lt;property id=&quot;20148&quot; value=&quot;5&quot;/&gt;&lt;property id=&quot;20300&quot; value=&quot;Slide 25&quot;/&gt;&lt;property id=&quot;20307&quot; value=&quot;272&quot;/&gt;&lt;/object&gt;&lt;object type=&quot;3&quot; unique_id=&quot;11035&quot;&gt;&lt;property id=&quot;20148&quot; value=&quot;5&quot;/&gt;&lt;property id=&quot;20300&quot; value=&quot;Slide 26&quot;/&gt;&lt;property id=&quot;20307&quot; value=&quot;273&quot;/&gt;&lt;/object&gt;&lt;object type=&quot;3&quot; unique_id=&quot;11036&quot;&gt;&lt;property id=&quot;20148&quot; value=&quot;5&quot;/&gt;&lt;property id=&quot;20300&quot; value=&quot;Slide 27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1484</TotalTime>
  <Words>1159</Words>
  <Application>Microsoft Office PowerPoint</Application>
  <PresentationFormat>On-screen Show (4:3)</PresentationFormat>
  <Paragraphs>121</Paragraphs>
  <Slides>27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Wingdings</vt:lpstr>
      <vt:lpstr>VNI-Times</vt:lpstr>
      <vt:lpstr>.VnTime</vt:lpstr>
      <vt:lpstr>.VnTimeH</vt:lpstr>
      <vt:lpstr>.VnBodoniH</vt:lpstr>
      <vt:lpstr>Wingdings 2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82</cp:revision>
  <dcterms:created xsi:type="dcterms:W3CDTF">2009-03-06T16:39:05Z</dcterms:created>
  <dcterms:modified xsi:type="dcterms:W3CDTF">2016-01-21T04:38:26Z</dcterms:modified>
</cp:coreProperties>
</file>