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7" r:id="rId5"/>
    <p:sldId id="261" r:id="rId6"/>
    <p:sldId id="258" r:id="rId7"/>
  </p:sldIdLst>
  <p:sldSz cx="9144000" cy="6858000" type="screen4x3"/>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1851B4-91C7-4881-B0FA-0F0E39571B3E}" type="datetimeFigureOut">
              <a:rPr lang="en-US" smtClean="0"/>
              <a:pPr/>
              <a:t>26/10/2017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87640D-4B71-4DF1-982C-5A7C4B59EA5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851B4-91C7-4881-B0FA-0F0E39571B3E}" type="datetimeFigureOut">
              <a:rPr lang="en-US" smtClean="0"/>
              <a:pPr/>
              <a:t>26/10/2017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7640D-4B71-4DF1-982C-5A7C4B59EA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p:cNvSpPr txBox="1">
            <a:spLocks noChangeArrowheads="1"/>
          </p:cNvSpPr>
          <p:nvPr/>
        </p:nvSpPr>
        <p:spPr bwMode="auto">
          <a:xfrm>
            <a:off x="2667000" y="2129188"/>
            <a:ext cx="4495800" cy="646331"/>
          </a:xfrm>
          <a:prstGeom prst="rect">
            <a:avLst/>
          </a:prstGeom>
          <a:noFill/>
          <a:ln w="9525">
            <a:noFill/>
            <a:miter lim="800000"/>
            <a:headEnd/>
            <a:tailEnd/>
          </a:ln>
          <a:effectLst/>
        </p:spPr>
        <p:txBody>
          <a:bodyPr wrap="square">
            <a:spAutoFit/>
          </a:bodyPr>
          <a:lstStyle/>
          <a:p>
            <a:pPr algn="ctr">
              <a:spcBef>
                <a:spcPct val="50000"/>
              </a:spcBef>
            </a:pPr>
            <a:r>
              <a:rPr lang="en-US" sz="3600" b="1" u="sng" smtClean="0">
                <a:solidFill>
                  <a:srgbClr val="000099"/>
                </a:solidFill>
                <a:latin typeface="Times New Roman" pitchFamily="18" charset="0"/>
              </a:rPr>
              <a:t>Ôn tập giữa học kì 1:</a:t>
            </a:r>
            <a:endParaRPr lang="en-US" sz="3600" b="1" u="sng" dirty="0">
              <a:solidFill>
                <a:srgbClr val="000099"/>
              </a:solidFill>
              <a:latin typeface="Times New Roman" pitchFamily="18" charset="0"/>
            </a:endParaRPr>
          </a:p>
        </p:txBody>
      </p:sp>
      <p:sp>
        <p:nvSpPr>
          <p:cNvPr id="10" name="Text Box 6"/>
          <p:cNvSpPr txBox="1">
            <a:spLocks noChangeArrowheads="1"/>
          </p:cNvSpPr>
          <p:nvPr/>
        </p:nvSpPr>
        <p:spPr bwMode="auto">
          <a:xfrm>
            <a:off x="1447800" y="2738788"/>
            <a:ext cx="6400800" cy="830997"/>
          </a:xfrm>
          <a:prstGeom prst="rect">
            <a:avLst/>
          </a:prstGeom>
          <a:noFill/>
          <a:ln w="9525">
            <a:noFill/>
            <a:miter lim="800000"/>
            <a:headEnd/>
            <a:tailEnd/>
          </a:ln>
          <a:effectLst/>
        </p:spPr>
        <p:txBody>
          <a:bodyPr wrap="square">
            <a:spAutoFit/>
          </a:bodyPr>
          <a:lstStyle/>
          <a:p>
            <a:pPr algn="ctr">
              <a:spcBef>
                <a:spcPct val="50000"/>
              </a:spcBef>
            </a:pPr>
            <a:r>
              <a:rPr lang="en-US" sz="4800" b="1" smtClean="0">
                <a:solidFill>
                  <a:srgbClr val="FF0000"/>
                </a:solidFill>
                <a:latin typeface="Times New Roman" pitchFamily="18" charset="0"/>
              </a:rPr>
              <a:t>Tiết 2</a:t>
            </a:r>
            <a:endParaRPr lang="en-US" sz="4800" b="1" dirty="0">
              <a:solidFill>
                <a:srgbClr val="FF0000"/>
              </a:solidFill>
              <a:latin typeface="Times New Roman" pitchFamily="18" charset="0"/>
            </a:endParaRPr>
          </a:p>
        </p:txBody>
      </p:sp>
      <p:sp>
        <p:nvSpPr>
          <p:cNvPr id="11" name="Rectangle 10"/>
          <p:cNvSpPr/>
          <p:nvPr/>
        </p:nvSpPr>
        <p:spPr>
          <a:xfrm>
            <a:off x="228600" y="909988"/>
            <a:ext cx="8196476" cy="2747612"/>
          </a:xfrm>
          <a:prstGeom prst="rect">
            <a:avLst/>
          </a:prstGeom>
        </p:spPr>
        <p:txBody>
          <a:bodyPr wrap="none">
            <a:spAutoFit/>
          </a:bodyPr>
          <a:lstStyle/>
          <a:p>
            <a:pPr marL="342900" indent="-342900" algn="ctr">
              <a:lnSpc>
                <a:spcPct val="160000"/>
              </a:lnSpc>
              <a:spcBef>
                <a:spcPct val="20000"/>
              </a:spcBef>
            </a:pPr>
            <a:r>
              <a:rPr lang="en-US" sz="5400" b="1" smtClean="0">
                <a:solidFill>
                  <a:srgbClr val="990000"/>
                </a:solidFill>
                <a:latin typeface="Times New Roman" pitchFamily="18" charset="0"/>
                <a:cs typeface="Times New Roman" pitchFamily="18" charset="0"/>
              </a:rPr>
              <a:t>Chào mừng các em đến với</a:t>
            </a:r>
          </a:p>
          <a:p>
            <a:pPr marL="342900" indent="-342900" algn="ctr">
              <a:lnSpc>
                <a:spcPct val="160000"/>
              </a:lnSpc>
              <a:spcBef>
                <a:spcPct val="20000"/>
              </a:spcBef>
            </a:pPr>
            <a:r>
              <a:rPr lang="en-US" sz="5400" b="1" smtClean="0">
                <a:solidFill>
                  <a:srgbClr val="990000"/>
                </a:solidFill>
                <a:latin typeface="Times New Roman" pitchFamily="18" charset="0"/>
                <a:cs typeface="Times New Roman" pitchFamily="18" charset="0"/>
              </a:rPr>
              <a:t>tiết học hôm nay!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1"/>
                                        </p:tgtEl>
                                      </p:cBhvr>
                                    </p:animEffect>
                                    <p:set>
                                      <p:cBhvr>
                                        <p:cTn id="12" dur="1" fill="hold">
                                          <p:stCondLst>
                                            <p:cond delay="499"/>
                                          </p:stCondLst>
                                        </p:cTn>
                                        <p:tgtEl>
                                          <p:spTgt spid="11"/>
                                        </p:tgtEl>
                                        <p:attrNameLst>
                                          <p:attrName>style.visibility</p:attrName>
                                        </p:attrNameLst>
                                      </p:cBhvr>
                                      <p:to>
                                        <p:strVal val="hidden"/>
                                      </p:to>
                                    </p:set>
                                  </p:childTnLst>
                                </p:cTn>
                              </p:par>
                              <p:par>
                                <p:cTn id="13" presetID="3" presetClass="entr" presetSubtype="1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linds(horizontal)">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1"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67000" y="1422737"/>
            <a:ext cx="2895600" cy="553998"/>
          </a:xfrm>
          <a:prstGeom prst="rect">
            <a:avLst/>
          </a:prstGeom>
          <a:noFill/>
        </p:spPr>
        <p:txBody>
          <a:bodyPr wrap="square" rtlCol="0">
            <a:spAutoFit/>
          </a:bodyPr>
          <a:lstStyle/>
          <a:p>
            <a:pPr marL="514350" indent="-514350" algn="just"/>
            <a:r>
              <a:rPr lang="af-ZA" sz="3000" b="1" smtClean="0">
                <a:solidFill>
                  <a:srgbClr val="FF0000"/>
                </a:solidFill>
                <a:latin typeface="Times New Roman" pitchFamily="18" charset="0"/>
                <a:cs typeface="Times New Roman" pitchFamily="18" charset="0"/>
              </a:rPr>
              <a:t>1. Người mẹ</a:t>
            </a:r>
            <a:endParaRPr lang="af-ZA" sz="3000" b="1" i="1" smtClean="0">
              <a:solidFill>
                <a:srgbClr val="FF0000"/>
              </a:solidFill>
              <a:latin typeface="Times New Roman" pitchFamily="18" charset="0"/>
              <a:cs typeface="Times New Roman" pitchFamily="18" charset="0"/>
            </a:endParaRPr>
          </a:p>
        </p:txBody>
      </p:sp>
      <p:sp>
        <p:nvSpPr>
          <p:cNvPr id="4" name="TextBox 3"/>
          <p:cNvSpPr txBox="1"/>
          <p:nvPr/>
        </p:nvSpPr>
        <p:spPr>
          <a:xfrm>
            <a:off x="1219200" y="2032337"/>
            <a:ext cx="7543800" cy="1015663"/>
          </a:xfrm>
          <a:prstGeom prst="rect">
            <a:avLst/>
          </a:prstGeom>
          <a:noFill/>
        </p:spPr>
        <p:txBody>
          <a:bodyPr wrap="square" rtlCol="0">
            <a:spAutoFit/>
          </a:bodyPr>
          <a:lstStyle/>
          <a:p>
            <a:pPr algn="just"/>
            <a:r>
              <a:rPr lang="af-ZA" sz="3000" b="1" smtClean="0">
                <a:solidFill>
                  <a:srgbClr val="0000CC"/>
                </a:solidFill>
                <a:latin typeface="Times New Roman" pitchFamily="18" charset="0"/>
                <a:cs typeface="Times New Roman" pitchFamily="18" charset="0"/>
              </a:rPr>
              <a:t>Người mẹ rất yêu con. Vì con người mẹ có thể làm tất cả</a:t>
            </a:r>
            <a:endParaRPr lang="af-ZA" sz="3000" b="1" smtClean="0">
              <a:solidFill>
                <a:srgbClr val="FF0000"/>
              </a:solidFill>
              <a:latin typeface="Times New Roman" pitchFamily="18" charset="0"/>
              <a:cs typeface="Times New Roman" pitchFamily="18" charset="0"/>
            </a:endParaRPr>
          </a:p>
        </p:txBody>
      </p:sp>
      <p:sp>
        <p:nvSpPr>
          <p:cNvPr id="5" name="TextBox 4"/>
          <p:cNvSpPr txBox="1"/>
          <p:nvPr/>
        </p:nvSpPr>
        <p:spPr>
          <a:xfrm>
            <a:off x="2667000" y="3124200"/>
            <a:ext cx="3276600" cy="553998"/>
          </a:xfrm>
          <a:prstGeom prst="rect">
            <a:avLst/>
          </a:prstGeom>
          <a:noFill/>
        </p:spPr>
        <p:txBody>
          <a:bodyPr wrap="square" rtlCol="0">
            <a:spAutoFit/>
          </a:bodyPr>
          <a:lstStyle/>
          <a:p>
            <a:pPr marL="514350" indent="-514350" algn="just"/>
            <a:r>
              <a:rPr lang="af-ZA" sz="3000" b="1" smtClean="0">
                <a:solidFill>
                  <a:srgbClr val="FF0000"/>
                </a:solidFill>
                <a:latin typeface="Times New Roman" pitchFamily="18" charset="0"/>
                <a:cs typeface="Times New Roman" pitchFamily="18" charset="0"/>
              </a:rPr>
              <a:t>2. Quạt cho bà ngủ</a:t>
            </a:r>
            <a:endParaRPr lang="af-ZA" sz="3000" b="1" i="1" smtClean="0">
              <a:solidFill>
                <a:srgbClr val="FF0000"/>
              </a:solidFill>
              <a:latin typeface="Times New Roman" pitchFamily="18" charset="0"/>
              <a:cs typeface="Times New Roman" pitchFamily="18" charset="0"/>
            </a:endParaRPr>
          </a:p>
        </p:txBody>
      </p:sp>
      <p:sp>
        <p:nvSpPr>
          <p:cNvPr id="6" name="TextBox 5"/>
          <p:cNvSpPr txBox="1"/>
          <p:nvPr/>
        </p:nvSpPr>
        <p:spPr>
          <a:xfrm>
            <a:off x="1219200" y="3733800"/>
            <a:ext cx="7543800" cy="1015663"/>
          </a:xfrm>
          <a:prstGeom prst="rect">
            <a:avLst/>
          </a:prstGeom>
          <a:noFill/>
        </p:spPr>
        <p:txBody>
          <a:bodyPr wrap="square" rtlCol="0">
            <a:spAutoFit/>
          </a:bodyPr>
          <a:lstStyle/>
          <a:p>
            <a:pPr algn="just"/>
            <a:r>
              <a:rPr lang="af-ZA" sz="3000" b="1" smtClean="0">
                <a:solidFill>
                  <a:srgbClr val="0000CC"/>
                </a:solidFill>
                <a:latin typeface="Times New Roman" pitchFamily="18" charset="0"/>
                <a:cs typeface="Times New Roman" pitchFamily="18" charset="0"/>
              </a:rPr>
              <a:t>Bài thơ thể hiện tình cảm yêu thương, hiểu thảo của bạn nhỏ đối với bà.</a:t>
            </a:r>
            <a:endParaRPr lang="af-ZA" sz="3000" b="1" smtClean="0">
              <a:solidFill>
                <a:srgbClr val="FF0000"/>
              </a:solidFill>
              <a:latin typeface="Times New Roman" pitchFamily="18" charset="0"/>
              <a:cs typeface="Times New Roman" pitchFamily="18" charset="0"/>
            </a:endParaRPr>
          </a:p>
        </p:txBody>
      </p:sp>
      <p:sp>
        <p:nvSpPr>
          <p:cNvPr id="7" name="TextBox 6"/>
          <p:cNvSpPr txBox="1"/>
          <p:nvPr/>
        </p:nvSpPr>
        <p:spPr>
          <a:xfrm>
            <a:off x="1371600" y="741402"/>
            <a:ext cx="6324600" cy="553998"/>
          </a:xfrm>
          <a:prstGeom prst="rect">
            <a:avLst/>
          </a:prstGeom>
          <a:noFill/>
        </p:spPr>
        <p:txBody>
          <a:bodyPr wrap="square" rtlCol="0">
            <a:spAutoFit/>
          </a:bodyPr>
          <a:lstStyle/>
          <a:p>
            <a:pPr marL="514350" indent="-514350" algn="ctr"/>
            <a:r>
              <a:rPr lang="af-ZA" sz="3000" b="1" smtClean="0">
                <a:solidFill>
                  <a:srgbClr val="0000CC"/>
                </a:solidFill>
                <a:latin typeface="Times New Roman" pitchFamily="18" charset="0"/>
                <a:cs typeface="Times New Roman" pitchFamily="18" charset="0"/>
              </a:rPr>
              <a:t>Nội dung các bài tập đọc tuần 4</a:t>
            </a:r>
            <a:endParaRPr lang="af-ZA" sz="3000" b="1"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609600" y="2332704"/>
            <a:ext cx="8077200" cy="1015663"/>
          </a:xfrm>
          <a:prstGeom prst="rect">
            <a:avLst/>
          </a:prstGeom>
          <a:noFill/>
        </p:spPr>
        <p:txBody>
          <a:bodyPr wrap="square" rtlCol="0">
            <a:spAutoFit/>
          </a:bodyPr>
          <a:lstStyle/>
          <a:p>
            <a:pPr algn="just"/>
            <a:r>
              <a:rPr lang="af-ZA" sz="3000" b="1" smtClean="0">
                <a:solidFill>
                  <a:srgbClr val="0000CC"/>
                </a:solidFill>
                <a:latin typeface="Times New Roman" pitchFamily="18" charset="0"/>
                <a:cs typeface="Times New Roman" pitchFamily="18" charset="0"/>
              </a:rPr>
              <a:t>a) Ở câu lạc bộ, chúng em </a:t>
            </a:r>
            <a:r>
              <a:rPr lang="af-ZA" sz="3000" b="1" u="sng" smtClean="0">
                <a:solidFill>
                  <a:srgbClr val="FF0000"/>
                </a:solidFill>
                <a:latin typeface="Times New Roman" pitchFamily="18" charset="0"/>
                <a:cs typeface="Times New Roman" pitchFamily="18" charset="0"/>
              </a:rPr>
              <a:t>chơi cầu lông, đánh cờ, học hát và múa</a:t>
            </a:r>
            <a:r>
              <a:rPr lang="af-ZA" sz="3000" b="1" smtClean="0">
                <a:solidFill>
                  <a:srgbClr val="0000CC"/>
                </a:solidFill>
                <a:latin typeface="Times New Roman" pitchFamily="18" charset="0"/>
                <a:cs typeface="Times New Roman" pitchFamily="18" charset="0"/>
              </a:rPr>
              <a:t>.</a:t>
            </a:r>
          </a:p>
        </p:txBody>
      </p:sp>
      <p:sp>
        <p:nvSpPr>
          <p:cNvPr id="3" name="TextBox 2"/>
          <p:cNvSpPr txBox="1"/>
          <p:nvPr/>
        </p:nvSpPr>
        <p:spPr>
          <a:xfrm>
            <a:off x="609600" y="1295400"/>
            <a:ext cx="8153400" cy="1015663"/>
          </a:xfrm>
          <a:prstGeom prst="rect">
            <a:avLst/>
          </a:prstGeom>
          <a:noFill/>
        </p:spPr>
        <p:txBody>
          <a:bodyPr wrap="square" rtlCol="0">
            <a:spAutoFit/>
          </a:bodyPr>
          <a:lstStyle/>
          <a:p>
            <a:pPr algn="just"/>
            <a:r>
              <a:rPr lang="af-ZA" sz="3000" b="1" smtClean="0">
                <a:solidFill>
                  <a:srgbClr val="0000CC"/>
                </a:solidFill>
                <a:latin typeface="Times New Roman" pitchFamily="18" charset="0"/>
                <a:cs typeface="Times New Roman" pitchFamily="18" charset="0"/>
              </a:rPr>
              <a:t>Bài 2: Đặt câu hỏi cho bộ phận câu được in đậm dưới đây </a:t>
            </a:r>
            <a:endParaRPr lang="af-ZA" sz="3000" b="1" i="1" smtClean="0">
              <a:solidFill>
                <a:srgbClr val="FF0000"/>
              </a:solidFill>
              <a:latin typeface="Times New Roman" pitchFamily="18" charset="0"/>
              <a:cs typeface="Times New Roman" pitchFamily="18" charset="0"/>
            </a:endParaRPr>
          </a:p>
        </p:txBody>
      </p:sp>
      <p:sp>
        <p:nvSpPr>
          <p:cNvPr id="4" name="TextBox 3"/>
          <p:cNvSpPr txBox="1"/>
          <p:nvPr/>
        </p:nvSpPr>
        <p:spPr>
          <a:xfrm>
            <a:off x="609600" y="4114800"/>
            <a:ext cx="8001000" cy="553998"/>
          </a:xfrm>
          <a:prstGeom prst="rect">
            <a:avLst/>
          </a:prstGeom>
          <a:noFill/>
        </p:spPr>
        <p:txBody>
          <a:bodyPr wrap="square" rtlCol="0">
            <a:spAutoFit/>
          </a:bodyPr>
          <a:lstStyle/>
          <a:p>
            <a:r>
              <a:rPr lang="af-ZA" sz="3000" b="1" smtClean="0">
                <a:solidFill>
                  <a:srgbClr val="0000CC"/>
                </a:solidFill>
                <a:latin typeface="Times New Roman" pitchFamily="18" charset="0"/>
                <a:cs typeface="Times New Roman" pitchFamily="18" charset="0"/>
              </a:rPr>
              <a:t>b) </a:t>
            </a:r>
            <a:r>
              <a:rPr lang="af-ZA" sz="3000" b="1" u="sng" smtClean="0">
                <a:solidFill>
                  <a:srgbClr val="FF0000"/>
                </a:solidFill>
                <a:latin typeface="Times New Roman" pitchFamily="18" charset="0"/>
                <a:cs typeface="Times New Roman" pitchFamily="18" charset="0"/>
              </a:rPr>
              <a:t>Em</a:t>
            </a:r>
            <a:r>
              <a:rPr lang="af-ZA" sz="3000" b="1" smtClean="0">
                <a:solidFill>
                  <a:srgbClr val="0000CC"/>
                </a:solidFill>
                <a:latin typeface="Times New Roman" pitchFamily="18" charset="0"/>
                <a:cs typeface="Times New Roman" pitchFamily="18" charset="0"/>
              </a:rPr>
              <a:t> thường đến câu lạc bộ vào các ngày nghỉ. </a:t>
            </a:r>
            <a:endParaRPr lang="af-ZA" sz="3000" b="1" smtClean="0">
              <a:solidFill>
                <a:srgbClr val="FF0000"/>
              </a:solidFill>
              <a:latin typeface="Times New Roman" pitchFamily="18" charset="0"/>
              <a:cs typeface="Times New Roman" pitchFamily="18" charset="0"/>
            </a:endParaRPr>
          </a:p>
        </p:txBody>
      </p:sp>
      <p:sp>
        <p:nvSpPr>
          <p:cNvPr id="5" name="TextBox 4"/>
          <p:cNvSpPr txBox="1"/>
          <p:nvPr/>
        </p:nvSpPr>
        <p:spPr>
          <a:xfrm>
            <a:off x="609600" y="3276600"/>
            <a:ext cx="7772400" cy="553998"/>
          </a:xfrm>
          <a:prstGeom prst="rect">
            <a:avLst/>
          </a:prstGeom>
          <a:noFill/>
        </p:spPr>
        <p:txBody>
          <a:bodyPr wrap="square" rtlCol="0">
            <a:spAutoFit/>
          </a:bodyPr>
          <a:lstStyle/>
          <a:p>
            <a:pPr algn="just"/>
            <a:r>
              <a:rPr lang="af-ZA" sz="3000" b="1" smtClean="0">
                <a:solidFill>
                  <a:srgbClr val="0000CC"/>
                </a:solidFill>
                <a:latin typeface="Times New Roman" pitchFamily="18" charset="0"/>
                <a:cs typeface="Times New Roman" pitchFamily="18" charset="0"/>
              </a:rPr>
              <a:t>- Ở câu lạc bộ, chúng em làm gì?</a:t>
            </a:r>
            <a:endParaRPr lang="af-ZA" sz="3000" b="1" smtClean="0">
              <a:solidFill>
                <a:srgbClr val="FF0000"/>
              </a:solidFill>
              <a:latin typeface="Times New Roman" pitchFamily="18" charset="0"/>
              <a:cs typeface="Times New Roman" pitchFamily="18" charset="0"/>
            </a:endParaRPr>
          </a:p>
        </p:txBody>
      </p:sp>
      <p:sp>
        <p:nvSpPr>
          <p:cNvPr id="6" name="TextBox 5"/>
          <p:cNvSpPr txBox="1"/>
          <p:nvPr/>
        </p:nvSpPr>
        <p:spPr>
          <a:xfrm>
            <a:off x="609600" y="4800600"/>
            <a:ext cx="7772400" cy="553998"/>
          </a:xfrm>
          <a:prstGeom prst="rect">
            <a:avLst/>
          </a:prstGeom>
          <a:noFill/>
        </p:spPr>
        <p:txBody>
          <a:bodyPr wrap="square" rtlCol="0">
            <a:spAutoFit/>
          </a:bodyPr>
          <a:lstStyle/>
          <a:p>
            <a:r>
              <a:rPr lang="af-ZA" sz="3000" b="1" smtClean="0">
                <a:solidFill>
                  <a:srgbClr val="0000CC"/>
                </a:solidFill>
                <a:latin typeface="Times New Roman" pitchFamily="18" charset="0"/>
                <a:cs typeface="Times New Roman" pitchFamily="18" charset="0"/>
              </a:rPr>
              <a:t>- Ai thường đến câu lạc bộ vào các ngày nghỉ?</a:t>
            </a:r>
            <a:endParaRPr lang="af-ZA" sz="3000" b="1"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linds(horizont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linds(horizontal)">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2209800" y="405825"/>
            <a:ext cx="4419600" cy="584775"/>
          </a:xfrm>
          <a:prstGeom prst="rect">
            <a:avLst/>
          </a:prstGeom>
          <a:noFill/>
        </p:spPr>
        <p:txBody>
          <a:bodyPr wrap="square" rtlCol="0">
            <a:spAutoFit/>
          </a:bodyPr>
          <a:lstStyle/>
          <a:p>
            <a:pPr algn="just"/>
            <a:r>
              <a:rPr lang="af-ZA" sz="3200" b="1" smtClean="0">
                <a:solidFill>
                  <a:srgbClr val="0000CC"/>
                </a:solidFill>
                <a:latin typeface="Times New Roman" pitchFamily="18" charset="0"/>
                <a:cs typeface="Times New Roman" pitchFamily="18" charset="0"/>
              </a:rPr>
              <a:t>1. </a:t>
            </a:r>
            <a:r>
              <a:rPr lang="af-ZA" sz="3200" b="1" u="sng" smtClean="0">
                <a:solidFill>
                  <a:srgbClr val="FF0000"/>
                </a:solidFill>
                <a:latin typeface="Times New Roman" pitchFamily="18" charset="0"/>
                <a:cs typeface="Times New Roman" pitchFamily="18" charset="0"/>
              </a:rPr>
              <a:t>Chính tả</a:t>
            </a:r>
            <a:r>
              <a:rPr lang="af-ZA" sz="3200" b="1" smtClean="0">
                <a:solidFill>
                  <a:srgbClr val="0000CC"/>
                </a:solidFill>
                <a:latin typeface="Times New Roman" pitchFamily="18" charset="0"/>
                <a:cs typeface="Times New Roman" pitchFamily="18" charset="0"/>
              </a:rPr>
              <a:t>: Nghe – viết </a:t>
            </a:r>
            <a:endParaRPr lang="af-ZA" sz="3200" b="1" dirty="0">
              <a:solidFill>
                <a:srgbClr val="0000CC"/>
              </a:solidFill>
              <a:latin typeface="Times New Roman" pitchFamily="18" charset="0"/>
              <a:cs typeface="Times New Roman" pitchFamily="18" charset="0"/>
            </a:endParaRPr>
          </a:p>
        </p:txBody>
      </p:sp>
      <p:sp>
        <p:nvSpPr>
          <p:cNvPr id="3" name="TextBox 2"/>
          <p:cNvSpPr txBox="1"/>
          <p:nvPr/>
        </p:nvSpPr>
        <p:spPr>
          <a:xfrm>
            <a:off x="3048000" y="997327"/>
            <a:ext cx="3886200" cy="584775"/>
          </a:xfrm>
          <a:prstGeom prst="rect">
            <a:avLst/>
          </a:prstGeom>
          <a:noFill/>
        </p:spPr>
        <p:txBody>
          <a:bodyPr wrap="square" rtlCol="0">
            <a:spAutoFit/>
          </a:bodyPr>
          <a:lstStyle/>
          <a:p>
            <a:pPr algn="ctr"/>
            <a:r>
              <a:rPr lang="af-ZA" sz="3200" b="1" smtClean="0">
                <a:solidFill>
                  <a:srgbClr val="0000CC"/>
                </a:solidFill>
                <a:latin typeface="Times New Roman" pitchFamily="18" charset="0"/>
                <a:cs typeface="Times New Roman" pitchFamily="18" charset="0"/>
              </a:rPr>
              <a:t>Gió heo may</a:t>
            </a:r>
            <a:endParaRPr lang="af-ZA" sz="3200" b="1" dirty="0">
              <a:solidFill>
                <a:srgbClr val="0000CC"/>
              </a:solidFill>
              <a:latin typeface="Times New Roman" pitchFamily="18" charset="0"/>
              <a:cs typeface="Times New Roman" pitchFamily="18" charset="0"/>
            </a:endParaRPr>
          </a:p>
        </p:txBody>
      </p:sp>
      <p:sp>
        <p:nvSpPr>
          <p:cNvPr id="4" name="TextBox 3"/>
          <p:cNvSpPr txBox="1"/>
          <p:nvPr/>
        </p:nvSpPr>
        <p:spPr>
          <a:xfrm>
            <a:off x="457200" y="1530727"/>
            <a:ext cx="8305800" cy="4031873"/>
          </a:xfrm>
          <a:prstGeom prst="rect">
            <a:avLst/>
          </a:prstGeom>
          <a:noFill/>
        </p:spPr>
        <p:txBody>
          <a:bodyPr wrap="square" rtlCol="0">
            <a:spAutoFit/>
          </a:bodyPr>
          <a:lstStyle/>
          <a:p>
            <a:pPr algn="just"/>
            <a:r>
              <a:rPr lang="af-ZA" sz="3200" b="1" smtClean="0">
                <a:solidFill>
                  <a:srgbClr val="0000CC"/>
                </a:solidFill>
                <a:latin typeface="Times New Roman" pitchFamily="18" charset="0"/>
                <a:cs typeface="Times New Roman" pitchFamily="18" charset="0"/>
              </a:rPr>
              <a:t>     Bao giờ có làn gió heo may về mới thật là có mùa thu. Cái nắng gay gắt những ngày hè đã thành thóc vàng vào bồ, vào cót, vào kho và đã ẩn vào quả na, quả mít, quả hồng, quả bưởi... Những ngày có gió heo may dù nắng giữa trưa cũng chỉ dìu dịu, đủ cho ta mặc một chiếc áo mỏng vẫn thấy dễ chịu.</a:t>
            </a:r>
          </a:p>
          <a:p>
            <a:pPr lvl="8" algn="just"/>
            <a:r>
              <a:rPr lang="af-ZA" sz="3200" b="1" i="1" smtClean="0">
                <a:solidFill>
                  <a:srgbClr val="FF0000"/>
                </a:solidFill>
                <a:latin typeface="Times New Roman" pitchFamily="18" charset="0"/>
                <a:cs typeface="Times New Roman" pitchFamily="18" charset="0"/>
              </a:rPr>
              <a:t>Theo Băng sơn</a:t>
            </a:r>
            <a:endParaRPr lang="af-ZA" sz="3200" b="1" i="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00400" y="381000"/>
            <a:ext cx="2667000" cy="646331"/>
          </a:xfrm>
          <a:prstGeom prst="rect">
            <a:avLst/>
          </a:prstGeom>
          <a:noFill/>
        </p:spPr>
        <p:txBody>
          <a:bodyPr wrap="square" rtlCol="0">
            <a:spAutoFit/>
          </a:bodyPr>
          <a:lstStyle/>
          <a:p>
            <a:pPr algn="ctr"/>
            <a:r>
              <a:rPr lang="af-ZA" sz="3600" b="1" smtClean="0">
                <a:solidFill>
                  <a:srgbClr val="FF0000"/>
                </a:solidFill>
                <a:latin typeface="Times New Roman" pitchFamily="18" charset="0"/>
                <a:cs typeface="Times New Roman" pitchFamily="18" charset="0"/>
              </a:rPr>
              <a:t>Luyện viết</a:t>
            </a:r>
            <a:endParaRPr lang="af-ZA" sz="3600" b="1" dirty="0">
              <a:solidFill>
                <a:srgbClr val="FF0000"/>
              </a:solidFill>
              <a:latin typeface="Times New Roman" pitchFamily="18" charset="0"/>
              <a:cs typeface="Times New Roman" pitchFamily="18" charset="0"/>
            </a:endParaRPr>
          </a:p>
        </p:txBody>
      </p:sp>
      <p:sp>
        <p:nvSpPr>
          <p:cNvPr id="3" name="TextBox 2"/>
          <p:cNvSpPr txBox="1"/>
          <p:nvPr/>
        </p:nvSpPr>
        <p:spPr>
          <a:xfrm>
            <a:off x="3124200" y="2057400"/>
            <a:ext cx="3124200" cy="769441"/>
          </a:xfrm>
          <a:prstGeom prst="rect">
            <a:avLst/>
          </a:prstGeom>
          <a:noFill/>
        </p:spPr>
        <p:txBody>
          <a:bodyPr wrap="square" rtlCol="0">
            <a:spAutoFit/>
          </a:bodyPr>
          <a:lstStyle/>
          <a:p>
            <a:pPr algn="just"/>
            <a:r>
              <a:rPr lang="af-ZA" sz="4400" b="1" smtClean="0">
                <a:solidFill>
                  <a:srgbClr val="0000CC"/>
                </a:solidFill>
                <a:latin typeface="Times New Roman" pitchFamily="18" charset="0"/>
                <a:cs typeface="Times New Roman" pitchFamily="18" charset="0"/>
              </a:rPr>
              <a:t>- gay gắt</a:t>
            </a:r>
            <a:endParaRPr lang="af-ZA" sz="4400" b="1" dirty="0">
              <a:solidFill>
                <a:srgbClr val="0000CC"/>
              </a:solidFill>
              <a:latin typeface="Times New Roman" pitchFamily="18" charset="0"/>
              <a:cs typeface="Times New Roman" pitchFamily="18" charset="0"/>
            </a:endParaRPr>
          </a:p>
        </p:txBody>
      </p:sp>
      <p:sp>
        <p:nvSpPr>
          <p:cNvPr id="5" name="TextBox 4"/>
          <p:cNvSpPr txBox="1"/>
          <p:nvPr/>
        </p:nvSpPr>
        <p:spPr>
          <a:xfrm>
            <a:off x="3124200" y="2895600"/>
            <a:ext cx="3200400" cy="769441"/>
          </a:xfrm>
          <a:prstGeom prst="rect">
            <a:avLst/>
          </a:prstGeom>
          <a:noFill/>
        </p:spPr>
        <p:txBody>
          <a:bodyPr wrap="square" rtlCol="0">
            <a:spAutoFit/>
          </a:bodyPr>
          <a:lstStyle/>
          <a:p>
            <a:pPr algn="just"/>
            <a:r>
              <a:rPr lang="af-ZA" sz="4400" b="1" smtClean="0">
                <a:solidFill>
                  <a:srgbClr val="0000CC"/>
                </a:solidFill>
                <a:latin typeface="Times New Roman" pitchFamily="18" charset="0"/>
                <a:cs typeface="Times New Roman" pitchFamily="18" charset="0"/>
              </a:rPr>
              <a:t>- dìu dịu</a:t>
            </a:r>
            <a:endParaRPr lang="af-ZA" sz="4400" b="1"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linds(horizontal)">
                                      <p:cBhvr>
                                        <p:cTn id="10" dur="500"/>
                                        <p:tgtEl>
                                          <p:spTgt spid="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7" name="Picture 52" descr="DSTARS-P"/>
          <p:cNvPicPr>
            <a:picLocks noChangeAspect="1" noChangeArrowheads="1" noCrop="1"/>
          </p:cNvPicPr>
          <p:nvPr/>
        </p:nvPicPr>
        <p:blipFill>
          <a:blip r:embed="rId2">
            <a:lum contrast="-6000"/>
          </a:blip>
          <a:srcRect/>
          <a:stretch>
            <a:fillRect/>
          </a:stretch>
        </p:blipFill>
        <p:spPr bwMode="auto">
          <a:xfrm>
            <a:off x="304800" y="4038600"/>
            <a:ext cx="1806575" cy="1827213"/>
          </a:xfrm>
          <a:prstGeom prst="rect">
            <a:avLst/>
          </a:prstGeom>
          <a:noFill/>
          <a:ln w="9525">
            <a:noFill/>
            <a:miter lim="800000"/>
            <a:headEnd/>
            <a:tailEnd/>
          </a:ln>
        </p:spPr>
      </p:pic>
      <p:pic>
        <p:nvPicPr>
          <p:cNvPr id="79878" name="Picture 52" descr="DSTARS-P"/>
          <p:cNvPicPr>
            <a:picLocks noChangeAspect="1" noChangeArrowheads="1" noCrop="1"/>
          </p:cNvPicPr>
          <p:nvPr/>
        </p:nvPicPr>
        <p:blipFill>
          <a:blip r:embed="rId2">
            <a:lum contrast="-6000"/>
          </a:blip>
          <a:srcRect/>
          <a:stretch>
            <a:fillRect/>
          </a:stretch>
        </p:blipFill>
        <p:spPr bwMode="auto">
          <a:xfrm>
            <a:off x="-304800" y="-228600"/>
            <a:ext cx="1806575" cy="1827213"/>
          </a:xfrm>
          <a:prstGeom prst="rect">
            <a:avLst/>
          </a:prstGeom>
          <a:noFill/>
          <a:ln w="9525">
            <a:noFill/>
            <a:miter lim="800000"/>
            <a:headEnd/>
            <a:tailEnd/>
          </a:ln>
        </p:spPr>
      </p:pic>
      <p:pic>
        <p:nvPicPr>
          <p:cNvPr id="79879" name="Picture 52" descr="DSTARS-P"/>
          <p:cNvPicPr>
            <a:picLocks noChangeAspect="1" noChangeArrowheads="1" noCrop="1"/>
          </p:cNvPicPr>
          <p:nvPr/>
        </p:nvPicPr>
        <p:blipFill>
          <a:blip r:embed="rId2">
            <a:lum contrast="-6000"/>
          </a:blip>
          <a:srcRect/>
          <a:stretch>
            <a:fillRect/>
          </a:stretch>
        </p:blipFill>
        <p:spPr bwMode="auto">
          <a:xfrm>
            <a:off x="7543800" y="228600"/>
            <a:ext cx="1806575" cy="1827213"/>
          </a:xfrm>
          <a:prstGeom prst="rect">
            <a:avLst/>
          </a:prstGeom>
          <a:noFill/>
          <a:ln w="9525">
            <a:noFill/>
            <a:miter lim="800000"/>
            <a:headEnd/>
            <a:tailEnd/>
          </a:ln>
        </p:spPr>
      </p:pic>
      <p:pic>
        <p:nvPicPr>
          <p:cNvPr id="79880" name="Picture 52" descr="DSTARS-P"/>
          <p:cNvPicPr>
            <a:picLocks noChangeAspect="1" noChangeArrowheads="1" noCrop="1"/>
          </p:cNvPicPr>
          <p:nvPr/>
        </p:nvPicPr>
        <p:blipFill>
          <a:blip r:embed="rId2">
            <a:lum contrast="-6000"/>
          </a:blip>
          <a:srcRect/>
          <a:stretch>
            <a:fillRect/>
          </a:stretch>
        </p:blipFill>
        <p:spPr bwMode="auto">
          <a:xfrm>
            <a:off x="1066800" y="4724400"/>
            <a:ext cx="1806575" cy="1827213"/>
          </a:xfrm>
          <a:prstGeom prst="rect">
            <a:avLst/>
          </a:prstGeom>
          <a:noFill/>
          <a:ln w="9525">
            <a:noFill/>
            <a:miter lim="800000"/>
            <a:headEnd/>
            <a:tailEnd/>
          </a:ln>
        </p:spPr>
      </p:pic>
      <p:pic>
        <p:nvPicPr>
          <p:cNvPr id="79881" name="Picture 52" descr="DSTARS-P"/>
          <p:cNvPicPr>
            <a:picLocks noChangeAspect="1" noChangeArrowheads="1" noCrop="1"/>
          </p:cNvPicPr>
          <p:nvPr/>
        </p:nvPicPr>
        <p:blipFill>
          <a:blip r:embed="rId2">
            <a:lum contrast="-6000"/>
          </a:blip>
          <a:srcRect/>
          <a:stretch>
            <a:fillRect/>
          </a:stretch>
        </p:blipFill>
        <p:spPr bwMode="auto">
          <a:xfrm>
            <a:off x="3124200" y="0"/>
            <a:ext cx="1806575" cy="1827213"/>
          </a:xfrm>
          <a:prstGeom prst="rect">
            <a:avLst/>
          </a:prstGeom>
          <a:noFill/>
          <a:ln w="9525">
            <a:noFill/>
            <a:miter lim="800000"/>
            <a:headEnd/>
            <a:tailEnd/>
          </a:ln>
        </p:spPr>
      </p:pic>
      <p:pic>
        <p:nvPicPr>
          <p:cNvPr id="79882" name="Picture 52" descr="DSTARS-P"/>
          <p:cNvPicPr>
            <a:picLocks noChangeAspect="1" noChangeArrowheads="1" noCrop="1"/>
          </p:cNvPicPr>
          <p:nvPr/>
        </p:nvPicPr>
        <p:blipFill>
          <a:blip r:embed="rId2">
            <a:lum contrast="-6000"/>
          </a:blip>
          <a:srcRect/>
          <a:stretch>
            <a:fillRect/>
          </a:stretch>
        </p:blipFill>
        <p:spPr bwMode="auto">
          <a:xfrm>
            <a:off x="7620000" y="5334000"/>
            <a:ext cx="1806575" cy="1827213"/>
          </a:xfrm>
          <a:prstGeom prst="rect">
            <a:avLst/>
          </a:prstGeom>
          <a:noFill/>
          <a:ln w="9525">
            <a:noFill/>
            <a:miter lim="800000"/>
            <a:headEnd/>
            <a:tailEnd/>
          </a:ln>
        </p:spPr>
      </p:pic>
      <p:sp>
        <p:nvSpPr>
          <p:cNvPr id="79883" name="WordArt 11"/>
          <p:cNvSpPr>
            <a:spLocks noChangeArrowheads="1" noChangeShapeType="1" noTextEdit="1"/>
          </p:cNvSpPr>
          <p:nvPr/>
        </p:nvSpPr>
        <p:spPr bwMode="auto">
          <a:xfrm>
            <a:off x="1371600" y="1447800"/>
            <a:ext cx="7086600" cy="1524000"/>
          </a:xfrm>
          <a:prstGeom prst="rect">
            <a:avLst/>
          </a:prstGeom>
        </p:spPr>
        <p:txBody>
          <a:bodyPr wrap="none" fromWordArt="1">
            <a:prstTxWarp prst="textPlain">
              <a:avLst>
                <a:gd name="adj" fmla="val 50000"/>
              </a:avLst>
            </a:prstTxWarp>
          </a:bodyPr>
          <a:lstStyle/>
          <a:p>
            <a:r>
              <a:rPr lang="en-US" sz="8800" b="1" i="1" kern="10" smtClean="0">
                <a:ln w="9525">
                  <a:solidFill>
                    <a:srgbClr val="FF0000"/>
                  </a:solidFill>
                  <a:round/>
                  <a:headEnd/>
                  <a:tailEnd/>
                </a:ln>
                <a:solidFill>
                  <a:srgbClr val="0033CC"/>
                </a:solidFill>
                <a:effectLst>
                  <a:outerShdw dist="107763" dir="13500000" algn="ctr" rotWithShape="0">
                    <a:srgbClr val="808080">
                      <a:alpha val="50000"/>
                    </a:srgbClr>
                  </a:outerShdw>
                </a:effectLst>
                <a:latin typeface="Times New Roman"/>
                <a:cs typeface="Times New Roman"/>
              </a:rPr>
              <a:t>Chúc các em chăm ngoan, học giỏi!</a:t>
            </a:r>
            <a:endParaRPr lang="en-US" sz="8800" b="1" i="1" kern="10" dirty="0">
              <a:ln w="9525">
                <a:solidFill>
                  <a:srgbClr val="FF0000"/>
                </a:solidFill>
                <a:round/>
                <a:headEnd/>
                <a:tailEnd/>
              </a:ln>
              <a:solidFill>
                <a:srgbClr val="0033CC"/>
              </a:solidFill>
              <a:effectLst>
                <a:outerShdw dist="107763" dir="13500000" algn="ctr" rotWithShape="0">
                  <a:srgbClr val="808080">
                    <a:alpha val="50000"/>
                  </a:srgbClr>
                </a:outerShdw>
              </a:effectLst>
              <a:latin typeface="Times New Roman"/>
              <a:cs typeface="Times New Roman"/>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9883"/>
                                        </p:tgtEl>
                                        <p:attrNameLst>
                                          <p:attrName>style.visibility</p:attrName>
                                        </p:attrNameLst>
                                      </p:cBhvr>
                                      <p:to>
                                        <p:strVal val="visible"/>
                                      </p:to>
                                    </p:set>
                                    <p:anim calcmode="lin" valueType="num">
                                      <p:cBhvr>
                                        <p:cTn id="7" dur="500" fill="hold"/>
                                        <p:tgtEl>
                                          <p:spTgt spid="79883"/>
                                        </p:tgtEl>
                                        <p:attrNameLst>
                                          <p:attrName>ppt_w</p:attrName>
                                        </p:attrNameLst>
                                      </p:cBhvr>
                                      <p:tavLst>
                                        <p:tav tm="0">
                                          <p:val>
                                            <p:fltVal val="0"/>
                                          </p:val>
                                        </p:tav>
                                        <p:tav tm="100000">
                                          <p:val>
                                            <p:strVal val="#ppt_w"/>
                                          </p:val>
                                        </p:tav>
                                      </p:tavLst>
                                    </p:anim>
                                    <p:anim calcmode="lin" valueType="num">
                                      <p:cBhvr>
                                        <p:cTn id="8" dur="500" fill="hold"/>
                                        <p:tgtEl>
                                          <p:spTgt spid="79883"/>
                                        </p:tgtEl>
                                        <p:attrNameLst>
                                          <p:attrName>ppt_h</p:attrName>
                                        </p:attrNameLst>
                                      </p:cBhvr>
                                      <p:tavLst>
                                        <p:tav tm="0">
                                          <p:val>
                                            <p:fltVal val="0"/>
                                          </p:val>
                                        </p:tav>
                                        <p:tav tm="100000">
                                          <p:val>
                                            <p:strVal val="#ppt_h"/>
                                          </p:val>
                                        </p:tav>
                                      </p:tavLst>
                                    </p:anim>
                                    <p:animEffect transition="in" filter="fade">
                                      <p:cBhvr>
                                        <p:cTn id="9" dur="500"/>
                                        <p:tgtEl>
                                          <p:spTgt spid="79883"/>
                                        </p:tgtEl>
                                      </p:cBhvr>
                                    </p:animEffect>
                                  </p:childTnLst>
                                </p:cTn>
                              </p:par>
                            </p:childTnLst>
                          </p:cTn>
                        </p:par>
                        <p:par>
                          <p:cTn id="10" fill="hold">
                            <p:stCondLst>
                              <p:cond delay="500"/>
                            </p:stCondLst>
                            <p:childTnLst>
                              <p:par>
                                <p:cTn id="11" presetID="22" presetClass="emph" presetSubtype="0" repeatCount="indefinite" fill="hold" grpId="1" nodeType="afterEffect">
                                  <p:stCondLst>
                                    <p:cond delay="0"/>
                                  </p:stCondLst>
                                  <p:endCondLst>
                                    <p:cond evt="onNext" delay="0">
                                      <p:tgtEl>
                                        <p:sldTgt/>
                                      </p:tgtEl>
                                    </p:cond>
                                  </p:endCondLst>
                                  <p:childTnLst>
                                    <p:animClr clrSpc="hsl" dir="cw">
                                      <p:cBhvr override="childStyle">
                                        <p:cTn id="12" dur="500" fill="hold"/>
                                        <p:tgtEl>
                                          <p:spTgt spid="79883"/>
                                        </p:tgtEl>
                                        <p:attrNameLst>
                                          <p:attrName>style.color</p:attrName>
                                        </p:attrNameLst>
                                      </p:cBhvr>
                                      <p:by>
                                        <p:hsl h="-7200000" s="0" l="0"/>
                                      </p:by>
                                    </p:animClr>
                                    <p:animClr clrSpc="hsl" dir="cw">
                                      <p:cBhvr>
                                        <p:cTn id="13" dur="500" fill="hold"/>
                                        <p:tgtEl>
                                          <p:spTgt spid="79883"/>
                                        </p:tgtEl>
                                        <p:attrNameLst>
                                          <p:attrName>fillcolor</p:attrName>
                                        </p:attrNameLst>
                                      </p:cBhvr>
                                      <p:by>
                                        <p:hsl h="-7200000" s="0" l="0"/>
                                      </p:by>
                                    </p:animClr>
                                    <p:animClr clrSpc="hsl" dir="cw">
                                      <p:cBhvr>
                                        <p:cTn id="14" dur="500" fill="hold"/>
                                        <p:tgtEl>
                                          <p:spTgt spid="79883"/>
                                        </p:tgtEl>
                                        <p:attrNameLst>
                                          <p:attrName>stroke.color</p:attrName>
                                        </p:attrNameLst>
                                      </p:cBhvr>
                                      <p:by>
                                        <p:hsl h="-7200000" s="0" l="0"/>
                                      </p:by>
                                    </p:animClr>
                                    <p:set>
                                      <p:cBhvr>
                                        <p:cTn id="15" dur="500" fill="hold"/>
                                        <p:tgtEl>
                                          <p:spTgt spid="7988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3" grpId="0" animBg="1"/>
      <p:bldP spid="79883"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8394316"/>
  <p:tag name="VIOLETTITLE" val="4. On tap giua ki 1- Tiet 4"/>
  <p:tag name="VIOLETLESSON" val="17"/>
  <p:tag name="VIOLETCATID" val="7840641"/>
  <p:tag name="VIOLETSUBJECT" val="Chính tả 3"/>
  <p:tag name="VIOLETAUTHORID" val="5031226"/>
  <p:tag name="VIOLETAUTHORNAME" val="Đặng Túy"/>
  <p:tag name="VIOLETAUTHORAVATAR" val="5/31/226/avatar.jpg"/>
  <p:tag name="VIOLETAUTHORADDRESS" val="sư phạm huế - thừa thiên huế"/>
  <p:tag name="VIOLETAUTHORHOMEPAGE" val="http://violet.vn/daoquangphong1989"/>
  <p:tag name="VIOLETDATE" val="2012-09-27 22:17:22"/>
  <p:tag name="VIOLETHIT" val="299"/>
  <p:tag name="VIOLETLIKE" val="2"/>
  <p:tag name="MMPROD_NEXTUNIQUEID" val="10010"/>
  <p:tag name="MMPROD_UIDATA" val="&lt;database version=&quot;7.0&quot;&gt;&lt;object type=&quot;1&quot; unique_id=&quot;10001&quot;&gt;&lt;object type=&quot;2&quot; unique_id=&quot;10262&quot;&gt;&lt;object type=&quot;3&quot; unique_id=&quot;10263&quot;&gt;&lt;property id=&quot;20148&quot; value=&quot;5&quot;/&gt;&lt;property id=&quot;20300&quot; value=&quot;Slide 1&quot;/&gt;&lt;property id=&quot;20307&quot; value=&quot;256&quot;/&gt;&lt;/object&gt;&lt;object type=&quot;3&quot; unique_id=&quot;10264&quot;&gt;&lt;property id=&quot;20148&quot; value=&quot;5&quot;/&gt;&lt;property id=&quot;20300&quot; value=&quot;Slide 2&quot;/&gt;&lt;property id=&quot;20307&quot; value=&quot;259&quot;/&gt;&lt;/object&gt;&lt;object type=&quot;3&quot; unique_id=&quot;10265&quot;&gt;&lt;property id=&quot;20148&quot; value=&quot;5&quot;/&gt;&lt;property id=&quot;20300&quot; value=&quot;Slide 3&quot;/&gt;&lt;property id=&quot;20307&quot; value=&quot;260&quot;/&gt;&lt;/object&gt;&lt;object type=&quot;3&quot; unique_id=&quot;10266&quot;&gt;&lt;property id=&quot;20148&quot; value=&quot;5&quot;/&gt;&lt;property id=&quot;20300&quot; value=&quot;Slide 4&quot;/&gt;&lt;property id=&quot;20307&quot; value=&quot;257&quot;/&gt;&lt;/object&gt;&lt;object type=&quot;3&quot; unique_id=&quot;10267&quot;&gt;&lt;property id=&quot;20148&quot; value=&quot;5&quot;/&gt;&lt;property id=&quot;20300&quot; value=&quot;Slide 5&quot;/&gt;&lt;property id=&quot;20307&quot; value=&quot;261&quot;/&gt;&lt;/object&gt;&lt;object type=&quot;3&quot; unique_id=&quot;10268&quot;&gt;&lt;property id=&quot;20148&quot; value=&quot;5&quot;/&gt;&lt;property id=&quot;20300&quot; value=&quot;Slide 6&quot;/&gt;&lt;property id=&quot;20307&quot; value=&quot;258&quot;/&gt;&lt;/object&gt;&lt;/object&gt;&lt;object type=&quot;8&quot; unique_id=&quot;10276&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253</Words>
  <Application>Microsoft Office PowerPoint</Application>
  <PresentationFormat>On-screen Show (4:3)</PresentationFormat>
  <Paragraphs>22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Linh phuong</dc:creator>
  <cp:lastModifiedBy>AutoBVT</cp:lastModifiedBy>
  <cp:revision>34</cp:revision>
  <dcterms:created xsi:type="dcterms:W3CDTF">2012-08-23T02:56:11Z</dcterms:created>
  <dcterms:modified xsi:type="dcterms:W3CDTF">2017-10-27T00:36:11Z</dcterms:modified>
</cp:coreProperties>
</file>