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457" r:id="rId2"/>
    <p:sldId id="432" r:id="rId3"/>
    <p:sldId id="429" r:id="rId4"/>
    <p:sldId id="433" r:id="rId5"/>
    <p:sldId id="458" r:id="rId6"/>
    <p:sldId id="436" r:id="rId7"/>
    <p:sldId id="437" r:id="rId8"/>
    <p:sldId id="438" r:id="rId9"/>
    <p:sldId id="435" r:id="rId10"/>
    <p:sldId id="440" r:id="rId11"/>
    <p:sldId id="379" r:id="rId12"/>
    <p:sldId id="426" r:id="rId13"/>
    <p:sldId id="439" r:id="rId14"/>
    <p:sldId id="297" r:id="rId15"/>
    <p:sldId id="424" r:id="rId16"/>
    <p:sldId id="425" r:id="rId17"/>
    <p:sldId id="441" r:id="rId18"/>
    <p:sldId id="340" r:id="rId19"/>
    <p:sldId id="407" r:id="rId20"/>
    <p:sldId id="395" r:id="rId21"/>
    <p:sldId id="418" r:id="rId22"/>
    <p:sldId id="442" r:id="rId23"/>
    <p:sldId id="354" r:id="rId24"/>
    <p:sldId id="430" r:id="rId25"/>
    <p:sldId id="416" r:id="rId26"/>
    <p:sldId id="356" r:id="rId27"/>
    <p:sldId id="363" r:id="rId28"/>
    <p:sldId id="428" r:id="rId29"/>
    <p:sldId id="369" r:id="rId30"/>
    <p:sldId id="443" r:id="rId31"/>
    <p:sldId id="385" r:id="rId32"/>
    <p:sldId id="445" r:id="rId33"/>
    <p:sldId id="444" r:id="rId34"/>
    <p:sldId id="459" r:id="rId35"/>
    <p:sldId id="414" r:id="rId36"/>
    <p:sldId id="446" r:id="rId37"/>
    <p:sldId id="447" r:id="rId38"/>
    <p:sldId id="448" r:id="rId39"/>
    <p:sldId id="449" r:id="rId40"/>
    <p:sldId id="450" r:id="rId41"/>
    <p:sldId id="451" r:id="rId42"/>
    <p:sldId id="452" r:id="rId43"/>
    <p:sldId id="453" r:id="rId44"/>
    <p:sldId id="454" r:id="rId45"/>
    <p:sldId id="427" r:id="rId46"/>
    <p:sldId id="460" r:id="rId47"/>
    <p:sldId id="456"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CCCC00"/>
    <a:srgbClr val="CC0000"/>
    <a:srgbClr val="000099"/>
    <a:srgbClr val="003300"/>
    <a:srgbClr val="6600FF"/>
    <a:srgbClr val="003399"/>
    <a:srgbClr val="99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41" autoAdjust="0"/>
    <p:restoredTop sz="74237" autoAdjust="0"/>
  </p:normalViewPr>
  <p:slideViewPr>
    <p:cSldViewPr>
      <p:cViewPr varScale="1">
        <p:scale>
          <a:sx n="63" d="100"/>
          <a:sy n="63" d="100"/>
        </p:scale>
        <p:origin x="-10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3A09C3B-A3A9-4BCA-9622-9E08B73D09B1}" type="datetimeFigureOut">
              <a:rPr lang="en-US"/>
              <a:pPr>
                <a:defRPr/>
              </a:pPr>
              <a:t>11/10/2017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C06BC6C-A199-4D50-8FA9-39677C7C20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D8AFC6-30C8-4882-AEAB-3DAFA63A574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47A710-45F1-47B0-9BFE-2CC618232996}" type="slidenum">
              <a:rPr lang="en-US" smtClean="0"/>
              <a:pPr/>
              <a:t>27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FBC2BC-D11E-4334-BF23-F2ACE6CC3B08}" type="slidenum">
              <a:rPr lang="en-US" smtClean="0"/>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A4859A-7C85-477A-BF09-0E29E349E241}" type="slidenum">
              <a:rPr lang="en-US" smtClean="0"/>
              <a:pPr/>
              <a:t>35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7CE54C-2DFC-4C3D-849B-3F34B698EEB7}"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01CD69-1CB6-4FA0-AAC3-4BCEA5E06D4F}"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90516-4321-491C-83FA-E0F0F332D4CD}" type="slidenum">
              <a:rPr lang="en-US" smtClean="0"/>
              <a:pPr/>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FED923-4399-497C-B710-0FED6ACAB035}"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E3716A-B24D-4E29-948D-7C0F89CBF5D2}"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EE3FD-EBB2-4986-8B2A-1234F814D734}"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499B27-A742-4273-9F5A-E2FB1CA09612}" type="slidenum">
              <a:rPr lang="en-US" smtClean="0"/>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51275-3B89-4FE7-9182-A407A1551BF4}" type="slidenum">
              <a:rPr lang="en-US" smtClean="0"/>
              <a:pPr/>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F7923E-524B-412D-B2B7-046E88B34604}"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FD39D-9726-4935-8A00-00BB62078A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ED7DE-9521-4A68-A08E-B76C80E93E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8BD9B-09AE-4C12-9FD7-12363CACDD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88F9976-E19A-4E3B-905B-037264E255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BA76B-D989-40E0-B9B9-BBCE4F216B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7E4FEB-A070-4747-ACF3-1F240F09BC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F36CB2-EA85-4E22-B719-FAB2D916D4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208F08-2E86-44CA-8F53-F3DBEC54F8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5B7559-8C36-4550-97C2-7A527D2FE8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1BD909-71A2-4999-A72A-DAEA59E52F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5D7981-041F-4F18-9B08-57D6EBC143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968EC-11CC-41DF-8158-D849C7BDB9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6D2E05-6C7C-4288-9A1B-BFF6E4F29B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tvtl.bachkim.vn/uploads/resources/301/thumbnails2/DSCF2512.jpg.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http://a8.vietbao.vn/images/vn888/Duc/20.08.08/daila.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 SOA SOA\Khung nen bieu tuong\Khung nen bieu tuong\nen tv 2.jpg"/>
          <p:cNvPicPr>
            <a:picLocks noChangeAspect="1" noChangeArrowheads="1"/>
          </p:cNvPicPr>
          <p:nvPr/>
        </p:nvPicPr>
        <p:blipFill>
          <a:blip r:embed="rId3"/>
          <a:srcRect/>
          <a:stretch>
            <a:fillRect/>
          </a:stretch>
        </p:blipFill>
        <p:spPr bwMode="auto">
          <a:xfrm>
            <a:off x="17463" y="-6350"/>
            <a:ext cx="9126537" cy="6843713"/>
          </a:xfrm>
          <a:prstGeom prst="rect">
            <a:avLst/>
          </a:prstGeom>
          <a:noFill/>
          <a:ln w="9525">
            <a:noFill/>
            <a:miter lim="800000"/>
            <a:headEnd/>
            <a:tailEnd/>
          </a:ln>
        </p:spPr>
      </p:pic>
      <p:sp>
        <p:nvSpPr>
          <p:cNvPr id="3075" name="Text Box 5"/>
          <p:cNvSpPr txBox="1">
            <a:spLocks noChangeArrowheads="1"/>
          </p:cNvSpPr>
          <p:nvPr/>
        </p:nvSpPr>
        <p:spPr bwMode="auto">
          <a:xfrm>
            <a:off x="2295525" y="762000"/>
            <a:ext cx="4570413" cy="708025"/>
          </a:xfrm>
          <a:prstGeom prst="rect">
            <a:avLst/>
          </a:prstGeom>
          <a:noFill/>
          <a:ln w="9525">
            <a:noFill/>
            <a:miter lim="800000"/>
            <a:headEnd/>
            <a:tailEnd/>
          </a:ln>
        </p:spPr>
        <p:txBody>
          <a:bodyPr>
            <a:spAutoFit/>
          </a:bodyPr>
          <a:lstStyle/>
          <a:p>
            <a:pPr>
              <a:spcBef>
                <a:spcPct val="50000"/>
              </a:spcBef>
            </a:pPr>
            <a:r>
              <a:rPr lang="en-US" sz="4000" b="1">
                <a:solidFill>
                  <a:srgbClr val="0033CC"/>
                </a:solidFill>
              </a:rPr>
              <a:t>Lịch sử tuần 11 </a:t>
            </a:r>
          </a:p>
        </p:txBody>
      </p:sp>
      <p:sp>
        <p:nvSpPr>
          <p:cNvPr id="3077" name="Text Box 4"/>
          <p:cNvSpPr txBox="1">
            <a:spLocks noChangeArrowheads="1"/>
          </p:cNvSpPr>
          <p:nvPr/>
        </p:nvSpPr>
        <p:spPr bwMode="auto">
          <a:xfrm>
            <a:off x="914400" y="1828800"/>
            <a:ext cx="6897688" cy="1938338"/>
          </a:xfrm>
          <a:prstGeom prst="rect">
            <a:avLst/>
          </a:prstGeom>
          <a:noFill/>
          <a:ln w="9525">
            <a:noFill/>
            <a:miter lim="800000"/>
            <a:headEnd/>
            <a:tailEnd/>
          </a:ln>
          <a:effectLst/>
        </p:spPr>
        <p:txBody>
          <a:bodyPr>
            <a:spAutoFit/>
          </a:bodyPr>
          <a:lstStyle/>
          <a:p>
            <a:pPr algn="ctr">
              <a:spcBef>
                <a:spcPct val="50000"/>
              </a:spcBef>
            </a:pPr>
            <a:r>
              <a:rPr lang="en-US" sz="3600" b="1"/>
              <a:t>  </a:t>
            </a:r>
            <a:r>
              <a:rPr lang="en-US" sz="4800" b="1">
                <a:solidFill>
                  <a:srgbClr val="FF0000"/>
                </a:solidFill>
              </a:rPr>
              <a:t>NHÀ LÝ DỜI ĐÔ RA </a:t>
            </a:r>
          </a:p>
          <a:p>
            <a:pPr algn="ctr">
              <a:spcBef>
                <a:spcPct val="50000"/>
              </a:spcBef>
            </a:pPr>
            <a:r>
              <a:rPr lang="en-US" sz="4800" b="1">
                <a:solidFill>
                  <a:srgbClr val="FF0000"/>
                </a:solidFill>
              </a:rPr>
              <a:t>THĂNG LONG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04800" y="533400"/>
            <a:ext cx="8534400" cy="3140075"/>
          </a:xfrm>
          <a:prstGeom prst="rect">
            <a:avLst/>
          </a:prstGeom>
          <a:noFill/>
          <a:ln w="9525">
            <a:noFill/>
            <a:miter lim="800000"/>
            <a:headEnd/>
            <a:tailEnd/>
          </a:ln>
        </p:spPr>
        <p:txBody>
          <a:bodyPr>
            <a:spAutoFit/>
          </a:bodyPr>
          <a:lstStyle/>
          <a:p>
            <a:r>
              <a:rPr lang="en-US" sz="6600" b="1">
                <a:solidFill>
                  <a:srgbClr val="FF0000"/>
                </a:solidFill>
              </a:rPr>
              <a:t>Nhà Lý dời đô  đi đâu?</a:t>
            </a:r>
          </a:p>
          <a:p>
            <a:r>
              <a:rPr lang="en-US" sz="6600" b="1">
                <a:solidFill>
                  <a:srgbClr val="FF0000"/>
                </a:solidFill>
              </a:rPr>
              <a:t>Đặt tên kinh thành là gì?.</a:t>
            </a:r>
            <a:endParaRPr lang="en-US" sz="6600">
              <a:solidFill>
                <a:srgbClr val="FF0000"/>
              </a:solidFill>
            </a:endParaRPr>
          </a:p>
        </p:txBody>
      </p:sp>
      <p:sp>
        <p:nvSpPr>
          <p:cNvPr id="6" name="Rectangle 5"/>
          <p:cNvSpPr>
            <a:spLocks noChangeArrowheads="1"/>
          </p:cNvSpPr>
          <p:nvPr/>
        </p:nvSpPr>
        <p:spPr bwMode="auto">
          <a:xfrm>
            <a:off x="152400" y="685800"/>
            <a:ext cx="8839200" cy="3140075"/>
          </a:xfrm>
          <a:prstGeom prst="rect">
            <a:avLst/>
          </a:prstGeom>
          <a:solidFill>
            <a:schemeClr val="bg1"/>
          </a:solidFill>
          <a:ln w="9525">
            <a:noFill/>
            <a:miter lim="800000"/>
            <a:headEnd/>
            <a:tailEnd/>
          </a:ln>
        </p:spPr>
        <p:txBody>
          <a:bodyPr>
            <a:spAutoFit/>
          </a:bodyPr>
          <a:lstStyle/>
          <a:p>
            <a:r>
              <a:rPr lang="en-US" sz="6600" b="1">
                <a:solidFill>
                  <a:srgbClr val="FF0000"/>
                </a:solidFill>
              </a:rPr>
              <a:t>Nhà Lý dời đô ra Đại La, đặt tên kinh thành là Thăng Long.</a:t>
            </a:r>
            <a:endParaRPr lang="en-US" sz="6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8"/>
          <p:cNvSpPr txBox="1">
            <a:spLocks noChangeArrowheads="1"/>
          </p:cNvSpPr>
          <p:nvPr/>
        </p:nvSpPr>
        <p:spPr bwMode="auto">
          <a:xfrm>
            <a:off x="301625" y="406400"/>
            <a:ext cx="8458200" cy="923925"/>
          </a:xfrm>
          <a:prstGeom prst="rect">
            <a:avLst/>
          </a:prstGeom>
          <a:noFill/>
          <a:ln w="9525">
            <a:noFill/>
            <a:miter lim="800000"/>
            <a:headEnd/>
            <a:tailEnd/>
          </a:ln>
          <a:effectLst/>
        </p:spPr>
        <p:txBody>
          <a:bodyPr>
            <a:spAutoFit/>
          </a:bodyPr>
          <a:lstStyle/>
          <a:p>
            <a:pPr>
              <a:spcBef>
                <a:spcPct val="50000"/>
              </a:spcBef>
            </a:pPr>
            <a:r>
              <a:rPr lang="en-US" sz="5400" b="1">
                <a:solidFill>
                  <a:srgbClr val="FF0000"/>
                </a:solidFill>
              </a:rPr>
              <a:t>II.</a:t>
            </a:r>
            <a:r>
              <a:rPr lang="en-US" sz="5400">
                <a:solidFill>
                  <a:srgbClr val="FF0000"/>
                </a:solidFill>
              </a:rPr>
              <a:t> </a:t>
            </a:r>
            <a:r>
              <a:rPr lang="en-US" sz="5400" b="1">
                <a:solidFill>
                  <a:srgbClr val="FF0000"/>
                </a:solidFill>
              </a:rPr>
              <a:t>Nhà Lý dời đô ra Đại La. </a:t>
            </a:r>
          </a:p>
        </p:txBody>
      </p:sp>
      <p:sp>
        <p:nvSpPr>
          <p:cNvPr id="13315" name="Text Box 8"/>
          <p:cNvSpPr txBox="1">
            <a:spLocks noChangeArrowheads="1"/>
          </p:cNvSpPr>
          <p:nvPr/>
        </p:nvSpPr>
        <p:spPr bwMode="auto">
          <a:xfrm>
            <a:off x="228600" y="1600200"/>
            <a:ext cx="8458200" cy="2124075"/>
          </a:xfrm>
          <a:prstGeom prst="rect">
            <a:avLst/>
          </a:prstGeom>
          <a:noFill/>
          <a:ln w="9525">
            <a:noFill/>
            <a:miter lim="800000"/>
            <a:headEnd/>
            <a:tailEnd/>
          </a:ln>
          <a:effectLst/>
        </p:spPr>
        <p:txBody>
          <a:bodyPr>
            <a:spAutoFit/>
          </a:bodyPr>
          <a:lstStyle/>
          <a:p>
            <a:pPr>
              <a:spcBef>
                <a:spcPct val="50000"/>
              </a:spcBef>
            </a:pPr>
            <a:r>
              <a:rPr lang="en-US" sz="6600" b="1"/>
              <a:t>Nhà Lý dời đô ra Đại La vào thời gian nào?. </a:t>
            </a:r>
          </a:p>
        </p:txBody>
      </p:sp>
      <p:sp>
        <p:nvSpPr>
          <p:cNvPr id="5" name="Rectangle 13"/>
          <p:cNvSpPr>
            <a:spLocks noChangeArrowheads="1"/>
          </p:cNvSpPr>
          <p:nvPr/>
        </p:nvSpPr>
        <p:spPr bwMode="auto">
          <a:xfrm>
            <a:off x="301625" y="1600200"/>
            <a:ext cx="8001000" cy="3786188"/>
          </a:xfrm>
          <a:prstGeom prst="rect">
            <a:avLst/>
          </a:prstGeom>
          <a:solidFill>
            <a:schemeClr val="bg1"/>
          </a:solidFill>
          <a:ln w="9525">
            <a:noFill/>
            <a:miter lim="800000"/>
            <a:headEnd/>
            <a:tailEnd/>
          </a:ln>
        </p:spPr>
        <p:txBody>
          <a:bodyPr>
            <a:spAutoFit/>
          </a:bodyPr>
          <a:lstStyle/>
          <a:p>
            <a:pPr>
              <a:buFontTx/>
              <a:buChar char="-"/>
            </a:pPr>
            <a:r>
              <a:rPr lang="en-US" sz="6000" b="1">
                <a:solidFill>
                  <a:srgbClr val="0000FF"/>
                </a:solidFill>
              </a:rPr>
              <a:t> Mùa xuân năm 1 010 Lý Thái Tổ dời đô từ Hoa Lư (Ninh Bình) về Đại La (Hà Nội).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4572000" y="990600"/>
            <a:ext cx="152400" cy="152400"/>
          </a:xfrm>
          <a:prstGeom prst="star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4339" name="Oval 3"/>
          <p:cNvSpPr>
            <a:spLocks noChangeArrowheads="1"/>
          </p:cNvSpPr>
          <p:nvPr/>
        </p:nvSpPr>
        <p:spPr bwMode="auto">
          <a:xfrm>
            <a:off x="4724400" y="1371600"/>
            <a:ext cx="76200" cy="76200"/>
          </a:xfrm>
          <a:prstGeom prst="ellipse">
            <a:avLst/>
          </a:prstGeom>
          <a:solidFill>
            <a:srgbClr val="FF0000"/>
          </a:solidFill>
          <a:ln w="9525">
            <a:solidFill>
              <a:srgbClr val="FF0000"/>
            </a:solidFill>
            <a:round/>
            <a:headEnd/>
            <a:tailEnd/>
          </a:ln>
          <a:effectLst/>
        </p:spPr>
        <p:txBody>
          <a:bodyPr wrap="none" anchor="ctr"/>
          <a:lstStyle/>
          <a:p>
            <a:pPr algn="ctr"/>
            <a:endParaRPr lang="vi-VN">
              <a:solidFill>
                <a:srgbClr val="FF0000"/>
              </a:solidFill>
            </a:endParaRPr>
          </a:p>
        </p:txBody>
      </p:sp>
      <p:sp>
        <p:nvSpPr>
          <p:cNvPr id="14340" name="Text Box 4"/>
          <p:cNvSpPr txBox="1">
            <a:spLocks noChangeArrowheads="1"/>
          </p:cNvSpPr>
          <p:nvPr/>
        </p:nvSpPr>
        <p:spPr bwMode="auto">
          <a:xfrm>
            <a:off x="6553200" y="3810000"/>
            <a:ext cx="1524000" cy="304800"/>
          </a:xfrm>
          <a:prstGeom prst="rect">
            <a:avLst/>
          </a:prstGeom>
          <a:noFill/>
          <a:ln w="9525">
            <a:noFill/>
            <a:miter lim="800000"/>
            <a:headEnd/>
            <a:tailEnd/>
          </a:ln>
          <a:effectLst/>
        </p:spPr>
        <p:txBody>
          <a:bodyPr>
            <a:spAutoFit/>
          </a:bodyPr>
          <a:lstStyle/>
          <a:p>
            <a:pPr>
              <a:spcBef>
                <a:spcPct val="50000"/>
              </a:spcBef>
            </a:pPr>
            <a:r>
              <a:rPr lang="en-US" sz="1400"/>
              <a:t>Bình Định</a:t>
            </a:r>
          </a:p>
        </p:txBody>
      </p:sp>
      <p:sp>
        <p:nvSpPr>
          <p:cNvPr id="14341" name="Text Box 5"/>
          <p:cNvSpPr txBox="1">
            <a:spLocks noChangeArrowheads="1"/>
          </p:cNvSpPr>
          <p:nvPr/>
        </p:nvSpPr>
        <p:spPr bwMode="auto">
          <a:xfrm>
            <a:off x="5943600" y="5029200"/>
            <a:ext cx="1524000" cy="304800"/>
          </a:xfrm>
          <a:prstGeom prst="rect">
            <a:avLst/>
          </a:prstGeom>
          <a:noFill/>
          <a:ln w="9525">
            <a:noFill/>
            <a:miter lim="800000"/>
            <a:headEnd/>
            <a:tailEnd/>
          </a:ln>
          <a:effectLst/>
        </p:spPr>
        <p:txBody>
          <a:bodyPr>
            <a:spAutoFit/>
          </a:bodyPr>
          <a:lstStyle/>
          <a:p>
            <a:pPr>
              <a:spcBef>
                <a:spcPct val="50000"/>
              </a:spcBef>
            </a:pPr>
            <a:r>
              <a:rPr lang="en-US" sz="1400"/>
              <a:t>Lâm Đồng</a:t>
            </a:r>
          </a:p>
        </p:txBody>
      </p:sp>
      <p:sp>
        <p:nvSpPr>
          <p:cNvPr id="14342" name="Text Box 6"/>
          <p:cNvSpPr txBox="1">
            <a:spLocks noChangeArrowheads="1"/>
          </p:cNvSpPr>
          <p:nvPr/>
        </p:nvSpPr>
        <p:spPr bwMode="auto">
          <a:xfrm>
            <a:off x="3048000" y="304800"/>
            <a:ext cx="1524000" cy="304800"/>
          </a:xfrm>
          <a:prstGeom prst="rect">
            <a:avLst/>
          </a:prstGeom>
          <a:noFill/>
          <a:ln w="9525">
            <a:noFill/>
            <a:miter lim="800000"/>
            <a:headEnd/>
            <a:tailEnd/>
          </a:ln>
          <a:effectLst/>
        </p:spPr>
        <p:txBody>
          <a:bodyPr>
            <a:spAutoFit/>
          </a:bodyPr>
          <a:lstStyle/>
          <a:p>
            <a:pPr>
              <a:spcBef>
                <a:spcPct val="50000"/>
              </a:spcBef>
            </a:pPr>
            <a:r>
              <a:rPr lang="en-US" sz="1400"/>
              <a:t>Lào Cai</a:t>
            </a:r>
          </a:p>
        </p:txBody>
      </p:sp>
      <p:grpSp>
        <p:nvGrpSpPr>
          <p:cNvPr id="203783" name="Group 7"/>
          <p:cNvGrpSpPr>
            <a:grpSpLocks/>
          </p:cNvGrpSpPr>
          <p:nvPr/>
        </p:nvGrpSpPr>
        <p:grpSpPr bwMode="auto">
          <a:xfrm>
            <a:off x="0" y="-228600"/>
            <a:ext cx="9144000" cy="7086600"/>
            <a:chOff x="0" y="-144"/>
            <a:chExt cx="5760" cy="4464"/>
          </a:xfrm>
        </p:grpSpPr>
        <p:pic>
          <p:nvPicPr>
            <p:cNvPr id="14354" name="Picture 8" descr="vietnam_admin92[1]"/>
            <p:cNvPicPr>
              <a:picLocks noChangeAspect="1" noChangeArrowheads="1"/>
            </p:cNvPicPr>
            <p:nvPr/>
          </p:nvPicPr>
          <p:blipFill>
            <a:blip r:embed="rId2"/>
            <a:srcRect/>
            <a:stretch>
              <a:fillRect/>
            </a:stretch>
          </p:blipFill>
          <p:spPr bwMode="auto">
            <a:xfrm>
              <a:off x="0" y="-144"/>
              <a:ext cx="5760" cy="4464"/>
            </a:xfrm>
            <a:prstGeom prst="rect">
              <a:avLst/>
            </a:prstGeom>
            <a:noFill/>
            <a:ln w="57150">
              <a:noFill/>
              <a:miter lim="800000"/>
              <a:headEnd/>
              <a:tailEnd/>
            </a:ln>
          </p:spPr>
        </p:pic>
        <p:sp>
          <p:nvSpPr>
            <p:cNvPr id="14355" name="Text Box 9"/>
            <p:cNvSpPr txBox="1">
              <a:spLocks noChangeArrowheads="1"/>
            </p:cNvSpPr>
            <p:nvPr/>
          </p:nvSpPr>
          <p:spPr bwMode="auto">
            <a:xfrm>
              <a:off x="2304" y="816"/>
              <a:ext cx="960" cy="192"/>
            </a:xfrm>
            <a:prstGeom prst="rect">
              <a:avLst/>
            </a:prstGeom>
            <a:noFill/>
            <a:ln w="9525">
              <a:noFill/>
              <a:miter lim="800000"/>
              <a:headEnd/>
              <a:tailEnd/>
            </a:ln>
            <a:effectLst/>
          </p:spPr>
          <p:txBody>
            <a:bodyPr>
              <a:spAutoFit/>
            </a:bodyPr>
            <a:lstStyle/>
            <a:p>
              <a:pPr>
                <a:spcBef>
                  <a:spcPct val="50000"/>
                </a:spcBef>
              </a:pPr>
              <a:r>
                <a:rPr lang="en-US" sz="1400"/>
                <a:t>Ninh Bình</a:t>
              </a:r>
            </a:p>
          </p:txBody>
        </p:sp>
        <p:sp>
          <p:nvSpPr>
            <p:cNvPr id="14356" name="Text Box 10"/>
            <p:cNvSpPr txBox="1">
              <a:spLocks noChangeArrowheads="1"/>
            </p:cNvSpPr>
            <p:nvPr/>
          </p:nvSpPr>
          <p:spPr bwMode="auto">
            <a:xfrm>
              <a:off x="3120" y="720"/>
              <a:ext cx="960" cy="192"/>
            </a:xfrm>
            <a:prstGeom prst="rect">
              <a:avLst/>
            </a:prstGeom>
            <a:noFill/>
            <a:ln w="9525">
              <a:noFill/>
              <a:miter lim="800000"/>
              <a:headEnd/>
              <a:tailEnd/>
            </a:ln>
            <a:effectLst/>
          </p:spPr>
          <p:txBody>
            <a:bodyPr>
              <a:spAutoFit/>
            </a:bodyPr>
            <a:lstStyle/>
            <a:p>
              <a:pPr>
                <a:spcBef>
                  <a:spcPct val="50000"/>
                </a:spcBef>
              </a:pPr>
              <a:r>
                <a:rPr lang="en-US" sz="1400"/>
                <a:t>Thái Bình</a:t>
              </a:r>
            </a:p>
          </p:txBody>
        </p:sp>
        <p:sp>
          <p:nvSpPr>
            <p:cNvPr id="14357" name="Text Box 11"/>
            <p:cNvSpPr txBox="1">
              <a:spLocks noChangeArrowheads="1"/>
            </p:cNvSpPr>
            <p:nvPr/>
          </p:nvSpPr>
          <p:spPr bwMode="auto">
            <a:xfrm>
              <a:off x="2976" y="576"/>
              <a:ext cx="960" cy="192"/>
            </a:xfrm>
            <a:prstGeom prst="rect">
              <a:avLst/>
            </a:prstGeom>
            <a:noFill/>
            <a:ln w="9525">
              <a:noFill/>
              <a:miter lim="800000"/>
              <a:headEnd/>
              <a:tailEnd/>
            </a:ln>
            <a:effectLst/>
          </p:spPr>
          <p:txBody>
            <a:bodyPr>
              <a:spAutoFit/>
            </a:bodyPr>
            <a:lstStyle/>
            <a:p>
              <a:pPr>
                <a:spcBef>
                  <a:spcPct val="50000"/>
                </a:spcBef>
              </a:pPr>
              <a:r>
                <a:rPr lang="en-US" sz="1400"/>
                <a:t>Hà Nội</a:t>
              </a:r>
            </a:p>
          </p:txBody>
        </p:sp>
        <p:sp>
          <p:nvSpPr>
            <p:cNvPr id="14358" name="Text Box 12"/>
            <p:cNvSpPr txBox="1">
              <a:spLocks noChangeArrowheads="1"/>
            </p:cNvSpPr>
            <p:nvPr/>
          </p:nvSpPr>
          <p:spPr bwMode="auto">
            <a:xfrm>
              <a:off x="2592" y="1200"/>
              <a:ext cx="960" cy="192"/>
            </a:xfrm>
            <a:prstGeom prst="rect">
              <a:avLst/>
            </a:prstGeom>
            <a:noFill/>
            <a:ln w="9525">
              <a:noFill/>
              <a:miter lim="800000"/>
              <a:headEnd/>
              <a:tailEnd/>
            </a:ln>
            <a:effectLst/>
          </p:spPr>
          <p:txBody>
            <a:bodyPr>
              <a:spAutoFit/>
            </a:bodyPr>
            <a:lstStyle/>
            <a:p>
              <a:pPr>
                <a:spcBef>
                  <a:spcPct val="50000"/>
                </a:spcBef>
              </a:pPr>
              <a:r>
                <a:rPr lang="en-US" sz="1400"/>
                <a:t>Vinh</a:t>
              </a:r>
            </a:p>
          </p:txBody>
        </p:sp>
        <p:sp>
          <p:nvSpPr>
            <p:cNvPr id="14359" name="Text Box 13"/>
            <p:cNvSpPr txBox="1">
              <a:spLocks noChangeArrowheads="1"/>
            </p:cNvSpPr>
            <p:nvPr/>
          </p:nvSpPr>
          <p:spPr bwMode="auto">
            <a:xfrm>
              <a:off x="2928" y="1488"/>
              <a:ext cx="960" cy="192"/>
            </a:xfrm>
            <a:prstGeom prst="rect">
              <a:avLst/>
            </a:prstGeom>
            <a:noFill/>
            <a:ln w="9525">
              <a:noFill/>
              <a:miter lim="800000"/>
              <a:headEnd/>
              <a:tailEnd/>
            </a:ln>
            <a:effectLst/>
          </p:spPr>
          <p:txBody>
            <a:bodyPr>
              <a:spAutoFit/>
            </a:bodyPr>
            <a:lstStyle/>
            <a:p>
              <a:pPr>
                <a:spcBef>
                  <a:spcPct val="50000"/>
                </a:spcBef>
              </a:pPr>
              <a:r>
                <a:rPr lang="en-US" sz="1400"/>
                <a:t>Quảng Bình</a:t>
              </a:r>
            </a:p>
          </p:txBody>
        </p:sp>
        <p:sp>
          <p:nvSpPr>
            <p:cNvPr id="14360" name="Text Box 14"/>
            <p:cNvSpPr txBox="1">
              <a:spLocks noChangeArrowheads="1"/>
            </p:cNvSpPr>
            <p:nvPr/>
          </p:nvSpPr>
          <p:spPr bwMode="auto">
            <a:xfrm>
              <a:off x="2352" y="1056"/>
              <a:ext cx="960" cy="192"/>
            </a:xfrm>
            <a:prstGeom prst="rect">
              <a:avLst/>
            </a:prstGeom>
            <a:noFill/>
            <a:ln w="9525">
              <a:noFill/>
              <a:miter lim="800000"/>
              <a:headEnd/>
              <a:tailEnd/>
            </a:ln>
            <a:effectLst/>
          </p:spPr>
          <p:txBody>
            <a:bodyPr>
              <a:spAutoFit/>
            </a:bodyPr>
            <a:lstStyle/>
            <a:p>
              <a:pPr>
                <a:spcBef>
                  <a:spcPct val="50000"/>
                </a:spcBef>
              </a:pPr>
              <a:r>
                <a:rPr lang="en-US" sz="1400"/>
                <a:t>Nghệ An</a:t>
              </a:r>
            </a:p>
          </p:txBody>
        </p:sp>
        <p:sp>
          <p:nvSpPr>
            <p:cNvPr id="14361" name="Text Box 15"/>
            <p:cNvSpPr txBox="1">
              <a:spLocks noChangeArrowheads="1"/>
            </p:cNvSpPr>
            <p:nvPr/>
          </p:nvSpPr>
          <p:spPr bwMode="auto">
            <a:xfrm>
              <a:off x="3456" y="1824"/>
              <a:ext cx="960" cy="192"/>
            </a:xfrm>
            <a:prstGeom prst="rect">
              <a:avLst/>
            </a:prstGeom>
            <a:noFill/>
            <a:ln w="9525">
              <a:noFill/>
              <a:miter lim="800000"/>
              <a:headEnd/>
              <a:tailEnd/>
            </a:ln>
            <a:effectLst/>
          </p:spPr>
          <p:txBody>
            <a:bodyPr>
              <a:spAutoFit/>
            </a:bodyPr>
            <a:lstStyle/>
            <a:p>
              <a:pPr>
                <a:spcBef>
                  <a:spcPct val="50000"/>
                </a:spcBef>
              </a:pPr>
              <a:r>
                <a:rPr lang="en-US" sz="1400"/>
                <a:t>Huế</a:t>
              </a:r>
            </a:p>
          </p:txBody>
        </p:sp>
        <p:sp>
          <p:nvSpPr>
            <p:cNvPr id="14362" name="Text Box 16"/>
            <p:cNvSpPr txBox="1">
              <a:spLocks noChangeArrowheads="1"/>
            </p:cNvSpPr>
            <p:nvPr/>
          </p:nvSpPr>
          <p:spPr bwMode="auto">
            <a:xfrm>
              <a:off x="3696" y="2016"/>
              <a:ext cx="960" cy="192"/>
            </a:xfrm>
            <a:prstGeom prst="rect">
              <a:avLst/>
            </a:prstGeom>
            <a:noFill/>
            <a:ln w="9525">
              <a:noFill/>
              <a:miter lim="800000"/>
              <a:headEnd/>
              <a:tailEnd/>
            </a:ln>
            <a:effectLst/>
          </p:spPr>
          <p:txBody>
            <a:bodyPr>
              <a:spAutoFit/>
            </a:bodyPr>
            <a:lstStyle/>
            <a:p>
              <a:pPr>
                <a:spcBef>
                  <a:spcPct val="50000"/>
                </a:spcBef>
              </a:pPr>
              <a:r>
                <a:rPr lang="en-US" sz="1400"/>
                <a:t>Đà Nẵng</a:t>
              </a:r>
            </a:p>
          </p:txBody>
        </p:sp>
        <p:sp>
          <p:nvSpPr>
            <p:cNvPr id="14363" name="Text Box 17"/>
            <p:cNvSpPr txBox="1">
              <a:spLocks noChangeArrowheads="1"/>
            </p:cNvSpPr>
            <p:nvPr/>
          </p:nvSpPr>
          <p:spPr bwMode="auto">
            <a:xfrm>
              <a:off x="3792" y="2208"/>
              <a:ext cx="960" cy="192"/>
            </a:xfrm>
            <a:prstGeom prst="rect">
              <a:avLst/>
            </a:prstGeom>
            <a:noFill/>
            <a:ln w="9525">
              <a:noFill/>
              <a:miter lim="800000"/>
              <a:headEnd/>
              <a:tailEnd/>
            </a:ln>
            <a:effectLst/>
          </p:spPr>
          <p:txBody>
            <a:bodyPr>
              <a:spAutoFit/>
            </a:bodyPr>
            <a:lstStyle/>
            <a:p>
              <a:pPr>
                <a:spcBef>
                  <a:spcPct val="50000"/>
                </a:spcBef>
              </a:pPr>
              <a:r>
                <a:rPr lang="en-US" sz="1400"/>
                <a:t>Quảng Ngãi</a:t>
              </a:r>
            </a:p>
          </p:txBody>
        </p:sp>
        <p:sp>
          <p:nvSpPr>
            <p:cNvPr id="14364" name="Text Box 18"/>
            <p:cNvSpPr txBox="1">
              <a:spLocks noChangeArrowheads="1"/>
            </p:cNvSpPr>
            <p:nvPr/>
          </p:nvSpPr>
          <p:spPr bwMode="auto">
            <a:xfrm>
              <a:off x="3840" y="2544"/>
              <a:ext cx="960" cy="192"/>
            </a:xfrm>
            <a:prstGeom prst="rect">
              <a:avLst/>
            </a:prstGeom>
            <a:noFill/>
            <a:ln w="9525">
              <a:noFill/>
              <a:miter lim="800000"/>
              <a:headEnd/>
              <a:tailEnd/>
            </a:ln>
            <a:effectLst/>
          </p:spPr>
          <p:txBody>
            <a:bodyPr>
              <a:spAutoFit/>
            </a:bodyPr>
            <a:lstStyle/>
            <a:p>
              <a:pPr>
                <a:spcBef>
                  <a:spcPct val="50000"/>
                </a:spcBef>
              </a:pPr>
              <a:r>
                <a:rPr lang="en-US" sz="1400"/>
                <a:t>Gia Lai</a:t>
              </a:r>
            </a:p>
          </p:txBody>
        </p:sp>
        <p:sp>
          <p:nvSpPr>
            <p:cNvPr id="14365" name="Text Box 19"/>
            <p:cNvSpPr txBox="1">
              <a:spLocks noChangeArrowheads="1"/>
            </p:cNvSpPr>
            <p:nvPr/>
          </p:nvSpPr>
          <p:spPr bwMode="auto">
            <a:xfrm>
              <a:off x="3792" y="2880"/>
              <a:ext cx="960" cy="192"/>
            </a:xfrm>
            <a:prstGeom prst="rect">
              <a:avLst/>
            </a:prstGeom>
            <a:noFill/>
            <a:ln w="9525">
              <a:noFill/>
              <a:miter lim="800000"/>
              <a:headEnd/>
              <a:tailEnd/>
            </a:ln>
            <a:effectLst/>
          </p:spPr>
          <p:txBody>
            <a:bodyPr>
              <a:spAutoFit/>
            </a:bodyPr>
            <a:lstStyle/>
            <a:p>
              <a:pPr>
                <a:spcBef>
                  <a:spcPct val="50000"/>
                </a:spcBef>
              </a:pPr>
              <a:r>
                <a:rPr lang="en-US" sz="1400"/>
                <a:t>Buôn Mê Thuột</a:t>
              </a:r>
            </a:p>
          </p:txBody>
        </p:sp>
        <p:sp>
          <p:nvSpPr>
            <p:cNvPr id="14366" name="Text Box 20"/>
            <p:cNvSpPr txBox="1">
              <a:spLocks noChangeArrowheads="1"/>
            </p:cNvSpPr>
            <p:nvPr/>
          </p:nvSpPr>
          <p:spPr bwMode="auto">
            <a:xfrm>
              <a:off x="3696" y="3312"/>
              <a:ext cx="960" cy="192"/>
            </a:xfrm>
            <a:prstGeom prst="rect">
              <a:avLst/>
            </a:prstGeom>
            <a:noFill/>
            <a:ln w="9525">
              <a:noFill/>
              <a:miter lim="800000"/>
              <a:headEnd/>
              <a:tailEnd/>
            </a:ln>
            <a:effectLst/>
          </p:spPr>
          <p:txBody>
            <a:bodyPr>
              <a:spAutoFit/>
            </a:bodyPr>
            <a:lstStyle/>
            <a:p>
              <a:pPr>
                <a:spcBef>
                  <a:spcPct val="50000"/>
                </a:spcBef>
              </a:pPr>
              <a:r>
                <a:rPr lang="en-US" sz="1400"/>
                <a:t>BìnhThuận</a:t>
              </a:r>
            </a:p>
          </p:txBody>
        </p:sp>
        <p:sp>
          <p:nvSpPr>
            <p:cNvPr id="14367" name="Text Box 21"/>
            <p:cNvSpPr txBox="1">
              <a:spLocks noChangeArrowheads="1"/>
            </p:cNvSpPr>
            <p:nvPr/>
          </p:nvSpPr>
          <p:spPr bwMode="auto">
            <a:xfrm>
              <a:off x="3216" y="3120"/>
              <a:ext cx="960" cy="192"/>
            </a:xfrm>
            <a:prstGeom prst="rect">
              <a:avLst/>
            </a:prstGeom>
            <a:noFill/>
            <a:ln w="9525">
              <a:noFill/>
              <a:miter lim="800000"/>
              <a:headEnd/>
              <a:tailEnd/>
            </a:ln>
            <a:effectLst/>
          </p:spPr>
          <p:txBody>
            <a:bodyPr>
              <a:spAutoFit/>
            </a:bodyPr>
            <a:lstStyle/>
            <a:p>
              <a:pPr>
                <a:spcBef>
                  <a:spcPct val="50000"/>
                </a:spcBef>
              </a:pPr>
              <a:r>
                <a:rPr lang="en-US" sz="1400"/>
                <a:t>Sông Bé</a:t>
              </a:r>
            </a:p>
          </p:txBody>
        </p:sp>
        <p:sp>
          <p:nvSpPr>
            <p:cNvPr id="14368" name="Text Box 22"/>
            <p:cNvSpPr txBox="1">
              <a:spLocks noChangeArrowheads="1"/>
            </p:cNvSpPr>
            <p:nvPr/>
          </p:nvSpPr>
          <p:spPr bwMode="auto">
            <a:xfrm>
              <a:off x="3168" y="3312"/>
              <a:ext cx="960" cy="192"/>
            </a:xfrm>
            <a:prstGeom prst="rect">
              <a:avLst/>
            </a:prstGeom>
            <a:noFill/>
            <a:ln w="9525">
              <a:noFill/>
              <a:miter lim="800000"/>
              <a:headEnd/>
              <a:tailEnd/>
            </a:ln>
            <a:effectLst/>
          </p:spPr>
          <p:txBody>
            <a:bodyPr>
              <a:spAutoFit/>
            </a:bodyPr>
            <a:lstStyle/>
            <a:p>
              <a:pPr>
                <a:spcBef>
                  <a:spcPct val="50000"/>
                </a:spcBef>
              </a:pPr>
              <a:r>
                <a:rPr lang="en-US" sz="1400"/>
                <a:t>Đồng Nai</a:t>
              </a:r>
            </a:p>
          </p:txBody>
        </p:sp>
        <p:sp>
          <p:nvSpPr>
            <p:cNvPr id="14369" name="Text Box 23"/>
            <p:cNvSpPr txBox="1">
              <a:spLocks noChangeArrowheads="1"/>
            </p:cNvSpPr>
            <p:nvPr/>
          </p:nvSpPr>
          <p:spPr bwMode="auto">
            <a:xfrm>
              <a:off x="2544" y="3840"/>
              <a:ext cx="960" cy="192"/>
            </a:xfrm>
            <a:prstGeom prst="rect">
              <a:avLst/>
            </a:prstGeom>
            <a:noFill/>
            <a:ln w="9525">
              <a:noFill/>
              <a:miter lim="800000"/>
              <a:headEnd/>
              <a:tailEnd/>
            </a:ln>
            <a:effectLst/>
          </p:spPr>
          <p:txBody>
            <a:bodyPr>
              <a:spAutoFit/>
            </a:bodyPr>
            <a:lstStyle/>
            <a:p>
              <a:pPr>
                <a:spcBef>
                  <a:spcPct val="50000"/>
                </a:spcBef>
              </a:pPr>
              <a:r>
                <a:rPr lang="en-US" sz="1400"/>
                <a:t>Cà Mau</a:t>
              </a:r>
            </a:p>
          </p:txBody>
        </p:sp>
        <p:sp>
          <p:nvSpPr>
            <p:cNvPr id="14370" name="Text Box 24"/>
            <p:cNvSpPr txBox="1">
              <a:spLocks noChangeArrowheads="1"/>
            </p:cNvSpPr>
            <p:nvPr/>
          </p:nvSpPr>
          <p:spPr bwMode="auto">
            <a:xfrm>
              <a:off x="2352" y="3504"/>
              <a:ext cx="960" cy="192"/>
            </a:xfrm>
            <a:prstGeom prst="rect">
              <a:avLst/>
            </a:prstGeom>
            <a:noFill/>
            <a:ln w="9525">
              <a:noFill/>
              <a:miter lim="800000"/>
              <a:headEnd/>
              <a:tailEnd/>
            </a:ln>
            <a:effectLst/>
          </p:spPr>
          <p:txBody>
            <a:bodyPr>
              <a:spAutoFit/>
            </a:bodyPr>
            <a:lstStyle/>
            <a:p>
              <a:pPr>
                <a:spcBef>
                  <a:spcPct val="50000"/>
                </a:spcBef>
              </a:pPr>
              <a:r>
                <a:rPr lang="en-US" sz="1400"/>
                <a:t>Long Xuyên</a:t>
              </a:r>
            </a:p>
          </p:txBody>
        </p:sp>
        <p:sp>
          <p:nvSpPr>
            <p:cNvPr id="14371" name="Text Box 25"/>
            <p:cNvSpPr txBox="1">
              <a:spLocks noChangeArrowheads="1"/>
            </p:cNvSpPr>
            <p:nvPr/>
          </p:nvSpPr>
          <p:spPr bwMode="auto">
            <a:xfrm>
              <a:off x="3360" y="3552"/>
              <a:ext cx="960" cy="192"/>
            </a:xfrm>
            <a:prstGeom prst="rect">
              <a:avLst/>
            </a:prstGeom>
            <a:noFill/>
            <a:ln w="9525">
              <a:noFill/>
              <a:miter lim="800000"/>
              <a:headEnd/>
              <a:tailEnd/>
            </a:ln>
            <a:effectLst/>
          </p:spPr>
          <p:txBody>
            <a:bodyPr>
              <a:spAutoFit/>
            </a:bodyPr>
            <a:lstStyle/>
            <a:p>
              <a:pPr>
                <a:spcBef>
                  <a:spcPct val="50000"/>
                </a:spcBef>
              </a:pPr>
              <a:r>
                <a:rPr lang="en-US" sz="1400"/>
                <a:t>Vũng Tàu</a:t>
              </a:r>
            </a:p>
          </p:txBody>
        </p:sp>
        <p:sp>
          <p:nvSpPr>
            <p:cNvPr id="14372" name="Text Box 26"/>
            <p:cNvSpPr txBox="1">
              <a:spLocks noChangeArrowheads="1"/>
            </p:cNvSpPr>
            <p:nvPr/>
          </p:nvSpPr>
          <p:spPr bwMode="auto">
            <a:xfrm>
              <a:off x="1392" y="240"/>
              <a:ext cx="960" cy="192"/>
            </a:xfrm>
            <a:prstGeom prst="rect">
              <a:avLst/>
            </a:prstGeom>
            <a:noFill/>
            <a:ln w="9525">
              <a:noFill/>
              <a:miter lim="800000"/>
              <a:headEnd/>
              <a:tailEnd/>
            </a:ln>
            <a:effectLst/>
          </p:spPr>
          <p:txBody>
            <a:bodyPr>
              <a:spAutoFit/>
            </a:bodyPr>
            <a:lstStyle/>
            <a:p>
              <a:pPr>
                <a:spcBef>
                  <a:spcPct val="50000"/>
                </a:spcBef>
              </a:pPr>
              <a:r>
                <a:rPr lang="en-US" sz="1400"/>
                <a:t>Lai Châu</a:t>
              </a:r>
            </a:p>
          </p:txBody>
        </p:sp>
        <p:sp>
          <p:nvSpPr>
            <p:cNvPr id="14373" name="Text Box 27"/>
            <p:cNvSpPr txBox="1">
              <a:spLocks noChangeArrowheads="1"/>
            </p:cNvSpPr>
            <p:nvPr/>
          </p:nvSpPr>
          <p:spPr bwMode="auto">
            <a:xfrm>
              <a:off x="2400" y="96"/>
              <a:ext cx="960" cy="192"/>
            </a:xfrm>
            <a:prstGeom prst="rect">
              <a:avLst/>
            </a:prstGeom>
            <a:noFill/>
            <a:ln w="9525">
              <a:noFill/>
              <a:miter lim="800000"/>
              <a:headEnd/>
              <a:tailEnd/>
            </a:ln>
            <a:effectLst/>
          </p:spPr>
          <p:txBody>
            <a:bodyPr>
              <a:spAutoFit/>
            </a:bodyPr>
            <a:lstStyle/>
            <a:p>
              <a:pPr>
                <a:spcBef>
                  <a:spcPct val="50000"/>
                </a:spcBef>
              </a:pPr>
              <a:r>
                <a:rPr lang="en-US" sz="1400"/>
                <a:t>Hà Giang</a:t>
              </a:r>
            </a:p>
          </p:txBody>
        </p:sp>
        <p:sp>
          <p:nvSpPr>
            <p:cNvPr id="14374" name="Text Box 28"/>
            <p:cNvSpPr txBox="1">
              <a:spLocks noChangeArrowheads="1"/>
            </p:cNvSpPr>
            <p:nvPr/>
          </p:nvSpPr>
          <p:spPr bwMode="auto">
            <a:xfrm>
              <a:off x="2448" y="288"/>
              <a:ext cx="960" cy="192"/>
            </a:xfrm>
            <a:prstGeom prst="rect">
              <a:avLst/>
            </a:prstGeom>
            <a:noFill/>
            <a:ln w="9525">
              <a:noFill/>
              <a:miter lim="800000"/>
              <a:headEnd/>
              <a:tailEnd/>
            </a:ln>
            <a:effectLst/>
          </p:spPr>
          <p:txBody>
            <a:bodyPr>
              <a:spAutoFit/>
            </a:bodyPr>
            <a:lstStyle/>
            <a:p>
              <a:pPr>
                <a:spcBef>
                  <a:spcPct val="50000"/>
                </a:spcBef>
              </a:pPr>
              <a:r>
                <a:rPr lang="en-US" sz="1400"/>
                <a:t>Tuyên Quang</a:t>
              </a:r>
            </a:p>
          </p:txBody>
        </p:sp>
        <p:sp>
          <p:nvSpPr>
            <p:cNvPr id="14375" name="Text Box 29"/>
            <p:cNvSpPr txBox="1">
              <a:spLocks noChangeArrowheads="1"/>
            </p:cNvSpPr>
            <p:nvPr/>
          </p:nvSpPr>
          <p:spPr bwMode="auto">
            <a:xfrm>
              <a:off x="1824" y="480"/>
              <a:ext cx="960" cy="192"/>
            </a:xfrm>
            <a:prstGeom prst="rect">
              <a:avLst/>
            </a:prstGeom>
            <a:noFill/>
            <a:ln w="9525">
              <a:noFill/>
              <a:miter lim="800000"/>
              <a:headEnd/>
              <a:tailEnd/>
            </a:ln>
            <a:effectLst/>
          </p:spPr>
          <p:txBody>
            <a:bodyPr>
              <a:spAutoFit/>
            </a:bodyPr>
            <a:lstStyle/>
            <a:p>
              <a:pPr>
                <a:spcBef>
                  <a:spcPct val="50000"/>
                </a:spcBef>
              </a:pPr>
              <a:r>
                <a:rPr lang="en-US" sz="1400"/>
                <a:t>Sơn La</a:t>
              </a:r>
            </a:p>
          </p:txBody>
        </p:sp>
      </p:grpSp>
      <p:sp>
        <p:nvSpPr>
          <p:cNvPr id="203806" name="AutoShape 30"/>
          <p:cNvSpPr>
            <a:spLocks noChangeArrowheads="1"/>
          </p:cNvSpPr>
          <p:nvPr/>
        </p:nvSpPr>
        <p:spPr bwMode="auto">
          <a:xfrm>
            <a:off x="4495800" y="685800"/>
            <a:ext cx="457200" cy="457200"/>
          </a:xfrm>
          <a:prstGeom prst="star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203807" name="Oval 31"/>
          <p:cNvSpPr>
            <a:spLocks noChangeArrowheads="1"/>
          </p:cNvSpPr>
          <p:nvPr/>
        </p:nvSpPr>
        <p:spPr bwMode="auto">
          <a:xfrm>
            <a:off x="4419600" y="1371600"/>
            <a:ext cx="381000" cy="381000"/>
          </a:xfrm>
          <a:prstGeom prst="ellipse">
            <a:avLst/>
          </a:prstGeom>
          <a:solidFill>
            <a:srgbClr val="FF0000"/>
          </a:solidFill>
          <a:ln w="9525">
            <a:solidFill>
              <a:srgbClr val="FF0000"/>
            </a:solidFill>
            <a:round/>
            <a:headEnd/>
            <a:tailEnd/>
          </a:ln>
          <a:effectLst/>
        </p:spPr>
        <p:txBody>
          <a:bodyPr wrap="none" anchor="ctr"/>
          <a:lstStyle/>
          <a:p>
            <a:endParaRPr lang="vi-VN"/>
          </a:p>
        </p:txBody>
      </p:sp>
      <p:sp>
        <p:nvSpPr>
          <p:cNvPr id="14346" name="Text Box 32"/>
          <p:cNvSpPr txBox="1">
            <a:spLocks noChangeArrowheads="1"/>
          </p:cNvSpPr>
          <p:nvPr/>
        </p:nvSpPr>
        <p:spPr bwMode="auto">
          <a:xfrm>
            <a:off x="2667000" y="6324600"/>
            <a:ext cx="5257800" cy="457200"/>
          </a:xfrm>
          <a:prstGeom prst="rect">
            <a:avLst/>
          </a:prstGeom>
          <a:noFill/>
          <a:ln w="9525">
            <a:noFill/>
            <a:miter lim="800000"/>
            <a:headEnd/>
            <a:tailEnd/>
          </a:ln>
          <a:effectLst/>
        </p:spPr>
        <p:txBody>
          <a:bodyPr>
            <a:spAutoFit/>
          </a:bodyPr>
          <a:lstStyle/>
          <a:p>
            <a:pPr>
              <a:spcBef>
                <a:spcPct val="50000"/>
              </a:spcBef>
            </a:pPr>
            <a:r>
              <a:rPr lang="en-US" sz="2400" b="1"/>
              <a:t>BẢN ĐỒ TỰ NHIÊN VIỆT NAM</a:t>
            </a:r>
          </a:p>
        </p:txBody>
      </p:sp>
      <p:sp>
        <p:nvSpPr>
          <p:cNvPr id="14347" name="Text Box 33"/>
          <p:cNvSpPr txBox="1">
            <a:spLocks noChangeArrowheads="1"/>
          </p:cNvSpPr>
          <p:nvPr/>
        </p:nvSpPr>
        <p:spPr bwMode="auto">
          <a:xfrm>
            <a:off x="3048000" y="304800"/>
            <a:ext cx="1143000" cy="304800"/>
          </a:xfrm>
          <a:prstGeom prst="rect">
            <a:avLst/>
          </a:prstGeom>
          <a:noFill/>
          <a:ln w="9525">
            <a:noFill/>
            <a:miter lim="800000"/>
            <a:headEnd/>
            <a:tailEnd/>
          </a:ln>
          <a:effectLst/>
        </p:spPr>
        <p:txBody>
          <a:bodyPr>
            <a:spAutoFit/>
          </a:bodyPr>
          <a:lstStyle/>
          <a:p>
            <a:pPr>
              <a:spcBef>
                <a:spcPct val="50000"/>
              </a:spcBef>
            </a:pPr>
            <a:r>
              <a:rPr lang="en-US" sz="1400"/>
              <a:t>Lào Cai</a:t>
            </a:r>
          </a:p>
        </p:txBody>
      </p:sp>
      <p:sp>
        <p:nvSpPr>
          <p:cNvPr id="203810" name="AutoShape 34"/>
          <p:cNvSpPr>
            <a:spLocks noChangeArrowheads="1"/>
          </p:cNvSpPr>
          <p:nvPr/>
        </p:nvSpPr>
        <p:spPr bwMode="auto">
          <a:xfrm flipH="1">
            <a:off x="4648200" y="1066800"/>
            <a:ext cx="76200" cy="304800"/>
          </a:xfrm>
          <a:prstGeom prst="upArrow">
            <a:avLst>
              <a:gd name="adj1" fmla="val 50000"/>
              <a:gd name="adj2" fmla="val 100000"/>
            </a:avLst>
          </a:prstGeom>
          <a:solidFill>
            <a:srgbClr val="0000FF"/>
          </a:solidFill>
          <a:ln w="9525">
            <a:solidFill>
              <a:srgbClr val="0000FF"/>
            </a:solidFill>
            <a:miter lim="800000"/>
            <a:headEnd/>
            <a:tailEnd/>
          </a:ln>
          <a:effectLst/>
        </p:spPr>
        <p:txBody>
          <a:bodyPr vert="eaVert" wrap="none" anchor="ctr"/>
          <a:lstStyle/>
          <a:p>
            <a:endParaRPr lang="vi-VN"/>
          </a:p>
        </p:txBody>
      </p:sp>
      <p:sp>
        <p:nvSpPr>
          <p:cNvPr id="203811" name="AutoShape 35"/>
          <p:cNvSpPr>
            <a:spLocks noChangeArrowheads="1"/>
          </p:cNvSpPr>
          <p:nvPr/>
        </p:nvSpPr>
        <p:spPr bwMode="auto">
          <a:xfrm rot="10219902">
            <a:off x="1447800" y="2151063"/>
            <a:ext cx="2359025" cy="468312"/>
          </a:xfrm>
          <a:prstGeom prst="wedgeRectCallout">
            <a:avLst>
              <a:gd name="adj1" fmla="val -88088"/>
              <a:gd name="adj2" fmla="val 107926"/>
            </a:avLst>
          </a:prstGeom>
          <a:solidFill>
            <a:srgbClr val="FFCC00">
              <a:alpha val="70195"/>
            </a:srgbClr>
          </a:solidFill>
          <a:ln w="9525">
            <a:solidFill>
              <a:srgbClr val="FF6600"/>
            </a:solidFill>
            <a:miter lim="800000"/>
            <a:headEnd/>
            <a:tailEnd/>
          </a:ln>
          <a:effectLst/>
        </p:spPr>
        <p:txBody>
          <a:bodyPr rot="10800000"/>
          <a:lstStyle/>
          <a:p>
            <a:pPr algn="ctr"/>
            <a:endParaRPr lang="vi-VN"/>
          </a:p>
        </p:txBody>
      </p:sp>
      <p:sp>
        <p:nvSpPr>
          <p:cNvPr id="203812" name="Text Box 36"/>
          <p:cNvSpPr txBox="1">
            <a:spLocks noChangeArrowheads="1"/>
          </p:cNvSpPr>
          <p:nvPr/>
        </p:nvSpPr>
        <p:spPr bwMode="auto">
          <a:xfrm rot="-895179">
            <a:off x="1670050" y="2173288"/>
            <a:ext cx="2251075" cy="366712"/>
          </a:xfrm>
          <a:prstGeom prst="rect">
            <a:avLst/>
          </a:prstGeom>
          <a:noFill/>
          <a:ln w="9525">
            <a:noFill/>
            <a:miter lim="800000"/>
            <a:headEnd/>
            <a:tailEnd/>
          </a:ln>
          <a:effectLst/>
        </p:spPr>
        <p:txBody>
          <a:bodyPr>
            <a:spAutoFit/>
          </a:bodyPr>
          <a:lstStyle/>
          <a:p>
            <a:pPr>
              <a:spcBef>
                <a:spcPct val="50000"/>
              </a:spcBef>
            </a:pPr>
            <a:r>
              <a:rPr lang="en-US"/>
              <a:t>Hoa Lư (Ninh Bình )</a:t>
            </a:r>
          </a:p>
        </p:txBody>
      </p:sp>
      <p:sp>
        <p:nvSpPr>
          <p:cNvPr id="203813" name="AutoShape 37"/>
          <p:cNvSpPr>
            <a:spLocks noChangeArrowheads="1"/>
          </p:cNvSpPr>
          <p:nvPr/>
        </p:nvSpPr>
        <p:spPr bwMode="auto">
          <a:xfrm rot="10219902">
            <a:off x="5792788" y="254000"/>
            <a:ext cx="2052637" cy="468313"/>
          </a:xfrm>
          <a:prstGeom prst="wedgeRectCallout">
            <a:avLst>
              <a:gd name="adj1" fmla="val 97528"/>
              <a:gd name="adj2" fmla="val -25167"/>
            </a:avLst>
          </a:prstGeom>
          <a:solidFill>
            <a:srgbClr val="FFCC00">
              <a:alpha val="70195"/>
            </a:srgbClr>
          </a:solidFill>
          <a:ln w="9525">
            <a:solidFill>
              <a:srgbClr val="FF6600"/>
            </a:solidFill>
            <a:miter lim="800000"/>
            <a:headEnd/>
            <a:tailEnd/>
          </a:ln>
          <a:effectLst/>
        </p:spPr>
        <p:txBody>
          <a:bodyPr rot="10800000"/>
          <a:lstStyle/>
          <a:p>
            <a:pPr algn="ctr"/>
            <a:endParaRPr lang="vi-VN"/>
          </a:p>
        </p:txBody>
      </p:sp>
      <p:sp>
        <p:nvSpPr>
          <p:cNvPr id="14352" name="Text Box 38"/>
          <p:cNvSpPr txBox="1">
            <a:spLocks noChangeArrowheads="1"/>
          </p:cNvSpPr>
          <p:nvPr/>
        </p:nvSpPr>
        <p:spPr bwMode="auto">
          <a:xfrm rot="-430527">
            <a:off x="6096000" y="457200"/>
            <a:ext cx="7620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203815" name="Text Box 39"/>
          <p:cNvSpPr txBox="1">
            <a:spLocks noChangeArrowheads="1"/>
          </p:cNvSpPr>
          <p:nvPr/>
        </p:nvSpPr>
        <p:spPr bwMode="auto">
          <a:xfrm rot="-713319">
            <a:off x="5791200" y="304800"/>
            <a:ext cx="2052638" cy="366713"/>
          </a:xfrm>
          <a:prstGeom prst="rect">
            <a:avLst/>
          </a:prstGeom>
          <a:noFill/>
          <a:ln w="9525">
            <a:noFill/>
            <a:miter lim="800000"/>
            <a:headEnd/>
            <a:tailEnd/>
          </a:ln>
          <a:effectLst/>
        </p:spPr>
        <p:txBody>
          <a:bodyPr>
            <a:spAutoFit/>
          </a:bodyPr>
          <a:lstStyle/>
          <a:p>
            <a:pPr>
              <a:spcBef>
                <a:spcPct val="50000"/>
              </a:spcBef>
            </a:pPr>
            <a:r>
              <a:rPr lang="en-US"/>
              <a:t>Đại La ( Hà Nội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03783"/>
                                        </p:tgtEl>
                                        <p:attrNameLst>
                                          <p:attrName>style.visibility</p:attrName>
                                        </p:attrNameLst>
                                      </p:cBhvr>
                                      <p:to>
                                        <p:strVal val="visible"/>
                                      </p:to>
                                    </p:set>
                                    <p:animEffect transition="in" filter="box(in)">
                                      <p:cBhvr>
                                        <p:cTn id="7" dur="500"/>
                                        <p:tgtEl>
                                          <p:spTgt spid="203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repeatCount="3000" fill="hold" nodeType="clickEffect">
                                  <p:stCondLst>
                                    <p:cond delay="0"/>
                                  </p:stCondLst>
                                  <p:childTnLst>
                                    <p:set>
                                      <p:cBhvr>
                                        <p:cTn id="11" dur="1" fill="hold">
                                          <p:stCondLst>
                                            <p:cond delay="0"/>
                                          </p:stCondLst>
                                        </p:cTn>
                                        <p:tgtEl>
                                          <p:spTgt spid="203806"/>
                                        </p:tgtEl>
                                        <p:attrNameLst>
                                          <p:attrName>style.visibility</p:attrName>
                                        </p:attrNameLst>
                                      </p:cBhvr>
                                      <p:to>
                                        <p:strVal val="visible"/>
                                      </p:to>
                                    </p:set>
                                    <p:animEffect transition="in" filter="box(in)">
                                      <p:cBhvr>
                                        <p:cTn id="12" dur="1000"/>
                                        <p:tgtEl>
                                          <p:spTgt spid="203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3815"/>
                                        </p:tgtEl>
                                        <p:attrNameLst>
                                          <p:attrName>style.visibility</p:attrName>
                                        </p:attrNameLst>
                                      </p:cBhvr>
                                      <p:to>
                                        <p:strVal val="visible"/>
                                      </p:to>
                                    </p:set>
                                    <p:animEffect transition="in" filter="box(in)">
                                      <p:cBhvr>
                                        <p:cTn id="17" dur="500"/>
                                        <p:tgtEl>
                                          <p:spTgt spid="20381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03813"/>
                                        </p:tgtEl>
                                        <p:attrNameLst>
                                          <p:attrName>style.visibility</p:attrName>
                                        </p:attrNameLst>
                                      </p:cBhvr>
                                      <p:to>
                                        <p:strVal val="visible"/>
                                      </p:to>
                                    </p:set>
                                    <p:animEffect transition="in" filter="box(in)">
                                      <p:cBhvr>
                                        <p:cTn id="20" dur="500"/>
                                        <p:tgtEl>
                                          <p:spTgt spid="2038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repeatCount="3000" fill="hold" grpId="0" nodeType="clickEffect">
                                  <p:stCondLst>
                                    <p:cond delay="0"/>
                                  </p:stCondLst>
                                  <p:childTnLst>
                                    <p:set>
                                      <p:cBhvr>
                                        <p:cTn id="24" dur="1" fill="hold">
                                          <p:stCondLst>
                                            <p:cond delay="0"/>
                                          </p:stCondLst>
                                        </p:cTn>
                                        <p:tgtEl>
                                          <p:spTgt spid="203807"/>
                                        </p:tgtEl>
                                        <p:attrNameLst>
                                          <p:attrName>style.visibility</p:attrName>
                                        </p:attrNameLst>
                                      </p:cBhvr>
                                      <p:to>
                                        <p:strVal val="visible"/>
                                      </p:to>
                                    </p:set>
                                    <p:animEffect transition="in" filter="box(in)">
                                      <p:cBhvr>
                                        <p:cTn id="25" dur="1000"/>
                                        <p:tgtEl>
                                          <p:spTgt spid="2038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3812"/>
                                        </p:tgtEl>
                                        <p:attrNameLst>
                                          <p:attrName>style.visibility</p:attrName>
                                        </p:attrNameLst>
                                      </p:cBhvr>
                                      <p:to>
                                        <p:strVal val="visible"/>
                                      </p:to>
                                    </p:set>
                                    <p:animEffect transition="in" filter="box(in)">
                                      <p:cBhvr>
                                        <p:cTn id="30" dur="500"/>
                                        <p:tgtEl>
                                          <p:spTgt spid="20381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3811"/>
                                        </p:tgtEl>
                                        <p:attrNameLst>
                                          <p:attrName>style.visibility</p:attrName>
                                        </p:attrNameLst>
                                      </p:cBhvr>
                                      <p:to>
                                        <p:strVal val="visible"/>
                                      </p:to>
                                    </p:set>
                                    <p:animEffect transition="in" filter="box(in)">
                                      <p:cBhvr>
                                        <p:cTn id="33" dur="500"/>
                                        <p:tgtEl>
                                          <p:spTgt spid="2038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repeatCount="3000" fill="hold" grpId="0" nodeType="clickEffect">
                                  <p:stCondLst>
                                    <p:cond delay="0"/>
                                  </p:stCondLst>
                                  <p:childTnLst>
                                    <p:set>
                                      <p:cBhvr>
                                        <p:cTn id="37" dur="1" fill="hold">
                                          <p:stCondLst>
                                            <p:cond delay="0"/>
                                          </p:stCondLst>
                                        </p:cTn>
                                        <p:tgtEl>
                                          <p:spTgt spid="203810"/>
                                        </p:tgtEl>
                                        <p:attrNameLst>
                                          <p:attrName>style.visibility</p:attrName>
                                        </p:attrNameLst>
                                      </p:cBhvr>
                                      <p:to>
                                        <p:strVal val="visible"/>
                                      </p:to>
                                    </p:set>
                                    <p:animEffect transition="in" filter="slide(fromBottom)">
                                      <p:cBhvr>
                                        <p:cTn id="38" dur="3000"/>
                                        <p:tgtEl>
                                          <p:spTgt spid="203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7" grpId="0" animBg="1"/>
      <p:bldP spid="203810" grpId="0" animBg="1"/>
      <p:bldP spid="203811" grpId="0" animBg="1"/>
      <p:bldP spid="203812" grpId="0"/>
      <p:bldP spid="203813" grpId="0" animBg="1"/>
      <p:bldP spid="2038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 y="76200"/>
            <a:ext cx="8812213" cy="1323975"/>
          </a:xfrm>
          <a:prstGeom prst="rect">
            <a:avLst/>
          </a:prstGeom>
          <a:noFill/>
          <a:ln w="9525">
            <a:noFill/>
            <a:miter lim="800000"/>
            <a:headEnd/>
            <a:tailEnd/>
          </a:ln>
        </p:spPr>
        <p:txBody>
          <a:bodyPr>
            <a:spAutoFit/>
          </a:bodyPr>
          <a:lstStyle/>
          <a:p>
            <a:pPr algn="ctr">
              <a:spcBef>
                <a:spcPct val="20000"/>
              </a:spcBef>
            </a:pPr>
            <a:r>
              <a:rPr lang="en-US" sz="4000" b="1">
                <a:solidFill>
                  <a:srgbClr val="FF0000"/>
                </a:solidFill>
                <a:latin typeface="Arial" pitchFamily="34" charset="0"/>
                <a:cs typeface="Arial" pitchFamily="34" charset="0"/>
              </a:rPr>
              <a:t>Đọc đoạn từ “ Mùa xuân năm 1010 ….màu mỡ này”</a:t>
            </a:r>
          </a:p>
        </p:txBody>
      </p:sp>
      <p:sp>
        <p:nvSpPr>
          <p:cNvPr id="15363" name="Rectangle 2"/>
          <p:cNvSpPr>
            <a:spLocks noChangeArrowheads="1"/>
          </p:cNvSpPr>
          <p:nvPr/>
        </p:nvSpPr>
        <p:spPr bwMode="auto">
          <a:xfrm>
            <a:off x="227013" y="1647825"/>
            <a:ext cx="8524875" cy="2308225"/>
          </a:xfrm>
          <a:prstGeom prst="rect">
            <a:avLst/>
          </a:prstGeom>
          <a:noFill/>
          <a:ln w="9525">
            <a:noFill/>
            <a:miter lim="800000"/>
            <a:headEnd/>
            <a:tailEnd/>
          </a:ln>
        </p:spPr>
        <p:txBody>
          <a:bodyPr>
            <a:spAutoFit/>
          </a:bodyPr>
          <a:lstStyle/>
          <a:p>
            <a:r>
              <a:rPr lang="en-US" sz="4800" b="1">
                <a:latin typeface="Arial" pitchFamily="34" charset="0"/>
              </a:rPr>
              <a:t>1.Hãy so sánh vị trí địa lí và địa hình, địa thế của vùng đất </a:t>
            </a:r>
            <a:r>
              <a:rPr lang="en-US" sz="4800" b="1">
                <a:solidFill>
                  <a:srgbClr val="0000FF"/>
                </a:solidFill>
                <a:latin typeface="Arial" pitchFamily="34" charset="0"/>
              </a:rPr>
              <a:t>Hoa Lư </a:t>
            </a:r>
            <a:r>
              <a:rPr lang="en-US" sz="4800" b="1">
                <a:latin typeface="Arial" pitchFamily="34" charset="0"/>
              </a:rPr>
              <a:t>và </a:t>
            </a:r>
            <a:r>
              <a:rPr lang="en-US" sz="4800" b="1">
                <a:solidFill>
                  <a:srgbClr val="0000FF"/>
                </a:solidFill>
                <a:latin typeface="Arial" pitchFamily="34" charset="0"/>
              </a:rPr>
              <a:t>Đại La. </a:t>
            </a:r>
            <a:endParaRPr lang="en-US" sz="4800" b="1">
              <a:latin typeface="Arial" pitchFamily="34" charset="0"/>
            </a:endParaRPr>
          </a:p>
        </p:txBody>
      </p:sp>
      <p:sp>
        <p:nvSpPr>
          <p:cNvPr id="15364" name="Rectangle 6"/>
          <p:cNvSpPr>
            <a:spLocks noChangeArrowheads="1"/>
          </p:cNvSpPr>
          <p:nvPr/>
        </p:nvSpPr>
        <p:spPr bwMode="auto">
          <a:xfrm>
            <a:off x="263525" y="4191000"/>
            <a:ext cx="8589963" cy="2308225"/>
          </a:xfrm>
          <a:prstGeom prst="rect">
            <a:avLst/>
          </a:prstGeom>
          <a:noFill/>
          <a:ln w="9525">
            <a:noFill/>
            <a:miter lim="800000"/>
            <a:headEnd/>
            <a:tailEnd/>
          </a:ln>
        </p:spPr>
        <p:txBody>
          <a:bodyPr>
            <a:spAutoFit/>
          </a:bodyPr>
          <a:lstStyle/>
          <a:p>
            <a:r>
              <a:rPr lang="en-US" sz="4800" b="1">
                <a:solidFill>
                  <a:srgbClr val="0000FF"/>
                </a:solidFill>
                <a:latin typeface="Arial" pitchFamily="34" charset="0"/>
                <a:cs typeface="Arial" pitchFamily="34" charset="0"/>
              </a:rPr>
              <a:t>2.Vua Lý Thái Tổ suy nghĩ thế nào khi dời đô ra Đại La và đổi tên là Thăng Long?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1188" y="3500438"/>
            <a:ext cx="7848600" cy="366712"/>
          </a:xfrm>
          <a:prstGeom prst="rect">
            <a:avLst/>
          </a:prstGeom>
          <a:noFill/>
          <a:ln w="9525">
            <a:noFill/>
            <a:miter lim="800000"/>
            <a:headEnd/>
            <a:tailEnd/>
          </a:ln>
          <a:effectLst/>
        </p:spPr>
        <p:txBody>
          <a:bodyPr>
            <a:spAutoFit/>
          </a:bodyPr>
          <a:lstStyle/>
          <a:p>
            <a:pPr>
              <a:spcBef>
                <a:spcPct val="50000"/>
              </a:spcBef>
            </a:pPr>
            <a:endParaRPr lang="vi-VN">
              <a:latin typeface="Arial" pitchFamily="34" charset="0"/>
            </a:endParaRPr>
          </a:p>
        </p:txBody>
      </p:sp>
      <p:graphicFrame>
        <p:nvGraphicFramePr>
          <p:cNvPr id="37919" name="Group 31"/>
          <p:cNvGraphicFramePr>
            <a:graphicFrameLocks noGrp="1"/>
          </p:cNvGraphicFramePr>
          <p:nvPr>
            <p:ph/>
          </p:nvPr>
        </p:nvGraphicFramePr>
        <p:xfrm>
          <a:off x="76200" y="1143000"/>
          <a:ext cx="8885238" cy="5562599"/>
        </p:xfrm>
        <a:graphic>
          <a:graphicData uri="http://schemas.openxmlformats.org/drawingml/2006/table">
            <a:tbl>
              <a:tblPr/>
              <a:tblGrid>
                <a:gridCol w="1600200"/>
                <a:gridCol w="3810000"/>
                <a:gridCol w="3475038"/>
              </a:tblGrid>
              <a:tr h="53339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smtClean="0">
                          <a:ln>
                            <a:noFill/>
                          </a:ln>
                          <a:solidFill>
                            <a:srgbClr val="FF0000"/>
                          </a:solidFill>
                          <a:effectLst/>
                          <a:latin typeface="Times New Roman" pitchFamily="18" charset="0"/>
                        </a:rPr>
                        <a:t>Vùng</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đất</a:t>
                      </a:r>
                      <a:endParaRPr kumimoji="0" lang="en-US" sz="2800" b="1" i="0" u="none" strike="noStrike" cap="none" normalizeH="0" baseline="0" dirty="0" smtClean="0">
                        <a:ln>
                          <a:noFill/>
                        </a:ln>
                        <a:solidFill>
                          <a:srgbClr val="FF0000"/>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pitchFamily="34" charset="0"/>
                          <a:cs typeface="Arial" pitchFamily="34" charset="0"/>
                        </a:rPr>
                        <a:t>Hoa</a:t>
                      </a:r>
                      <a:r>
                        <a:rPr kumimoji="0" lang="en-US" sz="2800" b="1" i="0" u="none" strike="noStrike" cap="none" normalizeH="0" baseline="0" dirty="0" smtClean="0">
                          <a:ln>
                            <a:noFill/>
                          </a:ln>
                          <a:solidFill>
                            <a:srgbClr val="FF0000"/>
                          </a:solidFill>
                          <a:effectLst/>
                          <a:latin typeface="Arial" pitchFamily="34" charset="0"/>
                          <a:cs typeface="Arial" pitchFamily="34" charset="0"/>
                        </a:rPr>
                        <a:t> </a:t>
                      </a:r>
                      <a:r>
                        <a:rPr kumimoji="0" lang="en-US" sz="2800" b="1" i="0" u="none" strike="noStrike" cap="none" normalizeH="0" baseline="0" dirty="0" err="1" smtClean="0">
                          <a:ln>
                            <a:noFill/>
                          </a:ln>
                          <a:solidFill>
                            <a:srgbClr val="FF0000"/>
                          </a:solidFill>
                          <a:effectLst/>
                          <a:latin typeface="Arial" pitchFamily="34" charset="0"/>
                          <a:cs typeface="Arial" pitchFamily="34" charset="0"/>
                        </a:rPr>
                        <a:t>Lư</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pitchFamily="34" charset="0"/>
                          <a:cs typeface="Arial" pitchFamily="34" charset="0"/>
                        </a:rPr>
                        <a:t>Đại</a:t>
                      </a:r>
                      <a:r>
                        <a:rPr kumimoji="0" lang="en-US" sz="2800" b="1" i="0" u="none" strike="noStrike" cap="none" normalizeH="0" baseline="0" dirty="0" smtClean="0">
                          <a:ln>
                            <a:noFill/>
                          </a:ln>
                          <a:solidFill>
                            <a:srgbClr val="FF0000"/>
                          </a:solidFill>
                          <a:effectLst/>
                          <a:latin typeface="Arial" pitchFamily="34" charset="0"/>
                          <a:cs typeface="Arial" pitchFamily="34" charset="0"/>
                        </a:rPr>
                        <a:t> La</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86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FF00FF"/>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405" name="Text Box 21"/>
          <p:cNvSpPr txBox="1">
            <a:spLocks noChangeArrowheads="1"/>
          </p:cNvSpPr>
          <p:nvPr/>
        </p:nvSpPr>
        <p:spPr bwMode="auto">
          <a:xfrm>
            <a:off x="112713" y="1946275"/>
            <a:ext cx="1373187" cy="1169988"/>
          </a:xfrm>
          <a:prstGeom prst="rect">
            <a:avLst/>
          </a:prstGeom>
          <a:noFill/>
          <a:ln w="9525">
            <a:noFill/>
            <a:miter lim="800000"/>
            <a:headEnd/>
            <a:tailEnd/>
          </a:ln>
          <a:effectLst/>
        </p:spPr>
        <p:txBody>
          <a:bodyPr>
            <a:spAutoFit/>
          </a:bodyPr>
          <a:lstStyle/>
          <a:p>
            <a:pPr>
              <a:spcBef>
                <a:spcPct val="50000"/>
              </a:spcBef>
            </a:pPr>
            <a:r>
              <a:rPr lang="en-US" sz="2800" b="1"/>
              <a:t>Vị trí</a:t>
            </a:r>
          </a:p>
          <a:p>
            <a:pPr>
              <a:spcBef>
                <a:spcPct val="50000"/>
              </a:spcBef>
            </a:pPr>
            <a:r>
              <a:rPr lang="en-US" sz="2800" b="1"/>
              <a:t> địa lí</a:t>
            </a:r>
            <a:r>
              <a:rPr lang="en-US" sz="2800" b="1" i="1"/>
              <a:t>           </a:t>
            </a:r>
          </a:p>
        </p:txBody>
      </p:sp>
      <p:sp>
        <p:nvSpPr>
          <p:cNvPr id="16406" name="Text Box 22"/>
          <p:cNvSpPr txBox="1">
            <a:spLocks noChangeArrowheads="1"/>
          </p:cNvSpPr>
          <p:nvPr/>
        </p:nvSpPr>
        <p:spPr bwMode="auto">
          <a:xfrm>
            <a:off x="74613" y="4432300"/>
            <a:ext cx="1800225" cy="946150"/>
          </a:xfrm>
          <a:prstGeom prst="rect">
            <a:avLst/>
          </a:prstGeom>
          <a:noFill/>
          <a:ln w="9525">
            <a:noFill/>
            <a:miter lim="800000"/>
            <a:headEnd/>
            <a:tailEnd/>
          </a:ln>
          <a:effectLst/>
        </p:spPr>
        <p:txBody>
          <a:bodyPr>
            <a:spAutoFit/>
          </a:bodyPr>
          <a:lstStyle/>
          <a:p>
            <a:pPr algn="ctr">
              <a:spcBef>
                <a:spcPct val="50000"/>
              </a:spcBef>
            </a:pPr>
            <a:r>
              <a:rPr lang="en-US" sz="2800" b="1"/>
              <a:t>Địa hình, địa thế</a:t>
            </a:r>
          </a:p>
        </p:txBody>
      </p:sp>
      <p:sp>
        <p:nvSpPr>
          <p:cNvPr id="37921" name="Line 33"/>
          <p:cNvSpPr>
            <a:spLocks noChangeShapeType="1"/>
          </p:cNvSpPr>
          <p:nvPr/>
        </p:nvSpPr>
        <p:spPr bwMode="auto">
          <a:xfrm>
            <a:off x="2590800" y="587375"/>
            <a:ext cx="1865313" cy="0"/>
          </a:xfrm>
          <a:prstGeom prst="line">
            <a:avLst/>
          </a:prstGeom>
          <a:noFill/>
          <a:ln w="28575">
            <a:solidFill>
              <a:srgbClr val="FF0000"/>
            </a:solidFill>
            <a:round/>
            <a:headEnd/>
            <a:tailEnd/>
          </a:ln>
          <a:effectLst/>
        </p:spPr>
        <p:txBody>
          <a:bodyPr/>
          <a:lstStyle/>
          <a:p>
            <a:endParaRPr lang="vi-VN"/>
          </a:p>
        </p:txBody>
      </p:sp>
      <p:sp>
        <p:nvSpPr>
          <p:cNvPr id="37923" name="Line 35"/>
          <p:cNvSpPr>
            <a:spLocks noChangeShapeType="1"/>
          </p:cNvSpPr>
          <p:nvPr/>
        </p:nvSpPr>
        <p:spPr bwMode="auto">
          <a:xfrm flipV="1">
            <a:off x="5181600" y="587375"/>
            <a:ext cx="2897188" cy="15875"/>
          </a:xfrm>
          <a:prstGeom prst="line">
            <a:avLst/>
          </a:prstGeom>
          <a:noFill/>
          <a:ln w="28575">
            <a:solidFill>
              <a:srgbClr val="FF0000"/>
            </a:solidFill>
            <a:round/>
            <a:headEnd/>
            <a:tailEnd/>
          </a:ln>
          <a:effectLst/>
        </p:spPr>
        <p:txBody>
          <a:bodyPr/>
          <a:lstStyle/>
          <a:p>
            <a:endParaRPr lang="vi-VN"/>
          </a:p>
        </p:txBody>
      </p:sp>
      <p:sp>
        <p:nvSpPr>
          <p:cNvPr id="37928" name="Text Box 40"/>
          <p:cNvSpPr txBox="1">
            <a:spLocks noChangeArrowheads="1"/>
          </p:cNvSpPr>
          <p:nvPr/>
        </p:nvSpPr>
        <p:spPr bwMode="auto">
          <a:xfrm>
            <a:off x="1704975" y="1741488"/>
            <a:ext cx="4267200" cy="2124075"/>
          </a:xfrm>
          <a:prstGeom prst="rect">
            <a:avLst/>
          </a:prstGeom>
          <a:noFill/>
          <a:ln w="9525">
            <a:noFill/>
            <a:miter lim="800000"/>
            <a:headEnd/>
            <a:tailEnd/>
          </a:ln>
          <a:effectLst/>
        </p:spPr>
        <p:txBody>
          <a:bodyPr>
            <a:spAutoFit/>
          </a:bodyPr>
          <a:lstStyle/>
          <a:p>
            <a:pPr>
              <a:spcBef>
                <a:spcPct val="50000"/>
              </a:spcBef>
            </a:pPr>
            <a:r>
              <a:rPr lang="en-US" sz="4400" b="1">
                <a:solidFill>
                  <a:srgbClr val="0000FF"/>
                </a:solidFill>
              </a:rPr>
              <a:t>Không nằm ở trung tâm đất nước.</a:t>
            </a:r>
          </a:p>
        </p:txBody>
      </p:sp>
      <p:sp>
        <p:nvSpPr>
          <p:cNvPr id="37929" name="Text Box 41"/>
          <p:cNvSpPr txBox="1">
            <a:spLocks noChangeArrowheads="1"/>
          </p:cNvSpPr>
          <p:nvPr/>
        </p:nvSpPr>
        <p:spPr bwMode="auto">
          <a:xfrm>
            <a:off x="5562600" y="1808163"/>
            <a:ext cx="3352800" cy="1323975"/>
          </a:xfrm>
          <a:prstGeom prst="rect">
            <a:avLst/>
          </a:prstGeom>
          <a:noFill/>
          <a:ln w="9525">
            <a:noFill/>
            <a:miter lim="800000"/>
            <a:headEnd/>
            <a:tailEnd/>
          </a:ln>
          <a:effectLst/>
        </p:spPr>
        <p:txBody>
          <a:bodyPr>
            <a:spAutoFit/>
          </a:bodyPr>
          <a:lstStyle/>
          <a:p>
            <a:pPr>
              <a:spcBef>
                <a:spcPct val="50000"/>
              </a:spcBef>
            </a:pPr>
            <a:r>
              <a:rPr lang="en-US" sz="4000" b="1">
                <a:solidFill>
                  <a:srgbClr val="0000FF"/>
                </a:solidFill>
              </a:rPr>
              <a:t> Nằm ở trung tâm đất nước.</a:t>
            </a:r>
          </a:p>
        </p:txBody>
      </p:sp>
      <p:sp>
        <p:nvSpPr>
          <p:cNvPr id="37930" name="Text Box 42"/>
          <p:cNvSpPr txBox="1">
            <a:spLocks noChangeArrowheads="1"/>
          </p:cNvSpPr>
          <p:nvPr/>
        </p:nvSpPr>
        <p:spPr bwMode="auto">
          <a:xfrm>
            <a:off x="2052638" y="4160838"/>
            <a:ext cx="2941637" cy="2308225"/>
          </a:xfrm>
          <a:prstGeom prst="rect">
            <a:avLst/>
          </a:prstGeom>
          <a:noFill/>
          <a:ln w="9525">
            <a:noFill/>
            <a:miter lim="800000"/>
            <a:headEnd/>
            <a:tailEnd/>
          </a:ln>
          <a:effectLst/>
        </p:spPr>
        <p:txBody>
          <a:bodyPr>
            <a:spAutoFit/>
          </a:bodyPr>
          <a:lstStyle/>
          <a:p>
            <a:pPr>
              <a:spcBef>
                <a:spcPct val="50000"/>
              </a:spcBef>
            </a:pPr>
            <a:r>
              <a:rPr lang="en-US" sz="4800" b="1">
                <a:solidFill>
                  <a:srgbClr val="0000FF"/>
                </a:solidFill>
              </a:rPr>
              <a:t>Rừng núi hiểm trở, chật hẹp.</a:t>
            </a:r>
          </a:p>
        </p:txBody>
      </p:sp>
      <p:sp>
        <p:nvSpPr>
          <p:cNvPr id="37931" name="Text Box 43"/>
          <p:cNvSpPr txBox="1">
            <a:spLocks noChangeArrowheads="1"/>
          </p:cNvSpPr>
          <p:nvPr/>
        </p:nvSpPr>
        <p:spPr bwMode="auto">
          <a:xfrm>
            <a:off x="5505450" y="3935413"/>
            <a:ext cx="3657600" cy="2308225"/>
          </a:xfrm>
          <a:prstGeom prst="rect">
            <a:avLst/>
          </a:prstGeom>
          <a:noFill/>
          <a:ln w="9525">
            <a:noFill/>
            <a:miter lim="800000"/>
            <a:headEnd/>
            <a:tailEnd/>
          </a:ln>
          <a:effectLst/>
        </p:spPr>
        <p:txBody>
          <a:bodyPr>
            <a:spAutoFit/>
          </a:bodyPr>
          <a:lstStyle/>
          <a:p>
            <a:pPr>
              <a:spcBef>
                <a:spcPct val="50000"/>
              </a:spcBef>
            </a:pPr>
            <a:r>
              <a:rPr lang="en-US" sz="4800" b="1">
                <a:solidFill>
                  <a:srgbClr val="0000FF"/>
                </a:solidFill>
              </a:rPr>
              <a:t>Đồng bằng rộng lớn, bằng phẳng</a:t>
            </a:r>
          </a:p>
        </p:txBody>
      </p:sp>
      <p:sp>
        <p:nvSpPr>
          <p:cNvPr id="16413" name="Rectangle 2"/>
          <p:cNvSpPr>
            <a:spLocks noChangeArrowheads="1"/>
          </p:cNvSpPr>
          <p:nvPr/>
        </p:nvSpPr>
        <p:spPr bwMode="auto">
          <a:xfrm>
            <a:off x="0" y="65088"/>
            <a:ext cx="9144000" cy="1076325"/>
          </a:xfrm>
          <a:prstGeom prst="rect">
            <a:avLst/>
          </a:prstGeom>
          <a:noFill/>
          <a:ln w="9525">
            <a:noFill/>
            <a:miter lim="800000"/>
            <a:headEnd/>
            <a:tailEnd/>
          </a:ln>
        </p:spPr>
        <p:txBody>
          <a:bodyPr>
            <a:spAutoFit/>
          </a:bodyPr>
          <a:lstStyle/>
          <a:p>
            <a:r>
              <a:rPr lang="en-US" sz="3200" b="1">
                <a:latin typeface="Arial" pitchFamily="34" charset="0"/>
              </a:rPr>
              <a:t>Hãy so sánh vị trí địa lí và địa hình, địa thế của vùng đất </a:t>
            </a:r>
            <a:r>
              <a:rPr lang="en-US" sz="3200" b="1">
                <a:solidFill>
                  <a:srgbClr val="0000FF"/>
                </a:solidFill>
                <a:latin typeface="Arial" pitchFamily="34" charset="0"/>
              </a:rPr>
              <a:t>Hoa Lư </a:t>
            </a:r>
            <a:r>
              <a:rPr lang="en-US" sz="3200" b="1">
                <a:latin typeface="Arial" pitchFamily="34" charset="0"/>
              </a:rPr>
              <a:t>và </a:t>
            </a:r>
            <a:r>
              <a:rPr lang="en-US" sz="3200" b="1">
                <a:solidFill>
                  <a:srgbClr val="0000FF"/>
                </a:solidFill>
                <a:latin typeface="Arial" pitchFamily="34" charset="0"/>
              </a:rPr>
              <a:t>Đại La </a:t>
            </a:r>
            <a:r>
              <a:rPr lang="en-US" sz="3200" b="1">
                <a:latin typeface="Arial" pitchFamily="34" charset="0"/>
              </a:rPr>
              <a:t>theo bảng sau: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921"/>
                                        </p:tgtEl>
                                        <p:attrNameLst>
                                          <p:attrName>style.visibility</p:attrName>
                                        </p:attrNameLst>
                                      </p:cBhvr>
                                      <p:to>
                                        <p:strVal val="visible"/>
                                      </p:to>
                                    </p:set>
                                    <p:animEffect transition="in" filter="wipe(down)">
                                      <p:cBhvr>
                                        <p:cTn id="7" dur="500"/>
                                        <p:tgtEl>
                                          <p:spTgt spid="379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923"/>
                                        </p:tgtEl>
                                        <p:attrNameLst>
                                          <p:attrName>style.visibility</p:attrName>
                                        </p:attrNameLst>
                                      </p:cBhvr>
                                      <p:to>
                                        <p:strVal val="visible"/>
                                      </p:to>
                                    </p:set>
                                    <p:animEffect transition="in" filter="wipe(down)">
                                      <p:cBhvr>
                                        <p:cTn id="10" dur="500"/>
                                        <p:tgtEl>
                                          <p:spTgt spid="379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928"/>
                                        </p:tgtEl>
                                        <p:attrNameLst>
                                          <p:attrName>style.visibility</p:attrName>
                                        </p:attrNameLst>
                                      </p:cBhvr>
                                      <p:to>
                                        <p:strVal val="visible"/>
                                      </p:to>
                                    </p:set>
                                    <p:animEffect transition="in" filter="wipe(down)">
                                      <p:cBhvr>
                                        <p:cTn id="15" dur="500"/>
                                        <p:tgtEl>
                                          <p:spTgt spid="379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930"/>
                                        </p:tgtEl>
                                        <p:attrNameLst>
                                          <p:attrName>style.visibility</p:attrName>
                                        </p:attrNameLst>
                                      </p:cBhvr>
                                      <p:to>
                                        <p:strVal val="visible"/>
                                      </p:to>
                                    </p:set>
                                    <p:animEffect transition="in" filter="wipe(down)">
                                      <p:cBhvr>
                                        <p:cTn id="20" dur="500"/>
                                        <p:tgtEl>
                                          <p:spTgt spid="379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7929"/>
                                        </p:tgtEl>
                                        <p:attrNameLst>
                                          <p:attrName>style.visibility</p:attrName>
                                        </p:attrNameLst>
                                      </p:cBhvr>
                                      <p:to>
                                        <p:strVal val="visible"/>
                                      </p:to>
                                    </p:set>
                                    <p:animEffect transition="in" filter="wipe(down)">
                                      <p:cBhvr>
                                        <p:cTn id="25" dur="500"/>
                                        <p:tgtEl>
                                          <p:spTgt spid="379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931"/>
                                        </p:tgtEl>
                                        <p:attrNameLst>
                                          <p:attrName>style.visibility</p:attrName>
                                        </p:attrNameLst>
                                      </p:cBhvr>
                                      <p:to>
                                        <p:strVal val="visible"/>
                                      </p:to>
                                    </p:set>
                                    <p:animEffect transition="in" filter="wipe(down)">
                                      <p:cBhvr>
                                        <p:cTn id="30" dur="500"/>
                                        <p:tgtEl>
                                          <p:spTgt spid="37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1" grpId="0" animBg="1"/>
      <p:bldP spid="37923" grpId="0" animBg="1"/>
      <p:bldP spid="37928" grpId="0"/>
      <p:bldP spid="37929" grpId="0"/>
      <p:bldP spid="37930" grpId="0"/>
      <p:bldP spid="3793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vi-VN" smtClean="0">
              <a:latin typeface="Calibri" pitchFamily="34" charset="0"/>
            </a:endParaRPr>
          </a:p>
        </p:txBody>
      </p:sp>
      <p:sp>
        <p:nvSpPr>
          <p:cNvPr id="17411" name="Rectangle 3"/>
          <p:cNvSpPr>
            <a:spLocks noGrp="1" noChangeArrowheads="1"/>
          </p:cNvSpPr>
          <p:nvPr>
            <p:ph idx="1"/>
          </p:nvPr>
        </p:nvSpPr>
        <p:spPr/>
        <p:txBody>
          <a:bodyPr/>
          <a:lstStyle/>
          <a:p>
            <a:pPr eaLnBrk="1" hangingPunct="1"/>
            <a:endParaRPr lang="vi-VN" smtClean="0">
              <a:latin typeface="Calibri" pitchFamily="34" charset="0"/>
            </a:endParaRPr>
          </a:p>
        </p:txBody>
      </p:sp>
      <p:pic>
        <p:nvPicPr>
          <p:cNvPr id="201732" name="Picture 4"/>
          <p:cNvPicPr>
            <a:picLocks noChangeAspect="1" noChangeArrowheads="1"/>
          </p:cNvPicPr>
          <p:nvPr/>
        </p:nvPicPr>
        <p:blipFill>
          <a:blip r:embed="rId4">
            <a:lum bright="-6000" contrast="60000"/>
          </a:blip>
          <a:srcRect/>
          <a:stretch>
            <a:fillRect/>
          </a:stretch>
        </p:blipFill>
        <p:spPr bwMode="auto">
          <a:xfrm>
            <a:off x="228600" y="152400"/>
            <a:ext cx="8686800" cy="6477000"/>
          </a:xfrm>
          <a:prstGeom prst="rect">
            <a:avLst/>
          </a:prstGeom>
          <a:noFill/>
          <a:ln w="38100">
            <a:solidFill>
              <a:srgbClr val="000066"/>
            </a:solidFill>
            <a:miter lim="800000"/>
            <a:headEnd/>
            <a:tailEnd/>
          </a:ln>
          <a:effectLst/>
        </p:spPr>
      </p:pic>
      <p:sp>
        <p:nvSpPr>
          <p:cNvPr id="201733" name="Oval 5"/>
          <p:cNvSpPr>
            <a:spLocks noChangeArrowheads="1"/>
          </p:cNvSpPr>
          <p:nvPr/>
        </p:nvSpPr>
        <p:spPr bwMode="auto">
          <a:xfrm>
            <a:off x="4191000" y="3962400"/>
            <a:ext cx="381000" cy="381000"/>
          </a:xfrm>
          <a:prstGeom prst="ellipse">
            <a:avLst/>
          </a:prstGeom>
          <a:solidFill>
            <a:srgbClr val="FF0066"/>
          </a:solidFill>
          <a:ln w="9525">
            <a:solidFill>
              <a:srgbClr val="FF00FF"/>
            </a:solidFill>
            <a:round/>
            <a:headEnd/>
            <a:tailEnd/>
          </a:ln>
          <a:effec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box(in)">
                                      <p:cBhvr>
                                        <p:cTn id="7" dur="3000"/>
                                        <p:tgtEl>
                                          <p:spTgt spid="20173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par>
                          <p:cTn id="8" fill="hold" nodeType="afterGroup">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201733"/>
                                        </p:tgtEl>
                                        <p:attrNameLst>
                                          <p:attrName>style.visibility</p:attrName>
                                        </p:attrNameLst>
                                      </p:cBhvr>
                                      <p:to>
                                        <p:strVal val="visible"/>
                                      </p:to>
                                    </p:set>
                                    <p:animEffect transition="in" filter="box(in)">
                                      <p:cBhvr>
                                        <p:cTn id="11"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vi-VN" smtClean="0">
              <a:latin typeface="Calibri" pitchFamily="34" charset="0"/>
            </a:endParaRPr>
          </a:p>
        </p:txBody>
      </p:sp>
      <p:sp>
        <p:nvSpPr>
          <p:cNvPr id="18435" name="Rectangle 3"/>
          <p:cNvSpPr>
            <a:spLocks noGrp="1" noChangeArrowheads="1"/>
          </p:cNvSpPr>
          <p:nvPr>
            <p:ph idx="1"/>
          </p:nvPr>
        </p:nvSpPr>
        <p:spPr/>
        <p:txBody>
          <a:bodyPr/>
          <a:lstStyle/>
          <a:p>
            <a:pPr eaLnBrk="1" hangingPunct="1"/>
            <a:endParaRPr lang="vi-VN" smtClean="0">
              <a:latin typeface="Calibri" pitchFamily="34" charset="0"/>
            </a:endParaRPr>
          </a:p>
        </p:txBody>
      </p:sp>
      <p:pic>
        <p:nvPicPr>
          <p:cNvPr id="18436" name="Picture 4"/>
          <p:cNvPicPr>
            <a:picLocks noChangeAspect="1" noChangeArrowheads="1"/>
          </p:cNvPicPr>
          <p:nvPr/>
        </p:nvPicPr>
        <p:blipFill>
          <a:blip r:embed="rId2">
            <a:lum bright="-12000" contrast="60000"/>
          </a:blip>
          <a:srcRect/>
          <a:stretch>
            <a:fillRect/>
          </a:stretch>
        </p:blipFill>
        <p:spPr bwMode="auto">
          <a:xfrm>
            <a:off x="228600" y="304800"/>
            <a:ext cx="8686800" cy="6324600"/>
          </a:xfrm>
          <a:prstGeom prst="rect">
            <a:avLst/>
          </a:prstGeom>
          <a:noFill/>
          <a:ln w="57150">
            <a:solidFill>
              <a:srgbClr val="000066"/>
            </a:solidFill>
            <a:miter lim="800000"/>
            <a:headEnd/>
            <a:tailEnd/>
          </a:ln>
          <a:effectLst/>
        </p:spPr>
      </p:pic>
      <p:sp>
        <p:nvSpPr>
          <p:cNvPr id="202757" name="AutoShape 5"/>
          <p:cNvSpPr>
            <a:spLocks noChangeArrowheads="1"/>
          </p:cNvSpPr>
          <p:nvPr/>
        </p:nvSpPr>
        <p:spPr bwMode="auto">
          <a:xfrm>
            <a:off x="5410200" y="4343400"/>
            <a:ext cx="1447800" cy="762000"/>
          </a:xfrm>
          <a:prstGeom prst="wedgeEllipseCallout">
            <a:avLst>
              <a:gd name="adj1" fmla="val -113486"/>
              <a:gd name="adj2" fmla="val -32500"/>
            </a:avLst>
          </a:prstGeom>
          <a:solidFill>
            <a:schemeClr val="bg1"/>
          </a:solidFill>
          <a:ln w="57150">
            <a:solidFill>
              <a:srgbClr val="FFE701"/>
            </a:solidFill>
            <a:miter lim="800000"/>
            <a:headEnd/>
            <a:tailEnd/>
          </a:ln>
          <a:effectLst/>
        </p:spPr>
        <p:txBody>
          <a:bodyPr/>
          <a:lstStyle/>
          <a:p>
            <a:pPr algn="ctr"/>
            <a:r>
              <a:rPr lang="en-US" sz="2000">
                <a:latin typeface="Arial" pitchFamily="34" charset="0"/>
              </a:rPr>
              <a:t>HOA LƯ</a:t>
            </a:r>
          </a:p>
        </p:txBody>
      </p:sp>
      <p:sp>
        <p:nvSpPr>
          <p:cNvPr id="202758" name="AutoShape 6"/>
          <p:cNvSpPr>
            <a:spLocks noChangeArrowheads="1"/>
          </p:cNvSpPr>
          <p:nvPr/>
        </p:nvSpPr>
        <p:spPr bwMode="auto">
          <a:xfrm>
            <a:off x="4343400" y="2286000"/>
            <a:ext cx="1439863" cy="647700"/>
          </a:xfrm>
          <a:prstGeom prst="wedgeEllipseCallout">
            <a:avLst>
              <a:gd name="adj1" fmla="val -89028"/>
              <a:gd name="adj2" fmla="val 8088"/>
            </a:avLst>
          </a:prstGeom>
          <a:solidFill>
            <a:schemeClr val="bg1"/>
          </a:solidFill>
          <a:ln w="57150">
            <a:solidFill>
              <a:srgbClr val="FFE701"/>
            </a:solidFill>
            <a:miter lim="800000"/>
            <a:headEnd/>
            <a:tailEnd/>
          </a:ln>
          <a:effectLst/>
        </p:spPr>
        <p:txBody>
          <a:bodyPr/>
          <a:lstStyle/>
          <a:p>
            <a:pPr algn="ctr"/>
            <a:r>
              <a:rPr lang="en-US" sz="2000">
                <a:latin typeface="Arial" pitchFamily="34" charset="0"/>
              </a:rPr>
              <a:t>ĐẠI LA</a:t>
            </a:r>
          </a:p>
        </p:txBody>
      </p:sp>
      <p:sp>
        <p:nvSpPr>
          <p:cNvPr id="18439" name="Oval 7"/>
          <p:cNvSpPr>
            <a:spLocks noChangeArrowheads="1"/>
          </p:cNvSpPr>
          <p:nvPr/>
        </p:nvSpPr>
        <p:spPr bwMode="auto">
          <a:xfrm>
            <a:off x="3962400" y="4267200"/>
            <a:ext cx="381000" cy="381000"/>
          </a:xfrm>
          <a:prstGeom prst="ellipse">
            <a:avLst/>
          </a:prstGeom>
          <a:solidFill>
            <a:srgbClr val="FF00FF"/>
          </a:solidFill>
          <a:ln w="9525">
            <a:solidFill>
              <a:srgbClr val="FF00FF"/>
            </a:solidFill>
            <a:round/>
            <a:headEnd/>
            <a:tailEnd/>
          </a:ln>
          <a:effectLst/>
        </p:spPr>
        <p:txBody>
          <a:bodyPr wrap="none" anchor="ctr"/>
          <a:lstStyle/>
          <a:p>
            <a:endParaRPr lang="vi-VN"/>
          </a:p>
        </p:txBody>
      </p:sp>
      <p:sp>
        <p:nvSpPr>
          <p:cNvPr id="202760" name="Line 8"/>
          <p:cNvSpPr>
            <a:spLocks noChangeShapeType="1"/>
          </p:cNvSpPr>
          <p:nvPr/>
        </p:nvSpPr>
        <p:spPr bwMode="auto">
          <a:xfrm flipH="1" flipV="1">
            <a:off x="3505200" y="2819400"/>
            <a:ext cx="533400" cy="1447800"/>
          </a:xfrm>
          <a:prstGeom prst="line">
            <a:avLst/>
          </a:prstGeom>
          <a:noFill/>
          <a:ln w="76200">
            <a:solidFill>
              <a:srgbClr val="FFE701"/>
            </a:solidFill>
            <a:round/>
            <a:headEnd/>
            <a:tailEnd type="triangle" w="med" len="med"/>
          </a:ln>
          <a:effec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2000" fill="hold" grpId="0" nodeType="afterEffect">
                                  <p:stCondLst>
                                    <p:cond delay="0"/>
                                  </p:stCondLst>
                                  <p:childTnLst>
                                    <p:animClr clrSpc="hsl" dir="cw">
                                      <p:cBhvr override="childStyle">
                                        <p:cTn id="6" dur="500" fill="hold"/>
                                        <p:tgtEl>
                                          <p:spTgt spid="202757"/>
                                        </p:tgtEl>
                                        <p:attrNameLst>
                                          <p:attrName>style.color</p:attrName>
                                        </p:attrNameLst>
                                      </p:cBhvr>
                                      <p:by>
                                        <p:hsl h="-7200000" s="0" l="0"/>
                                      </p:by>
                                    </p:animClr>
                                    <p:animClr clrSpc="hsl" dir="cw">
                                      <p:cBhvr>
                                        <p:cTn id="7" dur="500" fill="hold"/>
                                        <p:tgtEl>
                                          <p:spTgt spid="202757"/>
                                        </p:tgtEl>
                                        <p:attrNameLst>
                                          <p:attrName>fillcolor</p:attrName>
                                        </p:attrNameLst>
                                      </p:cBhvr>
                                      <p:by>
                                        <p:hsl h="-7200000" s="0" l="0"/>
                                      </p:by>
                                    </p:animClr>
                                    <p:animClr clrSpc="hsl" dir="cw">
                                      <p:cBhvr>
                                        <p:cTn id="8" dur="500" fill="hold"/>
                                        <p:tgtEl>
                                          <p:spTgt spid="202757"/>
                                        </p:tgtEl>
                                        <p:attrNameLst>
                                          <p:attrName>stroke.color</p:attrName>
                                        </p:attrNameLst>
                                      </p:cBhvr>
                                      <p:by>
                                        <p:hsl h="-7200000" s="0" l="0"/>
                                      </p:by>
                                    </p:animClr>
                                    <p:set>
                                      <p:cBhvr>
                                        <p:cTn id="9" dur="500" fill="hold"/>
                                        <p:tgtEl>
                                          <p:spTgt spid="202757"/>
                                        </p:tgtEl>
                                        <p:attrNameLst>
                                          <p:attrName>fill.type</p:attrName>
                                        </p:attrNameLst>
                                      </p:cBhvr>
                                      <p:to>
                                        <p:strVal val="solid"/>
                                      </p:to>
                                    </p:set>
                                  </p:childTnLst>
                                </p:cTn>
                              </p:par>
                              <p:par>
                                <p:cTn id="10" presetID="22" presetClass="emph" presetSubtype="0" repeatCount="2000" fill="hold" grpId="0" nodeType="withEffect">
                                  <p:stCondLst>
                                    <p:cond delay="0"/>
                                  </p:stCondLst>
                                  <p:childTnLst>
                                    <p:animClr clrSpc="hsl" dir="cw">
                                      <p:cBhvr override="childStyle">
                                        <p:cTn id="11" dur="500" fill="hold"/>
                                        <p:tgtEl>
                                          <p:spTgt spid="202758"/>
                                        </p:tgtEl>
                                        <p:attrNameLst>
                                          <p:attrName>style.color</p:attrName>
                                        </p:attrNameLst>
                                      </p:cBhvr>
                                      <p:by>
                                        <p:hsl h="-7200000" s="0" l="0"/>
                                      </p:by>
                                    </p:animClr>
                                    <p:animClr clrSpc="hsl" dir="cw">
                                      <p:cBhvr>
                                        <p:cTn id="12" dur="500" fill="hold"/>
                                        <p:tgtEl>
                                          <p:spTgt spid="202758"/>
                                        </p:tgtEl>
                                        <p:attrNameLst>
                                          <p:attrName>fillcolor</p:attrName>
                                        </p:attrNameLst>
                                      </p:cBhvr>
                                      <p:by>
                                        <p:hsl h="-7200000" s="0" l="0"/>
                                      </p:by>
                                    </p:animClr>
                                    <p:animClr clrSpc="hsl" dir="cw">
                                      <p:cBhvr>
                                        <p:cTn id="13" dur="500" fill="hold"/>
                                        <p:tgtEl>
                                          <p:spTgt spid="202758"/>
                                        </p:tgtEl>
                                        <p:attrNameLst>
                                          <p:attrName>stroke.color</p:attrName>
                                        </p:attrNameLst>
                                      </p:cBhvr>
                                      <p:by>
                                        <p:hsl h="-7200000" s="0" l="0"/>
                                      </p:by>
                                    </p:animClr>
                                    <p:set>
                                      <p:cBhvr>
                                        <p:cTn id="14" dur="500" fill="hold"/>
                                        <p:tgtEl>
                                          <p:spTgt spid="2027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P spid="2027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41300" y="381000"/>
            <a:ext cx="8589963" cy="2308225"/>
          </a:xfrm>
          <a:prstGeom prst="rect">
            <a:avLst/>
          </a:prstGeom>
          <a:noFill/>
          <a:ln w="9525">
            <a:noFill/>
            <a:miter lim="800000"/>
            <a:headEnd/>
            <a:tailEnd/>
          </a:ln>
        </p:spPr>
        <p:txBody>
          <a:bodyPr>
            <a:spAutoFit/>
          </a:bodyPr>
          <a:lstStyle/>
          <a:p>
            <a:r>
              <a:rPr lang="en-US" sz="4800" b="1">
                <a:solidFill>
                  <a:srgbClr val="0000FF"/>
                </a:solidFill>
                <a:latin typeface="Arial" pitchFamily="34" charset="0"/>
                <a:cs typeface="Arial" pitchFamily="34" charset="0"/>
              </a:rPr>
              <a:t>2.Vua Lý Thái Tổ suy nghĩ thế nào khi dời đô ra Đại La và đổi tên là Thăng Long?</a:t>
            </a:r>
          </a:p>
        </p:txBody>
      </p:sp>
      <p:sp>
        <p:nvSpPr>
          <p:cNvPr id="5" name="Rectangle 4"/>
          <p:cNvSpPr>
            <a:spLocks noChangeArrowheads="1"/>
          </p:cNvSpPr>
          <p:nvPr/>
        </p:nvSpPr>
        <p:spPr bwMode="auto">
          <a:xfrm>
            <a:off x="165100" y="130175"/>
            <a:ext cx="8902700" cy="6740525"/>
          </a:xfrm>
          <a:prstGeom prst="rect">
            <a:avLst/>
          </a:prstGeom>
          <a:solidFill>
            <a:schemeClr val="bg1"/>
          </a:solidFill>
          <a:ln w="9525">
            <a:noFill/>
            <a:miter lim="800000"/>
            <a:headEnd/>
            <a:tailEnd/>
          </a:ln>
        </p:spPr>
        <p:txBody>
          <a:bodyPr>
            <a:spAutoFit/>
          </a:bodyPr>
          <a:lstStyle/>
          <a:p>
            <a:r>
              <a:rPr lang="en-US" sz="5400" b="1">
                <a:latin typeface="Arial" pitchFamily="34" charset="0"/>
                <a:cs typeface="Arial" pitchFamily="34" charset="0"/>
              </a:rPr>
              <a:t>Vua Lý Thái Tổ tin rằng muốn con cháu đời sau xây dựng được cuộc sống ấm no thì phải dời đô từ miền núi chật hẹp Hoa Lư về vùng Đại La, một vùng đồng bằng rộng lớn, màu mỡ.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6" name="Picture 4" descr="Toan canh co do Hoa Lu - Ninh Binh "/>
          <p:cNvPicPr>
            <a:picLocks noChangeAspect="1" noChangeArrowheads="1"/>
          </p:cNvPicPr>
          <p:nvPr/>
        </p:nvPicPr>
        <p:blipFill>
          <a:blip r:embed="rId2"/>
          <a:srcRect/>
          <a:stretch>
            <a:fillRect/>
          </a:stretch>
        </p:blipFill>
        <p:spPr bwMode="auto">
          <a:xfrm>
            <a:off x="152400" y="762000"/>
            <a:ext cx="8991600" cy="5867400"/>
          </a:xfrm>
          <a:prstGeom prst="rect">
            <a:avLst/>
          </a:prstGeom>
          <a:noFill/>
          <a:ln w="9525">
            <a:noFill/>
            <a:miter lim="800000"/>
            <a:headEnd/>
            <a:tailEnd/>
          </a:ln>
        </p:spPr>
      </p:pic>
      <p:sp>
        <p:nvSpPr>
          <p:cNvPr id="90117" name="Rectangle 5"/>
          <p:cNvSpPr>
            <a:spLocks noChangeArrowheads="1"/>
          </p:cNvSpPr>
          <p:nvPr/>
        </p:nvSpPr>
        <p:spPr bwMode="auto">
          <a:xfrm>
            <a:off x="990600" y="304800"/>
            <a:ext cx="6553200" cy="769938"/>
          </a:xfrm>
          <a:prstGeom prst="rect">
            <a:avLst/>
          </a:prstGeom>
          <a:solidFill>
            <a:schemeClr val="bg1"/>
          </a:solidFill>
          <a:ln w="9525">
            <a:solidFill>
              <a:schemeClr val="bg1"/>
            </a:solidFill>
            <a:miter lim="800000"/>
            <a:headEnd/>
            <a:tailEnd/>
          </a:ln>
        </p:spPr>
        <p:txBody>
          <a:bodyPr anchor="ctr">
            <a:spAutoFit/>
          </a:bodyPr>
          <a:lstStyle/>
          <a:p>
            <a:pPr algn="ctr"/>
            <a:r>
              <a:rPr lang="en-US" sz="4400" b="1">
                <a:solidFill>
                  <a:srgbClr val="0000FF"/>
                </a:solidFill>
                <a:ea typeface="Times New Roman" pitchFamily="18" charset="0"/>
                <a:cs typeface="Arial" pitchFamily="34" charset="0"/>
              </a:rPr>
              <a:t>Toàn cảnh cố đô Hoa Lư </a:t>
            </a:r>
            <a:endParaRPr lang="en-US" sz="4400">
              <a:solidFill>
                <a:srgbClr val="0000FF"/>
              </a:solidFill>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heel(4)">
                                      <p:cBhvr>
                                        <p:cTn id="7" dur="500"/>
                                        <p:tgtEl>
                                          <p:spTgt spid="9011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90117"/>
                                        </p:tgtEl>
                                        <p:attrNameLst>
                                          <p:attrName>style.visibility</p:attrName>
                                        </p:attrNameLst>
                                      </p:cBhvr>
                                      <p:to>
                                        <p:strVal val="visible"/>
                                      </p:to>
                                    </p:set>
                                    <p:anim calcmode="lin" valueType="num">
                                      <p:cBhvr>
                                        <p:cTn id="10" dur="500" fill="hold"/>
                                        <p:tgtEl>
                                          <p:spTgt spid="9011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0117"/>
                                        </p:tgtEl>
                                        <p:attrNameLst>
                                          <p:attrName>ppt_y</p:attrName>
                                        </p:attrNameLst>
                                      </p:cBhvr>
                                      <p:tavLst>
                                        <p:tav tm="0">
                                          <p:val>
                                            <p:strVal val="#ppt_y"/>
                                          </p:val>
                                        </p:tav>
                                        <p:tav tm="100000">
                                          <p:val>
                                            <p:strVal val="#ppt_y"/>
                                          </p:val>
                                        </p:tav>
                                      </p:tavLst>
                                    </p:anim>
                                    <p:anim calcmode="lin" valueType="num">
                                      <p:cBhvr>
                                        <p:cTn id="12" dur="500" fill="hold"/>
                                        <p:tgtEl>
                                          <p:spTgt spid="9011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011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058" name="Picture 2" descr="015rg1[1]"/>
          <p:cNvPicPr>
            <a:picLocks noChangeAspect="1" noChangeArrowheads="1"/>
          </p:cNvPicPr>
          <p:nvPr/>
        </p:nvPicPr>
        <p:blipFill>
          <a:blip r:embed="rId3"/>
          <a:srcRect/>
          <a:stretch>
            <a:fillRect/>
          </a:stretch>
        </p:blipFill>
        <p:spPr bwMode="auto">
          <a:xfrm>
            <a:off x="152400" y="990600"/>
            <a:ext cx="4267200" cy="5257800"/>
          </a:xfrm>
          <a:prstGeom prst="rect">
            <a:avLst/>
          </a:prstGeom>
          <a:noFill/>
          <a:ln w="9525">
            <a:noFill/>
            <a:miter lim="800000"/>
            <a:headEnd/>
            <a:tailEnd/>
          </a:ln>
        </p:spPr>
      </p:pic>
      <p:sp>
        <p:nvSpPr>
          <p:cNvPr id="173059" name="Rectangle 3"/>
          <p:cNvSpPr>
            <a:spLocks noChangeArrowheads="1"/>
          </p:cNvSpPr>
          <p:nvPr/>
        </p:nvSpPr>
        <p:spPr bwMode="auto">
          <a:xfrm>
            <a:off x="615950" y="241300"/>
            <a:ext cx="3340100" cy="584200"/>
          </a:xfrm>
          <a:prstGeom prst="rect">
            <a:avLst/>
          </a:prstGeom>
          <a:solidFill>
            <a:schemeClr val="bg1"/>
          </a:solidFill>
          <a:ln w="9525">
            <a:solidFill>
              <a:schemeClr val="bg1"/>
            </a:solidFill>
            <a:miter lim="800000"/>
            <a:headEnd/>
            <a:tailEnd/>
          </a:ln>
        </p:spPr>
        <p:txBody>
          <a:bodyPr anchor="ctr">
            <a:spAutoFit/>
          </a:bodyPr>
          <a:lstStyle/>
          <a:p>
            <a:r>
              <a:rPr lang="en-US" sz="3200" b="1">
                <a:solidFill>
                  <a:srgbClr val="0000FF"/>
                </a:solidFill>
                <a:ea typeface="Times New Roman" pitchFamily="18" charset="0"/>
                <a:cs typeface="Arial" pitchFamily="34" charset="0"/>
              </a:rPr>
              <a:t>Một góc Hà Nội </a:t>
            </a:r>
          </a:p>
        </p:txBody>
      </p:sp>
      <p:pic>
        <p:nvPicPr>
          <p:cNvPr id="173060" name="Picture 4" descr="Toan canh co do Hoa Lu - Ninh Binh "/>
          <p:cNvPicPr>
            <a:picLocks noChangeAspect="1" noChangeArrowheads="1"/>
          </p:cNvPicPr>
          <p:nvPr/>
        </p:nvPicPr>
        <p:blipFill>
          <a:blip r:embed="rId4"/>
          <a:srcRect/>
          <a:stretch>
            <a:fillRect/>
          </a:stretch>
        </p:blipFill>
        <p:spPr bwMode="auto">
          <a:xfrm>
            <a:off x="4648200" y="990600"/>
            <a:ext cx="4343400" cy="5334000"/>
          </a:xfrm>
          <a:prstGeom prst="rect">
            <a:avLst/>
          </a:prstGeom>
          <a:noFill/>
          <a:ln w="9525">
            <a:noFill/>
            <a:miter lim="800000"/>
            <a:headEnd/>
            <a:tailEnd/>
          </a:ln>
        </p:spPr>
      </p:pic>
      <p:sp>
        <p:nvSpPr>
          <p:cNvPr id="173061" name="Rectangle 5"/>
          <p:cNvSpPr>
            <a:spLocks noChangeArrowheads="1"/>
          </p:cNvSpPr>
          <p:nvPr/>
        </p:nvSpPr>
        <p:spPr bwMode="auto">
          <a:xfrm>
            <a:off x="4419600" y="241300"/>
            <a:ext cx="4495800" cy="584200"/>
          </a:xfrm>
          <a:prstGeom prst="rect">
            <a:avLst/>
          </a:prstGeom>
          <a:solidFill>
            <a:schemeClr val="bg1"/>
          </a:solidFill>
          <a:ln w="9525">
            <a:solidFill>
              <a:schemeClr val="bg1"/>
            </a:solidFill>
            <a:miter lim="800000"/>
            <a:headEnd/>
            <a:tailEnd/>
          </a:ln>
        </p:spPr>
        <p:txBody>
          <a:bodyPr anchor="ctr">
            <a:spAutoFit/>
          </a:bodyPr>
          <a:lstStyle/>
          <a:p>
            <a:pPr algn="ctr"/>
            <a:r>
              <a:rPr lang="en-US" sz="3200" b="1">
                <a:solidFill>
                  <a:srgbClr val="0000FF"/>
                </a:solidFill>
                <a:ea typeface="Times New Roman" pitchFamily="18" charset="0"/>
                <a:cs typeface="Arial" pitchFamily="34" charset="0"/>
              </a:rPr>
              <a:t>Toàn cảnh cố đô Hoa Lư </a:t>
            </a:r>
            <a:endParaRPr lang="en-US" sz="3200">
              <a:solidFill>
                <a:srgbClr val="0000FF"/>
              </a:solidFill>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wedge">
                                      <p:cBhvr>
                                        <p:cTn id="7" dur="500"/>
                                        <p:tgtEl>
                                          <p:spTgt spid="17305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3059"/>
                                        </p:tgtEl>
                                        <p:attrNameLst>
                                          <p:attrName>style.visibility</p:attrName>
                                        </p:attrNameLst>
                                      </p:cBhvr>
                                      <p:to>
                                        <p:strVal val="visible"/>
                                      </p:to>
                                    </p:set>
                                    <p:animEffect transition="in" filter="wheel(4)">
                                      <p:cBhvr>
                                        <p:cTn id="10" dur="2000"/>
                                        <p:tgtEl>
                                          <p:spTgt spid="173059"/>
                                        </p:tgtEl>
                                      </p:cBhvr>
                                    </p:animEffect>
                                  </p:childTnLst>
                                </p:cTn>
                              </p:par>
                              <p:par>
                                <p:cTn id="11" presetID="21" presetClass="entr" presetSubtype="4" fill="hold" nodeType="withEffect">
                                  <p:stCondLst>
                                    <p:cond delay="0"/>
                                  </p:stCondLst>
                                  <p:childTnLst>
                                    <p:set>
                                      <p:cBhvr>
                                        <p:cTn id="12" dur="1" fill="hold">
                                          <p:stCondLst>
                                            <p:cond delay="0"/>
                                          </p:stCondLst>
                                        </p:cTn>
                                        <p:tgtEl>
                                          <p:spTgt spid="173060"/>
                                        </p:tgtEl>
                                        <p:attrNameLst>
                                          <p:attrName>style.visibility</p:attrName>
                                        </p:attrNameLst>
                                      </p:cBhvr>
                                      <p:to>
                                        <p:strVal val="visible"/>
                                      </p:to>
                                    </p:set>
                                    <p:animEffect transition="in" filter="wheel(4)">
                                      <p:cBhvr>
                                        <p:cTn id="13" dur="500"/>
                                        <p:tgtEl>
                                          <p:spTgt spid="17306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73061"/>
                                        </p:tgtEl>
                                        <p:attrNameLst>
                                          <p:attrName>style.visibility</p:attrName>
                                        </p:attrNameLst>
                                      </p:cBhvr>
                                      <p:to>
                                        <p:strVal val="visible"/>
                                      </p:to>
                                    </p:set>
                                    <p:animEffect transition="in" filter="wheel(4)">
                                      <p:cBhvr>
                                        <p:cTn id="16" dur="20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p:bldP spid="1730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vi-VN"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ÔN BÀI </a:t>
            </a:r>
            <a:r>
              <a:rPr lang="vi-VN"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CŨ</a:t>
            </a:r>
          </a:p>
        </p:txBody>
      </p:sp>
      <p:sp>
        <p:nvSpPr>
          <p:cNvPr id="4100" name="TextBox 3"/>
          <p:cNvSpPr txBox="1">
            <a:spLocks noChangeArrowheads="1"/>
          </p:cNvSpPr>
          <p:nvPr/>
        </p:nvSpPr>
        <p:spPr bwMode="auto">
          <a:xfrm>
            <a:off x="0" y="6396038"/>
            <a:ext cx="576263" cy="461962"/>
          </a:xfrm>
          <a:prstGeom prst="rect">
            <a:avLst/>
          </a:prstGeom>
          <a:solidFill>
            <a:schemeClr val="bg1"/>
          </a:solidFill>
          <a:ln w="9525">
            <a:noFill/>
            <a:miter lim="800000"/>
            <a:headEnd/>
            <a:tailEnd/>
          </a:ln>
        </p:spPr>
        <p:txBody>
          <a:bodyPr>
            <a:spAutoFit/>
          </a:bodyPr>
          <a:lstStyle/>
          <a:p>
            <a:r>
              <a:rPr lang="en-US" sz="2400" b="1"/>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Object 3"/>
          <p:cNvGraphicFramePr>
            <a:graphicFrameLocks noGrp="1" noChangeAspect="1"/>
          </p:cNvGraphicFramePr>
          <p:nvPr>
            <p:ph idx="1"/>
          </p:nvPr>
        </p:nvGraphicFramePr>
        <p:xfrm>
          <a:off x="61913" y="-12700"/>
          <a:ext cx="9115425" cy="6835775"/>
        </p:xfrm>
        <a:graphic>
          <a:graphicData uri="http://schemas.openxmlformats.org/presentationml/2006/ole">
            <p:oleObj spid="_x0000_s22530" name="Slide" r:id="rId4" imgW="4571929" imgH="3429027" progId="PowerPoint.Slide.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DenDo11"/>
          <p:cNvPicPr>
            <a:picLocks noChangeAspect="1" noChangeArrowheads="1"/>
          </p:cNvPicPr>
          <p:nvPr/>
        </p:nvPicPr>
        <p:blipFill>
          <a:blip r:embed="rId3"/>
          <a:srcRect/>
          <a:stretch>
            <a:fillRect/>
          </a:stretch>
        </p:blipFill>
        <p:spPr bwMode="auto">
          <a:xfrm>
            <a:off x="685800" y="304800"/>
            <a:ext cx="7848600" cy="5715000"/>
          </a:xfrm>
          <a:prstGeom prst="rect">
            <a:avLst/>
          </a:prstGeom>
          <a:noFill/>
          <a:ln w="9525">
            <a:noFill/>
            <a:miter lim="800000"/>
            <a:headEnd/>
            <a:tailEnd/>
          </a:ln>
        </p:spPr>
      </p:pic>
      <p:sp>
        <p:nvSpPr>
          <p:cNvPr id="193539" name="Rectangle 3"/>
          <p:cNvSpPr>
            <a:spLocks noChangeArrowheads="1"/>
          </p:cNvSpPr>
          <p:nvPr/>
        </p:nvSpPr>
        <p:spPr bwMode="auto">
          <a:xfrm>
            <a:off x="190500" y="6096000"/>
            <a:ext cx="8839200" cy="646113"/>
          </a:xfrm>
          <a:prstGeom prst="rect">
            <a:avLst/>
          </a:prstGeom>
          <a:solidFill>
            <a:schemeClr val="bg1"/>
          </a:solidFill>
          <a:ln w="9525">
            <a:solidFill>
              <a:schemeClr val="bg1"/>
            </a:solidFill>
            <a:miter lim="800000"/>
            <a:headEnd/>
            <a:tailEnd/>
          </a:ln>
        </p:spPr>
        <p:txBody>
          <a:bodyPr anchor="ctr">
            <a:spAutoFit/>
          </a:bodyPr>
          <a:lstStyle/>
          <a:p>
            <a:pPr algn="ctr"/>
            <a:r>
              <a:rPr lang="en-US" sz="3600" b="1">
                <a:solidFill>
                  <a:srgbClr val="0000FF"/>
                </a:solidFill>
                <a:ea typeface="Times New Roman" pitchFamily="18" charset="0"/>
                <a:cs typeface="Arial" pitchFamily="34" charset="0"/>
              </a:rPr>
              <a:t>Hình ảnh rồng trên mái Đền Đô (Bắc Ninh)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plus(in)">
                                      <p:cBhvr>
                                        <p:cTn id="7" dur="10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p:cNvSpPr>
            <a:spLocks noChangeArrowheads="1"/>
          </p:cNvSpPr>
          <p:nvPr/>
        </p:nvSpPr>
        <p:spPr bwMode="auto">
          <a:xfrm>
            <a:off x="342900" y="152400"/>
            <a:ext cx="8534400" cy="3140075"/>
          </a:xfrm>
          <a:prstGeom prst="rect">
            <a:avLst/>
          </a:prstGeom>
          <a:noFill/>
          <a:ln w="9525">
            <a:noFill/>
            <a:miter lim="800000"/>
            <a:headEnd/>
            <a:tailEnd/>
          </a:ln>
          <a:effectLst/>
        </p:spPr>
        <p:txBody>
          <a:bodyPr>
            <a:spAutoFit/>
          </a:bodyPr>
          <a:lstStyle/>
          <a:p>
            <a:r>
              <a:rPr lang="en-US" sz="6600" b="1">
                <a:solidFill>
                  <a:srgbClr val="FF0000"/>
                </a:solidFill>
              </a:rPr>
              <a:t>Đến đời vua nào, nước ta được đổi tên là Đại Việt?</a:t>
            </a:r>
          </a:p>
        </p:txBody>
      </p:sp>
      <p:sp>
        <p:nvSpPr>
          <p:cNvPr id="4" name="Rectangle 16"/>
          <p:cNvSpPr>
            <a:spLocks noChangeArrowheads="1"/>
          </p:cNvSpPr>
          <p:nvPr/>
        </p:nvSpPr>
        <p:spPr bwMode="auto">
          <a:xfrm>
            <a:off x="342900" y="304800"/>
            <a:ext cx="8534400" cy="5016500"/>
          </a:xfrm>
          <a:prstGeom prst="rect">
            <a:avLst/>
          </a:prstGeom>
          <a:solidFill>
            <a:schemeClr val="bg1"/>
          </a:solidFill>
          <a:ln w="9525">
            <a:noFill/>
            <a:miter lim="800000"/>
            <a:headEnd/>
            <a:tailEnd/>
          </a:ln>
        </p:spPr>
        <p:txBody>
          <a:bodyPr>
            <a:spAutoFit/>
          </a:bodyPr>
          <a:lstStyle/>
          <a:p>
            <a:r>
              <a:rPr lang="en-US" sz="8000" b="1"/>
              <a:t> </a:t>
            </a:r>
            <a:r>
              <a:rPr lang="en-US" sz="8000" b="1">
                <a:solidFill>
                  <a:srgbClr val="0000FF"/>
                </a:solidFill>
              </a:rPr>
              <a:t>- Đến đời vua Lý Thánh Tông, năm 1054 nước ta được đổi tên là Đại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6"/>
          <p:cNvSpPr>
            <a:spLocks noChangeArrowheads="1"/>
          </p:cNvSpPr>
          <p:nvPr/>
        </p:nvSpPr>
        <p:spPr bwMode="auto">
          <a:xfrm>
            <a:off x="169863" y="5376863"/>
            <a:ext cx="8453437" cy="1323975"/>
          </a:xfrm>
          <a:prstGeom prst="rect">
            <a:avLst/>
          </a:prstGeom>
          <a:noFill/>
          <a:ln w="9525">
            <a:noFill/>
            <a:miter lim="800000"/>
            <a:headEnd/>
            <a:tailEnd/>
          </a:ln>
          <a:effectLst/>
        </p:spPr>
        <p:txBody>
          <a:bodyPr>
            <a:spAutoFit/>
          </a:bodyPr>
          <a:lstStyle/>
          <a:p>
            <a:r>
              <a:rPr lang="en-US" sz="4000" b="1">
                <a:latin typeface="Arial" pitchFamily="34" charset="0"/>
                <a:cs typeface="Arial" pitchFamily="34" charset="0"/>
              </a:rPr>
              <a:t> </a:t>
            </a:r>
            <a:r>
              <a:rPr lang="en-US" sz="4000" b="1">
                <a:solidFill>
                  <a:srgbClr val="0000FF"/>
                </a:solidFill>
                <a:latin typeface="Arial" pitchFamily="34" charset="0"/>
                <a:cs typeface="Arial" pitchFamily="34" charset="0"/>
              </a:rPr>
              <a:t>- Đến đời vua Lý Thánh Tông, nước ta được đổi tên là Đại Việt</a:t>
            </a:r>
          </a:p>
        </p:txBody>
      </p:sp>
      <p:sp>
        <p:nvSpPr>
          <p:cNvPr id="25603" name="Text Box 8"/>
          <p:cNvSpPr txBox="1">
            <a:spLocks noChangeArrowheads="1"/>
          </p:cNvSpPr>
          <p:nvPr/>
        </p:nvSpPr>
        <p:spPr bwMode="auto">
          <a:xfrm>
            <a:off x="315913" y="1066800"/>
            <a:ext cx="8458200" cy="1077913"/>
          </a:xfrm>
          <a:prstGeom prst="rect">
            <a:avLst/>
          </a:prstGeom>
          <a:noFill/>
          <a:ln w="9525">
            <a:noFill/>
            <a:miter lim="800000"/>
            <a:headEnd/>
            <a:tailEnd/>
          </a:ln>
          <a:effectLst/>
        </p:spPr>
        <p:txBody>
          <a:bodyPr>
            <a:spAutoFit/>
          </a:bodyPr>
          <a:lstStyle/>
          <a:p>
            <a:pPr>
              <a:spcBef>
                <a:spcPct val="50000"/>
              </a:spcBef>
            </a:pPr>
            <a:r>
              <a:rPr lang="en-US" sz="3200" b="1"/>
              <a:t>Nhà Lý dời đô về đâu, vào thời gian nào. Đổi tên là gì?</a:t>
            </a:r>
          </a:p>
        </p:txBody>
      </p:sp>
      <p:sp>
        <p:nvSpPr>
          <p:cNvPr id="25604" name="Rectangle 13"/>
          <p:cNvSpPr>
            <a:spLocks noChangeArrowheads="1"/>
          </p:cNvSpPr>
          <p:nvPr/>
        </p:nvSpPr>
        <p:spPr bwMode="auto">
          <a:xfrm>
            <a:off x="169863" y="169863"/>
            <a:ext cx="8750300" cy="2554287"/>
          </a:xfrm>
          <a:prstGeom prst="rect">
            <a:avLst/>
          </a:prstGeom>
          <a:solidFill>
            <a:schemeClr val="bg1"/>
          </a:solidFill>
          <a:ln w="9525">
            <a:noFill/>
            <a:miter lim="800000"/>
            <a:headEnd/>
            <a:tailEnd/>
          </a:ln>
        </p:spPr>
        <p:txBody>
          <a:bodyPr>
            <a:spAutoFit/>
          </a:bodyPr>
          <a:lstStyle/>
          <a:p>
            <a:pPr>
              <a:buFontTx/>
              <a:buChar char="-"/>
            </a:pPr>
            <a:r>
              <a:rPr lang="en-US" sz="4000" b="1">
                <a:solidFill>
                  <a:srgbClr val="0000FF"/>
                </a:solidFill>
                <a:latin typeface="Arial" pitchFamily="34" charset="0"/>
                <a:cs typeface="Arial" pitchFamily="34" charset="0"/>
              </a:rPr>
              <a:t> Mùa xuân năm 1 010 Lý Công Uẩn dời đô từ Hoa Lư ( Ninh Bình ) về Đại La. Đổi tên kinh thành là Thăng Long (Hà Nội).</a:t>
            </a:r>
          </a:p>
        </p:txBody>
      </p:sp>
      <p:sp>
        <p:nvSpPr>
          <p:cNvPr id="25605" name="Rectangle 13"/>
          <p:cNvSpPr>
            <a:spLocks noChangeArrowheads="1"/>
          </p:cNvSpPr>
          <p:nvPr/>
        </p:nvSpPr>
        <p:spPr bwMode="auto">
          <a:xfrm>
            <a:off x="338138" y="2971800"/>
            <a:ext cx="7788275" cy="1077913"/>
          </a:xfrm>
          <a:prstGeom prst="rect">
            <a:avLst/>
          </a:prstGeom>
          <a:solidFill>
            <a:schemeClr val="bg1"/>
          </a:solidFill>
          <a:ln w="9525">
            <a:noFill/>
            <a:miter lim="800000"/>
            <a:headEnd/>
            <a:tailEnd/>
          </a:ln>
        </p:spPr>
        <p:txBody>
          <a:bodyPr>
            <a:spAutoFit/>
          </a:bodyPr>
          <a:lstStyle/>
          <a:p>
            <a:r>
              <a:rPr lang="en-US" sz="3200" b="1"/>
              <a:t>Lý Thái Tổ suy nghĩ thế nào mà quyết định dời đô từ Hoa Lư ra Đại La?</a:t>
            </a:r>
          </a:p>
        </p:txBody>
      </p:sp>
      <p:sp>
        <p:nvSpPr>
          <p:cNvPr id="25606" name="Rectangle 13"/>
          <p:cNvSpPr>
            <a:spLocks noChangeArrowheads="1"/>
          </p:cNvSpPr>
          <p:nvPr/>
        </p:nvSpPr>
        <p:spPr bwMode="auto">
          <a:xfrm>
            <a:off x="169863" y="2771775"/>
            <a:ext cx="8750300" cy="2555875"/>
          </a:xfrm>
          <a:prstGeom prst="rect">
            <a:avLst/>
          </a:prstGeom>
          <a:solidFill>
            <a:schemeClr val="bg1"/>
          </a:solidFill>
          <a:ln w="9525">
            <a:noFill/>
            <a:miter lim="800000"/>
            <a:headEnd/>
            <a:tailEnd/>
          </a:ln>
        </p:spPr>
        <p:txBody>
          <a:bodyPr>
            <a:spAutoFit/>
          </a:bodyPr>
          <a:lstStyle/>
          <a:p>
            <a:r>
              <a:rPr lang="en-US" sz="4000" b="1">
                <a:latin typeface="Arial" pitchFamily="34" charset="0"/>
                <a:cs typeface="Arial" pitchFamily="34" charset="0"/>
              </a:rPr>
              <a:t>-Lý Thái Tổ suy nghĩ </a:t>
            </a:r>
            <a:r>
              <a:rPr lang="en-US" sz="4000" b="1">
                <a:solidFill>
                  <a:srgbClr val="FF0000"/>
                </a:solidFill>
                <a:latin typeface="Arial" pitchFamily="34" charset="0"/>
                <a:cs typeface="Arial" pitchFamily="34" charset="0"/>
              </a:rPr>
              <a:t>mong cho con cháu đời sau xây dựng cuộc sống ấm no </a:t>
            </a:r>
            <a:r>
              <a:rPr lang="en-US" sz="4000" b="1">
                <a:latin typeface="Arial" pitchFamily="34" charset="0"/>
                <a:cs typeface="Arial" pitchFamily="34" charset="0"/>
              </a:rPr>
              <a:t>nên quyết định dời đô từ Hoa Lư ra Đại La.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4"/>
          <p:cNvSpPr txBox="1">
            <a:spLocks noChangeArrowheads="1"/>
          </p:cNvSpPr>
          <p:nvPr/>
        </p:nvSpPr>
        <p:spPr bwMode="auto">
          <a:xfrm>
            <a:off x="228600" y="304800"/>
            <a:ext cx="8458200" cy="2124075"/>
          </a:xfrm>
          <a:prstGeom prst="rect">
            <a:avLst/>
          </a:prstGeom>
          <a:noFill/>
          <a:ln w="9525">
            <a:noFill/>
            <a:miter lim="800000"/>
            <a:headEnd/>
            <a:tailEnd/>
          </a:ln>
          <a:effectLst/>
        </p:spPr>
        <p:txBody>
          <a:bodyPr>
            <a:spAutoFit/>
          </a:bodyPr>
          <a:lstStyle/>
          <a:p>
            <a:pPr>
              <a:spcBef>
                <a:spcPct val="50000"/>
              </a:spcBef>
            </a:pPr>
            <a:r>
              <a:rPr lang="en-US" sz="6600" b="1">
                <a:solidFill>
                  <a:srgbClr val="FF0000"/>
                </a:solidFill>
              </a:rPr>
              <a:t>III.</a:t>
            </a:r>
            <a:r>
              <a:rPr lang="en-US" sz="6600">
                <a:solidFill>
                  <a:srgbClr val="FF0000"/>
                </a:solidFill>
              </a:rPr>
              <a:t> </a:t>
            </a:r>
            <a:r>
              <a:rPr lang="en-US" sz="6600" b="1">
                <a:solidFill>
                  <a:srgbClr val="FF0000"/>
                </a:solidFill>
              </a:rPr>
              <a:t>Kinh thành Thăng Long dưới thời Lý</a:t>
            </a:r>
          </a:p>
        </p:txBody>
      </p:sp>
      <p:sp>
        <p:nvSpPr>
          <p:cNvPr id="2" name="Rectangle 1"/>
          <p:cNvSpPr>
            <a:spLocks noChangeArrowheads="1"/>
          </p:cNvSpPr>
          <p:nvPr/>
        </p:nvSpPr>
        <p:spPr bwMode="auto">
          <a:xfrm>
            <a:off x="381000" y="2743200"/>
            <a:ext cx="8534400" cy="3140075"/>
          </a:xfrm>
          <a:prstGeom prst="rect">
            <a:avLst/>
          </a:prstGeom>
          <a:noFill/>
          <a:ln w="9525">
            <a:noFill/>
            <a:miter lim="800000"/>
            <a:headEnd/>
            <a:tailEnd/>
          </a:ln>
        </p:spPr>
        <p:txBody>
          <a:bodyPr>
            <a:spAutoFit/>
          </a:bodyPr>
          <a:lstStyle/>
          <a:p>
            <a:r>
              <a:rPr lang="en-US" sz="6600" b="1"/>
              <a:t>Thăng Long dưới thời Lý đã được xây dựng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504" name="Rectangle 16"/>
          <p:cNvSpPr>
            <a:spLocks noChangeArrowheads="1"/>
          </p:cNvSpPr>
          <p:nvPr/>
        </p:nvSpPr>
        <p:spPr bwMode="auto">
          <a:xfrm>
            <a:off x="257175" y="1736725"/>
            <a:ext cx="8651875" cy="2586038"/>
          </a:xfrm>
          <a:prstGeom prst="rect">
            <a:avLst/>
          </a:prstGeom>
          <a:noFill/>
          <a:ln w="9525">
            <a:noFill/>
            <a:miter lim="800000"/>
            <a:headEnd/>
            <a:tailEnd/>
          </a:ln>
          <a:effectLst/>
        </p:spPr>
        <p:txBody>
          <a:bodyPr>
            <a:spAutoFit/>
          </a:bodyPr>
          <a:lstStyle/>
          <a:p>
            <a:pPr>
              <a:buFontTx/>
              <a:buChar char="-"/>
            </a:pPr>
            <a:r>
              <a:rPr lang="en-US" sz="5400" b="1">
                <a:solidFill>
                  <a:srgbClr val="0000FF"/>
                </a:solidFill>
              </a:rPr>
              <a:t> Nhà Lý cho xây dựng nhiều lâu đài, cung điện, đền chùa…</a:t>
            </a:r>
          </a:p>
        </p:txBody>
      </p:sp>
      <p:sp>
        <p:nvSpPr>
          <p:cNvPr id="17" name="Rectangle 16"/>
          <p:cNvSpPr>
            <a:spLocks noChangeArrowheads="1"/>
          </p:cNvSpPr>
          <p:nvPr/>
        </p:nvSpPr>
        <p:spPr bwMode="auto">
          <a:xfrm>
            <a:off x="152400" y="4495800"/>
            <a:ext cx="8709025" cy="1754188"/>
          </a:xfrm>
          <a:prstGeom prst="rect">
            <a:avLst/>
          </a:prstGeom>
          <a:noFill/>
          <a:ln w="9525">
            <a:noFill/>
            <a:miter lim="800000"/>
            <a:headEnd/>
            <a:tailEnd/>
          </a:ln>
          <a:effectLst/>
        </p:spPr>
        <p:txBody>
          <a:bodyPr>
            <a:spAutoFit/>
          </a:bodyPr>
          <a:lstStyle/>
          <a:p>
            <a:r>
              <a:rPr lang="en-US" sz="5400" b="1">
                <a:solidFill>
                  <a:srgbClr val="0000FF"/>
                </a:solidFill>
              </a:rPr>
              <a:t>- Dân tụ họp ngày càng đông và lập nên phố, nên phường.</a:t>
            </a:r>
          </a:p>
        </p:txBody>
      </p:sp>
      <p:sp>
        <p:nvSpPr>
          <p:cNvPr id="27652" name="Text Box 14"/>
          <p:cNvSpPr txBox="1">
            <a:spLocks noChangeArrowheads="1"/>
          </p:cNvSpPr>
          <p:nvPr/>
        </p:nvSpPr>
        <p:spPr bwMode="auto">
          <a:xfrm>
            <a:off x="304800" y="152400"/>
            <a:ext cx="8556625" cy="1570038"/>
          </a:xfrm>
          <a:prstGeom prst="rect">
            <a:avLst/>
          </a:prstGeom>
          <a:noFill/>
          <a:ln w="9525">
            <a:noFill/>
            <a:miter lim="800000"/>
            <a:headEnd/>
            <a:tailEnd/>
          </a:ln>
          <a:effectLst/>
        </p:spPr>
        <p:txBody>
          <a:bodyPr>
            <a:spAutoFit/>
          </a:bodyPr>
          <a:lstStyle/>
          <a:p>
            <a:pPr>
              <a:spcBef>
                <a:spcPct val="50000"/>
              </a:spcBef>
            </a:pPr>
            <a:r>
              <a:rPr lang="en-US" sz="4800" b="1">
                <a:solidFill>
                  <a:srgbClr val="FF0000"/>
                </a:solidFill>
              </a:rPr>
              <a:t>Thăng Long thời Lý đã được xây dựng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1504"/>
                                        </p:tgtEl>
                                        <p:attrNameLst>
                                          <p:attrName>style.visibility</p:attrName>
                                        </p:attrNameLst>
                                      </p:cBhvr>
                                      <p:to>
                                        <p:strVal val="visible"/>
                                      </p:to>
                                    </p:set>
                                    <p:animEffect transition="in" filter="strips(downLeft)">
                                      <p:cBhvr>
                                        <p:cTn id="7" dur="500"/>
                                        <p:tgtEl>
                                          <p:spTgt spid="19150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down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4"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Mot so hien vat cua kinh do Thang Long thoi Ly"/>
          <p:cNvPicPr>
            <a:picLocks noChangeAspect="1" noChangeArrowheads="1"/>
          </p:cNvPicPr>
          <p:nvPr/>
        </p:nvPicPr>
        <p:blipFill>
          <a:blip r:embed="rId3">
            <a:lum bright="-18000" contrast="60000"/>
          </a:blip>
          <a:srcRect/>
          <a:stretch>
            <a:fillRect/>
          </a:stretch>
        </p:blipFill>
        <p:spPr bwMode="auto">
          <a:xfrm>
            <a:off x="228600" y="304800"/>
            <a:ext cx="8686800" cy="5715000"/>
          </a:xfrm>
          <a:prstGeom prst="rect">
            <a:avLst/>
          </a:prstGeom>
          <a:noFill/>
          <a:ln w="76200">
            <a:solidFill>
              <a:srgbClr val="000066"/>
            </a:solidFill>
            <a:miter lim="800000"/>
            <a:headEnd/>
            <a:tailEnd/>
          </a:ln>
        </p:spPr>
      </p:pic>
      <p:sp>
        <p:nvSpPr>
          <p:cNvPr id="28675" name="Rectangle 3"/>
          <p:cNvSpPr>
            <a:spLocks noChangeArrowheads="1"/>
          </p:cNvSpPr>
          <p:nvPr/>
        </p:nvSpPr>
        <p:spPr bwMode="auto">
          <a:xfrm>
            <a:off x="304800" y="6169025"/>
            <a:ext cx="8534400" cy="466725"/>
          </a:xfrm>
          <a:prstGeom prst="rect">
            <a:avLst/>
          </a:prstGeom>
          <a:solidFill>
            <a:schemeClr val="bg1"/>
          </a:solidFill>
          <a:ln w="9525">
            <a:solidFill>
              <a:schemeClr val="bg1"/>
            </a:solidFill>
            <a:miter lim="800000"/>
            <a:headEnd/>
            <a:tailEnd/>
          </a:ln>
        </p:spPr>
        <p:txBody>
          <a:bodyPr anchor="ctr">
            <a:spAutoFit/>
          </a:bodyPr>
          <a:lstStyle/>
          <a:p>
            <a:pPr algn="ctr"/>
            <a:r>
              <a:rPr lang="en-US" sz="2400" b="1">
                <a:solidFill>
                  <a:srgbClr val="0000FF"/>
                </a:solidFill>
                <a:ea typeface="Times New Roman" pitchFamily="18" charset="0"/>
                <a:cs typeface="Arial" pitchFamily="34" charset="0"/>
              </a:rPr>
              <a:t>Một số hiện vật của kinh đô Thăng Long ( thời Lý )</a:t>
            </a:r>
          </a:p>
        </p:txBody>
      </p:sp>
      <p:sp>
        <p:nvSpPr>
          <p:cNvPr id="108549" name="AutoShape 5"/>
          <p:cNvSpPr>
            <a:spLocks noChangeArrowheads="1"/>
          </p:cNvSpPr>
          <p:nvPr/>
        </p:nvSpPr>
        <p:spPr bwMode="auto">
          <a:xfrm>
            <a:off x="1905000" y="2895600"/>
            <a:ext cx="2209800" cy="228600"/>
          </a:xfrm>
          <a:prstGeom prst="foldedCorner">
            <a:avLst>
              <a:gd name="adj" fmla="val 12500"/>
            </a:avLst>
          </a:prstGeom>
          <a:solidFill>
            <a:schemeClr val="bg1"/>
          </a:solidFill>
          <a:ln w="9525">
            <a:solidFill>
              <a:srgbClr val="FFFF00"/>
            </a:solidFill>
            <a:round/>
            <a:headEnd/>
            <a:tailEnd/>
          </a:ln>
          <a:effectLst/>
        </p:spPr>
        <p:txBody>
          <a:bodyPr wrap="none" anchor="ctr"/>
          <a:lstStyle/>
          <a:p>
            <a:pPr algn="ctr"/>
            <a:r>
              <a:rPr lang="en-US" sz="2000"/>
              <a:t>Lá đề chim phượng</a:t>
            </a:r>
          </a:p>
        </p:txBody>
      </p:sp>
      <p:sp>
        <p:nvSpPr>
          <p:cNvPr id="108550" name="AutoShape 6"/>
          <p:cNvSpPr>
            <a:spLocks noChangeArrowheads="1"/>
          </p:cNvSpPr>
          <p:nvPr/>
        </p:nvSpPr>
        <p:spPr bwMode="auto">
          <a:xfrm>
            <a:off x="304800" y="5715000"/>
            <a:ext cx="1981200" cy="228600"/>
          </a:xfrm>
          <a:prstGeom prst="foldedCorner">
            <a:avLst>
              <a:gd name="adj" fmla="val 12500"/>
            </a:avLst>
          </a:prstGeom>
          <a:solidFill>
            <a:schemeClr val="bg1"/>
          </a:solidFill>
          <a:ln w="9525">
            <a:solidFill>
              <a:srgbClr val="FFFF00"/>
            </a:solidFill>
            <a:round/>
            <a:headEnd/>
            <a:tailEnd/>
          </a:ln>
          <a:effectLst/>
        </p:spPr>
        <p:txBody>
          <a:bodyPr wrap="none" anchor="ctr"/>
          <a:lstStyle/>
          <a:p>
            <a:pPr algn="ctr"/>
            <a:r>
              <a:rPr lang="en-US" sz="2000"/>
              <a:t>Chim uyên ương</a:t>
            </a:r>
          </a:p>
        </p:txBody>
      </p:sp>
      <p:sp>
        <p:nvSpPr>
          <p:cNvPr id="108551" name="AutoShape 7"/>
          <p:cNvSpPr>
            <a:spLocks noChangeArrowheads="1"/>
          </p:cNvSpPr>
          <p:nvPr/>
        </p:nvSpPr>
        <p:spPr bwMode="auto">
          <a:xfrm>
            <a:off x="7467600" y="5638800"/>
            <a:ext cx="1447800" cy="381000"/>
          </a:xfrm>
          <a:prstGeom prst="foldedCorner">
            <a:avLst>
              <a:gd name="adj" fmla="val 12500"/>
            </a:avLst>
          </a:prstGeom>
          <a:solidFill>
            <a:schemeClr val="bg1"/>
          </a:solidFill>
          <a:ln w="9525">
            <a:solidFill>
              <a:srgbClr val="FFFF00"/>
            </a:solidFill>
            <a:round/>
            <a:headEnd/>
            <a:tailEnd/>
          </a:ln>
          <a:effectLst/>
        </p:spPr>
        <p:txBody>
          <a:bodyPr wrap="none" anchor="ctr"/>
          <a:lstStyle/>
          <a:p>
            <a:pPr algn="ctr"/>
            <a:r>
              <a:rPr lang="en-US" sz="2000"/>
              <a:t>Đầu rồng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Effect transition="in" filter="blinds(horizontal)">
                                      <p:cBhvr>
                                        <p:cTn id="7" dur="500"/>
                                        <p:tgtEl>
                                          <p:spTgt spid="10854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8551">
                                            <p:txEl>
                                              <p:pRg st="0" end="0"/>
                                            </p:txEl>
                                          </p:spTgt>
                                        </p:tgtEl>
                                        <p:attrNameLst>
                                          <p:attrName>style.visibility</p:attrName>
                                        </p:attrNameLst>
                                      </p:cBhvr>
                                      <p:to>
                                        <p:strVal val="visible"/>
                                      </p:to>
                                    </p:set>
                                    <p:animEffect transition="in" filter="blinds(horizontal)">
                                      <p:cBhvr>
                                        <p:cTn id="10" dur="500"/>
                                        <p:tgtEl>
                                          <p:spTgt spid="108551">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550"/>
                                        </p:tgtEl>
                                        <p:attrNameLst>
                                          <p:attrName>style.visibility</p:attrName>
                                        </p:attrNameLst>
                                      </p:cBhvr>
                                      <p:to>
                                        <p:strVal val="visible"/>
                                      </p:to>
                                    </p:set>
                                    <p:animEffect transition="in" filter="blinds(horizontal)">
                                      <p:cBhvr>
                                        <p:cTn id="13" dur="5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993775" y="3108325"/>
            <a:ext cx="298450" cy="641350"/>
          </a:xfrm>
          <a:prstGeom prst="rect">
            <a:avLst/>
          </a:prstGeom>
          <a:noFill/>
          <a:ln w="9525">
            <a:noFill/>
            <a:miter lim="800000"/>
            <a:headEnd/>
            <a:tailEnd/>
          </a:ln>
          <a:effectLst/>
        </p:spPr>
        <p:txBody>
          <a:bodyPr wrap="none" anchor="ctr">
            <a:spAutoFit/>
          </a:bodyPr>
          <a:lstStyle/>
          <a:p>
            <a:pPr eaLnBrk="0" hangingPunct="0"/>
            <a:r>
              <a:rPr lang="en-US">
                <a:latin typeface=".VnTime" pitchFamily="34" charset="0"/>
              </a:rPr>
              <a:t>)</a:t>
            </a:r>
            <a:br>
              <a:rPr lang="en-US">
                <a:latin typeface=".VnTime" pitchFamily="34" charset="0"/>
              </a:rPr>
            </a:br>
            <a:r>
              <a:rPr lang="en-US">
                <a:latin typeface=".VnTime" pitchFamily="34" charset="0"/>
              </a:rPr>
              <a:t>  </a:t>
            </a:r>
          </a:p>
        </p:txBody>
      </p:sp>
      <p:sp>
        <p:nvSpPr>
          <p:cNvPr id="115718" name="Rectangle 6"/>
          <p:cNvSpPr>
            <a:spLocks noChangeArrowheads="1"/>
          </p:cNvSpPr>
          <p:nvPr/>
        </p:nvSpPr>
        <p:spPr bwMode="auto">
          <a:xfrm>
            <a:off x="0" y="5208588"/>
            <a:ext cx="8924925" cy="1755775"/>
          </a:xfrm>
          <a:prstGeom prst="rect">
            <a:avLst/>
          </a:prstGeom>
          <a:solidFill>
            <a:schemeClr val="bg1"/>
          </a:solidFill>
          <a:ln w="9525">
            <a:solidFill>
              <a:schemeClr val="bg1"/>
            </a:solidFill>
            <a:miter lim="800000"/>
            <a:headEnd/>
            <a:tailEnd/>
          </a:ln>
        </p:spPr>
        <p:txBody>
          <a:bodyPr anchor="ctr">
            <a:spAutoFit/>
          </a:bodyPr>
          <a:lstStyle/>
          <a:p>
            <a:pPr algn="ctr"/>
            <a:r>
              <a:rPr lang="en-US" sz="3600" b="1">
                <a:solidFill>
                  <a:srgbClr val="0000FF"/>
                </a:solidFill>
                <a:ea typeface="Times New Roman" pitchFamily="18" charset="0"/>
                <a:cs typeface="Arial" pitchFamily="34" charset="0"/>
              </a:rPr>
              <a:t>Văn Miếu Quốc Tử Giám – Trường đại học đầu tiên ở Việt Nam được xây dựng từ thời vua Lý Thánh Tông ( 1070 )   </a:t>
            </a:r>
          </a:p>
        </p:txBody>
      </p:sp>
      <p:sp>
        <p:nvSpPr>
          <p:cNvPr id="29700" name="AutoShape 14" descr="Z"/>
          <p:cNvSpPr>
            <a:spLocks noChangeAspect="1" noChangeArrowheads="1"/>
          </p:cNvSpPr>
          <p:nvPr/>
        </p:nvSpPr>
        <p:spPr bwMode="auto">
          <a:xfrm>
            <a:off x="3238500" y="2571750"/>
            <a:ext cx="2667000" cy="1714500"/>
          </a:xfrm>
          <a:prstGeom prst="rect">
            <a:avLst/>
          </a:prstGeom>
          <a:noFill/>
          <a:ln w="9525">
            <a:noFill/>
            <a:miter lim="800000"/>
            <a:headEnd/>
            <a:tailEnd/>
          </a:ln>
        </p:spPr>
        <p:txBody>
          <a:bodyPr/>
          <a:lstStyle/>
          <a:p>
            <a:endParaRPr lang="vi-VN"/>
          </a:p>
        </p:txBody>
      </p:sp>
      <p:sp>
        <p:nvSpPr>
          <p:cNvPr id="29701" name="AutoShape 16" descr="Z"/>
          <p:cNvSpPr>
            <a:spLocks noChangeAspect="1" noChangeArrowheads="1"/>
          </p:cNvSpPr>
          <p:nvPr/>
        </p:nvSpPr>
        <p:spPr bwMode="auto">
          <a:xfrm>
            <a:off x="3238500" y="2571750"/>
            <a:ext cx="2667000" cy="1714500"/>
          </a:xfrm>
          <a:prstGeom prst="rect">
            <a:avLst/>
          </a:prstGeom>
          <a:noFill/>
          <a:ln w="9525">
            <a:noFill/>
            <a:miter lim="800000"/>
            <a:headEnd/>
            <a:tailEnd/>
          </a:ln>
        </p:spPr>
        <p:txBody>
          <a:bodyPr/>
          <a:lstStyle/>
          <a:p>
            <a:endParaRPr lang="vi-VN"/>
          </a:p>
        </p:txBody>
      </p:sp>
      <p:pic>
        <p:nvPicPr>
          <p:cNvPr id="29702" name="Picture 18" descr="small_1301914622"/>
          <p:cNvPicPr>
            <a:picLocks noChangeAspect="1" noChangeArrowheads="1"/>
          </p:cNvPicPr>
          <p:nvPr/>
        </p:nvPicPr>
        <p:blipFill>
          <a:blip r:embed="rId3"/>
          <a:srcRect/>
          <a:stretch>
            <a:fillRect/>
          </a:stretch>
        </p:blipFill>
        <p:spPr bwMode="auto">
          <a:xfrm>
            <a:off x="228600" y="304800"/>
            <a:ext cx="8696325" cy="5029200"/>
          </a:xfrm>
          <a:prstGeom prst="rect">
            <a:avLst/>
          </a:prstGeom>
          <a:noFill/>
          <a:ln w="28575">
            <a:solidFill>
              <a:srgbClr val="CC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barn(inVertical)">
                                      <p:cBhvr>
                                        <p:cTn id="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CHMOTCOT"/>
          <p:cNvPicPr>
            <a:picLocks noChangeAspect="1" noChangeArrowheads="1"/>
          </p:cNvPicPr>
          <p:nvPr/>
        </p:nvPicPr>
        <p:blipFill>
          <a:blip r:embed="rId2"/>
          <a:srcRect/>
          <a:stretch>
            <a:fillRect/>
          </a:stretch>
        </p:blipFill>
        <p:spPr bwMode="auto">
          <a:xfrm>
            <a:off x="304800" y="152400"/>
            <a:ext cx="8534400" cy="6629400"/>
          </a:xfrm>
          <a:prstGeom prst="rect">
            <a:avLst/>
          </a:prstGeom>
          <a:noFill/>
          <a:ln w="57150">
            <a:solidFill>
              <a:srgbClr val="000000"/>
            </a:solidFill>
            <a:miter lim="800000"/>
            <a:headEnd/>
            <a:tailEnd/>
          </a:ln>
        </p:spPr>
      </p:pic>
      <p:sp>
        <p:nvSpPr>
          <p:cNvPr id="205827" name="Text Box 3"/>
          <p:cNvSpPr txBox="1">
            <a:spLocks noChangeArrowheads="1"/>
          </p:cNvSpPr>
          <p:nvPr/>
        </p:nvSpPr>
        <p:spPr bwMode="auto">
          <a:xfrm>
            <a:off x="304800" y="152400"/>
            <a:ext cx="3352800" cy="698500"/>
          </a:xfrm>
          <a:prstGeom prst="rect">
            <a:avLst/>
          </a:prstGeom>
          <a:solidFill>
            <a:schemeClr val="bg1"/>
          </a:solidFill>
          <a:ln w="57150">
            <a:solidFill>
              <a:srgbClr val="FF3300"/>
            </a:solidFill>
            <a:miter lim="800000"/>
            <a:headEnd/>
            <a:tailEnd/>
          </a:ln>
        </p:spPr>
        <p:txBody>
          <a:bodyPr>
            <a:spAutoFit/>
          </a:bodyPr>
          <a:lstStyle/>
          <a:p>
            <a:pPr>
              <a:spcBef>
                <a:spcPct val="50000"/>
              </a:spcBef>
            </a:pPr>
            <a:r>
              <a:rPr lang="en-US" sz="3600" b="1">
                <a:latin typeface="Arial" pitchFamily="34" charset="0"/>
              </a:rPr>
              <a:t>Chùa Một Cột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diamond(in)">
                                      <p:cBhvr>
                                        <p:cTn id="7" dur="2000"/>
                                        <p:tgtEl>
                                          <p:spTgt spid="205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phoco_hanoi4"/>
          <p:cNvPicPr>
            <a:picLocks noChangeAspect="1" noChangeArrowheads="1"/>
          </p:cNvPicPr>
          <p:nvPr/>
        </p:nvPicPr>
        <p:blipFill>
          <a:blip r:embed="rId3"/>
          <a:srcRect/>
          <a:stretch>
            <a:fillRect/>
          </a:stretch>
        </p:blipFill>
        <p:spPr bwMode="auto">
          <a:xfrm>
            <a:off x="914400" y="152400"/>
            <a:ext cx="7239000" cy="6103938"/>
          </a:xfrm>
          <a:prstGeom prst="rect">
            <a:avLst/>
          </a:prstGeom>
          <a:noFill/>
          <a:ln w="69850" cmpd="thickThin">
            <a:solidFill>
              <a:srgbClr val="FF6600"/>
            </a:solidFill>
            <a:miter lim="800000"/>
            <a:headEnd/>
            <a:tailEnd/>
          </a:ln>
        </p:spPr>
      </p:pic>
      <p:sp>
        <p:nvSpPr>
          <p:cNvPr id="123907" name="Rectangle 3"/>
          <p:cNvSpPr>
            <a:spLocks noChangeArrowheads="1"/>
          </p:cNvSpPr>
          <p:nvPr/>
        </p:nvSpPr>
        <p:spPr bwMode="auto">
          <a:xfrm>
            <a:off x="457200" y="6111875"/>
            <a:ext cx="7696200" cy="708025"/>
          </a:xfrm>
          <a:prstGeom prst="rect">
            <a:avLst/>
          </a:prstGeom>
          <a:solidFill>
            <a:schemeClr val="bg1"/>
          </a:solidFill>
          <a:ln w="9525">
            <a:solidFill>
              <a:schemeClr val="bg1"/>
            </a:solidFill>
            <a:miter lim="800000"/>
            <a:headEnd/>
            <a:tailEnd/>
          </a:ln>
        </p:spPr>
        <p:txBody>
          <a:bodyPr anchor="ctr">
            <a:spAutoFit/>
          </a:bodyPr>
          <a:lstStyle/>
          <a:p>
            <a:pPr algn="ctr"/>
            <a:r>
              <a:rPr lang="en-US" sz="4000" b="1">
                <a:solidFill>
                  <a:srgbClr val="0000FF"/>
                </a:solidFill>
                <a:ea typeface="Times New Roman" pitchFamily="18" charset="0"/>
                <a:cs typeface="Arial" pitchFamily="34" charset="0"/>
              </a:rPr>
              <a:t>Phố cổ Hà Nội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fade">
                                      <p:cBhvr>
                                        <p:cTn id="7" dur="500"/>
                                        <p:tgtEl>
                                          <p:spTgt spid="123907"/>
                                        </p:tgtEl>
                                      </p:cBhvr>
                                    </p:animEffect>
                                    <p:anim calcmode="lin" valueType="num">
                                      <p:cBhvr>
                                        <p:cTn id="8" dur="500" fill="hold"/>
                                        <p:tgtEl>
                                          <p:spTgt spid="123907"/>
                                        </p:tgtEl>
                                        <p:attrNameLst>
                                          <p:attrName>ppt_x</p:attrName>
                                        </p:attrNameLst>
                                      </p:cBhvr>
                                      <p:tavLst>
                                        <p:tav tm="0">
                                          <p:val>
                                            <p:strVal val="#ppt_x"/>
                                          </p:val>
                                        </p:tav>
                                        <p:tav tm="100000">
                                          <p:val>
                                            <p:strVal val="#ppt_x"/>
                                          </p:val>
                                        </p:tav>
                                      </p:tavLst>
                                    </p:anim>
                                    <p:anim calcmode="lin" valueType="num">
                                      <p:cBhvr>
                                        <p:cTn id="9" dur="500" fill="hold"/>
                                        <p:tgtEl>
                                          <p:spTgt spid="1239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685800"/>
            <a:ext cx="8077200" cy="4708525"/>
          </a:xfrm>
          <a:prstGeom prst="rect">
            <a:avLst/>
          </a:prstGeom>
          <a:noFill/>
          <a:ln w="9525">
            <a:noFill/>
            <a:miter lim="800000"/>
            <a:headEnd/>
            <a:tailEnd/>
          </a:ln>
          <a:effectLst/>
        </p:spPr>
        <p:txBody>
          <a:bodyPr>
            <a:spAutoFit/>
          </a:bodyPr>
          <a:lstStyle/>
          <a:p>
            <a:r>
              <a:rPr lang="en-US" sz="6000" b="1">
                <a:solidFill>
                  <a:srgbClr val="0000FF"/>
                </a:solidFill>
              </a:rPr>
              <a:t>Thắng lợi của cuộc kháng chiến chống quân Tống đã đem lại kết quả gì cho nhân dân ta?</a:t>
            </a:r>
            <a:endParaRPr lang="en-US" sz="6000" b="1" i="1">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152400" y="228600"/>
            <a:ext cx="8839200" cy="5908675"/>
          </a:xfrm>
          <a:prstGeom prst="rect">
            <a:avLst/>
          </a:prstGeom>
          <a:noFill/>
          <a:ln w="9525">
            <a:noFill/>
            <a:miter lim="800000"/>
            <a:headEnd/>
            <a:tailEnd/>
          </a:ln>
        </p:spPr>
        <p:txBody>
          <a:bodyPr>
            <a:spAutoFit/>
          </a:bodyPr>
          <a:lstStyle/>
          <a:p>
            <a:r>
              <a:rPr lang="en-US" sz="5400" b="1"/>
              <a:t>Tại kinh thành Thăng Long, nhà Lý đã cho xây dựng nhiều lâu đài, cung điện, đền chùa. Nhân dân tụ họp làm ăn ngày càng đông, tạo nên nhiều phố, phường, nhộn nhịp, vui tươi.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795" name="Rectangle 3"/>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796" name="Rectangle 4"/>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797" name="Rectangle 5"/>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798" name="Rectangle 6"/>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799" name="Rectangle 7"/>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800" name="Rectangle 8"/>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801" name="Rectangle 9"/>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3802" name="Rectangle 10"/>
          <p:cNvSpPr>
            <a:spLocks noRot="1" noChangeArrowheads="1"/>
          </p:cNvSpPr>
          <p:nvPr/>
        </p:nvSpPr>
        <p:spPr bwMode="auto">
          <a:xfrm>
            <a:off x="304800" y="-76200"/>
            <a:ext cx="7772400" cy="612775"/>
          </a:xfrm>
          <a:prstGeom prst="rect">
            <a:avLst/>
          </a:prstGeom>
          <a:noFill/>
          <a:ln w="9525">
            <a:noFill/>
            <a:miter lim="800000"/>
            <a:headEnd/>
            <a:tailEnd/>
          </a:ln>
          <a:effectLst/>
        </p:spPr>
        <p:txBody>
          <a:bodyPr anchor="ctr"/>
          <a:lstStyle/>
          <a:p>
            <a:pPr algn="ctr"/>
            <a:endParaRPr lang="vi-VN" sz="2800" b="1"/>
          </a:p>
        </p:txBody>
      </p:sp>
      <p:sp>
        <p:nvSpPr>
          <p:cNvPr id="33803" name="Rectangle 11"/>
          <p:cNvSpPr>
            <a:spLocks noChangeArrowheads="1"/>
          </p:cNvSpPr>
          <p:nvPr/>
        </p:nvSpPr>
        <p:spPr bwMode="auto">
          <a:xfrm>
            <a:off x="3200400" y="381000"/>
            <a:ext cx="1600200" cy="612775"/>
          </a:xfrm>
          <a:prstGeom prst="rect">
            <a:avLst/>
          </a:prstGeom>
          <a:noFill/>
          <a:ln w="9525">
            <a:noFill/>
            <a:miter lim="800000"/>
            <a:headEnd/>
            <a:tailEnd/>
          </a:ln>
          <a:effectLst/>
        </p:spPr>
        <p:txBody>
          <a:bodyPr anchor="ctr"/>
          <a:lstStyle/>
          <a:p>
            <a:pPr algn="ctr"/>
            <a:endParaRPr lang="vi-VN" sz="2800" b="1">
              <a:solidFill>
                <a:srgbClr val="FF3300"/>
              </a:solidFill>
            </a:endParaRPr>
          </a:p>
        </p:txBody>
      </p:sp>
      <p:sp>
        <p:nvSpPr>
          <p:cNvPr id="148492" name="Rectangle 12"/>
          <p:cNvSpPr>
            <a:spLocks noChangeArrowheads="1"/>
          </p:cNvSpPr>
          <p:nvPr/>
        </p:nvSpPr>
        <p:spPr bwMode="auto">
          <a:xfrm>
            <a:off x="33338" y="3276600"/>
            <a:ext cx="8839200" cy="11430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1010</a:t>
            </a:r>
            <a:r>
              <a:rPr lang="en-US" sz="4000" b="1"/>
              <a:t>: Lý Thái Tổ dời đô về Đại La </a:t>
            </a:r>
            <a:r>
              <a:rPr lang="en-US" sz="4000" b="1">
                <a:sym typeface="Wingdings 3" pitchFamily="18" charset="2"/>
              </a:rPr>
              <a:t>đặt tên là</a:t>
            </a:r>
            <a:r>
              <a:rPr lang="en-US" sz="4000" b="1"/>
              <a:t> Thăng Long</a:t>
            </a:r>
          </a:p>
        </p:txBody>
      </p:sp>
      <p:sp>
        <p:nvSpPr>
          <p:cNvPr id="148493" name="Rectangle 13"/>
          <p:cNvSpPr>
            <a:spLocks noChangeArrowheads="1"/>
          </p:cNvSpPr>
          <p:nvPr/>
        </p:nvSpPr>
        <p:spPr bwMode="auto">
          <a:xfrm>
            <a:off x="168275" y="4648200"/>
            <a:ext cx="8655050" cy="10668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1397</a:t>
            </a:r>
            <a:r>
              <a:rPr lang="en-US" sz="4000" b="1"/>
              <a:t>: Hồ Quí Ly đổi tên là thành  Đông Đô</a:t>
            </a:r>
          </a:p>
        </p:txBody>
      </p:sp>
      <p:sp>
        <p:nvSpPr>
          <p:cNvPr id="148494" name="Rectangle 14"/>
          <p:cNvSpPr>
            <a:spLocks noChangeArrowheads="1"/>
          </p:cNvSpPr>
          <p:nvPr/>
        </p:nvSpPr>
        <p:spPr bwMode="auto">
          <a:xfrm>
            <a:off x="122238" y="5943600"/>
            <a:ext cx="8945562" cy="6096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1407</a:t>
            </a:r>
            <a:r>
              <a:rPr lang="en-US" sz="4000" b="1"/>
              <a:t>:  Thành  Đông Quan </a:t>
            </a:r>
          </a:p>
        </p:txBody>
      </p:sp>
      <p:sp>
        <p:nvSpPr>
          <p:cNvPr id="33807" name="AutoShape 19"/>
          <p:cNvSpPr>
            <a:spLocks noChangeArrowheads="1"/>
          </p:cNvSpPr>
          <p:nvPr/>
        </p:nvSpPr>
        <p:spPr bwMode="auto">
          <a:xfrm>
            <a:off x="762000" y="282575"/>
            <a:ext cx="7315200" cy="457200"/>
          </a:xfrm>
          <a:prstGeom prst="foldedCorner">
            <a:avLst>
              <a:gd name="adj" fmla="val 12500"/>
            </a:avLst>
          </a:prstGeom>
          <a:solidFill>
            <a:schemeClr val="bg1">
              <a:alpha val="45097"/>
            </a:schemeClr>
          </a:solidFill>
          <a:ln w="9525">
            <a:solidFill>
              <a:schemeClr val="bg1"/>
            </a:solidFill>
            <a:round/>
            <a:headEnd/>
            <a:tailEnd/>
          </a:ln>
        </p:spPr>
        <p:txBody>
          <a:bodyPr wrap="none" anchor="ctr"/>
          <a:lstStyle/>
          <a:p>
            <a:pPr algn="ctr"/>
            <a:r>
              <a:rPr lang="en-US" sz="3600" b="1">
                <a:solidFill>
                  <a:srgbClr val="FF0000"/>
                </a:solidFill>
              </a:rPr>
              <a:t>Các tên gọi của Thăng Long</a:t>
            </a:r>
          </a:p>
        </p:txBody>
      </p:sp>
      <p:sp>
        <p:nvSpPr>
          <p:cNvPr id="148500" name="Rectangle 20"/>
          <p:cNvSpPr>
            <a:spLocks noChangeArrowheads="1"/>
          </p:cNvSpPr>
          <p:nvPr/>
        </p:nvSpPr>
        <p:spPr bwMode="auto">
          <a:xfrm>
            <a:off x="168275" y="1168400"/>
            <a:ext cx="8743950" cy="10668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454 - 456: </a:t>
            </a:r>
            <a:r>
              <a:rPr lang="en-US" sz="4000" b="1"/>
              <a:t>Thời Bắc thuộc thành lập huyện Tống Bình</a:t>
            </a:r>
            <a:endParaRPr lang="en-US" sz="4000" b="1">
              <a:solidFill>
                <a:srgbClr val="CC0000"/>
              </a:solidFill>
            </a:endParaRPr>
          </a:p>
        </p:txBody>
      </p:sp>
      <p:sp>
        <p:nvSpPr>
          <p:cNvPr id="148501" name="Rectangle 21"/>
          <p:cNvSpPr>
            <a:spLocks noChangeArrowheads="1"/>
          </p:cNvSpPr>
          <p:nvPr/>
        </p:nvSpPr>
        <p:spPr bwMode="auto">
          <a:xfrm>
            <a:off x="123825" y="2449513"/>
            <a:ext cx="8743950" cy="7620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866</a:t>
            </a:r>
            <a:r>
              <a:rPr lang="en-US" sz="4000" b="1">
                <a:solidFill>
                  <a:srgbClr val="003300"/>
                </a:solidFill>
              </a:rPr>
              <a:t>: </a:t>
            </a:r>
            <a:r>
              <a:rPr lang="en-US" sz="4000" b="1"/>
              <a:t>Cao Biền xây thành Đại 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8500"/>
                                        </p:tgtEl>
                                        <p:attrNameLst>
                                          <p:attrName>style.visibility</p:attrName>
                                        </p:attrNameLst>
                                      </p:cBhvr>
                                      <p:to>
                                        <p:strVal val="visible"/>
                                      </p:to>
                                    </p:set>
                                    <p:animEffect transition="in" filter="fade">
                                      <p:cBhvr>
                                        <p:cTn id="7" dur="1000"/>
                                        <p:tgtEl>
                                          <p:spTgt spid="148500"/>
                                        </p:tgtEl>
                                      </p:cBhvr>
                                    </p:animEffect>
                                    <p:anim calcmode="lin" valueType="num">
                                      <p:cBhvr>
                                        <p:cTn id="8" dur="1000" fill="hold"/>
                                        <p:tgtEl>
                                          <p:spTgt spid="148500"/>
                                        </p:tgtEl>
                                        <p:attrNameLst>
                                          <p:attrName>ppt_x</p:attrName>
                                        </p:attrNameLst>
                                      </p:cBhvr>
                                      <p:tavLst>
                                        <p:tav tm="0">
                                          <p:val>
                                            <p:strVal val="#ppt_x"/>
                                          </p:val>
                                        </p:tav>
                                        <p:tav tm="100000">
                                          <p:val>
                                            <p:strVal val="#ppt_x"/>
                                          </p:val>
                                        </p:tav>
                                      </p:tavLst>
                                    </p:anim>
                                    <p:anim calcmode="lin" valueType="num">
                                      <p:cBhvr>
                                        <p:cTn id="9" dur="1000" fill="hold"/>
                                        <p:tgtEl>
                                          <p:spTgt spid="1485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8501"/>
                                        </p:tgtEl>
                                        <p:attrNameLst>
                                          <p:attrName>style.visibility</p:attrName>
                                        </p:attrNameLst>
                                      </p:cBhvr>
                                      <p:to>
                                        <p:strVal val="visible"/>
                                      </p:to>
                                    </p:set>
                                    <p:animEffect transition="in" filter="fade">
                                      <p:cBhvr>
                                        <p:cTn id="14" dur="1000"/>
                                        <p:tgtEl>
                                          <p:spTgt spid="148501"/>
                                        </p:tgtEl>
                                      </p:cBhvr>
                                    </p:animEffect>
                                    <p:anim calcmode="lin" valueType="num">
                                      <p:cBhvr>
                                        <p:cTn id="15" dur="1000" fill="hold"/>
                                        <p:tgtEl>
                                          <p:spTgt spid="148501"/>
                                        </p:tgtEl>
                                        <p:attrNameLst>
                                          <p:attrName>ppt_x</p:attrName>
                                        </p:attrNameLst>
                                      </p:cBhvr>
                                      <p:tavLst>
                                        <p:tav tm="0">
                                          <p:val>
                                            <p:strVal val="#ppt_x"/>
                                          </p:val>
                                        </p:tav>
                                        <p:tav tm="100000">
                                          <p:val>
                                            <p:strVal val="#ppt_x"/>
                                          </p:val>
                                        </p:tav>
                                      </p:tavLst>
                                    </p:anim>
                                    <p:anim calcmode="lin" valueType="num">
                                      <p:cBhvr>
                                        <p:cTn id="16" dur="1000" fill="hold"/>
                                        <p:tgtEl>
                                          <p:spTgt spid="14850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8492"/>
                                        </p:tgtEl>
                                        <p:attrNameLst>
                                          <p:attrName>style.visibility</p:attrName>
                                        </p:attrNameLst>
                                      </p:cBhvr>
                                      <p:to>
                                        <p:strVal val="visible"/>
                                      </p:to>
                                    </p:set>
                                    <p:animEffect transition="in" filter="fade">
                                      <p:cBhvr>
                                        <p:cTn id="21" dur="1000"/>
                                        <p:tgtEl>
                                          <p:spTgt spid="148492"/>
                                        </p:tgtEl>
                                      </p:cBhvr>
                                    </p:animEffect>
                                    <p:anim calcmode="lin" valueType="num">
                                      <p:cBhvr>
                                        <p:cTn id="22" dur="1000" fill="hold"/>
                                        <p:tgtEl>
                                          <p:spTgt spid="148492"/>
                                        </p:tgtEl>
                                        <p:attrNameLst>
                                          <p:attrName>ppt_x</p:attrName>
                                        </p:attrNameLst>
                                      </p:cBhvr>
                                      <p:tavLst>
                                        <p:tav tm="0">
                                          <p:val>
                                            <p:strVal val="#ppt_x"/>
                                          </p:val>
                                        </p:tav>
                                        <p:tav tm="100000">
                                          <p:val>
                                            <p:strVal val="#ppt_x"/>
                                          </p:val>
                                        </p:tav>
                                      </p:tavLst>
                                    </p:anim>
                                    <p:anim calcmode="lin" valueType="num">
                                      <p:cBhvr>
                                        <p:cTn id="23" dur="1000" fill="hold"/>
                                        <p:tgtEl>
                                          <p:spTgt spid="14849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8493"/>
                                        </p:tgtEl>
                                        <p:attrNameLst>
                                          <p:attrName>style.visibility</p:attrName>
                                        </p:attrNameLst>
                                      </p:cBhvr>
                                      <p:to>
                                        <p:strVal val="visible"/>
                                      </p:to>
                                    </p:set>
                                    <p:animEffect transition="in" filter="fade">
                                      <p:cBhvr>
                                        <p:cTn id="28" dur="1000"/>
                                        <p:tgtEl>
                                          <p:spTgt spid="148493"/>
                                        </p:tgtEl>
                                      </p:cBhvr>
                                    </p:animEffect>
                                    <p:anim calcmode="lin" valueType="num">
                                      <p:cBhvr>
                                        <p:cTn id="29" dur="1000" fill="hold"/>
                                        <p:tgtEl>
                                          <p:spTgt spid="148493"/>
                                        </p:tgtEl>
                                        <p:attrNameLst>
                                          <p:attrName>ppt_x</p:attrName>
                                        </p:attrNameLst>
                                      </p:cBhvr>
                                      <p:tavLst>
                                        <p:tav tm="0">
                                          <p:val>
                                            <p:strVal val="#ppt_x"/>
                                          </p:val>
                                        </p:tav>
                                        <p:tav tm="100000">
                                          <p:val>
                                            <p:strVal val="#ppt_x"/>
                                          </p:val>
                                        </p:tav>
                                      </p:tavLst>
                                    </p:anim>
                                    <p:anim calcmode="lin" valueType="num">
                                      <p:cBhvr>
                                        <p:cTn id="30" dur="1000" fill="hold"/>
                                        <p:tgtEl>
                                          <p:spTgt spid="14849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8494"/>
                                        </p:tgtEl>
                                        <p:attrNameLst>
                                          <p:attrName>style.visibility</p:attrName>
                                        </p:attrNameLst>
                                      </p:cBhvr>
                                      <p:to>
                                        <p:strVal val="visible"/>
                                      </p:to>
                                    </p:set>
                                    <p:animEffect transition="in" filter="fade">
                                      <p:cBhvr>
                                        <p:cTn id="35" dur="1000"/>
                                        <p:tgtEl>
                                          <p:spTgt spid="148494"/>
                                        </p:tgtEl>
                                      </p:cBhvr>
                                    </p:animEffect>
                                    <p:anim calcmode="lin" valueType="num">
                                      <p:cBhvr>
                                        <p:cTn id="36" dur="1000" fill="hold"/>
                                        <p:tgtEl>
                                          <p:spTgt spid="148494"/>
                                        </p:tgtEl>
                                        <p:attrNameLst>
                                          <p:attrName>ppt_x</p:attrName>
                                        </p:attrNameLst>
                                      </p:cBhvr>
                                      <p:tavLst>
                                        <p:tav tm="0">
                                          <p:val>
                                            <p:strVal val="#ppt_x"/>
                                          </p:val>
                                        </p:tav>
                                        <p:tav tm="100000">
                                          <p:val>
                                            <p:strVal val="#ppt_x"/>
                                          </p:val>
                                        </p:tav>
                                      </p:tavLst>
                                    </p:anim>
                                    <p:anim calcmode="lin" valueType="num">
                                      <p:cBhvr>
                                        <p:cTn id="37" dur="1000" fill="hold"/>
                                        <p:tgtEl>
                                          <p:spTgt spid="148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2" grpId="0"/>
      <p:bldP spid="148493" grpId="0"/>
      <p:bldP spid="148494" grpId="0"/>
      <p:bldP spid="148500" grpId="0"/>
      <p:bldP spid="1485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19" name="Rectangle 3"/>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0" name="Rectangle 4"/>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1" name="Rectangle 5"/>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2" name="Rectangle 6"/>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3" name="Rectangle 7"/>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4" name="Rectangle 8"/>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5" name="Rectangle 9"/>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4826" name="Rectangle 10"/>
          <p:cNvSpPr>
            <a:spLocks noRot="1" noChangeArrowheads="1"/>
          </p:cNvSpPr>
          <p:nvPr/>
        </p:nvSpPr>
        <p:spPr bwMode="auto">
          <a:xfrm>
            <a:off x="304800" y="-76200"/>
            <a:ext cx="7772400" cy="612775"/>
          </a:xfrm>
          <a:prstGeom prst="rect">
            <a:avLst/>
          </a:prstGeom>
          <a:noFill/>
          <a:ln w="9525">
            <a:noFill/>
            <a:miter lim="800000"/>
            <a:headEnd/>
            <a:tailEnd/>
          </a:ln>
          <a:effectLst/>
        </p:spPr>
        <p:txBody>
          <a:bodyPr anchor="ctr"/>
          <a:lstStyle/>
          <a:p>
            <a:pPr algn="ctr"/>
            <a:endParaRPr lang="vi-VN" sz="2800" b="1"/>
          </a:p>
        </p:txBody>
      </p:sp>
      <p:sp>
        <p:nvSpPr>
          <p:cNvPr id="34827" name="Rectangle 11"/>
          <p:cNvSpPr>
            <a:spLocks noChangeArrowheads="1"/>
          </p:cNvSpPr>
          <p:nvPr/>
        </p:nvSpPr>
        <p:spPr bwMode="auto">
          <a:xfrm>
            <a:off x="3200400" y="381000"/>
            <a:ext cx="1600200" cy="612775"/>
          </a:xfrm>
          <a:prstGeom prst="rect">
            <a:avLst/>
          </a:prstGeom>
          <a:noFill/>
          <a:ln w="9525">
            <a:noFill/>
            <a:miter lim="800000"/>
            <a:headEnd/>
            <a:tailEnd/>
          </a:ln>
          <a:effectLst/>
        </p:spPr>
        <p:txBody>
          <a:bodyPr anchor="ctr"/>
          <a:lstStyle/>
          <a:p>
            <a:pPr algn="ctr"/>
            <a:endParaRPr lang="vi-VN" sz="2800" b="1">
              <a:solidFill>
                <a:srgbClr val="FF3300"/>
              </a:solidFill>
            </a:endParaRPr>
          </a:p>
        </p:txBody>
      </p:sp>
      <p:sp>
        <p:nvSpPr>
          <p:cNvPr id="148495" name="Rectangle 15"/>
          <p:cNvSpPr>
            <a:spLocks noChangeArrowheads="1"/>
          </p:cNvSpPr>
          <p:nvPr/>
        </p:nvSpPr>
        <p:spPr bwMode="auto">
          <a:xfrm>
            <a:off x="155575" y="993775"/>
            <a:ext cx="9029700" cy="1216025"/>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1428: </a:t>
            </a:r>
            <a:r>
              <a:rPr lang="en-US" sz="4000" b="1"/>
              <a:t>Lê Lợi đổi tên là thành  Đông Kinh</a:t>
            </a:r>
          </a:p>
        </p:txBody>
      </p:sp>
      <p:sp>
        <p:nvSpPr>
          <p:cNvPr id="148496" name="Rectangle 16"/>
          <p:cNvSpPr>
            <a:spLocks noChangeArrowheads="1"/>
          </p:cNvSpPr>
          <p:nvPr/>
        </p:nvSpPr>
        <p:spPr bwMode="auto">
          <a:xfrm>
            <a:off x="134938" y="2362200"/>
            <a:ext cx="9009062" cy="9144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1831 : </a:t>
            </a:r>
            <a:r>
              <a:rPr lang="en-US" sz="4000" b="1"/>
              <a:t>Minh Mạng lập tỉnh Hà Nội</a:t>
            </a:r>
          </a:p>
        </p:txBody>
      </p:sp>
      <p:sp>
        <p:nvSpPr>
          <p:cNvPr id="148497" name="Rectangle 17"/>
          <p:cNvSpPr>
            <a:spLocks noChangeArrowheads="1"/>
          </p:cNvSpPr>
          <p:nvPr/>
        </p:nvSpPr>
        <p:spPr bwMode="auto">
          <a:xfrm>
            <a:off x="131763" y="3276600"/>
            <a:ext cx="9144000" cy="990600"/>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1888</a:t>
            </a:r>
            <a:r>
              <a:rPr lang="en-US" sz="4000" b="1"/>
              <a:t>: Tổng thống Pháp ra sắc lệnh thành lập thành phố</a:t>
            </a:r>
            <a:r>
              <a:rPr lang="en-US" sz="4000" b="1">
                <a:solidFill>
                  <a:srgbClr val="CC0000"/>
                </a:solidFill>
              </a:rPr>
              <a:t> </a:t>
            </a:r>
            <a:r>
              <a:rPr lang="en-US" sz="4000" b="1"/>
              <a:t>Hà Nội</a:t>
            </a:r>
          </a:p>
        </p:txBody>
      </p:sp>
      <p:sp>
        <p:nvSpPr>
          <p:cNvPr id="148498" name="Rectangle 18"/>
          <p:cNvSpPr>
            <a:spLocks noChangeArrowheads="1"/>
          </p:cNvSpPr>
          <p:nvPr/>
        </p:nvSpPr>
        <p:spPr bwMode="auto">
          <a:xfrm>
            <a:off x="90488" y="4687888"/>
            <a:ext cx="8686800" cy="1719262"/>
          </a:xfrm>
          <a:prstGeom prst="rect">
            <a:avLst/>
          </a:prstGeom>
          <a:noFill/>
          <a:ln w="9525">
            <a:noFill/>
            <a:miter lim="800000"/>
            <a:headEnd/>
            <a:tailEnd/>
          </a:ln>
          <a:effectLst/>
        </p:spPr>
        <p:txBody>
          <a:bodyPr anchor="ctr"/>
          <a:lstStyle/>
          <a:p>
            <a:r>
              <a:rPr lang="en-US" sz="4000" b="1"/>
              <a:t> </a:t>
            </a:r>
            <a:r>
              <a:rPr lang="en-US" sz="4000" b="1">
                <a:solidFill>
                  <a:srgbClr val="FF0000"/>
                </a:solidFill>
              </a:rPr>
              <a:t>Năm 1946</a:t>
            </a:r>
            <a:r>
              <a:rPr lang="en-US" sz="4000" b="1"/>
              <a:t>: Quốc hội xác định Hà Nội là Thủ đô của nước Việt Nam dân chủ cộng hòa.</a:t>
            </a:r>
          </a:p>
        </p:txBody>
      </p:sp>
      <p:sp>
        <p:nvSpPr>
          <p:cNvPr id="34832" name="AutoShape 19"/>
          <p:cNvSpPr>
            <a:spLocks noChangeArrowheads="1"/>
          </p:cNvSpPr>
          <p:nvPr/>
        </p:nvSpPr>
        <p:spPr bwMode="auto">
          <a:xfrm>
            <a:off x="800100" y="230188"/>
            <a:ext cx="7315200" cy="457200"/>
          </a:xfrm>
          <a:prstGeom prst="foldedCorner">
            <a:avLst>
              <a:gd name="adj" fmla="val 12500"/>
            </a:avLst>
          </a:prstGeom>
          <a:solidFill>
            <a:schemeClr val="bg1">
              <a:alpha val="45097"/>
            </a:schemeClr>
          </a:solidFill>
          <a:ln w="9525">
            <a:solidFill>
              <a:schemeClr val="bg1"/>
            </a:solidFill>
            <a:round/>
            <a:headEnd/>
            <a:tailEnd/>
          </a:ln>
        </p:spPr>
        <p:txBody>
          <a:bodyPr wrap="none" anchor="ctr"/>
          <a:lstStyle/>
          <a:p>
            <a:pPr algn="ctr"/>
            <a:r>
              <a:rPr lang="en-US" sz="3600" b="1">
                <a:solidFill>
                  <a:srgbClr val="FF0000"/>
                </a:solidFill>
              </a:rPr>
              <a:t>Các tên gọi của Thăng Long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8495"/>
                                        </p:tgtEl>
                                        <p:attrNameLst>
                                          <p:attrName>style.visibility</p:attrName>
                                        </p:attrNameLst>
                                      </p:cBhvr>
                                      <p:to>
                                        <p:strVal val="visible"/>
                                      </p:to>
                                    </p:set>
                                    <p:animEffect transition="in" filter="fade">
                                      <p:cBhvr>
                                        <p:cTn id="7" dur="1000"/>
                                        <p:tgtEl>
                                          <p:spTgt spid="148495"/>
                                        </p:tgtEl>
                                      </p:cBhvr>
                                    </p:animEffect>
                                    <p:anim calcmode="lin" valueType="num">
                                      <p:cBhvr>
                                        <p:cTn id="8" dur="1000" fill="hold"/>
                                        <p:tgtEl>
                                          <p:spTgt spid="148495"/>
                                        </p:tgtEl>
                                        <p:attrNameLst>
                                          <p:attrName>ppt_x</p:attrName>
                                        </p:attrNameLst>
                                      </p:cBhvr>
                                      <p:tavLst>
                                        <p:tav tm="0">
                                          <p:val>
                                            <p:strVal val="#ppt_x"/>
                                          </p:val>
                                        </p:tav>
                                        <p:tav tm="100000">
                                          <p:val>
                                            <p:strVal val="#ppt_x"/>
                                          </p:val>
                                        </p:tav>
                                      </p:tavLst>
                                    </p:anim>
                                    <p:anim calcmode="lin" valueType="num">
                                      <p:cBhvr>
                                        <p:cTn id="9" dur="1000" fill="hold"/>
                                        <p:tgtEl>
                                          <p:spTgt spid="14849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8496"/>
                                        </p:tgtEl>
                                        <p:attrNameLst>
                                          <p:attrName>style.visibility</p:attrName>
                                        </p:attrNameLst>
                                      </p:cBhvr>
                                      <p:to>
                                        <p:strVal val="visible"/>
                                      </p:to>
                                    </p:set>
                                    <p:animEffect transition="in" filter="fade">
                                      <p:cBhvr>
                                        <p:cTn id="14" dur="1000"/>
                                        <p:tgtEl>
                                          <p:spTgt spid="148496"/>
                                        </p:tgtEl>
                                      </p:cBhvr>
                                    </p:animEffect>
                                    <p:anim calcmode="lin" valueType="num">
                                      <p:cBhvr>
                                        <p:cTn id="15" dur="1000" fill="hold"/>
                                        <p:tgtEl>
                                          <p:spTgt spid="148496"/>
                                        </p:tgtEl>
                                        <p:attrNameLst>
                                          <p:attrName>ppt_x</p:attrName>
                                        </p:attrNameLst>
                                      </p:cBhvr>
                                      <p:tavLst>
                                        <p:tav tm="0">
                                          <p:val>
                                            <p:strVal val="#ppt_x"/>
                                          </p:val>
                                        </p:tav>
                                        <p:tav tm="100000">
                                          <p:val>
                                            <p:strVal val="#ppt_x"/>
                                          </p:val>
                                        </p:tav>
                                      </p:tavLst>
                                    </p:anim>
                                    <p:anim calcmode="lin" valueType="num">
                                      <p:cBhvr>
                                        <p:cTn id="16" dur="1000" fill="hold"/>
                                        <p:tgtEl>
                                          <p:spTgt spid="14849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48497">
                                            <p:txEl>
                                              <p:pRg st="0" end="0"/>
                                            </p:txEl>
                                          </p:spTgt>
                                        </p:tgtEl>
                                        <p:attrNameLst>
                                          <p:attrName>style.visibility</p:attrName>
                                        </p:attrNameLst>
                                      </p:cBhvr>
                                      <p:to>
                                        <p:strVal val="visible"/>
                                      </p:to>
                                    </p:set>
                                    <p:animEffect transition="in" filter="fade">
                                      <p:cBhvr>
                                        <p:cTn id="21" dur="1000"/>
                                        <p:tgtEl>
                                          <p:spTgt spid="148497">
                                            <p:txEl>
                                              <p:pRg st="0" end="0"/>
                                            </p:txEl>
                                          </p:spTgt>
                                        </p:tgtEl>
                                      </p:cBhvr>
                                    </p:animEffect>
                                    <p:anim calcmode="lin" valueType="num">
                                      <p:cBhvr>
                                        <p:cTn id="22" dur="1000" fill="hold"/>
                                        <p:tgtEl>
                                          <p:spTgt spid="14849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84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8498"/>
                                        </p:tgtEl>
                                        <p:attrNameLst>
                                          <p:attrName>style.visibility</p:attrName>
                                        </p:attrNameLst>
                                      </p:cBhvr>
                                      <p:to>
                                        <p:strVal val="visible"/>
                                      </p:to>
                                    </p:set>
                                    <p:animEffect transition="in" filter="fade">
                                      <p:cBhvr>
                                        <p:cTn id="28" dur="1000"/>
                                        <p:tgtEl>
                                          <p:spTgt spid="148498"/>
                                        </p:tgtEl>
                                      </p:cBhvr>
                                    </p:animEffect>
                                    <p:anim calcmode="lin" valueType="num">
                                      <p:cBhvr>
                                        <p:cTn id="29" dur="1000" fill="hold"/>
                                        <p:tgtEl>
                                          <p:spTgt spid="148498"/>
                                        </p:tgtEl>
                                        <p:attrNameLst>
                                          <p:attrName>ppt_x</p:attrName>
                                        </p:attrNameLst>
                                      </p:cBhvr>
                                      <p:tavLst>
                                        <p:tav tm="0">
                                          <p:val>
                                            <p:strVal val="#ppt_x"/>
                                          </p:val>
                                        </p:tav>
                                        <p:tav tm="100000">
                                          <p:val>
                                            <p:strVal val="#ppt_x"/>
                                          </p:val>
                                        </p:tav>
                                      </p:tavLst>
                                    </p:anim>
                                    <p:anim calcmode="lin" valueType="num">
                                      <p:cBhvr>
                                        <p:cTn id="30" dur="1000" fill="hold"/>
                                        <p:tgtEl>
                                          <p:spTgt spid="1484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5" grpId="0"/>
      <p:bldP spid="148496" grpId="0"/>
      <p:bldP spid="1484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3" name="Rectangle 3"/>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4" name="Rectangle 4"/>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5" name="Rectangle 5"/>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6" name="Rectangle 6"/>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7" name="Rectangle 7"/>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8" name="Rectangle 8"/>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49" name="Rectangle 9"/>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5850" name="Rectangle 10"/>
          <p:cNvSpPr>
            <a:spLocks noRot="1" noChangeArrowheads="1"/>
          </p:cNvSpPr>
          <p:nvPr/>
        </p:nvSpPr>
        <p:spPr bwMode="auto">
          <a:xfrm>
            <a:off x="304800" y="-76200"/>
            <a:ext cx="7772400" cy="612775"/>
          </a:xfrm>
          <a:prstGeom prst="rect">
            <a:avLst/>
          </a:prstGeom>
          <a:noFill/>
          <a:ln w="9525">
            <a:noFill/>
            <a:miter lim="800000"/>
            <a:headEnd/>
            <a:tailEnd/>
          </a:ln>
          <a:effectLst/>
        </p:spPr>
        <p:txBody>
          <a:bodyPr anchor="ctr"/>
          <a:lstStyle/>
          <a:p>
            <a:pPr algn="ctr"/>
            <a:endParaRPr lang="vi-VN" sz="2800" b="1"/>
          </a:p>
        </p:txBody>
      </p:sp>
      <p:sp>
        <p:nvSpPr>
          <p:cNvPr id="35851" name="Rectangle 11"/>
          <p:cNvSpPr>
            <a:spLocks noChangeArrowheads="1"/>
          </p:cNvSpPr>
          <p:nvPr/>
        </p:nvSpPr>
        <p:spPr bwMode="auto">
          <a:xfrm>
            <a:off x="3200400" y="381000"/>
            <a:ext cx="1600200" cy="612775"/>
          </a:xfrm>
          <a:prstGeom prst="rect">
            <a:avLst/>
          </a:prstGeom>
          <a:noFill/>
          <a:ln w="9525">
            <a:noFill/>
            <a:miter lim="800000"/>
            <a:headEnd/>
            <a:tailEnd/>
          </a:ln>
          <a:effectLst/>
        </p:spPr>
        <p:txBody>
          <a:bodyPr anchor="ctr"/>
          <a:lstStyle/>
          <a:p>
            <a:pPr algn="ctr"/>
            <a:endParaRPr lang="vi-VN" sz="2800" b="1">
              <a:solidFill>
                <a:srgbClr val="FF3300"/>
              </a:solidFill>
            </a:endParaRPr>
          </a:p>
        </p:txBody>
      </p:sp>
      <p:sp>
        <p:nvSpPr>
          <p:cNvPr id="35852" name="Rectangle 12"/>
          <p:cNvSpPr>
            <a:spLocks noChangeArrowheads="1"/>
          </p:cNvSpPr>
          <p:nvPr/>
        </p:nvSpPr>
        <p:spPr bwMode="auto">
          <a:xfrm>
            <a:off x="95250" y="1619250"/>
            <a:ext cx="8839200" cy="11430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1010</a:t>
            </a:r>
            <a:r>
              <a:rPr lang="en-US" sz="2400" b="1"/>
              <a:t>: Lý Thái Tổ dời đô về Đại La </a:t>
            </a:r>
            <a:r>
              <a:rPr lang="en-US" sz="2400" b="1">
                <a:sym typeface="Wingdings 3" pitchFamily="18" charset="2"/>
              </a:rPr>
              <a:t>đặt tên là</a:t>
            </a:r>
            <a:r>
              <a:rPr lang="en-US" sz="2400" b="1"/>
              <a:t> Thăng Long</a:t>
            </a:r>
          </a:p>
        </p:txBody>
      </p:sp>
      <p:sp>
        <p:nvSpPr>
          <p:cNvPr id="35853" name="Rectangle 13"/>
          <p:cNvSpPr>
            <a:spLocks noChangeArrowheads="1"/>
          </p:cNvSpPr>
          <p:nvPr/>
        </p:nvSpPr>
        <p:spPr bwMode="auto">
          <a:xfrm>
            <a:off x="131763" y="2579688"/>
            <a:ext cx="7467600" cy="6096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1397</a:t>
            </a:r>
            <a:r>
              <a:rPr lang="en-US" sz="2400" b="1"/>
              <a:t>: Hồ Quí Ly đổi tên là thành  Đông Đô</a:t>
            </a:r>
          </a:p>
        </p:txBody>
      </p:sp>
      <p:sp>
        <p:nvSpPr>
          <p:cNvPr id="35854" name="Rectangle 14"/>
          <p:cNvSpPr>
            <a:spLocks noChangeArrowheads="1"/>
          </p:cNvSpPr>
          <p:nvPr/>
        </p:nvSpPr>
        <p:spPr bwMode="auto">
          <a:xfrm>
            <a:off x="111125" y="3200400"/>
            <a:ext cx="4953000" cy="6096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1407</a:t>
            </a:r>
            <a:r>
              <a:rPr lang="en-US" sz="2400" b="1"/>
              <a:t>:  Thành  Đông Quan </a:t>
            </a:r>
          </a:p>
        </p:txBody>
      </p:sp>
      <p:sp>
        <p:nvSpPr>
          <p:cNvPr id="35855" name="Rectangle 15"/>
          <p:cNvSpPr>
            <a:spLocks noChangeArrowheads="1"/>
          </p:cNvSpPr>
          <p:nvPr/>
        </p:nvSpPr>
        <p:spPr bwMode="auto">
          <a:xfrm>
            <a:off x="152400" y="3657600"/>
            <a:ext cx="6781800" cy="8382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1428</a:t>
            </a:r>
            <a:r>
              <a:rPr lang="en-US" sz="2400" b="1"/>
              <a:t>: Lê Lợi đổi tên là thành  Đông Kinh</a:t>
            </a:r>
          </a:p>
        </p:txBody>
      </p:sp>
      <p:sp>
        <p:nvSpPr>
          <p:cNvPr id="35856" name="Rectangle 16"/>
          <p:cNvSpPr>
            <a:spLocks noChangeArrowheads="1"/>
          </p:cNvSpPr>
          <p:nvPr/>
        </p:nvSpPr>
        <p:spPr bwMode="auto">
          <a:xfrm>
            <a:off x="152400" y="4343400"/>
            <a:ext cx="6553200" cy="5334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1831</a:t>
            </a:r>
            <a:r>
              <a:rPr lang="en-US" sz="2400" b="1"/>
              <a:t> : Minh Mạng lập tỉnh Hà Nội</a:t>
            </a:r>
          </a:p>
        </p:txBody>
      </p:sp>
      <p:sp>
        <p:nvSpPr>
          <p:cNvPr id="35857" name="Rectangle 17"/>
          <p:cNvSpPr>
            <a:spLocks noChangeArrowheads="1"/>
          </p:cNvSpPr>
          <p:nvPr/>
        </p:nvSpPr>
        <p:spPr bwMode="auto">
          <a:xfrm>
            <a:off x="152400" y="5105400"/>
            <a:ext cx="9144000" cy="4572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1888</a:t>
            </a:r>
            <a:r>
              <a:rPr lang="en-US" sz="2400" b="1"/>
              <a:t>: Tổng thống Pháp ra sắc lệnh thành lập thành phố</a:t>
            </a:r>
            <a:r>
              <a:rPr lang="en-US" sz="2400" b="1">
                <a:solidFill>
                  <a:srgbClr val="CC0000"/>
                </a:solidFill>
              </a:rPr>
              <a:t> </a:t>
            </a:r>
            <a:r>
              <a:rPr lang="en-US" sz="2400" b="1"/>
              <a:t>Hà Nội</a:t>
            </a:r>
          </a:p>
        </p:txBody>
      </p:sp>
      <p:sp>
        <p:nvSpPr>
          <p:cNvPr id="35858" name="Rectangle 18"/>
          <p:cNvSpPr>
            <a:spLocks noChangeArrowheads="1"/>
          </p:cNvSpPr>
          <p:nvPr/>
        </p:nvSpPr>
        <p:spPr bwMode="auto">
          <a:xfrm>
            <a:off x="152400" y="5648325"/>
            <a:ext cx="8686800" cy="9906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1946</a:t>
            </a:r>
            <a:r>
              <a:rPr lang="en-US" sz="2400" b="1"/>
              <a:t>: Quốc hội xác định Hà Nội là Thủ đô của nước Việt Nam dân chủ cộng hòa.</a:t>
            </a:r>
          </a:p>
        </p:txBody>
      </p:sp>
      <p:sp>
        <p:nvSpPr>
          <p:cNvPr id="35859" name="AutoShape 19"/>
          <p:cNvSpPr>
            <a:spLocks noChangeArrowheads="1"/>
          </p:cNvSpPr>
          <p:nvPr/>
        </p:nvSpPr>
        <p:spPr bwMode="auto">
          <a:xfrm>
            <a:off x="990600" y="304800"/>
            <a:ext cx="7315200" cy="457200"/>
          </a:xfrm>
          <a:prstGeom prst="foldedCorner">
            <a:avLst>
              <a:gd name="adj" fmla="val 12500"/>
            </a:avLst>
          </a:prstGeom>
          <a:solidFill>
            <a:schemeClr val="bg1">
              <a:alpha val="45097"/>
            </a:schemeClr>
          </a:solidFill>
          <a:ln w="9525">
            <a:solidFill>
              <a:schemeClr val="bg1"/>
            </a:solidFill>
            <a:round/>
            <a:headEnd/>
            <a:tailEnd/>
          </a:ln>
        </p:spPr>
        <p:txBody>
          <a:bodyPr wrap="none" anchor="ctr"/>
          <a:lstStyle/>
          <a:p>
            <a:pPr algn="ctr"/>
            <a:r>
              <a:rPr lang="en-US" sz="4000" b="1">
                <a:solidFill>
                  <a:srgbClr val="FF0000"/>
                </a:solidFill>
              </a:rPr>
              <a:t>Các tên gọi của Thăng Long</a:t>
            </a:r>
          </a:p>
        </p:txBody>
      </p:sp>
      <p:sp>
        <p:nvSpPr>
          <p:cNvPr id="35860" name="Rectangle 20"/>
          <p:cNvSpPr>
            <a:spLocks noChangeArrowheads="1"/>
          </p:cNvSpPr>
          <p:nvPr/>
        </p:nvSpPr>
        <p:spPr bwMode="auto">
          <a:xfrm>
            <a:off x="228600" y="762000"/>
            <a:ext cx="8534400" cy="7620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454 - 456</a:t>
            </a:r>
            <a:r>
              <a:rPr lang="en-US" sz="2400" b="1"/>
              <a:t>: Thời Bắc thuộc thành lập huyện Tống Bình</a:t>
            </a:r>
            <a:endParaRPr lang="en-US" sz="2400" b="1">
              <a:solidFill>
                <a:srgbClr val="CC0000"/>
              </a:solidFill>
            </a:endParaRPr>
          </a:p>
        </p:txBody>
      </p:sp>
      <p:sp>
        <p:nvSpPr>
          <p:cNvPr id="35861" name="Rectangle 21"/>
          <p:cNvSpPr>
            <a:spLocks noChangeArrowheads="1"/>
          </p:cNvSpPr>
          <p:nvPr/>
        </p:nvSpPr>
        <p:spPr bwMode="auto">
          <a:xfrm>
            <a:off x="228600" y="1219200"/>
            <a:ext cx="7924800" cy="762000"/>
          </a:xfrm>
          <a:prstGeom prst="rect">
            <a:avLst/>
          </a:prstGeom>
          <a:noFill/>
          <a:ln w="9525">
            <a:noFill/>
            <a:miter lim="800000"/>
            <a:headEnd/>
            <a:tailEnd/>
          </a:ln>
          <a:effectLst/>
        </p:spPr>
        <p:txBody>
          <a:bodyPr anchor="ctr"/>
          <a:lstStyle/>
          <a:p>
            <a:r>
              <a:rPr lang="en-US" sz="2400" b="1"/>
              <a:t> </a:t>
            </a:r>
            <a:r>
              <a:rPr lang="en-US" sz="2400" b="1">
                <a:solidFill>
                  <a:srgbClr val="003300"/>
                </a:solidFill>
              </a:rPr>
              <a:t>Năm 866: </a:t>
            </a:r>
            <a:r>
              <a:rPr lang="en-US" sz="2400" b="1"/>
              <a:t>Cao Biền xây thành Đại La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81000" y="990600"/>
            <a:ext cx="8534400" cy="5508625"/>
          </a:xfrm>
          <a:prstGeom prst="rect">
            <a:avLst/>
          </a:prstGeom>
          <a:noFill/>
          <a:ln w="9525">
            <a:noFill/>
            <a:miter lim="800000"/>
            <a:headEnd/>
            <a:tailEnd/>
          </a:ln>
        </p:spPr>
        <p:txBody>
          <a:bodyPr>
            <a:spAutoFit/>
          </a:bodyPr>
          <a:lstStyle/>
          <a:p>
            <a:r>
              <a:rPr lang="en-US" sz="4400" b="1">
                <a:solidFill>
                  <a:srgbClr val="0000FF"/>
                </a:solidFill>
              </a:rPr>
              <a:t>Được tôn lên làm vua, Lý Công Uẩn (Lý Thái Tổ) dời kinh đô ra Đại La  và đổi tên là Thăng Long. Sau đó Lý Thánh Tông đổi tên nước là Đại Việt.</a:t>
            </a:r>
          </a:p>
          <a:p>
            <a:r>
              <a:rPr lang="en-US" sz="4400" b="1">
                <a:solidFill>
                  <a:srgbClr val="0000FF"/>
                </a:solidFill>
              </a:rPr>
              <a:t>Thăng Long có nhiều lâu đài, cung điện, đền chùa. Dân cư tụ họp về Thăng Long ngày một đông. </a:t>
            </a:r>
          </a:p>
        </p:txBody>
      </p:sp>
      <p:sp>
        <p:nvSpPr>
          <p:cNvPr id="3" name="Rectangle 2"/>
          <p:cNvSpPr>
            <a:spLocks noChangeArrowheads="1"/>
          </p:cNvSpPr>
          <p:nvPr/>
        </p:nvSpPr>
        <p:spPr bwMode="auto">
          <a:xfrm>
            <a:off x="2971800" y="214313"/>
            <a:ext cx="2895600" cy="769937"/>
          </a:xfrm>
          <a:prstGeom prst="rect">
            <a:avLst/>
          </a:prstGeom>
          <a:noFill/>
          <a:ln w="9525">
            <a:noFill/>
            <a:miter lim="800000"/>
            <a:headEnd/>
            <a:tailEnd/>
          </a:ln>
        </p:spPr>
        <p:txBody>
          <a:bodyPr>
            <a:spAutoFit/>
          </a:bodyPr>
          <a:lstStyle/>
          <a:p>
            <a:r>
              <a:rPr lang="en-US" sz="4400" b="1">
                <a:solidFill>
                  <a:srgbClr val="FF0000"/>
                </a:solidFill>
              </a:rPr>
              <a:t>GHI NHỚ </a:t>
            </a:r>
            <a:endParaRPr lang="en-US" sz="4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1" name="Rectangle 3"/>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2" name="Rectangle 4"/>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3" name="Rectangle 5"/>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4" name="Rectangle 6"/>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5" name="Rectangle 7"/>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6" name="Rectangle 8"/>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7" name="Rectangle 9"/>
          <p:cNvSpPr>
            <a:spLocks noChangeArrowheads="1"/>
          </p:cNvSpPr>
          <p:nvPr/>
        </p:nvSpPr>
        <p:spPr bwMode="auto">
          <a:xfrm>
            <a:off x="3429000" y="-312738"/>
            <a:ext cx="1646238" cy="0"/>
          </a:xfrm>
          <a:prstGeom prst="rect">
            <a:avLst/>
          </a:prstGeom>
          <a:noFill/>
          <a:ln w="9525">
            <a:noFill/>
            <a:miter lim="800000"/>
            <a:headEnd/>
            <a:tailEnd/>
          </a:ln>
          <a:effectLst/>
        </p:spPr>
        <p:txBody>
          <a:bodyPr wrap="none" anchor="ctr">
            <a:spAutoFit/>
          </a:bodyPr>
          <a:lstStyle/>
          <a:p>
            <a:endParaRPr lang="vi-VN"/>
          </a:p>
        </p:txBody>
      </p:sp>
      <p:sp>
        <p:nvSpPr>
          <p:cNvPr id="37898" name="Rectangle 10"/>
          <p:cNvSpPr>
            <a:spLocks noRot="1" noChangeArrowheads="1"/>
          </p:cNvSpPr>
          <p:nvPr/>
        </p:nvSpPr>
        <p:spPr bwMode="auto">
          <a:xfrm>
            <a:off x="304800" y="-76200"/>
            <a:ext cx="7772400" cy="612775"/>
          </a:xfrm>
          <a:prstGeom prst="rect">
            <a:avLst/>
          </a:prstGeom>
          <a:noFill/>
          <a:ln w="9525">
            <a:noFill/>
            <a:miter lim="800000"/>
            <a:headEnd/>
            <a:tailEnd/>
          </a:ln>
          <a:effectLst/>
        </p:spPr>
        <p:txBody>
          <a:bodyPr anchor="ctr"/>
          <a:lstStyle/>
          <a:p>
            <a:pPr algn="ctr"/>
            <a:endParaRPr lang="vi-VN" sz="2800" b="1"/>
          </a:p>
        </p:txBody>
      </p:sp>
      <p:sp>
        <p:nvSpPr>
          <p:cNvPr id="37899" name="Rectangle 11"/>
          <p:cNvSpPr>
            <a:spLocks noChangeArrowheads="1"/>
          </p:cNvSpPr>
          <p:nvPr/>
        </p:nvSpPr>
        <p:spPr bwMode="auto">
          <a:xfrm>
            <a:off x="3200400" y="381000"/>
            <a:ext cx="1600200" cy="612775"/>
          </a:xfrm>
          <a:prstGeom prst="rect">
            <a:avLst/>
          </a:prstGeom>
          <a:noFill/>
          <a:ln w="9525">
            <a:noFill/>
            <a:miter lim="800000"/>
            <a:headEnd/>
            <a:tailEnd/>
          </a:ln>
          <a:effectLst/>
        </p:spPr>
        <p:txBody>
          <a:bodyPr anchor="ctr"/>
          <a:lstStyle/>
          <a:p>
            <a:pPr algn="ctr"/>
            <a:endParaRPr lang="vi-VN" sz="2800" b="1">
              <a:solidFill>
                <a:srgbClr val="FF3300"/>
              </a:solidFill>
            </a:endParaRPr>
          </a:p>
        </p:txBody>
      </p:sp>
      <p:sp>
        <p:nvSpPr>
          <p:cNvPr id="186405" name="Rectangle 37"/>
          <p:cNvSpPr>
            <a:spLocks noChangeArrowheads="1"/>
          </p:cNvSpPr>
          <p:nvPr/>
        </p:nvSpPr>
        <p:spPr bwMode="auto">
          <a:xfrm>
            <a:off x="4505325" y="1838325"/>
            <a:ext cx="2886075" cy="647700"/>
          </a:xfrm>
          <a:prstGeom prst="rect">
            <a:avLst/>
          </a:prstGeom>
          <a:solidFill>
            <a:schemeClr val="bg1"/>
          </a:solidFill>
          <a:ln w="9525">
            <a:solidFill>
              <a:srgbClr val="FFFF99"/>
            </a:solidFill>
            <a:miter lim="800000"/>
            <a:headEnd/>
            <a:tailEnd/>
          </a:ln>
          <a:effectLst/>
        </p:spPr>
        <p:txBody>
          <a:bodyPr anchor="ctr">
            <a:spAutoFit/>
          </a:bodyPr>
          <a:lstStyle/>
          <a:p>
            <a:r>
              <a:rPr lang="en-US" sz="3600" b="1">
                <a:solidFill>
                  <a:srgbClr val="FF0000"/>
                </a:solidFill>
                <a:ea typeface="Times New Roman" pitchFamily="18" charset="0"/>
                <a:cs typeface="Arial" pitchFamily="34" charset="0"/>
              </a:rPr>
              <a:t>Lý Công Uẩn</a:t>
            </a:r>
          </a:p>
        </p:txBody>
      </p:sp>
      <p:sp>
        <p:nvSpPr>
          <p:cNvPr id="186406" name="Rectangle 38"/>
          <p:cNvSpPr>
            <a:spLocks noChangeArrowheads="1"/>
          </p:cNvSpPr>
          <p:nvPr/>
        </p:nvSpPr>
        <p:spPr bwMode="auto">
          <a:xfrm>
            <a:off x="4951413" y="2286000"/>
            <a:ext cx="1587500" cy="646113"/>
          </a:xfrm>
          <a:prstGeom prst="rect">
            <a:avLst/>
          </a:prstGeom>
          <a:solidFill>
            <a:schemeClr val="bg1"/>
          </a:solidFill>
          <a:ln w="9525">
            <a:solidFill>
              <a:srgbClr val="FFFF99"/>
            </a:solidFill>
            <a:miter lim="800000"/>
            <a:headEnd/>
            <a:tailEnd/>
          </a:ln>
          <a:effectLst/>
        </p:spPr>
        <p:txBody>
          <a:bodyPr anchor="ctr">
            <a:spAutoFit/>
          </a:bodyPr>
          <a:lstStyle/>
          <a:p>
            <a:r>
              <a:rPr lang="en-US" sz="3600" b="1">
                <a:solidFill>
                  <a:srgbClr val="FF0000"/>
                </a:solidFill>
                <a:ea typeface="Times New Roman" pitchFamily="18" charset="0"/>
                <a:cs typeface="Arial" pitchFamily="34" charset="0"/>
              </a:rPr>
              <a:t>Đại La</a:t>
            </a:r>
          </a:p>
        </p:txBody>
      </p:sp>
      <p:sp>
        <p:nvSpPr>
          <p:cNvPr id="186408" name="Rectangle 40"/>
          <p:cNvSpPr>
            <a:spLocks noChangeArrowheads="1"/>
          </p:cNvSpPr>
          <p:nvPr/>
        </p:nvSpPr>
        <p:spPr bwMode="auto">
          <a:xfrm>
            <a:off x="582613" y="2922588"/>
            <a:ext cx="2617787" cy="646112"/>
          </a:xfrm>
          <a:prstGeom prst="rect">
            <a:avLst/>
          </a:prstGeom>
          <a:solidFill>
            <a:schemeClr val="bg1"/>
          </a:solidFill>
          <a:ln w="9525">
            <a:solidFill>
              <a:srgbClr val="FFFF99"/>
            </a:solidFill>
            <a:miter lim="800000"/>
            <a:headEnd/>
            <a:tailEnd/>
          </a:ln>
          <a:effectLst/>
        </p:spPr>
        <p:txBody>
          <a:bodyPr anchor="ctr">
            <a:spAutoFit/>
          </a:bodyPr>
          <a:lstStyle/>
          <a:p>
            <a:r>
              <a:rPr lang="en-US" sz="3600" b="1">
                <a:solidFill>
                  <a:srgbClr val="FF0000"/>
                </a:solidFill>
                <a:ea typeface="Times New Roman" pitchFamily="18" charset="0"/>
                <a:cs typeface="Arial" pitchFamily="34" charset="0"/>
              </a:rPr>
              <a:t>Thăng Long</a:t>
            </a:r>
          </a:p>
        </p:txBody>
      </p:sp>
      <p:sp>
        <p:nvSpPr>
          <p:cNvPr id="186409" name="Rectangle 41"/>
          <p:cNvSpPr>
            <a:spLocks noChangeArrowheads="1"/>
          </p:cNvSpPr>
          <p:nvPr/>
        </p:nvSpPr>
        <p:spPr bwMode="auto">
          <a:xfrm>
            <a:off x="4618038" y="2922588"/>
            <a:ext cx="3124200" cy="585787"/>
          </a:xfrm>
          <a:prstGeom prst="rect">
            <a:avLst/>
          </a:prstGeom>
          <a:solidFill>
            <a:schemeClr val="bg1"/>
          </a:solidFill>
          <a:ln w="9525">
            <a:solidFill>
              <a:srgbClr val="FFFF99"/>
            </a:solidFill>
            <a:miter lim="800000"/>
            <a:headEnd/>
            <a:tailEnd/>
          </a:ln>
          <a:effectLst/>
        </p:spPr>
        <p:txBody>
          <a:bodyPr anchor="ctr">
            <a:spAutoFit/>
          </a:bodyPr>
          <a:lstStyle/>
          <a:p>
            <a:r>
              <a:rPr lang="en-US" sz="3200" b="1">
                <a:solidFill>
                  <a:srgbClr val="FF0000"/>
                </a:solidFill>
                <a:ea typeface="Times New Roman" pitchFamily="18" charset="0"/>
                <a:cs typeface="Arial" pitchFamily="34" charset="0"/>
              </a:rPr>
              <a:t>Lý Thánh Tông</a:t>
            </a:r>
          </a:p>
        </p:txBody>
      </p:sp>
      <p:sp>
        <p:nvSpPr>
          <p:cNvPr id="186410" name="Rectangle 42"/>
          <p:cNvSpPr>
            <a:spLocks noChangeArrowheads="1"/>
          </p:cNvSpPr>
          <p:nvPr/>
        </p:nvSpPr>
        <p:spPr bwMode="auto">
          <a:xfrm>
            <a:off x="2266950" y="3462338"/>
            <a:ext cx="1985963" cy="646112"/>
          </a:xfrm>
          <a:prstGeom prst="rect">
            <a:avLst/>
          </a:prstGeom>
          <a:solidFill>
            <a:schemeClr val="bg1"/>
          </a:solidFill>
          <a:ln w="9525">
            <a:solidFill>
              <a:srgbClr val="FFFF99"/>
            </a:solidFill>
            <a:miter lim="800000"/>
            <a:headEnd/>
            <a:tailEnd/>
          </a:ln>
          <a:effectLst/>
        </p:spPr>
        <p:txBody>
          <a:bodyPr anchor="ctr">
            <a:spAutoFit/>
          </a:bodyPr>
          <a:lstStyle/>
          <a:p>
            <a:r>
              <a:rPr lang="en-US" sz="3600" b="1">
                <a:solidFill>
                  <a:srgbClr val="FF0000"/>
                </a:solidFill>
                <a:ea typeface="Times New Roman" pitchFamily="18" charset="0"/>
                <a:cs typeface="Arial" pitchFamily="34" charset="0"/>
              </a:rPr>
              <a:t>Đại Việt</a:t>
            </a:r>
          </a:p>
        </p:txBody>
      </p:sp>
      <p:sp>
        <p:nvSpPr>
          <p:cNvPr id="186411" name="Rectangle 43"/>
          <p:cNvSpPr>
            <a:spLocks noChangeArrowheads="1"/>
          </p:cNvSpPr>
          <p:nvPr/>
        </p:nvSpPr>
        <p:spPr bwMode="auto">
          <a:xfrm>
            <a:off x="4406900" y="4343400"/>
            <a:ext cx="2159000" cy="830263"/>
          </a:xfrm>
          <a:prstGeom prst="rect">
            <a:avLst/>
          </a:prstGeom>
          <a:solidFill>
            <a:schemeClr val="bg1"/>
          </a:solidFill>
          <a:ln w="9525">
            <a:solidFill>
              <a:srgbClr val="FFFF99"/>
            </a:solidFill>
            <a:miter lim="800000"/>
            <a:headEnd/>
            <a:tailEnd/>
          </a:ln>
          <a:effectLst/>
        </p:spPr>
        <p:txBody>
          <a:bodyPr anchor="ctr">
            <a:spAutoFit/>
          </a:bodyPr>
          <a:lstStyle/>
          <a:p>
            <a:r>
              <a:rPr lang="en-US" sz="4800" b="1">
                <a:solidFill>
                  <a:srgbClr val="FF0000"/>
                </a:solidFill>
                <a:ea typeface="Times New Roman" pitchFamily="18" charset="0"/>
                <a:cs typeface="Arial" pitchFamily="34" charset="0"/>
              </a:rPr>
              <a:t>lâu đài</a:t>
            </a:r>
          </a:p>
        </p:txBody>
      </p:sp>
      <p:sp>
        <p:nvSpPr>
          <p:cNvPr id="186412" name="Rectangle 44"/>
          <p:cNvSpPr>
            <a:spLocks noChangeArrowheads="1"/>
          </p:cNvSpPr>
          <p:nvPr/>
        </p:nvSpPr>
        <p:spPr bwMode="auto">
          <a:xfrm>
            <a:off x="152400" y="5029200"/>
            <a:ext cx="2419350" cy="708025"/>
          </a:xfrm>
          <a:prstGeom prst="rect">
            <a:avLst/>
          </a:prstGeom>
          <a:solidFill>
            <a:schemeClr val="bg1"/>
          </a:solidFill>
          <a:ln w="9525">
            <a:solidFill>
              <a:srgbClr val="FFFF99"/>
            </a:solidFill>
            <a:miter lim="800000"/>
            <a:headEnd/>
            <a:tailEnd/>
          </a:ln>
          <a:effectLst/>
        </p:spPr>
        <p:txBody>
          <a:bodyPr anchor="ctr">
            <a:spAutoFit/>
          </a:bodyPr>
          <a:lstStyle/>
          <a:p>
            <a:r>
              <a:rPr lang="en-US" sz="4000" b="1">
                <a:solidFill>
                  <a:srgbClr val="FF0000"/>
                </a:solidFill>
                <a:ea typeface="Times New Roman" pitchFamily="18" charset="0"/>
                <a:cs typeface="Arial" pitchFamily="34" charset="0"/>
              </a:rPr>
              <a:t>đền chùa</a:t>
            </a:r>
            <a:endParaRPr lang="en-US" sz="4000" b="1">
              <a:ea typeface="Times New Roman" pitchFamily="18" charset="0"/>
              <a:cs typeface="Arial" pitchFamily="34" charset="0"/>
            </a:endParaRPr>
          </a:p>
        </p:txBody>
      </p:sp>
      <p:sp>
        <p:nvSpPr>
          <p:cNvPr id="37907" name="Rectangle 45"/>
          <p:cNvSpPr>
            <a:spLocks noChangeArrowheads="1"/>
          </p:cNvSpPr>
          <p:nvPr/>
        </p:nvSpPr>
        <p:spPr bwMode="auto">
          <a:xfrm>
            <a:off x="93663" y="401638"/>
            <a:ext cx="8993187" cy="954087"/>
          </a:xfrm>
          <a:prstGeom prst="rect">
            <a:avLst/>
          </a:prstGeom>
          <a:noFill/>
          <a:ln w="9525">
            <a:solidFill>
              <a:schemeClr val="bg1"/>
            </a:solidFill>
            <a:miter lim="800000"/>
            <a:headEnd/>
            <a:tailEnd/>
          </a:ln>
          <a:effectLst/>
        </p:spPr>
        <p:txBody>
          <a:bodyPr>
            <a:spAutoFit/>
          </a:bodyPr>
          <a:lstStyle/>
          <a:p>
            <a:pPr algn="ctr"/>
            <a:r>
              <a:rPr lang="en-US" sz="2800" b="1"/>
              <a:t>Điền các từ: </a:t>
            </a:r>
            <a:r>
              <a:rPr lang="en-US" sz="2800" b="1">
                <a:solidFill>
                  <a:srgbClr val="FF0000"/>
                </a:solidFill>
              </a:rPr>
              <a:t>Đại La, Thăng Long, Lý Thánh Tông, Đại Việt, đền chùa, Lý Công Uẩn, lâu đài</a:t>
            </a:r>
            <a:r>
              <a:rPr lang="en-US" sz="2800" b="1"/>
              <a:t> vào chỗ chấm:</a:t>
            </a:r>
          </a:p>
        </p:txBody>
      </p:sp>
      <p:sp>
        <p:nvSpPr>
          <p:cNvPr id="37908" name="Rectangle 1"/>
          <p:cNvSpPr>
            <a:spLocks noChangeArrowheads="1"/>
          </p:cNvSpPr>
          <p:nvPr/>
        </p:nvSpPr>
        <p:spPr bwMode="auto">
          <a:xfrm>
            <a:off x="0" y="1862138"/>
            <a:ext cx="9010650" cy="4524375"/>
          </a:xfrm>
          <a:prstGeom prst="rect">
            <a:avLst/>
          </a:prstGeom>
          <a:noFill/>
          <a:ln w="9525">
            <a:noFill/>
            <a:miter lim="800000"/>
            <a:headEnd/>
            <a:tailEnd/>
          </a:ln>
        </p:spPr>
        <p:txBody>
          <a:bodyPr>
            <a:spAutoFit/>
          </a:bodyPr>
          <a:lstStyle/>
          <a:p>
            <a:r>
              <a:rPr lang="en-US" sz="3600" b="1"/>
              <a:t>Được tôn lên làm vua, …………….   (Lý Thái Tổ) dời kinh đô ra ……....... và đổi tên là…………       Sau đó,……………….đổi tên nước ta là …………..</a:t>
            </a:r>
          </a:p>
          <a:p>
            <a:r>
              <a:rPr lang="en-US" sz="3600" b="1"/>
              <a:t>  </a:t>
            </a:r>
          </a:p>
          <a:p>
            <a:r>
              <a:rPr lang="en-US" sz="3600" b="1"/>
              <a:t>Thăng Long có nhiều……………., cung điện,       ……….... ….Dân cư tụ họp về Thăng Long ngày một đông.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6405"/>
                                        </p:tgtEl>
                                        <p:attrNameLst>
                                          <p:attrName>style.visibility</p:attrName>
                                        </p:attrNameLst>
                                      </p:cBhvr>
                                      <p:to>
                                        <p:strVal val="visible"/>
                                      </p:to>
                                    </p:set>
                                    <p:animEffect transition="in" filter="strips(downLeft)">
                                      <p:cBhvr>
                                        <p:cTn id="7" dur="500"/>
                                        <p:tgtEl>
                                          <p:spTgt spid="186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6406"/>
                                        </p:tgtEl>
                                        <p:attrNameLst>
                                          <p:attrName>style.visibility</p:attrName>
                                        </p:attrNameLst>
                                      </p:cBhvr>
                                      <p:to>
                                        <p:strVal val="visible"/>
                                      </p:to>
                                    </p:set>
                                    <p:animEffect transition="in" filter="strips(downLeft)">
                                      <p:cBhvr>
                                        <p:cTn id="12" dur="500"/>
                                        <p:tgtEl>
                                          <p:spTgt spid="186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6408"/>
                                        </p:tgtEl>
                                        <p:attrNameLst>
                                          <p:attrName>style.visibility</p:attrName>
                                        </p:attrNameLst>
                                      </p:cBhvr>
                                      <p:to>
                                        <p:strVal val="visible"/>
                                      </p:to>
                                    </p:set>
                                    <p:animEffect transition="in" filter="strips(downLeft)">
                                      <p:cBhvr>
                                        <p:cTn id="17" dur="500"/>
                                        <p:tgtEl>
                                          <p:spTgt spid="186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86409"/>
                                        </p:tgtEl>
                                        <p:attrNameLst>
                                          <p:attrName>style.visibility</p:attrName>
                                        </p:attrNameLst>
                                      </p:cBhvr>
                                      <p:to>
                                        <p:strVal val="visible"/>
                                      </p:to>
                                    </p:set>
                                    <p:animEffect transition="in" filter="strips(downLeft)">
                                      <p:cBhvr>
                                        <p:cTn id="22" dur="500"/>
                                        <p:tgtEl>
                                          <p:spTgt spid="1864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86410"/>
                                        </p:tgtEl>
                                        <p:attrNameLst>
                                          <p:attrName>style.visibility</p:attrName>
                                        </p:attrNameLst>
                                      </p:cBhvr>
                                      <p:to>
                                        <p:strVal val="visible"/>
                                      </p:to>
                                    </p:set>
                                    <p:animEffect transition="in" filter="strips(downLeft)">
                                      <p:cBhvr>
                                        <p:cTn id="27" dur="500"/>
                                        <p:tgtEl>
                                          <p:spTgt spid="1864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6411"/>
                                        </p:tgtEl>
                                        <p:attrNameLst>
                                          <p:attrName>style.visibility</p:attrName>
                                        </p:attrNameLst>
                                      </p:cBhvr>
                                      <p:to>
                                        <p:strVal val="visible"/>
                                      </p:to>
                                    </p:set>
                                    <p:animEffect transition="in" filter="strips(downLeft)">
                                      <p:cBhvr>
                                        <p:cTn id="32" dur="500"/>
                                        <p:tgtEl>
                                          <p:spTgt spid="1864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86412"/>
                                        </p:tgtEl>
                                        <p:attrNameLst>
                                          <p:attrName>style.visibility</p:attrName>
                                        </p:attrNameLst>
                                      </p:cBhvr>
                                      <p:to>
                                        <p:strVal val="visible"/>
                                      </p:to>
                                    </p:set>
                                    <p:animEffect transition="in" filter="strips(downLeft)">
                                      <p:cBhvr>
                                        <p:cTn id="37" dur="500"/>
                                        <p:tgtEl>
                                          <p:spTgt spid="18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05" grpId="0" animBg="1"/>
      <p:bldP spid="186406" grpId="0" animBg="1"/>
      <p:bldP spid="186408" grpId="0" animBg="1"/>
      <p:bldP spid="186409" grpId="0" animBg="1"/>
      <p:bldP spid="186410" grpId="0" animBg="1"/>
      <p:bldP spid="186411" grpId="0" animBg="1"/>
      <p:bldP spid="1864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304800"/>
            <a:ext cx="3505200" cy="2586038"/>
          </a:xfrm>
          <a:prstGeom prst="rect">
            <a:avLst/>
          </a:prstGeom>
          <a:noFill/>
          <a:ln w="9525">
            <a:noFill/>
            <a:miter lim="800000"/>
            <a:headEnd/>
            <a:tailEnd/>
          </a:ln>
        </p:spPr>
        <p:txBody>
          <a:bodyPr>
            <a:spAutoFit/>
          </a:bodyPr>
          <a:lstStyle/>
          <a:p>
            <a:r>
              <a:rPr lang="en-US" sz="5400" b="1"/>
              <a:t>Ô chữ gồm 8 chữ cái: </a:t>
            </a:r>
            <a:r>
              <a:rPr lang="en-US" sz="5400" b="1">
                <a:solidFill>
                  <a:srgbClr val="CC0000"/>
                </a:solidFill>
              </a:rPr>
              <a:t>Đây là ai?   </a:t>
            </a:r>
          </a:p>
        </p:txBody>
      </p:sp>
      <p:pic>
        <p:nvPicPr>
          <p:cNvPr id="38915" name="Picture 425" descr="http://tvtl.bachkim.vn/uploads/resources/301/thumbnails2/DSCF2512.jpg.jpg"/>
          <p:cNvPicPr>
            <a:picLocks noChangeAspect="1" noChangeArrowheads="1"/>
          </p:cNvPicPr>
          <p:nvPr/>
        </p:nvPicPr>
        <p:blipFill>
          <a:blip r:embed="rId2" r:link="rId3"/>
          <a:srcRect/>
          <a:stretch>
            <a:fillRect/>
          </a:stretch>
        </p:blipFill>
        <p:spPr bwMode="auto">
          <a:xfrm>
            <a:off x="4648200" y="150813"/>
            <a:ext cx="3962400" cy="4775200"/>
          </a:xfrm>
          <a:prstGeom prst="rect">
            <a:avLst/>
          </a:prstGeom>
          <a:noFill/>
          <a:ln w="38100">
            <a:solidFill>
              <a:srgbClr val="0000FF"/>
            </a:solidFill>
            <a:miter lim="800000"/>
            <a:headEnd/>
            <a:tailEnd/>
          </a:ln>
        </p:spPr>
      </p:pic>
      <p:sp>
        <p:nvSpPr>
          <p:cNvPr id="6" name="Rectangle 5"/>
          <p:cNvSpPr/>
          <p:nvPr/>
        </p:nvSpPr>
        <p:spPr>
          <a:xfrm>
            <a:off x="228600" y="5195888"/>
            <a:ext cx="8686800" cy="144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a:endCxn id="6" idx="2"/>
          </p:cNvCxnSpPr>
          <p:nvPr/>
        </p:nvCxnSpPr>
        <p:spPr>
          <a:xfrm>
            <a:off x="4570413" y="5195888"/>
            <a:ext cx="1587"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53200" y="519906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51958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6200" y="51958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519906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5200" y="518636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400" y="5229225"/>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277813" y="5229225"/>
            <a:ext cx="8866187" cy="1446213"/>
          </a:xfrm>
          <a:prstGeom prst="rect">
            <a:avLst/>
          </a:prstGeom>
          <a:noFill/>
          <a:ln w="9525">
            <a:noFill/>
            <a:miter lim="800000"/>
            <a:headEnd/>
            <a:tailEnd/>
          </a:ln>
        </p:spPr>
        <p:txBody>
          <a:bodyPr>
            <a:spAutoFit/>
          </a:bodyPr>
          <a:lstStyle/>
          <a:p>
            <a:r>
              <a:rPr lang="en-US" sz="8800" b="1">
                <a:solidFill>
                  <a:srgbClr val="CC0000"/>
                </a:solidFill>
              </a:rPr>
              <a:t>L  Í  T H Á I  T Ổ </a:t>
            </a:r>
            <a:endParaRPr lang="en-US" sz="8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450" y="4191000"/>
            <a:ext cx="8686800" cy="144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733800" y="4191000"/>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62600" y="4194175"/>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5000" y="4191000"/>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15200" y="4194175"/>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71450" y="4229100"/>
            <a:ext cx="8867775" cy="1446213"/>
          </a:xfrm>
          <a:prstGeom prst="rect">
            <a:avLst/>
          </a:prstGeom>
          <a:noFill/>
          <a:ln w="9525">
            <a:noFill/>
            <a:miter lim="800000"/>
            <a:headEnd/>
            <a:tailEnd/>
          </a:ln>
        </p:spPr>
        <p:txBody>
          <a:bodyPr>
            <a:spAutoFit/>
          </a:bodyPr>
          <a:lstStyle/>
          <a:p>
            <a:r>
              <a:rPr lang="en-US" sz="8800" b="1">
                <a:solidFill>
                  <a:srgbClr val="0000FF"/>
                </a:solidFill>
              </a:rPr>
              <a:t>H     À    N   Ộ   I </a:t>
            </a:r>
            <a:endParaRPr lang="en-US" sz="8800">
              <a:solidFill>
                <a:srgbClr val="0000FF"/>
              </a:solidFill>
            </a:endParaRPr>
          </a:p>
        </p:txBody>
      </p:sp>
      <p:sp>
        <p:nvSpPr>
          <p:cNvPr id="39944" name="Rectangle 3"/>
          <p:cNvSpPr>
            <a:spLocks noChangeArrowheads="1"/>
          </p:cNvSpPr>
          <p:nvPr/>
        </p:nvSpPr>
        <p:spPr bwMode="auto">
          <a:xfrm>
            <a:off x="277813" y="609600"/>
            <a:ext cx="8637587" cy="2862263"/>
          </a:xfrm>
          <a:prstGeom prst="rect">
            <a:avLst/>
          </a:prstGeom>
          <a:noFill/>
          <a:ln w="9525">
            <a:noFill/>
            <a:miter lim="800000"/>
            <a:headEnd/>
            <a:tailEnd/>
          </a:ln>
        </p:spPr>
        <p:txBody>
          <a:bodyPr>
            <a:spAutoFit/>
          </a:bodyPr>
          <a:lstStyle/>
          <a:p>
            <a:pPr algn="ctr"/>
            <a:r>
              <a:rPr lang="en-US" sz="6000" b="1"/>
              <a:t>Ô chữ gồm 5 chữ cái: </a:t>
            </a:r>
          </a:p>
          <a:p>
            <a:pPr algn="ctr"/>
            <a:r>
              <a:rPr lang="en-US" sz="6000" b="1">
                <a:solidFill>
                  <a:srgbClr val="CC0000"/>
                </a:solidFill>
              </a:rPr>
              <a:t>Đây là tên gọi hiện nay của Thăng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25" y="4191000"/>
            <a:ext cx="8866188"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249613"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40613"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063" y="4198938"/>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2775"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87813" y="41910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62213"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2325"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2700" y="4127500"/>
            <a:ext cx="9067800" cy="1016000"/>
          </a:xfrm>
          <a:prstGeom prst="rect">
            <a:avLst/>
          </a:prstGeom>
          <a:noFill/>
          <a:ln w="9525">
            <a:noFill/>
            <a:miter lim="800000"/>
            <a:headEnd/>
            <a:tailEnd/>
          </a:ln>
        </p:spPr>
        <p:txBody>
          <a:bodyPr>
            <a:spAutoFit/>
          </a:bodyPr>
          <a:lstStyle/>
          <a:p>
            <a:r>
              <a:rPr lang="en-US" sz="6000" b="1">
                <a:solidFill>
                  <a:srgbClr val="CC0000"/>
                </a:solidFill>
              </a:rPr>
              <a:t>MỘ  T  N G H  Ì   N N Ă M </a:t>
            </a:r>
            <a:endParaRPr lang="en-US" sz="6000"/>
          </a:p>
        </p:txBody>
      </p:sp>
      <p:sp>
        <p:nvSpPr>
          <p:cNvPr id="40971" name="Rectangle 3"/>
          <p:cNvSpPr>
            <a:spLocks noChangeArrowheads="1"/>
          </p:cNvSpPr>
          <p:nvPr/>
        </p:nvSpPr>
        <p:spPr bwMode="auto">
          <a:xfrm>
            <a:off x="228600" y="304800"/>
            <a:ext cx="8686800" cy="3416300"/>
          </a:xfrm>
          <a:prstGeom prst="rect">
            <a:avLst/>
          </a:prstGeom>
          <a:noFill/>
          <a:ln w="9525">
            <a:noFill/>
            <a:miter lim="800000"/>
            <a:headEnd/>
            <a:tailEnd/>
          </a:ln>
        </p:spPr>
        <p:txBody>
          <a:bodyPr>
            <a:spAutoFit/>
          </a:bodyPr>
          <a:lstStyle/>
          <a:p>
            <a:pPr algn="ctr"/>
            <a:r>
              <a:rPr lang="en-US" sz="5400" b="1">
                <a:solidFill>
                  <a:srgbClr val="CC0000"/>
                </a:solidFill>
              </a:rPr>
              <a:t>Ô chữ gồm 11 chữ cái: </a:t>
            </a:r>
          </a:p>
          <a:p>
            <a:r>
              <a:rPr lang="en-US" sz="5400" b="1">
                <a:solidFill>
                  <a:srgbClr val="0000FF"/>
                </a:solidFill>
              </a:rPr>
              <a:t>Năm 2010, nước ta tổ chức Lễ kỷ niệm bao nhiêu năm Thăng Long – Hà Nội?</a:t>
            </a:r>
          </a:p>
        </p:txBody>
      </p:sp>
      <p:cxnSp>
        <p:nvCxnSpPr>
          <p:cNvPr id="18" name="Straight Connector 17"/>
          <p:cNvCxnSpPr/>
          <p:nvPr/>
        </p:nvCxnSpPr>
        <p:spPr>
          <a:xfrm>
            <a:off x="5840413" y="4200525"/>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02213" y="41640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02413" y="41910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4191000"/>
            <a:ext cx="6096000" cy="144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048000" y="4194175"/>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29150" y="418941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2200" y="418941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524000" y="4186238"/>
            <a:ext cx="5975350" cy="1447800"/>
          </a:xfrm>
          <a:prstGeom prst="rect">
            <a:avLst/>
          </a:prstGeom>
          <a:noFill/>
          <a:ln w="9525">
            <a:noFill/>
            <a:miter lim="800000"/>
            <a:headEnd/>
            <a:tailEnd/>
          </a:ln>
        </p:spPr>
        <p:txBody>
          <a:bodyPr>
            <a:spAutoFit/>
          </a:bodyPr>
          <a:lstStyle/>
          <a:p>
            <a:r>
              <a:rPr lang="en-US" sz="8800" b="1">
                <a:solidFill>
                  <a:srgbClr val="0000FF"/>
                </a:solidFill>
              </a:rPr>
              <a:t>Ấ   M   N  O </a:t>
            </a:r>
            <a:endParaRPr lang="en-US" sz="8800">
              <a:solidFill>
                <a:srgbClr val="0000FF"/>
              </a:solidFill>
            </a:endParaRPr>
          </a:p>
        </p:txBody>
      </p:sp>
      <p:sp>
        <p:nvSpPr>
          <p:cNvPr id="41991" name="Rectangle 1"/>
          <p:cNvSpPr>
            <a:spLocks noChangeArrowheads="1"/>
          </p:cNvSpPr>
          <p:nvPr/>
        </p:nvSpPr>
        <p:spPr bwMode="auto">
          <a:xfrm>
            <a:off x="304800" y="381000"/>
            <a:ext cx="8553450" cy="3046413"/>
          </a:xfrm>
          <a:prstGeom prst="rect">
            <a:avLst/>
          </a:prstGeom>
          <a:noFill/>
          <a:ln w="9525">
            <a:noFill/>
            <a:miter lim="800000"/>
            <a:headEnd/>
            <a:tailEnd/>
          </a:ln>
        </p:spPr>
        <p:txBody>
          <a:bodyPr>
            <a:spAutoFit/>
          </a:bodyPr>
          <a:lstStyle/>
          <a:p>
            <a:pPr algn="ctr"/>
            <a:r>
              <a:rPr lang="en-US" sz="4800" b="1">
                <a:solidFill>
                  <a:srgbClr val="0000FF"/>
                </a:solidFill>
              </a:rPr>
              <a:t>Ô chữ gồm 4 chữ cái: </a:t>
            </a:r>
          </a:p>
          <a:p>
            <a:r>
              <a:rPr lang="en-US" sz="4800" b="1">
                <a:solidFill>
                  <a:srgbClr val="CC0000"/>
                </a:solidFill>
              </a:rPr>
              <a:t>Khi dời đô, Lý Thái Tổ tin rằng con cháu đời sau sẽ có cuộc sống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175" y="228600"/>
            <a:ext cx="8839200" cy="708025"/>
          </a:xfrm>
          <a:prstGeom prst="rect">
            <a:avLst/>
          </a:prstGeom>
          <a:noFill/>
          <a:ln w="9525">
            <a:noFill/>
            <a:miter lim="800000"/>
            <a:headEnd/>
            <a:tailEnd/>
          </a:ln>
          <a:effectLst/>
        </p:spPr>
        <p:txBody>
          <a:bodyPr>
            <a:spAutoFit/>
          </a:bodyPr>
          <a:lstStyle/>
          <a:p>
            <a:pPr>
              <a:spcBef>
                <a:spcPct val="50000"/>
              </a:spcBef>
            </a:pPr>
            <a:r>
              <a:rPr lang="en-US" sz="2800" b="1"/>
              <a:t>  </a:t>
            </a:r>
            <a:r>
              <a:rPr lang="en-US" sz="4000" b="1">
                <a:solidFill>
                  <a:srgbClr val="FF0000"/>
                </a:solidFill>
              </a:rPr>
              <a:t>NHÀ LÝ DỜI ĐÔ RA THĂNG LONG </a:t>
            </a:r>
          </a:p>
        </p:txBody>
      </p:sp>
      <p:pic>
        <p:nvPicPr>
          <p:cNvPr id="4" name="Picture 6" descr="Kết quả hình ảnh cho SACH DIA LI LOP 4"/>
          <p:cNvPicPr>
            <a:picLocks noChangeAspect="1" noChangeArrowheads="1"/>
          </p:cNvPicPr>
          <p:nvPr/>
        </p:nvPicPr>
        <p:blipFill>
          <a:blip r:embed="rId2"/>
          <a:srcRect/>
          <a:stretch>
            <a:fillRect/>
          </a:stretch>
        </p:blipFill>
        <p:spPr bwMode="auto">
          <a:xfrm>
            <a:off x="1071563" y="928688"/>
            <a:ext cx="4033837" cy="5692775"/>
          </a:xfrm>
          <a:prstGeom prst="rect">
            <a:avLst/>
          </a:prstGeom>
          <a:noFill/>
          <a:ln w="9525">
            <a:noFill/>
            <a:miter lim="800000"/>
            <a:headEnd/>
            <a:tailEnd/>
          </a:ln>
        </p:spPr>
      </p:pic>
      <p:sp>
        <p:nvSpPr>
          <p:cNvPr id="5" name="Subtitle 2"/>
          <p:cNvSpPr txBox="1">
            <a:spLocks/>
          </p:cNvSpPr>
          <p:nvPr/>
        </p:nvSpPr>
        <p:spPr bwMode="auto">
          <a:xfrm>
            <a:off x="5334000" y="2438400"/>
            <a:ext cx="3124200" cy="1712913"/>
          </a:xfrm>
          <a:prstGeom prst="rect">
            <a:avLst/>
          </a:prstGeom>
          <a:noFill/>
          <a:ln w="9525">
            <a:noFill/>
            <a:miter lim="800000"/>
            <a:headEnd/>
            <a:tailEnd/>
          </a:ln>
        </p:spPr>
        <p:txBody>
          <a:bodyPr/>
          <a:lstStyle/>
          <a:p>
            <a:pPr>
              <a:spcBef>
                <a:spcPct val="20000"/>
              </a:spcBef>
              <a:buFont typeface="Arial" pitchFamily="34" charset="0"/>
              <a:buNone/>
            </a:pPr>
            <a:r>
              <a:rPr lang="en-US" sz="16600" b="1">
                <a:solidFill>
                  <a:srgbClr val="0000CC"/>
                </a:solidFill>
                <a:cs typeface="Times New Roman" pitchFamily="18" charset="0"/>
              </a:rPr>
              <a:t>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25" y="4191000"/>
            <a:ext cx="8866188" cy="1295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195638" y="4179888"/>
            <a:ext cx="4762"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7713" y="4202113"/>
            <a:ext cx="3175"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3400" y="4183063"/>
            <a:ext cx="4763"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30688" y="4202113"/>
            <a:ext cx="4762"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4192588"/>
            <a:ext cx="4763"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4216400"/>
            <a:ext cx="4763"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73038" y="4202113"/>
            <a:ext cx="8970962" cy="1200150"/>
          </a:xfrm>
          <a:prstGeom prst="rect">
            <a:avLst/>
          </a:prstGeom>
          <a:noFill/>
          <a:ln w="9525">
            <a:noFill/>
            <a:miter lim="800000"/>
            <a:headEnd/>
            <a:tailEnd/>
          </a:ln>
        </p:spPr>
        <p:txBody>
          <a:bodyPr>
            <a:spAutoFit/>
          </a:bodyPr>
          <a:lstStyle/>
          <a:p>
            <a:r>
              <a:rPr lang="en-US" sz="7200" b="1">
                <a:solidFill>
                  <a:srgbClr val="CC0000"/>
                </a:solidFill>
              </a:rPr>
              <a:t>B  Ằ N  G  P H Ẳ  N G </a:t>
            </a:r>
            <a:endParaRPr lang="en-US" sz="7200"/>
          </a:p>
        </p:txBody>
      </p:sp>
      <p:cxnSp>
        <p:nvCxnSpPr>
          <p:cNvPr id="19" name="Straight Connector 18"/>
          <p:cNvCxnSpPr/>
          <p:nvPr/>
        </p:nvCxnSpPr>
        <p:spPr>
          <a:xfrm>
            <a:off x="5181600" y="4164013"/>
            <a:ext cx="4763"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2825" y="4192588"/>
            <a:ext cx="4763"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020" name="Rectangle 1"/>
          <p:cNvSpPr>
            <a:spLocks noChangeArrowheads="1"/>
          </p:cNvSpPr>
          <p:nvPr/>
        </p:nvSpPr>
        <p:spPr bwMode="auto">
          <a:xfrm>
            <a:off x="179388" y="457200"/>
            <a:ext cx="8797925" cy="2586038"/>
          </a:xfrm>
          <a:prstGeom prst="rect">
            <a:avLst/>
          </a:prstGeom>
          <a:noFill/>
          <a:ln w="9525">
            <a:noFill/>
            <a:miter lim="800000"/>
            <a:headEnd/>
            <a:tailEnd/>
          </a:ln>
        </p:spPr>
        <p:txBody>
          <a:bodyPr>
            <a:spAutoFit/>
          </a:bodyPr>
          <a:lstStyle/>
          <a:p>
            <a:pPr algn="ctr"/>
            <a:r>
              <a:rPr lang="en-US" sz="5400" b="1">
                <a:solidFill>
                  <a:srgbClr val="0000FF"/>
                </a:solidFill>
              </a:rPr>
              <a:t>Ô chữ gồm 9 chữ cái: </a:t>
            </a:r>
          </a:p>
          <a:p>
            <a:r>
              <a:rPr lang="en-US" sz="5400" b="1">
                <a:solidFill>
                  <a:srgbClr val="CC0000"/>
                </a:solidFill>
              </a:rPr>
              <a:t>Là từ ghép, chỉ địa hình của vùng đất Đại 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030788"/>
            <a:ext cx="7391400" cy="144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2362200" y="503396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838200" y="5030788"/>
            <a:ext cx="7391400" cy="1446212"/>
          </a:xfrm>
          <a:prstGeom prst="rect">
            <a:avLst/>
          </a:prstGeom>
          <a:noFill/>
          <a:ln w="9525">
            <a:noFill/>
            <a:miter lim="800000"/>
            <a:headEnd/>
            <a:tailEnd/>
          </a:ln>
        </p:spPr>
        <p:txBody>
          <a:bodyPr>
            <a:spAutoFit/>
          </a:bodyPr>
          <a:lstStyle/>
          <a:p>
            <a:r>
              <a:rPr lang="en-US" sz="8800" b="1">
                <a:solidFill>
                  <a:srgbClr val="0000FF"/>
                </a:solidFill>
              </a:rPr>
              <a:t>Đ   Ạ   I    L   A </a:t>
            </a:r>
            <a:endParaRPr lang="en-US" sz="8800">
              <a:solidFill>
                <a:srgbClr val="0000FF"/>
              </a:solidFill>
            </a:endParaRPr>
          </a:p>
        </p:txBody>
      </p:sp>
      <p:pic>
        <p:nvPicPr>
          <p:cNvPr id="44039" name="Picture 431" descr="daila.jpg"/>
          <p:cNvPicPr>
            <a:picLocks noChangeAspect="1" noChangeArrowheads="1"/>
          </p:cNvPicPr>
          <p:nvPr/>
        </p:nvPicPr>
        <p:blipFill>
          <a:blip r:embed="rId2" r:link="rId3"/>
          <a:srcRect/>
          <a:stretch>
            <a:fillRect/>
          </a:stretch>
        </p:blipFill>
        <p:spPr bwMode="auto">
          <a:xfrm>
            <a:off x="3360738" y="76200"/>
            <a:ext cx="5707062" cy="4800600"/>
          </a:xfrm>
          <a:prstGeom prst="rect">
            <a:avLst/>
          </a:prstGeom>
          <a:noFill/>
          <a:ln w="6350">
            <a:solidFill>
              <a:schemeClr val="tx1"/>
            </a:solidFill>
            <a:miter lim="800000"/>
            <a:headEnd/>
            <a:tailEnd/>
          </a:ln>
        </p:spPr>
      </p:pic>
      <p:sp>
        <p:nvSpPr>
          <p:cNvPr id="44040" name="Rectangle 2"/>
          <p:cNvSpPr>
            <a:spLocks noChangeArrowheads="1"/>
          </p:cNvSpPr>
          <p:nvPr/>
        </p:nvSpPr>
        <p:spPr bwMode="auto">
          <a:xfrm>
            <a:off x="0" y="76200"/>
            <a:ext cx="3370263" cy="3786188"/>
          </a:xfrm>
          <a:prstGeom prst="rect">
            <a:avLst/>
          </a:prstGeom>
          <a:noFill/>
          <a:ln w="9525">
            <a:noFill/>
            <a:miter lim="800000"/>
            <a:headEnd/>
            <a:tailEnd/>
          </a:ln>
        </p:spPr>
        <p:txBody>
          <a:bodyPr>
            <a:spAutoFit/>
          </a:bodyPr>
          <a:lstStyle/>
          <a:p>
            <a:r>
              <a:rPr lang="en-US" sz="4800" b="1">
                <a:solidFill>
                  <a:srgbClr val="0000FF"/>
                </a:solidFill>
              </a:rPr>
              <a:t>Ô chữ gồm 5 chữ cái: </a:t>
            </a:r>
          </a:p>
          <a:p>
            <a:r>
              <a:rPr lang="en-US" sz="4800" b="1">
                <a:solidFill>
                  <a:srgbClr val="CC0000"/>
                </a:solidFill>
              </a:rPr>
              <a:t>Tên địa danh trong tranh?</a:t>
            </a:r>
          </a:p>
        </p:txBody>
      </p:sp>
      <p:cxnSp>
        <p:nvCxnSpPr>
          <p:cNvPr id="13" name="Straight Connector 12"/>
          <p:cNvCxnSpPr/>
          <p:nvPr/>
        </p:nvCxnSpPr>
        <p:spPr>
          <a:xfrm>
            <a:off x="38862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030788"/>
            <a:ext cx="7391400" cy="1447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2362200" y="5033963"/>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838200" y="5030788"/>
            <a:ext cx="7391400" cy="1446212"/>
          </a:xfrm>
          <a:prstGeom prst="rect">
            <a:avLst/>
          </a:prstGeom>
          <a:noFill/>
          <a:ln w="9525">
            <a:noFill/>
            <a:miter lim="800000"/>
            <a:headEnd/>
            <a:tailEnd/>
          </a:ln>
        </p:spPr>
        <p:txBody>
          <a:bodyPr>
            <a:spAutoFit/>
          </a:bodyPr>
          <a:lstStyle/>
          <a:p>
            <a:r>
              <a:rPr lang="en-US" sz="8800" b="1">
                <a:solidFill>
                  <a:srgbClr val="0000FF"/>
                </a:solidFill>
              </a:rPr>
              <a:t>H   O   A  L   Ư </a:t>
            </a:r>
            <a:endParaRPr lang="en-US" sz="8800">
              <a:solidFill>
                <a:srgbClr val="0000FF"/>
              </a:solidFill>
            </a:endParaRPr>
          </a:p>
        </p:txBody>
      </p:sp>
      <p:cxnSp>
        <p:nvCxnSpPr>
          <p:cNvPr id="13" name="Straight Connector 12"/>
          <p:cNvCxnSpPr/>
          <p:nvPr/>
        </p:nvCxnSpPr>
        <p:spPr>
          <a:xfrm>
            <a:off x="3886200" y="5056188"/>
            <a:ext cx="1588"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064" name="Rectangle 1"/>
          <p:cNvSpPr>
            <a:spLocks noChangeArrowheads="1"/>
          </p:cNvSpPr>
          <p:nvPr/>
        </p:nvSpPr>
        <p:spPr bwMode="auto">
          <a:xfrm>
            <a:off x="0" y="381000"/>
            <a:ext cx="9067800" cy="3140075"/>
          </a:xfrm>
          <a:prstGeom prst="rect">
            <a:avLst/>
          </a:prstGeom>
          <a:noFill/>
          <a:ln w="9525">
            <a:noFill/>
            <a:miter lim="800000"/>
            <a:headEnd/>
            <a:tailEnd/>
          </a:ln>
        </p:spPr>
        <p:txBody>
          <a:bodyPr>
            <a:spAutoFit/>
          </a:bodyPr>
          <a:lstStyle/>
          <a:p>
            <a:pPr algn="ctr"/>
            <a:r>
              <a:rPr lang="en-US" sz="6600" b="1">
                <a:solidFill>
                  <a:srgbClr val="0000FF"/>
                </a:solidFill>
              </a:rPr>
              <a:t>Ô chữ gồm 5 chữ cái: </a:t>
            </a:r>
          </a:p>
          <a:p>
            <a:r>
              <a:rPr lang="en-US" sz="6600" b="1">
                <a:solidFill>
                  <a:srgbClr val="CC0000"/>
                </a:solidFill>
              </a:rPr>
              <a:t>Kinh đô thời nhà Đinh, nhà Lê được đặt ở đâu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25" y="4191000"/>
            <a:ext cx="8866188"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3249613"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40613"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063" y="4198938"/>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2775"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87813" y="41910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62213"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77788" y="4125913"/>
            <a:ext cx="9066212" cy="1016000"/>
          </a:xfrm>
          <a:prstGeom prst="rect">
            <a:avLst/>
          </a:prstGeom>
          <a:noFill/>
          <a:ln w="9525">
            <a:noFill/>
            <a:miter lim="800000"/>
            <a:headEnd/>
            <a:tailEnd/>
          </a:ln>
        </p:spPr>
        <p:txBody>
          <a:bodyPr>
            <a:spAutoFit/>
          </a:bodyPr>
          <a:lstStyle/>
          <a:p>
            <a:r>
              <a:rPr lang="en-US" sz="6000" b="1">
                <a:solidFill>
                  <a:srgbClr val="CC0000"/>
                </a:solidFill>
              </a:rPr>
              <a:t>L Ý  T  H Á  N H  T Ô  N G </a:t>
            </a:r>
            <a:endParaRPr lang="en-US" sz="6000"/>
          </a:p>
        </p:txBody>
      </p:sp>
      <p:cxnSp>
        <p:nvCxnSpPr>
          <p:cNvPr id="18" name="Straight Connector 17"/>
          <p:cNvCxnSpPr/>
          <p:nvPr/>
        </p:nvCxnSpPr>
        <p:spPr>
          <a:xfrm>
            <a:off x="5840413" y="4200525"/>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02213" y="41640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02413" y="41910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094" name="Rectangle 1"/>
          <p:cNvSpPr>
            <a:spLocks noChangeArrowheads="1"/>
          </p:cNvSpPr>
          <p:nvPr/>
        </p:nvSpPr>
        <p:spPr bwMode="auto">
          <a:xfrm>
            <a:off x="328613" y="381000"/>
            <a:ext cx="8431212" cy="2862263"/>
          </a:xfrm>
          <a:prstGeom prst="rect">
            <a:avLst/>
          </a:prstGeom>
          <a:noFill/>
          <a:ln w="9525">
            <a:noFill/>
            <a:miter lim="800000"/>
            <a:headEnd/>
            <a:tailEnd/>
          </a:ln>
        </p:spPr>
        <p:txBody>
          <a:bodyPr>
            <a:spAutoFit/>
          </a:bodyPr>
          <a:lstStyle/>
          <a:p>
            <a:r>
              <a:rPr lang="en-US" sz="6000" b="1">
                <a:solidFill>
                  <a:srgbClr val="CC0000"/>
                </a:solidFill>
              </a:rPr>
              <a:t>Ô chữ gồm 11 chữ cái: </a:t>
            </a:r>
          </a:p>
          <a:p>
            <a:r>
              <a:rPr lang="en-US" sz="6000" b="1">
                <a:solidFill>
                  <a:srgbClr val="0000FF"/>
                </a:solidFill>
              </a:rPr>
              <a:t>Đến đời vua nào nước ta được đổi tên là Đại Việt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125" y="4191000"/>
            <a:ext cx="8866188"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2667000"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86600" y="41767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1550"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7200" y="4205288"/>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4202113"/>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28800" y="4224338"/>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46050" y="4103688"/>
            <a:ext cx="9066213" cy="1016000"/>
          </a:xfrm>
          <a:prstGeom prst="rect">
            <a:avLst/>
          </a:prstGeom>
          <a:noFill/>
          <a:ln w="9525">
            <a:noFill/>
            <a:miter lim="800000"/>
            <a:headEnd/>
            <a:tailEnd/>
          </a:ln>
        </p:spPr>
        <p:txBody>
          <a:bodyPr>
            <a:spAutoFit/>
          </a:bodyPr>
          <a:lstStyle/>
          <a:p>
            <a:r>
              <a:rPr lang="en-US" sz="6000" b="1">
                <a:solidFill>
                  <a:srgbClr val="CC0000"/>
                </a:solidFill>
              </a:rPr>
              <a:t>R  Ồ N G  B  A  Y  L   Ê  N </a:t>
            </a:r>
            <a:endParaRPr lang="en-US" sz="6000"/>
          </a:p>
        </p:txBody>
      </p:sp>
      <p:cxnSp>
        <p:nvCxnSpPr>
          <p:cNvPr id="18" name="Straight Connector 17"/>
          <p:cNvCxnSpPr/>
          <p:nvPr/>
        </p:nvCxnSpPr>
        <p:spPr>
          <a:xfrm>
            <a:off x="5257800" y="4224338"/>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4216400"/>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2200" y="4181475"/>
            <a:ext cx="3175"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117" name="Rectangle 2"/>
          <p:cNvSpPr>
            <a:spLocks noChangeArrowheads="1"/>
          </p:cNvSpPr>
          <p:nvPr/>
        </p:nvSpPr>
        <p:spPr bwMode="auto">
          <a:xfrm>
            <a:off x="179388" y="381000"/>
            <a:ext cx="8797925" cy="3140075"/>
          </a:xfrm>
          <a:prstGeom prst="rect">
            <a:avLst/>
          </a:prstGeom>
          <a:noFill/>
          <a:ln w="9525">
            <a:noFill/>
            <a:miter lim="800000"/>
            <a:headEnd/>
            <a:tailEnd/>
          </a:ln>
        </p:spPr>
        <p:txBody>
          <a:bodyPr>
            <a:spAutoFit/>
          </a:bodyPr>
          <a:lstStyle/>
          <a:p>
            <a:r>
              <a:rPr lang="en-US" sz="6600" b="1">
                <a:solidFill>
                  <a:srgbClr val="CC0000"/>
                </a:solidFill>
              </a:rPr>
              <a:t>Ô chữ gồm 10 chữ cái:</a:t>
            </a:r>
          </a:p>
          <a:p>
            <a:r>
              <a:rPr lang="en-US" sz="6600" b="1">
                <a:solidFill>
                  <a:srgbClr val="0000FF"/>
                </a:solidFill>
              </a:rPr>
              <a:t>“Thăng Long ” có nghĩa là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4802" name="Group 2"/>
          <p:cNvGraphicFramePr>
            <a:graphicFrameLocks noGrp="1"/>
          </p:cNvGraphicFramePr>
          <p:nvPr/>
        </p:nvGraphicFramePr>
        <p:xfrm>
          <a:off x="1981200" y="2047875"/>
          <a:ext cx="6096000" cy="4675311"/>
        </p:xfrm>
        <a:graphic>
          <a:graphicData uri="http://schemas.openxmlformats.org/drawingml/2006/table">
            <a:tbl>
              <a:tblPr/>
              <a:tblGrid>
                <a:gridCol w="304800"/>
                <a:gridCol w="228600"/>
                <a:gridCol w="609600"/>
                <a:gridCol w="381000"/>
                <a:gridCol w="381000"/>
                <a:gridCol w="381000"/>
                <a:gridCol w="381000"/>
                <a:gridCol w="381000"/>
                <a:gridCol w="381000"/>
                <a:gridCol w="381000"/>
                <a:gridCol w="381000"/>
                <a:gridCol w="381000"/>
                <a:gridCol w="381000"/>
                <a:gridCol w="381000"/>
                <a:gridCol w="381000"/>
                <a:gridCol w="381000"/>
              </a:tblGrid>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FFFF00"/>
                        </a:solidFill>
                        <a:effectLst/>
                        <a:latin typeface=".VnSouthern" pitchFamily="34" charset="0"/>
                      </a:endParaRPr>
                    </a:p>
                  </a:txBody>
                  <a:tcPr marT="45713" marB="4571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cap="flat">
                      <a:noFill/>
                    </a:lnR>
                    <a:ln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cap="flat">
                      <a:noFill/>
                    </a:lnR>
                    <a:ln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cap="flat">
                      <a:noFill/>
                    </a:lnR>
                    <a:lnT>
                      <a:noFill/>
                    </a:lnT>
                    <a:lnB>
                      <a:noFill/>
                    </a:lnB>
                    <a:lnTlToBr>
                      <a:noFill/>
                    </a:lnTlToBr>
                    <a:lnBlToTr>
                      <a:noFill/>
                    </a:lnBlToTr>
                    <a:noFill/>
                  </a:tcPr>
                </a:tc>
              </a:tr>
              <a:tr h="5301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cap="flat">
                      <a:noFill/>
                    </a:lnR>
                    <a:ln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cap="flat">
                      <a:noFill/>
                    </a:lnR>
                    <a:lnT>
                      <a:noFill/>
                    </a:lnT>
                    <a:lnB>
                      <a:noFill/>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00"/>
                        </a:solidFill>
                        <a:effectLst/>
                        <a:latin typeface=".VnSouthern"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020" name="Group 220"/>
          <p:cNvGraphicFramePr>
            <a:graphicFrameLocks noGrp="1"/>
          </p:cNvGraphicFramePr>
          <p:nvPr/>
        </p:nvGraphicFramePr>
        <p:xfrm>
          <a:off x="5426075" y="2047875"/>
          <a:ext cx="381000" cy="4664079"/>
        </p:xfrm>
        <a:graphic>
          <a:graphicData uri="http://schemas.openxmlformats.org/drawingml/2006/table">
            <a:tbl>
              <a:tblPr/>
              <a:tblGrid>
                <a:gridCol w="381000"/>
              </a:tblGrid>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FFFF66"/>
                        </a:solidFill>
                        <a:effectLst/>
                        <a:latin typeface=".VnSouthern"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r>
            </a:tbl>
          </a:graphicData>
        </a:graphic>
      </p:graphicFrame>
      <p:graphicFrame>
        <p:nvGraphicFramePr>
          <p:cNvPr id="205042" name="Group 242"/>
          <p:cNvGraphicFramePr>
            <a:graphicFrameLocks noGrp="1"/>
          </p:cNvGraphicFramePr>
          <p:nvPr/>
        </p:nvGraphicFramePr>
        <p:xfrm>
          <a:off x="4656138" y="2043113"/>
          <a:ext cx="3048000" cy="517880"/>
        </p:xfrm>
        <a:graphic>
          <a:graphicData uri="http://schemas.openxmlformats.org/drawingml/2006/table">
            <a:tbl>
              <a:tblPr/>
              <a:tblGrid>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VnTimeH" pitchFamily="34" charset="0"/>
                        </a:rPr>
                        <a:t>l</a:t>
                      </a:r>
                      <a:endParaRPr kumimoji="0" lang="en-US" sz="2800" b="1" i="0" u="none" strike="noStrike" cap="none" normalizeH="0" baseline="0" dirty="0" smtClean="0">
                        <a:ln>
                          <a:noFill/>
                        </a:ln>
                        <a:solidFill>
                          <a:srgbClr val="0000FF"/>
                        </a:solidFill>
                        <a:effectLst/>
                        <a:latin typeface=".VnTime" pitchFamily="34" charset="0"/>
                      </a:endParaRP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Ý</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Á</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I</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VnTime" pitchFamily="34" charset="0"/>
                        </a:rPr>
                        <a:t>Ổ</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062" name="Group 262"/>
          <p:cNvGraphicFramePr>
            <a:graphicFrameLocks noGrp="1"/>
          </p:cNvGraphicFramePr>
          <p:nvPr/>
        </p:nvGraphicFramePr>
        <p:xfrm>
          <a:off x="5411788" y="2555875"/>
          <a:ext cx="1905000" cy="517880"/>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À</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Ộ</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I</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076" name="Group 276"/>
          <p:cNvGraphicFramePr>
            <a:graphicFrameLocks noGrp="1"/>
          </p:cNvGraphicFramePr>
          <p:nvPr/>
        </p:nvGraphicFramePr>
        <p:xfrm>
          <a:off x="1982788" y="3082925"/>
          <a:ext cx="4191000" cy="517880"/>
        </p:xfrm>
        <a:graphic>
          <a:graphicData uri="http://schemas.openxmlformats.org/drawingml/2006/table">
            <a:tbl>
              <a:tblPr/>
              <a:tblGrid>
                <a:gridCol w="381000"/>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M</a:t>
                      </a:r>
                    </a:p>
                  </a:txBody>
                  <a:tcPr marT="45580" marB="45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Ộ</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G</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Ì</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Ă</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M</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02" name="Group 302"/>
          <p:cNvGraphicFramePr>
            <a:graphicFrameLocks noGrp="1"/>
          </p:cNvGraphicFramePr>
          <p:nvPr/>
        </p:nvGraphicFramePr>
        <p:xfrm>
          <a:off x="4648200" y="3581400"/>
          <a:ext cx="1524000" cy="517880"/>
        </p:xfrm>
        <a:graphic>
          <a:graphicData uri="http://schemas.openxmlformats.org/drawingml/2006/table">
            <a:tbl>
              <a:tblPr/>
              <a:tblGrid>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Ấ</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M</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O</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14" name="Group 314"/>
          <p:cNvGraphicFramePr>
            <a:graphicFrameLocks noGrp="1"/>
          </p:cNvGraphicFramePr>
          <p:nvPr/>
        </p:nvGraphicFramePr>
        <p:xfrm>
          <a:off x="4268788" y="4121150"/>
          <a:ext cx="3429000" cy="517880"/>
        </p:xfrm>
        <a:graphic>
          <a:graphicData uri="http://schemas.openxmlformats.org/drawingml/2006/table">
            <a:tbl>
              <a:tblPr/>
              <a:tblGrid>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B</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Ằ</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G</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P</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Ẳ</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Southern" pitchFamily="34" charset="0"/>
                        </a:rPr>
                        <a:t>G</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36" name="Group 336"/>
          <p:cNvGraphicFramePr>
            <a:graphicFrameLocks noGrp="1"/>
          </p:cNvGraphicFramePr>
          <p:nvPr/>
        </p:nvGraphicFramePr>
        <p:xfrm>
          <a:off x="4268788" y="4627563"/>
          <a:ext cx="1905000" cy="517880"/>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Đ</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Ạ</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I</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L</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A</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50" name="Group 350"/>
          <p:cNvGraphicFramePr>
            <a:graphicFrameLocks noGrp="1"/>
          </p:cNvGraphicFramePr>
          <p:nvPr/>
        </p:nvGraphicFramePr>
        <p:xfrm>
          <a:off x="5030788" y="5140325"/>
          <a:ext cx="1905000" cy="517880"/>
        </p:xfrm>
        <a:graphic>
          <a:graphicData uri="http://schemas.openxmlformats.org/drawingml/2006/table">
            <a:tbl>
              <a:tblPr/>
              <a:tblGrid>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O</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A</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L</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Ư</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64" name="Group 364"/>
          <p:cNvGraphicFramePr>
            <a:graphicFrameLocks noGrp="1"/>
          </p:cNvGraphicFramePr>
          <p:nvPr/>
        </p:nvGraphicFramePr>
        <p:xfrm>
          <a:off x="3506788" y="5659438"/>
          <a:ext cx="4191000" cy="517880"/>
        </p:xfrm>
        <a:graphic>
          <a:graphicData uri="http://schemas.openxmlformats.org/drawingml/2006/table">
            <a:tbl>
              <a:tblPr/>
              <a:tblGrid>
                <a:gridCol w="381000"/>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L</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Ý</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Á</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H</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G</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205190" name="Group 390"/>
          <p:cNvGraphicFramePr>
            <a:graphicFrameLocks noGrp="1"/>
          </p:cNvGraphicFramePr>
          <p:nvPr/>
        </p:nvGraphicFramePr>
        <p:xfrm>
          <a:off x="4268788" y="6175375"/>
          <a:ext cx="3810000" cy="517880"/>
        </p:xfrm>
        <a:graphic>
          <a:graphicData uri="http://schemas.openxmlformats.org/drawingml/2006/table">
            <a:tbl>
              <a:tblPr/>
              <a:tblGrid>
                <a:gridCol w="381000"/>
                <a:gridCol w="381000"/>
                <a:gridCol w="381000"/>
                <a:gridCol w="381000"/>
                <a:gridCol w="381000"/>
                <a:gridCol w="381000"/>
                <a:gridCol w="381000"/>
                <a:gridCol w="381000"/>
                <a:gridCol w="381000"/>
                <a:gridCol w="381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R</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Ồ</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G</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B</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A</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Y</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L</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a:t>
                      </a:r>
                    </a:p>
                  </a:txBody>
                  <a:tcPr marT="45580" marB="45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N</a:t>
                      </a:r>
                    </a:p>
                  </a:txBody>
                  <a:tcPr marT="45580" marB="45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48511" name="AutoShape 414"/>
          <p:cNvSpPr>
            <a:spLocks noChangeArrowheads="1"/>
          </p:cNvSpPr>
          <p:nvPr/>
        </p:nvSpPr>
        <p:spPr bwMode="auto">
          <a:xfrm>
            <a:off x="284163" y="1981200"/>
            <a:ext cx="5334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a:solidFill>
                  <a:srgbClr val="CC0000"/>
                </a:solidFill>
                <a:latin typeface="Arial" pitchFamily="34" charset="0"/>
              </a:rPr>
              <a:t>1</a:t>
            </a:r>
          </a:p>
        </p:txBody>
      </p:sp>
      <p:sp>
        <p:nvSpPr>
          <p:cNvPr id="48512" name="AutoShape 415"/>
          <p:cNvSpPr>
            <a:spLocks noChangeArrowheads="1"/>
          </p:cNvSpPr>
          <p:nvPr/>
        </p:nvSpPr>
        <p:spPr bwMode="auto">
          <a:xfrm>
            <a:off x="304800" y="25146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2</a:t>
            </a:r>
          </a:p>
        </p:txBody>
      </p:sp>
      <p:sp>
        <p:nvSpPr>
          <p:cNvPr id="48513" name="AutoShape 416"/>
          <p:cNvSpPr>
            <a:spLocks noChangeArrowheads="1"/>
          </p:cNvSpPr>
          <p:nvPr/>
        </p:nvSpPr>
        <p:spPr bwMode="auto">
          <a:xfrm>
            <a:off x="304800" y="30480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3</a:t>
            </a:r>
          </a:p>
        </p:txBody>
      </p:sp>
      <p:sp>
        <p:nvSpPr>
          <p:cNvPr id="48514" name="AutoShape 417"/>
          <p:cNvSpPr>
            <a:spLocks noChangeArrowheads="1"/>
          </p:cNvSpPr>
          <p:nvPr/>
        </p:nvSpPr>
        <p:spPr bwMode="auto">
          <a:xfrm>
            <a:off x="304800" y="35052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4</a:t>
            </a:r>
          </a:p>
        </p:txBody>
      </p:sp>
      <p:sp>
        <p:nvSpPr>
          <p:cNvPr id="48515" name="AutoShape 418"/>
          <p:cNvSpPr>
            <a:spLocks noChangeArrowheads="1"/>
          </p:cNvSpPr>
          <p:nvPr/>
        </p:nvSpPr>
        <p:spPr bwMode="auto">
          <a:xfrm>
            <a:off x="304800" y="39624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5</a:t>
            </a:r>
          </a:p>
        </p:txBody>
      </p:sp>
      <p:sp>
        <p:nvSpPr>
          <p:cNvPr id="48516" name="AutoShape 419"/>
          <p:cNvSpPr>
            <a:spLocks noChangeArrowheads="1"/>
          </p:cNvSpPr>
          <p:nvPr/>
        </p:nvSpPr>
        <p:spPr bwMode="auto">
          <a:xfrm>
            <a:off x="304800" y="44958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6</a:t>
            </a:r>
          </a:p>
        </p:txBody>
      </p:sp>
      <p:sp>
        <p:nvSpPr>
          <p:cNvPr id="48517" name="AutoShape 420"/>
          <p:cNvSpPr>
            <a:spLocks noChangeArrowheads="1"/>
          </p:cNvSpPr>
          <p:nvPr/>
        </p:nvSpPr>
        <p:spPr bwMode="auto">
          <a:xfrm>
            <a:off x="304800" y="50292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7</a:t>
            </a:r>
          </a:p>
        </p:txBody>
      </p:sp>
      <p:sp>
        <p:nvSpPr>
          <p:cNvPr id="48518" name="AutoShape 421"/>
          <p:cNvSpPr>
            <a:spLocks noChangeArrowheads="1"/>
          </p:cNvSpPr>
          <p:nvPr/>
        </p:nvSpPr>
        <p:spPr bwMode="auto">
          <a:xfrm>
            <a:off x="304800" y="56388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8</a:t>
            </a:r>
          </a:p>
        </p:txBody>
      </p:sp>
      <p:sp>
        <p:nvSpPr>
          <p:cNvPr id="48519" name="AutoShape 422"/>
          <p:cNvSpPr>
            <a:spLocks noChangeArrowheads="1"/>
          </p:cNvSpPr>
          <p:nvPr/>
        </p:nvSpPr>
        <p:spPr bwMode="auto">
          <a:xfrm>
            <a:off x="304800" y="6172200"/>
            <a:ext cx="457200" cy="3810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9</a:t>
            </a:r>
          </a:p>
        </p:txBody>
      </p:sp>
      <p:sp>
        <p:nvSpPr>
          <p:cNvPr id="48520" name="AutoShape 423"/>
          <p:cNvSpPr>
            <a:spLocks noChangeArrowheads="1"/>
          </p:cNvSpPr>
          <p:nvPr/>
        </p:nvSpPr>
        <p:spPr bwMode="auto">
          <a:xfrm>
            <a:off x="152400" y="1447800"/>
            <a:ext cx="762000" cy="457200"/>
          </a:xfrm>
          <a:prstGeom prst="sun">
            <a:avLst>
              <a:gd name="adj" fmla="val 25000"/>
            </a:avLst>
          </a:prstGeom>
          <a:solidFill>
            <a:schemeClr val="accent1"/>
          </a:solidFill>
          <a:ln w="9525">
            <a:solidFill>
              <a:schemeClr val="tx1"/>
            </a:solidFill>
            <a:miter lim="800000"/>
            <a:headEnd/>
            <a:tailEnd/>
          </a:ln>
          <a:effectLst/>
        </p:spPr>
        <p:txBody>
          <a:bodyPr wrap="none" anchor="ctr"/>
          <a:lstStyle/>
          <a:p>
            <a:pPr algn="ctr"/>
            <a:r>
              <a:rPr lang="en-US" b="1">
                <a:solidFill>
                  <a:srgbClr val="CC0000"/>
                </a:solidFill>
                <a:latin typeface="Arial" pitchFamily="34" charset="0"/>
              </a:rPr>
              <a:t>?</a:t>
            </a:r>
          </a:p>
        </p:txBody>
      </p:sp>
      <p:sp>
        <p:nvSpPr>
          <p:cNvPr id="48521" name="AutoShape 435"/>
          <p:cNvSpPr>
            <a:spLocks noChangeArrowheads="1"/>
          </p:cNvSpPr>
          <p:nvPr/>
        </p:nvSpPr>
        <p:spPr bwMode="auto">
          <a:xfrm>
            <a:off x="990600" y="1503363"/>
            <a:ext cx="533400" cy="457200"/>
          </a:xfrm>
          <a:prstGeom prst="downArrowCallout">
            <a:avLst>
              <a:gd name="adj1" fmla="val 29167"/>
              <a:gd name="adj2" fmla="val 29167"/>
              <a:gd name="adj3" fmla="val 16667"/>
              <a:gd name="adj4" fmla="val 66667"/>
            </a:avLst>
          </a:prstGeom>
          <a:solidFill>
            <a:srgbClr val="99FF99"/>
          </a:solidFill>
          <a:ln w="9525">
            <a:solidFill>
              <a:schemeClr val="tx1"/>
            </a:solidFill>
            <a:miter lim="800000"/>
            <a:headEnd/>
            <a:tailEnd/>
          </a:ln>
          <a:effectLst/>
        </p:spPr>
        <p:txBody>
          <a:bodyPr wrap="none" anchor="ctr"/>
          <a:lstStyle/>
          <a:p>
            <a:endParaRPr lang="vi-VN"/>
          </a:p>
        </p:txBody>
      </p:sp>
      <p:sp>
        <p:nvSpPr>
          <p:cNvPr id="48522" name="AutoShape 436"/>
          <p:cNvSpPr>
            <a:spLocks noChangeArrowheads="1"/>
          </p:cNvSpPr>
          <p:nvPr/>
        </p:nvSpPr>
        <p:spPr bwMode="auto">
          <a:xfrm>
            <a:off x="914400" y="19812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1</a:t>
            </a:r>
          </a:p>
        </p:txBody>
      </p:sp>
      <p:sp>
        <p:nvSpPr>
          <p:cNvPr id="48523" name="AutoShape 437"/>
          <p:cNvSpPr>
            <a:spLocks noChangeArrowheads="1"/>
          </p:cNvSpPr>
          <p:nvPr/>
        </p:nvSpPr>
        <p:spPr bwMode="auto">
          <a:xfrm>
            <a:off x="914400" y="25146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2</a:t>
            </a:r>
          </a:p>
        </p:txBody>
      </p:sp>
      <p:sp>
        <p:nvSpPr>
          <p:cNvPr id="48524" name="AutoShape 438"/>
          <p:cNvSpPr>
            <a:spLocks noChangeArrowheads="1"/>
          </p:cNvSpPr>
          <p:nvPr/>
        </p:nvSpPr>
        <p:spPr bwMode="auto">
          <a:xfrm>
            <a:off x="914400" y="30480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3</a:t>
            </a:r>
          </a:p>
        </p:txBody>
      </p:sp>
      <p:sp>
        <p:nvSpPr>
          <p:cNvPr id="48525" name="AutoShape 439"/>
          <p:cNvSpPr>
            <a:spLocks noChangeArrowheads="1"/>
          </p:cNvSpPr>
          <p:nvPr/>
        </p:nvSpPr>
        <p:spPr bwMode="auto">
          <a:xfrm>
            <a:off x="914400" y="3546475"/>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4</a:t>
            </a:r>
          </a:p>
        </p:txBody>
      </p:sp>
      <p:sp>
        <p:nvSpPr>
          <p:cNvPr id="48526" name="AutoShape 440"/>
          <p:cNvSpPr>
            <a:spLocks noChangeArrowheads="1"/>
          </p:cNvSpPr>
          <p:nvPr/>
        </p:nvSpPr>
        <p:spPr bwMode="auto">
          <a:xfrm>
            <a:off x="914400" y="4024313"/>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5</a:t>
            </a:r>
          </a:p>
        </p:txBody>
      </p:sp>
      <p:sp>
        <p:nvSpPr>
          <p:cNvPr id="48527" name="AutoShape 441"/>
          <p:cNvSpPr>
            <a:spLocks noChangeArrowheads="1"/>
          </p:cNvSpPr>
          <p:nvPr/>
        </p:nvSpPr>
        <p:spPr bwMode="auto">
          <a:xfrm>
            <a:off x="914400" y="4592638"/>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6</a:t>
            </a:r>
          </a:p>
        </p:txBody>
      </p:sp>
      <p:sp>
        <p:nvSpPr>
          <p:cNvPr id="48528" name="AutoShape 442"/>
          <p:cNvSpPr>
            <a:spLocks noChangeArrowheads="1"/>
          </p:cNvSpPr>
          <p:nvPr/>
        </p:nvSpPr>
        <p:spPr bwMode="auto">
          <a:xfrm>
            <a:off x="914400" y="51054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7</a:t>
            </a:r>
          </a:p>
        </p:txBody>
      </p:sp>
      <p:sp>
        <p:nvSpPr>
          <p:cNvPr id="48529" name="AutoShape 443"/>
          <p:cNvSpPr>
            <a:spLocks noChangeArrowheads="1"/>
          </p:cNvSpPr>
          <p:nvPr/>
        </p:nvSpPr>
        <p:spPr bwMode="auto">
          <a:xfrm>
            <a:off x="914400" y="56388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8</a:t>
            </a:r>
          </a:p>
        </p:txBody>
      </p:sp>
      <p:sp>
        <p:nvSpPr>
          <p:cNvPr id="48530" name="AutoShape 444"/>
          <p:cNvSpPr>
            <a:spLocks noChangeArrowheads="1"/>
          </p:cNvSpPr>
          <p:nvPr/>
        </p:nvSpPr>
        <p:spPr bwMode="auto">
          <a:xfrm>
            <a:off x="914400" y="6172200"/>
            <a:ext cx="609600" cy="381000"/>
          </a:xfrm>
          <a:prstGeom prst="star32">
            <a:avLst>
              <a:gd name="adj" fmla="val 37500"/>
            </a:avLst>
          </a:prstGeom>
          <a:solidFill>
            <a:srgbClr val="99FF99"/>
          </a:solidFill>
          <a:ln w="9525">
            <a:solidFill>
              <a:srgbClr val="FF3300"/>
            </a:solidFill>
            <a:miter lim="800000"/>
            <a:headEnd/>
            <a:tailEnd/>
          </a:ln>
          <a:effectLst/>
        </p:spPr>
        <p:txBody>
          <a:bodyPr wrap="none" anchor="ctr"/>
          <a:lstStyle/>
          <a:p>
            <a:pPr algn="ctr"/>
            <a:r>
              <a:rPr lang="en-US" b="1">
                <a:solidFill>
                  <a:srgbClr val="0000FF"/>
                </a:solidFill>
                <a:latin typeface="Arial" pitchFamily="34" charset="0"/>
              </a:rPr>
              <a:t>9</a:t>
            </a:r>
          </a:p>
        </p:txBody>
      </p:sp>
      <p:graphicFrame>
        <p:nvGraphicFramePr>
          <p:cNvPr id="205245" name="Group 445"/>
          <p:cNvGraphicFramePr>
            <a:graphicFrameLocks noGrp="1"/>
          </p:cNvGraphicFramePr>
          <p:nvPr/>
        </p:nvGraphicFramePr>
        <p:xfrm>
          <a:off x="5410200" y="2057400"/>
          <a:ext cx="381000" cy="4664079"/>
        </p:xfrm>
        <a:graphic>
          <a:graphicData uri="http://schemas.openxmlformats.org/drawingml/2006/table">
            <a:tbl>
              <a:tblPr/>
              <a:tblGrid>
                <a:gridCol w="381000"/>
              </a:tblGrid>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VnSouthern" pitchFamily="34" charset="0"/>
                        </a:rPr>
                        <a:t>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VnTime" pitchFamily="34" charset="0"/>
                        </a:rPr>
                        <a: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Ă</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VnTime"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VnTime" pitchFamily="34" charset="0"/>
                        </a:rPr>
                        <a:t>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48553" name="AutoShape 467"/>
          <p:cNvSpPr>
            <a:spLocks noChangeArrowheads="1"/>
          </p:cNvSpPr>
          <p:nvPr/>
        </p:nvSpPr>
        <p:spPr bwMode="auto">
          <a:xfrm>
            <a:off x="319088" y="76200"/>
            <a:ext cx="1600200" cy="1066800"/>
          </a:xfrm>
          <a:prstGeom prst="cloudCallout">
            <a:avLst>
              <a:gd name="adj1" fmla="val 28273"/>
              <a:gd name="adj2" fmla="val 22319"/>
            </a:avLst>
          </a:prstGeom>
          <a:solidFill>
            <a:srgbClr val="FFCCFF"/>
          </a:solidFill>
          <a:ln w="9525">
            <a:solidFill>
              <a:srgbClr val="FFFF00"/>
            </a:solidFill>
            <a:round/>
            <a:headEnd/>
            <a:tailEnd/>
          </a:ln>
          <a:effectLst/>
        </p:spPr>
        <p:txBody>
          <a:bodyPr/>
          <a:lstStyle/>
          <a:p>
            <a:pPr algn="ctr"/>
            <a:r>
              <a:rPr lang="en-US" b="1">
                <a:solidFill>
                  <a:srgbClr val="CC0000"/>
                </a:solidFill>
                <a:latin typeface="Arial" pitchFamily="34" charset="0"/>
              </a:rPr>
              <a:t>Ô CHỮ KÌ DIỆU</a:t>
            </a:r>
          </a:p>
        </p:txBody>
      </p:sp>
      <p:pic>
        <p:nvPicPr>
          <p:cNvPr id="48554" name="Picture 468" descr="672026"/>
          <p:cNvPicPr>
            <a:picLocks noChangeAspect="1" noChangeArrowheads="1" noCrop="1"/>
          </p:cNvPicPr>
          <p:nvPr/>
        </p:nvPicPr>
        <p:blipFill>
          <a:blip r:embed="rId2"/>
          <a:srcRect/>
          <a:stretch>
            <a:fillRect/>
          </a:stretch>
        </p:blipFill>
        <p:spPr bwMode="auto">
          <a:xfrm>
            <a:off x="1960563" y="76200"/>
            <a:ext cx="2432050"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45"/>
                                        </p:tgtEl>
                                        <p:attrNameLst>
                                          <p:attrName>style.visibility</p:attrName>
                                        </p:attrNameLst>
                                      </p:cBhvr>
                                      <p:to>
                                        <p:strVal val="visible"/>
                                      </p:to>
                                    </p:set>
                                    <p:anim calcmode="lin" valueType="num">
                                      <p:cBhvr>
                                        <p:cTn id="7" dur="500" fill="hold"/>
                                        <p:tgtEl>
                                          <p:spTgt spid="205245"/>
                                        </p:tgtEl>
                                        <p:attrNameLst>
                                          <p:attrName>ppt_w</p:attrName>
                                        </p:attrNameLst>
                                      </p:cBhvr>
                                      <p:tavLst>
                                        <p:tav tm="0">
                                          <p:val>
                                            <p:fltVal val="0"/>
                                          </p:val>
                                        </p:tav>
                                        <p:tav tm="100000">
                                          <p:val>
                                            <p:strVal val="#ppt_w"/>
                                          </p:val>
                                        </p:tav>
                                      </p:tavLst>
                                    </p:anim>
                                    <p:anim calcmode="lin" valueType="num">
                                      <p:cBhvr>
                                        <p:cTn id="8" dur="500" fill="hold"/>
                                        <p:tgtEl>
                                          <p:spTgt spid="205245"/>
                                        </p:tgtEl>
                                        <p:attrNameLst>
                                          <p:attrName>ppt_h</p:attrName>
                                        </p:attrNameLst>
                                      </p:cBhvr>
                                      <p:tavLst>
                                        <p:tav tm="0">
                                          <p:val>
                                            <p:fltVal val="0"/>
                                          </p:val>
                                        </p:tav>
                                        <p:tav tm="100000">
                                          <p:val>
                                            <p:strVal val="#ppt_h"/>
                                          </p:val>
                                        </p:tav>
                                      </p:tavLst>
                                    </p:anim>
                                    <p:animEffect transition="in" filter="fade">
                                      <p:cBhvr>
                                        <p:cTn id="9" dur="500"/>
                                        <p:tgtEl>
                                          <p:spTgt spid="20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81000" y="990600"/>
            <a:ext cx="8534400" cy="5508625"/>
          </a:xfrm>
          <a:prstGeom prst="rect">
            <a:avLst/>
          </a:prstGeom>
          <a:noFill/>
          <a:ln w="9525">
            <a:noFill/>
            <a:miter lim="800000"/>
            <a:headEnd/>
            <a:tailEnd/>
          </a:ln>
        </p:spPr>
        <p:txBody>
          <a:bodyPr>
            <a:spAutoFit/>
          </a:bodyPr>
          <a:lstStyle/>
          <a:p>
            <a:r>
              <a:rPr lang="en-US" sz="4400" b="1">
                <a:solidFill>
                  <a:srgbClr val="0000FF"/>
                </a:solidFill>
              </a:rPr>
              <a:t>Được tôn lên làm vua, Lý Công Uẩn (Lý Thái Tổ) dời kinh đô ra Đại La  và đổi tên là Thăng Long. Sau đó Lý Thánh Tông đổi tên nước là Đại Việt.</a:t>
            </a:r>
          </a:p>
          <a:p>
            <a:r>
              <a:rPr lang="en-US" sz="4400" b="1">
                <a:solidFill>
                  <a:srgbClr val="0000FF"/>
                </a:solidFill>
              </a:rPr>
              <a:t>Thăng Long có nhiều lâu đài, cung điện, đền chùa. Dân cư tụ họp về Thăng Long ngày một đông. </a:t>
            </a:r>
          </a:p>
        </p:txBody>
      </p:sp>
      <p:sp>
        <p:nvSpPr>
          <p:cNvPr id="3" name="Rectangle 2"/>
          <p:cNvSpPr>
            <a:spLocks noChangeArrowheads="1"/>
          </p:cNvSpPr>
          <p:nvPr/>
        </p:nvSpPr>
        <p:spPr bwMode="auto">
          <a:xfrm>
            <a:off x="2971800" y="214313"/>
            <a:ext cx="2895600" cy="769937"/>
          </a:xfrm>
          <a:prstGeom prst="rect">
            <a:avLst/>
          </a:prstGeom>
          <a:noFill/>
          <a:ln w="9525">
            <a:noFill/>
            <a:miter lim="800000"/>
            <a:headEnd/>
            <a:tailEnd/>
          </a:ln>
        </p:spPr>
        <p:txBody>
          <a:bodyPr>
            <a:spAutoFit/>
          </a:bodyPr>
          <a:lstStyle/>
          <a:p>
            <a:r>
              <a:rPr lang="en-US" sz="4400" b="1">
                <a:solidFill>
                  <a:srgbClr val="FF0000"/>
                </a:solidFill>
              </a:rPr>
              <a:t>GHI NHỚ </a:t>
            </a:r>
            <a:endParaRPr lang="en-US" sz="4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04800" y="990600"/>
            <a:ext cx="8382000" cy="4524375"/>
          </a:xfrm>
          <a:prstGeom prst="rect">
            <a:avLst/>
          </a:prstGeom>
          <a:noFill/>
        </p:spPr>
        <p:txBody>
          <a:bodyPr>
            <a:spAutoFit/>
          </a:bodyPr>
          <a:lstStyle/>
          <a:p>
            <a:pPr algn="ctr">
              <a:lnSpc>
                <a:spcPct val="120000"/>
              </a:lnSpc>
              <a:defRPr/>
            </a:pPr>
            <a:r>
              <a:rPr lang="en-US" sz="6000" b="1" dirty="0">
                <a:solidFill>
                  <a:srgbClr val="FF0000"/>
                </a:solidFill>
                <a:latin typeface="+mj-lt"/>
              </a:rPr>
              <a:t>DẶN DÒ</a:t>
            </a:r>
          </a:p>
          <a:p>
            <a:pPr algn="ctr">
              <a:lnSpc>
                <a:spcPct val="120000"/>
              </a:lnSpc>
              <a:defRPr/>
            </a:pPr>
            <a:r>
              <a:rPr lang="en-US" sz="6000" b="1" dirty="0" err="1">
                <a:solidFill>
                  <a:srgbClr val="0000FF"/>
                </a:solidFill>
                <a:latin typeface="+mj-lt"/>
                <a:ea typeface="HP001 5Ha" pitchFamily="34" charset="-127"/>
              </a:rPr>
              <a:t>Học</a:t>
            </a:r>
            <a:r>
              <a:rPr lang="en-US" sz="6000" b="1" dirty="0">
                <a:solidFill>
                  <a:srgbClr val="0000FF"/>
                </a:solidFill>
                <a:latin typeface="+mj-lt"/>
                <a:ea typeface="HP001 5Ha" pitchFamily="34" charset="-127"/>
              </a:rPr>
              <a:t> </a:t>
            </a:r>
            <a:r>
              <a:rPr lang="en-US" sz="6000" b="1" dirty="0" err="1">
                <a:solidFill>
                  <a:srgbClr val="0000FF"/>
                </a:solidFill>
                <a:latin typeface="+mj-lt"/>
                <a:ea typeface="HP001 5Ha" pitchFamily="34" charset="-127"/>
              </a:rPr>
              <a:t>thuộc</a:t>
            </a:r>
            <a:r>
              <a:rPr lang="en-US" sz="6000" b="1" dirty="0">
                <a:solidFill>
                  <a:srgbClr val="0000FF"/>
                </a:solidFill>
                <a:latin typeface="+mj-lt"/>
                <a:ea typeface="HP001 5Ha" pitchFamily="34" charset="-127"/>
              </a:rPr>
              <a:t> </a:t>
            </a:r>
            <a:r>
              <a:rPr lang="en-US" sz="6000" b="1" dirty="0" err="1">
                <a:solidFill>
                  <a:srgbClr val="0000FF"/>
                </a:solidFill>
                <a:latin typeface="+mj-lt"/>
                <a:ea typeface="HP001 5Ha" pitchFamily="34" charset="-127"/>
              </a:rPr>
              <a:t>ghi</a:t>
            </a:r>
            <a:r>
              <a:rPr lang="en-US" sz="6000" b="1" dirty="0">
                <a:solidFill>
                  <a:srgbClr val="0000FF"/>
                </a:solidFill>
                <a:latin typeface="+mj-lt"/>
                <a:ea typeface="HP001 5Ha" pitchFamily="34" charset="-127"/>
              </a:rPr>
              <a:t> </a:t>
            </a:r>
            <a:r>
              <a:rPr lang="en-US" sz="6000" b="1" dirty="0" err="1">
                <a:solidFill>
                  <a:srgbClr val="0000FF"/>
                </a:solidFill>
                <a:latin typeface="+mj-lt"/>
                <a:ea typeface="HP001 5Ha" pitchFamily="34" charset="-127"/>
              </a:rPr>
              <a:t>nhớ</a:t>
            </a:r>
            <a:endParaRPr lang="en-US" sz="6000" b="1" dirty="0">
              <a:solidFill>
                <a:srgbClr val="0000FF"/>
              </a:solidFill>
              <a:latin typeface="+mj-lt"/>
              <a:ea typeface="HP001 5Ha" pitchFamily="34" charset="-127"/>
            </a:endParaRPr>
          </a:p>
          <a:p>
            <a:pPr algn="ctr">
              <a:lnSpc>
                <a:spcPct val="120000"/>
              </a:lnSpc>
              <a:defRPr/>
            </a:pPr>
            <a:r>
              <a:rPr lang="en-US" sz="6000" b="1" dirty="0" err="1">
                <a:solidFill>
                  <a:srgbClr val="FF0000"/>
                </a:solidFill>
                <a:latin typeface="+mj-lt"/>
                <a:ea typeface="HP001 5Ha" pitchFamily="34" charset="-127"/>
              </a:rPr>
              <a:t>Chuẩn</a:t>
            </a:r>
            <a:r>
              <a:rPr lang="en-US" sz="6000" b="1" dirty="0">
                <a:solidFill>
                  <a:srgbClr val="FF0000"/>
                </a:solidFill>
                <a:latin typeface="+mj-lt"/>
                <a:ea typeface="HP001 5Ha" pitchFamily="34" charset="-127"/>
              </a:rPr>
              <a:t> </a:t>
            </a:r>
            <a:r>
              <a:rPr lang="en-US" sz="6000" b="1" dirty="0" err="1">
                <a:solidFill>
                  <a:srgbClr val="FF0000"/>
                </a:solidFill>
                <a:latin typeface="+mj-lt"/>
                <a:ea typeface="HP001 5Ha" pitchFamily="34" charset="-127"/>
              </a:rPr>
              <a:t>bị</a:t>
            </a:r>
            <a:r>
              <a:rPr lang="en-US" sz="6000" b="1" dirty="0">
                <a:solidFill>
                  <a:srgbClr val="FF0000"/>
                </a:solidFill>
                <a:latin typeface="+mj-lt"/>
                <a:ea typeface="HP001 5Ha" pitchFamily="34" charset="-127"/>
              </a:rPr>
              <a:t> </a:t>
            </a:r>
            <a:r>
              <a:rPr lang="en-US" sz="6000" b="1" dirty="0" err="1">
                <a:solidFill>
                  <a:srgbClr val="FF0000"/>
                </a:solidFill>
                <a:latin typeface="+mj-lt"/>
                <a:ea typeface="HP001 5Ha" pitchFamily="34" charset="-127"/>
              </a:rPr>
              <a:t>bài</a:t>
            </a:r>
            <a:r>
              <a:rPr lang="en-US" sz="6000" b="1" dirty="0">
                <a:solidFill>
                  <a:srgbClr val="FF0000"/>
                </a:solidFill>
                <a:latin typeface="+mj-lt"/>
                <a:ea typeface="HP001 5Ha" pitchFamily="34" charset="-127"/>
              </a:rPr>
              <a:t> </a:t>
            </a:r>
          </a:p>
          <a:p>
            <a:pPr algn="ctr">
              <a:lnSpc>
                <a:spcPct val="120000"/>
              </a:lnSpc>
              <a:defRPr/>
            </a:pPr>
            <a:r>
              <a:rPr lang="en-US" sz="6000" b="1" dirty="0" err="1">
                <a:solidFill>
                  <a:srgbClr val="FF0000"/>
                </a:solidFill>
                <a:latin typeface="+mj-lt"/>
                <a:ea typeface="HP001 5Ha" pitchFamily="34" charset="-127"/>
              </a:rPr>
              <a:t>Chùa</a:t>
            </a:r>
            <a:r>
              <a:rPr lang="en-US" sz="6000" b="1" dirty="0">
                <a:solidFill>
                  <a:srgbClr val="FF0000"/>
                </a:solidFill>
                <a:latin typeface="+mj-lt"/>
                <a:ea typeface="HP001 5Ha" pitchFamily="34" charset="-127"/>
              </a:rPr>
              <a:t> </a:t>
            </a:r>
            <a:r>
              <a:rPr lang="en-US" sz="6000" b="1" dirty="0" err="1">
                <a:solidFill>
                  <a:srgbClr val="FF0000"/>
                </a:solidFill>
                <a:latin typeface="+mj-lt"/>
                <a:ea typeface="HP001 5Ha" pitchFamily="34" charset="-127"/>
              </a:rPr>
              <a:t>thời</a:t>
            </a:r>
            <a:r>
              <a:rPr lang="en-US" sz="6000" b="1" dirty="0">
                <a:solidFill>
                  <a:srgbClr val="FF0000"/>
                </a:solidFill>
                <a:latin typeface="+mj-lt"/>
                <a:ea typeface="HP001 5Ha" pitchFamily="34" charset="-127"/>
              </a:rPr>
              <a:t> </a:t>
            </a:r>
            <a:r>
              <a:rPr lang="en-US" sz="6000" b="1" dirty="0" err="1">
                <a:solidFill>
                  <a:srgbClr val="FF0000"/>
                </a:solidFill>
                <a:latin typeface="+mj-lt"/>
                <a:ea typeface="HP001 5Ha" pitchFamily="34" charset="-127"/>
              </a:rPr>
              <a:t>L</a:t>
            </a:r>
            <a:r>
              <a:rPr lang="en-US" sz="6000" b="1" dirty="0" err="1">
                <a:solidFill>
                  <a:srgbClr val="FF0000"/>
                </a:solidFill>
                <a:latin typeface="+mj-lt"/>
                <a:ea typeface="HP001 5Ha" pitchFamily="34" charset="-127"/>
              </a:rPr>
              <a:t>ý</a:t>
            </a:r>
            <a:endParaRPr lang="en-US" sz="6000" b="1" dirty="0">
              <a:solidFill>
                <a:srgbClr val="FF0000"/>
              </a:solidFill>
              <a:latin typeface="+mj-lt"/>
              <a:ea typeface="HP001 5Ha" pitchFamily="34" charset="-127"/>
            </a:endParaRPr>
          </a:p>
        </p:txBody>
      </p:sp>
    </p:spTree>
  </p:cSld>
  <p:clrMapOvr>
    <a:masterClrMapping/>
  </p:clrMapOvr>
  <p:transition spd="slow">
    <p:circle/>
    <p:sndAc>
      <p:stSnd>
        <p:snd r:embed="rId3"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447800"/>
            <a:ext cx="8610600" cy="769938"/>
          </a:xfrm>
          <a:prstGeom prst="rect">
            <a:avLst/>
          </a:prstGeom>
          <a:noFill/>
          <a:ln w="9525">
            <a:noFill/>
            <a:miter lim="800000"/>
            <a:headEnd/>
            <a:tailEnd/>
          </a:ln>
          <a:effectLst/>
        </p:spPr>
        <p:txBody>
          <a:bodyPr>
            <a:spAutoFit/>
          </a:bodyPr>
          <a:lstStyle/>
          <a:p>
            <a:pPr>
              <a:spcBef>
                <a:spcPct val="50000"/>
              </a:spcBef>
            </a:pPr>
            <a:r>
              <a:rPr lang="en-US" sz="4400" b="1">
                <a:solidFill>
                  <a:srgbClr val="0000FF"/>
                </a:solidFill>
              </a:rPr>
              <a:t>I.</a:t>
            </a:r>
            <a:r>
              <a:rPr lang="en-US" sz="4400">
                <a:solidFill>
                  <a:srgbClr val="0000FF"/>
                </a:solidFill>
              </a:rPr>
              <a:t> </a:t>
            </a:r>
            <a:r>
              <a:rPr lang="en-US" sz="4400" b="1">
                <a:solidFill>
                  <a:srgbClr val="0000FF"/>
                </a:solidFill>
              </a:rPr>
              <a:t>Hoàn cảnh ra đời của nhà Lý.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04800" y="1458913"/>
            <a:ext cx="8839200" cy="4832350"/>
          </a:xfrm>
          <a:prstGeom prst="rect">
            <a:avLst/>
          </a:prstGeom>
          <a:noFill/>
          <a:ln w="9525">
            <a:noFill/>
            <a:miter lim="800000"/>
            <a:headEnd/>
            <a:tailEnd/>
          </a:ln>
        </p:spPr>
        <p:txBody>
          <a:bodyPr>
            <a:spAutoFit/>
          </a:bodyPr>
          <a:lstStyle/>
          <a:p>
            <a:r>
              <a:rPr lang="en-US" sz="4400" b="1">
                <a:latin typeface="Arial" pitchFamily="34" charset="0"/>
                <a:cs typeface="Arial" pitchFamily="34" charset="0"/>
              </a:rPr>
              <a:t>1.Sau khi Lê Đại Hành mất, tình hình đất nước như thế nào?</a:t>
            </a:r>
          </a:p>
          <a:p>
            <a:r>
              <a:rPr lang="en-US" sz="4400" b="1">
                <a:solidFill>
                  <a:srgbClr val="0000FF"/>
                </a:solidFill>
                <a:latin typeface="Arial" pitchFamily="34" charset="0"/>
                <a:cs typeface="Arial" pitchFamily="34" charset="0"/>
              </a:rPr>
              <a:t>2.Vì sao khi Lê Long Đĩnh mất, các quan triều đại lại tôn Lý Công Uẩn lên làm vua?</a:t>
            </a:r>
          </a:p>
          <a:p>
            <a:r>
              <a:rPr lang="en-US" sz="4400" b="1">
                <a:latin typeface="Arial" pitchFamily="34" charset="0"/>
                <a:cs typeface="Arial" pitchFamily="34" charset="0"/>
              </a:rPr>
              <a:t> 3. Vương triều nhà Lý bắt đầu từ năm nào?</a:t>
            </a:r>
          </a:p>
        </p:txBody>
      </p:sp>
      <p:sp>
        <p:nvSpPr>
          <p:cNvPr id="8195" name="Rectangle 4"/>
          <p:cNvSpPr>
            <a:spLocks noChangeArrowheads="1"/>
          </p:cNvSpPr>
          <p:nvPr/>
        </p:nvSpPr>
        <p:spPr bwMode="auto">
          <a:xfrm>
            <a:off x="192088" y="0"/>
            <a:ext cx="8664575" cy="1446213"/>
          </a:xfrm>
          <a:prstGeom prst="rect">
            <a:avLst/>
          </a:prstGeom>
          <a:noFill/>
          <a:ln w="9525">
            <a:noFill/>
            <a:miter lim="800000"/>
            <a:headEnd/>
            <a:tailEnd/>
          </a:ln>
        </p:spPr>
        <p:txBody>
          <a:bodyPr>
            <a:spAutoFit/>
          </a:bodyPr>
          <a:lstStyle/>
          <a:p>
            <a:r>
              <a:rPr lang="en-US" sz="4400" b="1">
                <a:solidFill>
                  <a:srgbClr val="FF0000"/>
                </a:solidFill>
              </a:rPr>
              <a:t>Đọc từ: </a:t>
            </a:r>
            <a:r>
              <a:rPr lang="en-US" sz="4400" b="1">
                <a:solidFill>
                  <a:srgbClr val="0000FF"/>
                </a:solidFill>
              </a:rPr>
              <a:t>Năm 1005 …nhà Lý bắt đầu từ đây.</a:t>
            </a:r>
          </a:p>
        </p:txBody>
      </p:sp>
      <p:pic>
        <p:nvPicPr>
          <p:cNvPr id="6" name="Picture 10" descr="Thao luan nhon"/>
          <p:cNvPicPr>
            <a:picLocks noChangeAspect="1" noChangeArrowheads="1"/>
          </p:cNvPicPr>
          <p:nvPr/>
        </p:nvPicPr>
        <p:blipFill>
          <a:blip r:embed="rId3"/>
          <a:srcRect/>
          <a:stretch>
            <a:fillRect/>
          </a:stretch>
        </p:blipFill>
        <p:spPr bwMode="auto">
          <a:xfrm>
            <a:off x="4821238" y="5638800"/>
            <a:ext cx="1585912" cy="1208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8600" y="228600"/>
            <a:ext cx="8763000" cy="1446213"/>
          </a:xfrm>
          <a:prstGeom prst="rect">
            <a:avLst/>
          </a:prstGeom>
          <a:noFill/>
          <a:ln w="9525">
            <a:noFill/>
            <a:miter lim="800000"/>
            <a:headEnd/>
            <a:tailEnd/>
          </a:ln>
        </p:spPr>
        <p:txBody>
          <a:bodyPr>
            <a:spAutoFit/>
          </a:bodyPr>
          <a:lstStyle/>
          <a:p>
            <a:r>
              <a:rPr lang="en-US" sz="4400" b="1">
                <a:solidFill>
                  <a:srgbClr val="FF0000"/>
                </a:solidFill>
                <a:latin typeface="Arial" pitchFamily="34" charset="0"/>
                <a:cs typeface="Arial" pitchFamily="34" charset="0"/>
              </a:rPr>
              <a:t>1.Sau khi Lê Đại Hành mất, tình hình đất nước như thế nào?</a:t>
            </a:r>
          </a:p>
        </p:txBody>
      </p:sp>
      <p:sp>
        <p:nvSpPr>
          <p:cNvPr id="5" name="Rectangle 4"/>
          <p:cNvSpPr>
            <a:spLocks noChangeArrowheads="1"/>
          </p:cNvSpPr>
          <p:nvPr/>
        </p:nvSpPr>
        <p:spPr bwMode="auto">
          <a:xfrm>
            <a:off x="261938" y="2057400"/>
            <a:ext cx="8729662" cy="4154488"/>
          </a:xfrm>
          <a:prstGeom prst="rect">
            <a:avLst/>
          </a:prstGeom>
          <a:noFill/>
          <a:ln w="9525">
            <a:noFill/>
            <a:miter lim="800000"/>
            <a:headEnd/>
            <a:tailEnd/>
          </a:ln>
        </p:spPr>
        <p:txBody>
          <a:bodyPr>
            <a:spAutoFit/>
          </a:bodyPr>
          <a:lstStyle/>
          <a:p>
            <a:r>
              <a:rPr lang="en-US" sz="6600" b="1"/>
              <a:t>Lê Long Đĩnh lên làm vua. Nhà vua tính tình bạo ngược nên lòng dân rất oán hận.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28600" y="304800"/>
            <a:ext cx="8915400" cy="4154488"/>
          </a:xfrm>
          <a:prstGeom prst="rect">
            <a:avLst/>
          </a:prstGeom>
          <a:noFill/>
          <a:ln w="9525">
            <a:noFill/>
            <a:miter lim="800000"/>
            <a:headEnd/>
            <a:tailEnd/>
          </a:ln>
        </p:spPr>
        <p:txBody>
          <a:bodyPr>
            <a:spAutoFit/>
          </a:bodyPr>
          <a:lstStyle/>
          <a:p>
            <a:r>
              <a:rPr lang="en-US" sz="6600" b="1">
                <a:solidFill>
                  <a:srgbClr val="FF0000"/>
                </a:solidFill>
              </a:rPr>
              <a:t>2.Vì sao khi Lê Long Đĩnh mất, các quan triều đại lại tôn Lý Công Uẩn lên làm vua?</a:t>
            </a:r>
          </a:p>
        </p:txBody>
      </p:sp>
      <p:sp>
        <p:nvSpPr>
          <p:cNvPr id="5" name="Rectangle 4"/>
          <p:cNvSpPr>
            <a:spLocks noChangeArrowheads="1"/>
          </p:cNvSpPr>
          <p:nvPr/>
        </p:nvSpPr>
        <p:spPr bwMode="auto">
          <a:xfrm>
            <a:off x="228600" y="295275"/>
            <a:ext cx="8736013" cy="5632450"/>
          </a:xfrm>
          <a:prstGeom prst="rect">
            <a:avLst/>
          </a:prstGeom>
          <a:solidFill>
            <a:schemeClr val="bg1"/>
          </a:solidFill>
          <a:ln w="9525">
            <a:noFill/>
            <a:miter lim="800000"/>
            <a:headEnd/>
            <a:tailEnd/>
          </a:ln>
        </p:spPr>
        <p:txBody>
          <a:bodyPr>
            <a:spAutoFit/>
          </a:bodyPr>
          <a:lstStyle/>
          <a:p>
            <a:r>
              <a:rPr lang="en-US" sz="6000" b="1">
                <a:solidFill>
                  <a:srgbClr val="0000FF"/>
                </a:solidFill>
              </a:rPr>
              <a:t>Vì Lý Công Uẩn là một vị quan trong triều đình nhà Lê. Ông vốn là người thông minh, văn võ đều tài, đức độ cảm hoá được lòng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33400" y="171450"/>
            <a:ext cx="8335963" cy="2124075"/>
          </a:xfrm>
          <a:prstGeom prst="rect">
            <a:avLst/>
          </a:prstGeom>
          <a:noFill/>
          <a:ln w="9525">
            <a:noFill/>
            <a:miter lim="800000"/>
            <a:headEnd/>
            <a:tailEnd/>
          </a:ln>
        </p:spPr>
        <p:txBody>
          <a:bodyPr>
            <a:spAutoFit/>
          </a:bodyPr>
          <a:lstStyle/>
          <a:p>
            <a:r>
              <a:rPr lang="en-US" sz="6600" b="1">
                <a:solidFill>
                  <a:srgbClr val="FF0000"/>
                </a:solidFill>
              </a:rPr>
              <a:t>3.Vương triều nhà Lý bắt đầu từ năm nào?</a:t>
            </a:r>
          </a:p>
        </p:txBody>
      </p:sp>
      <p:sp>
        <p:nvSpPr>
          <p:cNvPr id="3" name="Rectangle 2"/>
          <p:cNvSpPr>
            <a:spLocks noChangeArrowheads="1"/>
          </p:cNvSpPr>
          <p:nvPr/>
        </p:nvSpPr>
        <p:spPr bwMode="auto">
          <a:xfrm>
            <a:off x="504825" y="2971800"/>
            <a:ext cx="8488363" cy="3786188"/>
          </a:xfrm>
          <a:prstGeom prst="rect">
            <a:avLst/>
          </a:prstGeom>
          <a:noFill/>
          <a:ln w="9525">
            <a:noFill/>
            <a:miter lim="800000"/>
            <a:headEnd/>
            <a:tailEnd/>
          </a:ln>
        </p:spPr>
        <p:txBody>
          <a:bodyPr>
            <a:spAutoFit/>
          </a:bodyPr>
          <a:lstStyle/>
          <a:p>
            <a:r>
              <a:rPr lang="en-US" sz="6000" b="1">
                <a:solidFill>
                  <a:srgbClr val="FF0000"/>
                </a:solidFill>
              </a:rPr>
              <a:t>Như vậy, năm 1009 nhà Lê suy tàn, nhà Lý tiếp nối nhà Lê xây dựng đất nước ta.</a:t>
            </a:r>
          </a:p>
        </p:txBody>
      </p:sp>
      <p:sp>
        <p:nvSpPr>
          <p:cNvPr id="8" name="Text Box 15"/>
          <p:cNvSpPr txBox="1">
            <a:spLocks noChangeArrowheads="1"/>
          </p:cNvSpPr>
          <p:nvPr/>
        </p:nvSpPr>
        <p:spPr bwMode="auto">
          <a:xfrm>
            <a:off x="381000" y="304800"/>
            <a:ext cx="8382000" cy="2554288"/>
          </a:xfrm>
          <a:prstGeom prst="rect">
            <a:avLst/>
          </a:prstGeom>
          <a:solidFill>
            <a:schemeClr val="bg1"/>
          </a:solidFill>
          <a:ln w="9525">
            <a:noFill/>
            <a:miter lim="800000"/>
            <a:headEnd/>
            <a:tailEnd/>
          </a:ln>
        </p:spPr>
        <p:txBody>
          <a:bodyPr>
            <a:spAutoFit/>
          </a:bodyPr>
          <a:lstStyle/>
          <a:p>
            <a:pPr>
              <a:spcBef>
                <a:spcPct val="50000"/>
              </a:spcBef>
            </a:pPr>
            <a:r>
              <a:rPr lang="en-US" sz="8000" b="1">
                <a:solidFill>
                  <a:srgbClr val="0000FF"/>
                </a:solidFill>
              </a:rPr>
              <a:t>Nhà Lý bắt đầu năm 1009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f42eb1f3d46698c47d95be5de13e45291a97"/>
  <p:tag name="VIOLETID" val="12180500"/>
  <p:tag name="VIOLETTITLE" val="Bài 9. Nhà Lý dời đô ra Thăng Long"/>
  <p:tag name="VIOLETLESSON" val="9"/>
  <p:tag name="VIOLETCATID" val="2224"/>
  <p:tag name="VIOLETSUBJECT" val="Lịch sử 4"/>
  <p:tag name="VIOLETAUTHORID" val="3466747"/>
  <p:tag name="VIOLETAUTHORNAME" val="Chu Thị Soa"/>
  <p:tag name="VIOLETAUTHORAVATAR" val="3/466/747/avatar.jpg"/>
  <p:tag name="VIOLETAUTHORADDRESS" val="Trường TH Thị Trấn - Nghệ An"/>
  <p:tag name="VIOLETDATE" val="2017-11-10 07:56:07"/>
  <p:tag name="VIOLETHIT" val="10"/>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3355</TotalTime>
  <Words>1767</Words>
  <Application>Microsoft Office PowerPoint</Application>
  <PresentationFormat>On-screen Show (4:3)</PresentationFormat>
  <Paragraphs>275</Paragraphs>
  <Slides>47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Times New Roman</vt:lpstr>
      <vt:lpstr>Arial</vt:lpstr>
      <vt:lpstr>Calibri</vt:lpstr>
      <vt:lpstr>.VnTime</vt:lpstr>
      <vt:lpstr>Wingdings 3</vt:lpstr>
      <vt:lpstr>.VnSouthern</vt:lpstr>
      <vt:lpstr>.VnTimeH</vt:lpstr>
      <vt:lpstr>HP001 5Ha</vt:lpstr>
      <vt:lpstr>Office Theme</vt:lpstr>
      <vt:lpstr>Microsoft PowerPoint 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NhiÖt liÖt chµo mõng c¸c thÇy, c« gi¸o vÒ dù chuyªn ®Ò LÞch sö líp 4</dc:title>
  <dc:creator>THCS Dinh Xuyen</dc:creator>
  <cp:lastModifiedBy>Computer</cp:lastModifiedBy>
  <cp:revision>203</cp:revision>
  <dcterms:created xsi:type="dcterms:W3CDTF">2009-10-23T01:39:35Z</dcterms:created>
  <dcterms:modified xsi:type="dcterms:W3CDTF">2017-11-10T07:24:17Z</dcterms:modified>
</cp:coreProperties>
</file>