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6"/>
  </p:notesMasterIdLst>
  <p:sldIdLst>
    <p:sldId id="339" r:id="rId2"/>
    <p:sldId id="318" r:id="rId3"/>
    <p:sldId id="338" r:id="rId4"/>
    <p:sldId id="302" r:id="rId5"/>
    <p:sldId id="291" r:id="rId6"/>
    <p:sldId id="261" r:id="rId7"/>
    <p:sldId id="293" r:id="rId8"/>
    <p:sldId id="297" r:id="rId9"/>
    <p:sldId id="295" r:id="rId10"/>
    <p:sldId id="303" r:id="rId11"/>
    <p:sldId id="335" r:id="rId12"/>
    <p:sldId id="323" r:id="rId13"/>
    <p:sldId id="324" r:id="rId14"/>
    <p:sldId id="326" r:id="rId15"/>
    <p:sldId id="327" r:id="rId16"/>
    <p:sldId id="322" r:id="rId17"/>
    <p:sldId id="307" r:id="rId18"/>
    <p:sldId id="336" r:id="rId19"/>
    <p:sldId id="301" r:id="rId20"/>
    <p:sldId id="275" r:id="rId21"/>
    <p:sldId id="330" r:id="rId22"/>
    <p:sldId id="284" r:id="rId23"/>
    <p:sldId id="283" r:id="rId24"/>
    <p:sldId id="320" r:id="rId25"/>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0033"/>
    <a:srgbClr val="FFFF00"/>
    <a:srgbClr val="FF99FF"/>
    <a:srgbClr val="FF00FF"/>
    <a:srgbClr val="FF6699"/>
    <a:srgbClr val="FFFF99"/>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7" autoAdjust="0"/>
    <p:restoredTop sz="94712" autoAdjust="0"/>
  </p:normalViewPr>
  <p:slideViewPr>
    <p:cSldViewPr>
      <p:cViewPr>
        <p:scale>
          <a:sx n="57" d="100"/>
          <a:sy n="57" d="100"/>
        </p:scale>
        <p:origin x="-1194"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911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3717753-1B30-4E2E-B2FB-4DE0FAEBC0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1F4387-8D2F-4FD9-B254-89275236D4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5C524-CC9B-46CF-B0FD-6D4ADFEB6D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429DB-A8C2-4D19-91D0-ED6FDA89D7A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8BAD100E-A992-4205-B325-C9CC34462E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283293-5090-4ACB-865C-DAA4BDFA92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060C11-AD07-4EB2-AB19-4CD76B0F01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E3B0A0-18A7-4F83-80D5-079EB9E2F5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D2F114-CAFF-4933-84A6-D72A9B8051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1755A6-A002-4800-A0A1-0F9DBD0F94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A712C1-D006-4FEF-A31E-F5CAB3FD2E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E0A6EC-34AB-49C7-9C10-45116820D9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31433-72E6-432A-9835-5081805936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EC2E8AB3-C410-4F65-B247-625E3D7DA9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Đạo</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đức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14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14</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Biết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ơn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thầy</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cô</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giáo</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WordArt 4"/>
          <p:cNvSpPr>
            <a:spLocks noChangeArrowheads="1" noChangeShapeType="1" noTextEdit="1"/>
          </p:cNvSpPr>
          <p:nvPr/>
        </p:nvSpPr>
        <p:spPr bwMode="auto">
          <a:xfrm>
            <a:off x="1447800" y="1905000"/>
            <a:ext cx="6400800" cy="2166938"/>
          </a:xfrm>
          <a:prstGeom prst="rect">
            <a:avLst/>
          </a:prstGeom>
        </p:spPr>
        <p:txBody>
          <a:bodyPr wrap="none" fromWordArt="1">
            <a:prstTxWarp prst="textPlain">
              <a:avLst>
                <a:gd name="adj" fmla="val 50000"/>
              </a:avLst>
            </a:prstTxWarp>
          </a:bodyPr>
          <a:lstStyle/>
          <a:p>
            <a:pPr algn="ctr"/>
            <a:r>
              <a:rPr lang="vi-VN" sz="3600" kern="10">
                <a:ln w="19050">
                  <a:solidFill>
                    <a:srgbClr val="993366"/>
                  </a:solidFill>
                  <a:round/>
                  <a:headEnd/>
                  <a:tailEnd/>
                </a:ln>
                <a:solidFill>
                  <a:srgbClr val="0066CC"/>
                </a:solidFill>
                <a:effectLst>
                  <a:outerShdw dist="107763" dir="2700000" algn="ctr" rotWithShape="0">
                    <a:srgbClr val="990000">
                      <a:alpha val="50000"/>
                    </a:srgbClr>
                  </a:outerShdw>
                </a:effectLst>
                <a:latin typeface="Arial"/>
                <a:cs typeface="Arial"/>
              </a:rPr>
              <a:t>HOẠT ĐỘNG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wipe(down)">
                                      <p:cBhvr>
                                        <p:cTn id="7"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54025" y="1219200"/>
            <a:ext cx="8229600" cy="2800350"/>
          </a:xfrm>
          <a:prstGeom prst="rect">
            <a:avLst/>
          </a:prstGeom>
          <a:noFill/>
          <a:ln w="9525">
            <a:noFill/>
            <a:miter lim="800000"/>
            <a:headEnd/>
            <a:tailEnd/>
          </a:ln>
        </p:spPr>
        <p:txBody>
          <a:bodyPr>
            <a:spAutoFit/>
          </a:bodyPr>
          <a:lstStyle/>
          <a:p>
            <a:pPr>
              <a:spcBef>
                <a:spcPct val="50000"/>
              </a:spcBef>
            </a:pPr>
            <a:r>
              <a:rPr lang="en-US" sz="4400" b="1">
                <a:solidFill>
                  <a:srgbClr val="0033CC"/>
                </a:solidFill>
              </a:rPr>
              <a:t>Bài tập 1: Việc làm nào trong các tranh dưới đây thể hiện lòng kính trọng, biết ơn thầy giáo, cô giáo?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descr="Untitled-2"/>
          <p:cNvSpPr>
            <a:spLocks noChangeArrowheads="1"/>
          </p:cNvSpPr>
          <p:nvPr/>
        </p:nvSpPr>
        <p:spPr bwMode="auto">
          <a:xfrm>
            <a:off x="254000" y="627063"/>
            <a:ext cx="8382000" cy="5486400"/>
          </a:xfrm>
          <a:prstGeom prst="rect">
            <a:avLst/>
          </a:prstGeom>
          <a:blipFill dpi="0" rotWithShape="1">
            <a:blip r:embed="rId2"/>
            <a:srcRect/>
            <a:stretch>
              <a:fillRect/>
            </a:stretch>
          </a:blipFill>
          <a:ln w="9525">
            <a:solidFill>
              <a:srgbClr val="D60093"/>
            </a:solidFill>
            <a:miter lim="800000"/>
            <a:headEnd/>
            <a:tailEnd/>
          </a:ln>
          <a:effectLst/>
        </p:spPr>
        <p:txBody>
          <a:bodyPr wrap="none" anchor="ctr"/>
          <a:lstStyle/>
          <a:p>
            <a:endParaRPr lang="vi-VN"/>
          </a:p>
        </p:txBody>
      </p:sp>
      <p:sp>
        <p:nvSpPr>
          <p:cNvPr id="14339" name="Text Box 5"/>
          <p:cNvSpPr txBox="1">
            <a:spLocks noChangeArrowheads="1"/>
          </p:cNvSpPr>
          <p:nvPr/>
        </p:nvSpPr>
        <p:spPr bwMode="auto">
          <a:xfrm>
            <a:off x="8229600" y="5791200"/>
            <a:ext cx="381000" cy="641350"/>
          </a:xfrm>
          <a:prstGeom prst="rect">
            <a:avLst/>
          </a:prstGeom>
          <a:noFill/>
          <a:ln w="9525">
            <a:noFill/>
            <a:miter lim="800000"/>
            <a:headEnd/>
            <a:tailEnd/>
          </a:ln>
          <a:effectLst/>
        </p:spPr>
        <p:txBody>
          <a:bodyPr>
            <a:spAutoFit/>
          </a:bodyPr>
          <a:lstStyle/>
          <a:p>
            <a:pPr>
              <a:spcBef>
                <a:spcPct val="50000"/>
              </a:spcBef>
            </a:pPr>
            <a:r>
              <a:rPr lang="en-US" sz="3600">
                <a:solidFill>
                  <a:srgbClr val="660033"/>
                </a:solidFill>
              </a:rPr>
              <a:t>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descr="Untitled-3"/>
          <p:cNvSpPr>
            <a:spLocks noChangeArrowheads="1"/>
          </p:cNvSpPr>
          <p:nvPr/>
        </p:nvSpPr>
        <p:spPr bwMode="auto">
          <a:xfrm>
            <a:off x="1419225" y="914400"/>
            <a:ext cx="6477000" cy="5410200"/>
          </a:xfrm>
          <a:prstGeom prst="rect">
            <a:avLst/>
          </a:prstGeom>
          <a:blipFill dpi="0" rotWithShape="1">
            <a:blip r:embed="rId2"/>
            <a:srcRect/>
            <a:stretch>
              <a:fillRect/>
            </a:stretch>
          </a:blipFill>
          <a:ln w="9525">
            <a:solidFill>
              <a:srgbClr val="D60093"/>
            </a:solidFill>
            <a:miter lim="800000"/>
            <a:headEnd/>
            <a:tailEnd/>
          </a:ln>
          <a:effec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dissolve">
                                      <p:cBhvr>
                                        <p:cTn id="7"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descr="Untitled-5"/>
          <p:cNvSpPr>
            <a:spLocks noChangeArrowheads="1"/>
          </p:cNvSpPr>
          <p:nvPr/>
        </p:nvSpPr>
        <p:spPr bwMode="auto">
          <a:xfrm>
            <a:off x="1066800" y="381000"/>
            <a:ext cx="7467600" cy="6035675"/>
          </a:xfrm>
          <a:prstGeom prst="rect">
            <a:avLst/>
          </a:prstGeom>
          <a:blipFill dpi="0" rotWithShape="1">
            <a:blip r:embed="rId2"/>
            <a:srcRect/>
            <a:stretch>
              <a:fillRect/>
            </a:stretch>
          </a:blipFill>
          <a:ln w="9525">
            <a:solidFill>
              <a:srgbClr val="D60093"/>
            </a:solidFill>
            <a:miter lim="800000"/>
            <a:headEnd/>
            <a:tailEnd/>
          </a:ln>
          <a:effectLst/>
        </p:spPr>
        <p:txBody>
          <a:bodyPr wrap="none" anchor="ctr"/>
          <a:lstStyle/>
          <a:p>
            <a:endParaRPr lang="vi-V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descr="Untitled-4"/>
          <p:cNvSpPr>
            <a:spLocks noChangeArrowheads="1"/>
          </p:cNvSpPr>
          <p:nvPr/>
        </p:nvSpPr>
        <p:spPr bwMode="auto">
          <a:xfrm>
            <a:off x="685800" y="1044575"/>
            <a:ext cx="7302500" cy="5257800"/>
          </a:xfrm>
          <a:prstGeom prst="rect">
            <a:avLst/>
          </a:prstGeom>
          <a:blipFill dpi="0" rotWithShape="1">
            <a:blip r:embed="rId2"/>
            <a:srcRect/>
            <a:stretch>
              <a:fillRect/>
            </a:stretch>
          </a:blipFill>
          <a:ln w="9525">
            <a:solidFill>
              <a:srgbClr val="D60093"/>
            </a:solidFill>
            <a:miter lim="800000"/>
            <a:headEnd/>
            <a:tailEnd/>
          </a:ln>
          <a:effectLst/>
        </p:spPr>
        <p:txBody>
          <a:bodyPr wrap="none" anchor="ctr"/>
          <a:lstStyle/>
          <a:p>
            <a:endParaRPr lang="vi-V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descr="Untitled-2"/>
          <p:cNvSpPr>
            <a:spLocks noChangeArrowheads="1"/>
          </p:cNvSpPr>
          <p:nvPr/>
        </p:nvSpPr>
        <p:spPr bwMode="auto">
          <a:xfrm>
            <a:off x="227013" y="449263"/>
            <a:ext cx="4024312" cy="2805112"/>
          </a:xfrm>
          <a:prstGeom prst="rect">
            <a:avLst/>
          </a:prstGeom>
          <a:blipFill dpi="0" rotWithShape="1">
            <a:blip r:embed="rId2"/>
            <a:srcRect/>
            <a:stretch>
              <a:fillRect/>
            </a:stretch>
          </a:blipFill>
          <a:ln w="9525">
            <a:solidFill>
              <a:srgbClr val="D60093"/>
            </a:solidFill>
            <a:miter lim="800000"/>
            <a:headEnd/>
            <a:tailEnd/>
          </a:ln>
          <a:effectLst/>
        </p:spPr>
        <p:txBody>
          <a:bodyPr wrap="none" anchor="ctr"/>
          <a:lstStyle/>
          <a:p>
            <a:endParaRPr lang="vi-VN"/>
          </a:p>
        </p:txBody>
      </p:sp>
      <p:sp>
        <p:nvSpPr>
          <p:cNvPr id="18435" name="Rectangle 4" descr="Untitled-4"/>
          <p:cNvSpPr>
            <a:spLocks noChangeArrowheads="1"/>
          </p:cNvSpPr>
          <p:nvPr/>
        </p:nvSpPr>
        <p:spPr bwMode="auto">
          <a:xfrm>
            <a:off x="4749800" y="3886200"/>
            <a:ext cx="4013200" cy="2590800"/>
          </a:xfrm>
          <a:prstGeom prst="rect">
            <a:avLst/>
          </a:prstGeom>
          <a:blipFill dpi="0" rotWithShape="1">
            <a:blip r:embed="rId3"/>
            <a:srcRect/>
            <a:stretch>
              <a:fillRect/>
            </a:stretch>
          </a:blipFill>
          <a:ln w="9525">
            <a:solidFill>
              <a:srgbClr val="D60093"/>
            </a:solidFill>
            <a:miter lim="800000"/>
            <a:headEnd/>
            <a:tailEnd/>
          </a:ln>
          <a:effectLst/>
        </p:spPr>
        <p:txBody>
          <a:bodyPr wrap="none" anchor="ctr"/>
          <a:lstStyle/>
          <a:p>
            <a:endParaRPr lang="vi-VN"/>
          </a:p>
        </p:txBody>
      </p:sp>
      <p:sp>
        <p:nvSpPr>
          <p:cNvPr id="18436" name="Rectangle 5" descr="Untitled-3"/>
          <p:cNvSpPr>
            <a:spLocks noChangeArrowheads="1"/>
          </p:cNvSpPr>
          <p:nvPr/>
        </p:nvSpPr>
        <p:spPr bwMode="auto">
          <a:xfrm>
            <a:off x="4800600" y="449263"/>
            <a:ext cx="3962400" cy="2790825"/>
          </a:xfrm>
          <a:prstGeom prst="rect">
            <a:avLst/>
          </a:prstGeom>
          <a:blipFill dpi="0" rotWithShape="1">
            <a:blip r:embed="rId4"/>
            <a:srcRect/>
            <a:stretch>
              <a:fillRect/>
            </a:stretch>
          </a:blipFill>
          <a:ln w="9525">
            <a:solidFill>
              <a:srgbClr val="D60093"/>
            </a:solidFill>
            <a:miter lim="800000"/>
            <a:headEnd/>
            <a:tailEnd/>
          </a:ln>
          <a:effectLst/>
        </p:spPr>
        <p:txBody>
          <a:bodyPr wrap="none" anchor="ctr"/>
          <a:lstStyle/>
          <a:p>
            <a:endParaRPr lang="vi-VN"/>
          </a:p>
        </p:txBody>
      </p:sp>
      <p:sp>
        <p:nvSpPr>
          <p:cNvPr id="18437" name="Rectangle 6" descr="Untitled-5"/>
          <p:cNvSpPr>
            <a:spLocks noChangeArrowheads="1"/>
          </p:cNvSpPr>
          <p:nvPr/>
        </p:nvSpPr>
        <p:spPr bwMode="auto">
          <a:xfrm>
            <a:off x="212725" y="3886200"/>
            <a:ext cx="4038600" cy="2590800"/>
          </a:xfrm>
          <a:prstGeom prst="rect">
            <a:avLst/>
          </a:prstGeom>
          <a:blipFill dpi="0" rotWithShape="1">
            <a:blip r:embed="rId5"/>
            <a:srcRect/>
            <a:stretch>
              <a:fillRect/>
            </a:stretch>
          </a:blipFill>
          <a:ln w="9525">
            <a:solidFill>
              <a:srgbClr val="D60093"/>
            </a:solidFill>
            <a:miter lim="800000"/>
            <a:headEnd/>
            <a:tailEnd/>
          </a:ln>
          <a:effectLst/>
        </p:spPr>
        <p:txBody>
          <a:bodyPr wrap="none" anchor="ctr"/>
          <a:lstStyle/>
          <a:p>
            <a:endParaRPr lang="vi-VN"/>
          </a:p>
        </p:txBody>
      </p:sp>
      <p:sp>
        <p:nvSpPr>
          <p:cNvPr id="18438" name="Text Box 9"/>
          <p:cNvSpPr txBox="1">
            <a:spLocks noChangeArrowheads="1"/>
          </p:cNvSpPr>
          <p:nvPr/>
        </p:nvSpPr>
        <p:spPr bwMode="auto">
          <a:xfrm>
            <a:off x="0" y="4267200"/>
            <a:ext cx="381000" cy="641350"/>
          </a:xfrm>
          <a:prstGeom prst="rect">
            <a:avLst/>
          </a:prstGeom>
          <a:noFill/>
          <a:ln w="9525">
            <a:noFill/>
            <a:miter lim="800000"/>
            <a:headEnd/>
            <a:tailEnd/>
          </a:ln>
          <a:effectLst/>
        </p:spPr>
        <p:txBody>
          <a:bodyPr>
            <a:spAutoFit/>
          </a:bodyPr>
          <a:lstStyle/>
          <a:p>
            <a:pPr>
              <a:spcBef>
                <a:spcPct val="50000"/>
              </a:spcBef>
            </a:pPr>
            <a:r>
              <a:rPr lang="en-US" sz="3600">
                <a:solidFill>
                  <a:srgbClr val="993366"/>
                </a:solidFill>
              </a:rPr>
              <a:t>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19"/>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tx1"/>
          </a:solidFill>
          <a:ln w="9525">
            <a:noFill/>
            <a:miter lim="800000"/>
            <a:headEnd/>
            <a:tailEnd/>
          </a:ln>
          <a:effectLst>
            <a:outerShdw dist="107763" dir="2700000" algn="ctr" rotWithShape="0">
              <a:srgbClr val="808080">
                <a:alpha val="50000"/>
              </a:srgbClr>
            </a:outerShdw>
          </a:effectLst>
        </p:spPr>
      </p:pic>
      <p:sp>
        <p:nvSpPr>
          <p:cNvPr id="100356" name="WordArt 4"/>
          <p:cNvSpPr>
            <a:spLocks noChangeArrowheads="1" noChangeShapeType="1" noTextEdit="1"/>
          </p:cNvSpPr>
          <p:nvPr/>
        </p:nvSpPr>
        <p:spPr bwMode="auto">
          <a:xfrm>
            <a:off x="2189163" y="2125663"/>
            <a:ext cx="4495800" cy="2166937"/>
          </a:xfrm>
          <a:prstGeom prst="rect">
            <a:avLst/>
          </a:prstGeom>
        </p:spPr>
        <p:txBody>
          <a:bodyPr wrap="none" fromWordArt="1">
            <a:prstTxWarp prst="textPlain">
              <a:avLst>
                <a:gd name="adj" fmla="val 50000"/>
              </a:avLst>
            </a:prstTxWarp>
          </a:bodyPr>
          <a:lstStyle/>
          <a:p>
            <a:pPr algn="ctr"/>
            <a:r>
              <a:rPr lang="vi-VN" sz="3600" kern="10">
                <a:ln w="19050">
                  <a:solidFill>
                    <a:srgbClr val="993366"/>
                  </a:solidFill>
                  <a:round/>
                  <a:headEnd/>
                  <a:tailEnd/>
                </a:ln>
                <a:solidFill>
                  <a:srgbClr val="0066CC"/>
                </a:solidFill>
                <a:effectLst>
                  <a:outerShdw dist="107763" dir="2700000" algn="ctr" rotWithShape="0">
                    <a:srgbClr val="990000">
                      <a:alpha val="50000"/>
                    </a:srgbClr>
                  </a:outerShdw>
                </a:effectLst>
                <a:latin typeface="Arial"/>
                <a:cs typeface="Arial"/>
              </a:rPr>
              <a:t>HOẠT ĐỘNG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checkerboard(across)">
                                      <p:cBhvr>
                                        <p:cTn id="7" dur="500"/>
                                        <p:tgtEl>
                                          <p:spTgt spid="100354"/>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strips(downLeft)">
                                      <p:cBhvr>
                                        <p:cTn id="11"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482600" y="457200"/>
            <a:ext cx="8632825" cy="2586038"/>
          </a:xfrm>
          <a:prstGeom prst="rect">
            <a:avLst/>
          </a:prstGeom>
          <a:noFill/>
          <a:ln w="9525">
            <a:noFill/>
            <a:miter lim="800000"/>
            <a:headEnd/>
            <a:tailEnd/>
          </a:ln>
          <a:effectLst/>
        </p:spPr>
        <p:txBody>
          <a:bodyPr>
            <a:spAutoFit/>
          </a:bodyPr>
          <a:lstStyle/>
          <a:p>
            <a:pPr eaLnBrk="1" hangingPunct="1">
              <a:spcBef>
                <a:spcPct val="50000"/>
              </a:spcBef>
            </a:pPr>
            <a:r>
              <a:rPr lang="en-US" sz="5400" b="1">
                <a:solidFill>
                  <a:srgbClr val="003300"/>
                </a:solidFill>
                <a:latin typeface="Times New Roman" pitchFamily="18" charset="0"/>
              </a:rPr>
              <a:t>   Những việc làm nào  thể hiện lòng biết ơn đối với các thầy giáo, cô giáo?</a:t>
            </a:r>
          </a:p>
        </p:txBody>
      </p:sp>
      <p:sp>
        <p:nvSpPr>
          <p:cNvPr id="5" name="Line 22"/>
          <p:cNvSpPr>
            <a:spLocks noChangeShapeType="1"/>
          </p:cNvSpPr>
          <p:nvPr/>
        </p:nvSpPr>
        <p:spPr bwMode="auto">
          <a:xfrm>
            <a:off x="7239000" y="1295400"/>
            <a:ext cx="990600" cy="0"/>
          </a:xfrm>
          <a:prstGeom prst="line">
            <a:avLst/>
          </a:prstGeom>
          <a:noFill/>
          <a:ln w="57150">
            <a:solidFill>
              <a:srgbClr val="FF6699"/>
            </a:solidFill>
            <a:round/>
            <a:headEnd/>
            <a:tailEnd/>
          </a:ln>
          <a:effectLst/>
        </p:spPr>
        <p:txBody>
          <a:bodyPr/>
          <a:lstStyle/>
          <a:p>
            <a:endParaRPr lang="vi-VN"/>
          </a:p>
        </p:txBody>
      </p:sp>
      <p:sp>
        <p:nvSpPr>
          <p:cNvPr id="6" name="Line 22"/>
          <p:cNvSpPr>
            <a:spLocks noChangeShapeType="1"/>
          </p:cNvSpPr>
          <p:nvPr/>
        </p:nvSpPr>
        <p:spPr bwMode="auto">
          <a:xfrm>
            <a:off x="533400" y="2057400"/>
            <a:ext cx="4648200" cy="0"/>
          </a:xfrm>
          <a:prstGeom prst="line">
            <a:avLst/>
          </a:prstGeom>
          <a:noFill/>
          <a:ln w="57150">
            <a:solidFill>
              <a:srgbClr val="FF6699"/>
            </a:solidFill>
            <a:round/>
            <a:headEnd/>
            <a:tailEnd/>
          </a:ln>
          <a:effectLst/>
        </p:spPr>
        <p:txBody>
          <a:bodyPr/>
          <a:lstStyle/>
          <a:p>
            <a:endParaRPr lang="vi-VN"/>
          </a:p>
        </p:txBody>
      </p:sp>
      <p:sp>
        <p:nvSpPr>
          <p:cNvPr id="7" name="Line 22"/>
          <p:cNvSpPr>
            <a:spLocks noChangeShapeType="1"/>
          </p:cNvSpPr>
          <p:nvPr/>
        </p:nvSpPr>
        <p:spPr bwMode="auto">
          <a:xfrm>
            <a:off x="533400" y="2992438"/>
            <a:ext cx="5029200" cy="0"/>
          </a:xfrm>
          <a:prstGeom prst="line">
            <a:avLst/>
          </a:prstGeom>
          <a:noFill/>
          <a:ln w="57150">
            <a:solidFill>
              <a:srgbClr val="FF6699"/>
            </a:solidFill>
            <a:round/>
            <a:headEnd/>
            <a:tailEnd/>
          </a:ln>
          <a:effec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533400" y="0"/>
            <a:ext cx="4038600" cy="641350"/>
          </a:xfrm>
          <a:prstGeom prst="rect">
            <a:avLst/>
          </a:prstGeom>
          <a:noFill/>
          <a:ln w="9525">
            <a:noFill/>
            <a:miter lim="800000"/>
            <a:headEnd/>
            <a:tailEnd/>
          </a:ln>
          <a:effectLst/>
        </p:spPr>
        <p:txBody>
          <a:bodyPr>
            <a:spAutoFit/>
          </a:bodyPr>
          <a:lstStyle/>
          <a:p>
            <a:pPr>
              <a:spcBef>
                <a:spcPct val="50000"/>
              </a:spcBef>
            </a:pPr>
            <a:r>
              <a:rPr lang="en-US" sz="3600">
                <a:solidFill>
                  <a:schemeClr val="bg1"/>
                </a:solidFill>
              </a:rPr>
              <a:t>Bài tập 2</a:t>
            </a:r>
          </a:p>
        </p:txBody>
      </p:sp>
      <p:sp>
        <p:nvSpPr>
          <p:cNvPr id="21507" name="Text Box 10"/>
          <p:cNvSpPr txBox="1">
            <a:spLocks noChangeArrowheads="1"/>
          </p:cNvSpPr>
          <p:nvPr/>
        </p:nvSpPr>
        <p:spPr bwMode="auto">
          <a:xfrm>
            <a:off x="249238" y="457200"/>
            <a:ext cx="4606925" cy="549275"/>
          </a:xfrm>
          <a:prstGeom prst="rect">
            <a:avLst/>
          </a:prstGeom>
          <a:noFill/>
          <a:ln w="9525">
            <a:noFill/>
            <a:miter lim="800000"/>
            <a:headEnd/>
            <a:tailEnd/>
          </a:ln>
          <a:effectLst/>
        </p:spPr>
        <p:txBody>
          <a:bodyPr>
            <a:spAutoFit/>
          </a:bodyPr>
          <a:lstStyle/>
          <a:p>
            <a:pPr eaLnBrk="1" hangingPunct="1">
              <a:spcBef>
                <a:spcPct val="50000"/>
              </a:spcBef>
            </a:pPr>
            <a:r>
              <a:rPr lang="en-US" sz="3000" b="1">
                <a:solidFill>
                  <a:srgbClr val="0033CC"/>
                </a:solidFill>
                <a:latin typeface="Times New Roman" pitchFamily="18" charset="0"/>
              </a:rPr>
              <a:t>a) Chăm chỉ học tập.</a:t>
            </a:r>
          </a:p>
        </p:txBody>
      </p:sp>
      <p:sp>
        <p:nvSpPr>
          <p:cNvPr id="21508" name="Text Box 11"/>
          <p:cNvSpPr txBox="1">
            <a:spLocks noChangeArrowheads="1"/>
          </p:cNvSpPr>
          <p:nvPr/>
        </p:nvSpPr>
        <p:spPr bwMode="auto">
          <a:xfrm>
            <a:off x="152400" y="1241425"/>
            <a:ext cx="9144000" cy="549275"/>
          </a:xfrm>
          <a:prstGeom prst="rect">
            <a:avLst/>
          </a:prstGeom>
          <a:noFill/>
          <a:ln w="9525">
            <a:noFill/>
            <a:miter lim="800000"/>
            <a:headEnd/>
            <a:tailEnd/>
          </a:ln>
          <a:effectLst/>
        </p:spPr>
        <p:txBody>
          <a:bodyPr>
            <a:spAutoFit/>
          </a:bodyPr>
          <a:lstStyle/>
          <a:p>
            <a:pPr eaLnBrk="1" hangingPunct="1">
              <a:spcBef>
                <a:spcPct val="50000"/>
              </a:spcBef>
            </a:pPr>
            <a:r>
              <a:rPr lang="en-US" sz="3000" b="1">
                <a:solidFill>
                  <a:srgbClr val="0033CC"/>
                </a:solidFill>
                <a:latin typeface="Times New Roman" pitchFamily="18" charset="0"/>
              </a:rPr>
              <a:t>b) Tích cực tham gia phát biểu ý kiến xây dựng bài.</a:t>
            </a:r>
          </a:p>
        </p:txBody>
      </p:sp>
      <p:sp>
        <p:nvSpPr>
          <p:cNvPr id="21509" name="Text Box 12"/>
          <p:cNvSpPr txBox="1">
            <a:spLocks noChangeArrowheads="1"/>
          </p:cNvSpPr>
          <p:nvPr/>
        </p:nvSpPr>
        <p:spPr bwMode="auto">
          <a:xfrm>
            <a:off x="249238" y="2033588"/>
            <a:ext cx="8534400" cy="549275"/>
          </a:xfrm>
          <a:prstGeom prst="rect">
            <a:avLst/>
          </a:prstGeom>
          <a:noFill/>
          <a:ln w="9525">
            <a:noFill/>
            <a:miter lim="800000"/>
            <a:headEnd/>
            <a:tailEnd/>
          </a:ln>
          <a:effectLst/>
        </p:spPr>
        <p:txBody>
          <a:bodyPr>
            <a:spAutoFit/>
          </a:bodyPr>
          <a:lstStyle/>
          <a:p>
            <a:pPr eaLnBrk="1" hangingPunct="1">
              <a:spcBef>
                <a:spcPct val="50000"/>
              </a:spcBef>
            </a:pPr>
            <a:r>
              <a:rPr lang="en-US" sz="3000" b="1">
                <a:solidFill>
                  <a:srgbClr val="0033CC"/>
                </a:solidFill>
                <a:latin typeface="Times New Roman" pitchFamily="18" charset="0"/>
              </a:rPr>
              <a:t>c) Nói chuyện, làm việc riêng trong giờ học.</a:t>
            </a:r>
          </a:p>
        </p:txBody>
      </p:sp>
      <p:sp>
        <p:nvSpPr>
          <p:cNvPr id="21510" name="Text Box 13"/>
          <p:cNvSpPr txBox="1">
            <a:spLocks noChangeArrowheads="1"/>
          </p:cNvSpPr>
          <p:nvPr/>
        </p:nvSpPr>
        <p:spPr bwMode="auto">
          <a:xfrm>
            <a:off x="93663" y="2895600"/>
            <a:ext cx="8415337" cy="1016000"/>
          </a:xfrm>
          <a:prstGeom prst="rect">
            <a:avLst/>
          </a:prstGeom>
          <a:noFill/>
          <a:ln w="9525">
            <a:noFill/>
            <a:miter lim="800000"/>
            <a:headEnd/>
            <a:tailEnd/>
          </a:ln>
          <a:effectLst/>
        </p:spPr>
        <p:txBody>
          <a:bodyPr>
            <a:spAutoFit/>
          </a:bodyPr>
          <a:lstStyle/>
          <a:p>
            <a:pPr eaLnBrk="1" hangingPunct="1">
              <a:spcBef>
                <a:spcPct val="50000"/>
              </a:spcBef>
            </a:pPr>
            <a:r>
              <a:rPr lang="en-US" sz="3000" b="1">
                <a:solidFill>
                  <a:srgbClr val="0033CC"/>
                </a:solidFill>
                <a:latin typeface="Times New Roman" pitchFamily="18" charset="0"/>
              </a:rPr>
              <a:t>d) Tích cực tham gia các hoạt động của lớp, của trường</a:t>
            </a:r>
            <a:r>
              <a:rPr lang="en-US" sz="3000">
                <a:solidFill>
                  <a:srgbClr val="0033CC"/>
                </a:solidFill>
                <a:latin typeface="Times New Roman" pitchFamily="18" charset="0"/>
              </a:rPr>
              <a:t>.</a:t>
            </a:r>
          </a:p>
        </p:txBody>
      </p:sp>
      <p:sp>
        <p:nvSpPr>
          <p:cNvPr id="21511" name="Text Box 14"/>
          <p:cNvSpPr txBox="1">
            <a:spLocks noChangeArrowheads="1"/>
          </p:cNvSpPr>
          <p:nvPr/>
        </p:nvSpPr>
        <p:spPr bwMode="auto">
          <a:xfrm>
            <a:off x="93663" y="4070350"/>
            <a:ext cx="8382000" cy="549275"/>
          </a:xfrm>
          <a:prstGeom prst="rect">
            <a:avLst/>
          </a:prstGeom>
          <a:noFill/>
          <a:ln w="9525">
            <a:noFill/>
            <a:miter lim="800000"/>
            <a:headEnd/>
            <a:tailEnd/>
          </a:ln>
          <a:effectLst/>
        </p:spPr>
        <p:txBody>
          <a:bodyPr>
            <a:spAutoFit/>
          </a:bodyPr>
          <a:lstStyle/>
          <a:p>
            <a:pPr eaLnBrk="1" hangingPunct="1">
              <a:spcBef>
                <a:spcPct val="50000"/>
              </a:spcBef>
            </a:pPr>
            <a:r>
              <a:rPr lang="en-US" sz="3000" b="1">
                <a:solidFill>
                  <a:srgbClr val="0033CC"/>
                </a:solidFill>
                <a:latin typeface="Times New Roman" pitchFamily="18" charset="0"/>
              </a:rPr>
              <a:t>đ) Lễ phép với thầy giáo, cô giáo.</a:t>
            </a:r>
          </a:p>
        </p:txBody>
      </p:sp>
      <p:sp>
        <p:nvSpPr>
          <p:cNvPr id="21512" name="Text Box 15"/>
          <p:cNvSpPr txBox="1">
            <a:spLocks noChangeArrowheads="1"/>
          </p:cNvSpPr>
          <p:nvPr/>
        </p:nvSpPr>
        <p:spPr bwMode="auto">
          <a:xfrm>
            <a:off x="1905000" y="1516063"/>
            <a:ext cx="1524000" cy="366712"/>
          </a:xfrm>
          <a:prstGeom prst="rect">
            <a:avLst/>
          </a:prstGeom>
          <a:noFill/>
          <a:ln w="9525">
            <a:noFill/>
            <a:miter lim="800000"/>
            <a:headEnd/>
            <a:tailEnd/>
          </a:ln>
          <a:effectLst/>
        </p:spPr>
        <p:txBody>
          <a:bodyPr>
            <a:spAutoFit/>
          </a:bodyPr>
          <a:lstStyle/>
          <a:p>
            <a:pPr>
              <a:spcBef>
                <a:spcPct val="50000"/>
              </a:spcBef>
            </a:pPr>
            <a:endParaRPr lang="vi-VN"/>
          </a:p>
        </p:txBody>
      </p:sp>
      <p:sp>
        <p:nvSpPr>
          <p:cNvPr id="21513" name="Text Box 17"/>
          <p:cNvSpPr txBox="1">
            <a:spLocks noChangeArrowheads="1"/>
          </p:cNvSpPr>
          <p:nvPr/>
        </p:nvSpPr>
        <p:spPr bwMode="auto">
          <a:xfrm>
            <a:off x="6248400" y="1516063"/>
            <a:ext cx="2209800" cy="366712"/>
          </a:xfrm>
          <a:prstGeom prst="rect">
            <a:avLst/>
          </a:prstGeom>
          <a:noFill/>
          <a:ln w="9525">
            <a:noFill/>
            <a:miter lim="800000"/>
            <a:headEnd/>
            <a:tailEnd/>
          </a:ln>
          <a:effectLst/>
        </p:spPr>
        <p:txBody>
          <a:bodyPr>
            <a:spAutoFit/>
          </a:bodyPr>
          <a:lstStyle/>
          <a:p>
            <a:pPr>
              <a:spcBef>
                <a:spcPct val="50000"/>
              </a:spcBef>
            </a:pPr>
            <a:endParaRPr lang="vi-VN"/>
          </a:p>
        </p:txBody>
      </p:sp>
      <p:sp>
        <p:nvSpPr>
          <p:cNvPr id="21514" name="Text Box 23"/>
          <p:cNvSpPr txBox="1">
            <a:spLocks noChangeArrowheads="1"/>
          </p:cNvSpPr>
          <p:nvPr/>
        </p:nvSpPr>
        <p:spPr bwMode="auto">
          <a:xfrm>
            <a:off x="4419600" y="2125663"/>
            <a:ext cx="1143000" cy="366712"/>
          </a:xfrm>
          <a:prstGeom prst="rect">
            <a:avLst/>
          </a:prstGeom>
          <a:noFill/>
          <a:ln w="9525">
            <a:noFill/>
            <a:miter lim="800000"/>
            <a:headEnd/>
            <a:tailEnd/>
          </a:ln>
          <a:effectLst/>
        </p:spPr>
        <p:txBody>
          <a:bodyPr>
            <a:spAutoFit/>
          </a:bodyPr>
          <a:lstStyle/>
          <a:p>
            <a:pPr>
              <a:spcBef>
                <a:spcPct val="50000"/>
              </a:spcBef>
            </a:pPr>
            <a:endParaRPr lang="vi-VN"/>
          </a:p>
        </p:txBody>
      </p:sp>
      <p:sp>
        <p:nvSpPr>
          <p:cNvPr id="21515" name="Text Box 25"/>
          <p:cNvSpPr txBox="1">
            <a:spLocks noChangeArrowheads="1"/>
          </p:cNvSpPr>
          <p:nvPr/>
        </p:nvSpPr>
        <p:spPr bwMode="auto">
          <a:xfrm>
            <a:off x="228600" y="4667250"/>
            <a:ext cx="8382000" cy="1006475"/>
          </a:xfrm>
          <a:prstGeom prst="rect">
            <a:avLst/>
          </a:prstGeom>
          <a:noFill/>
          <a:ln w="9525">
            <a:noFill/>
            <a:miter lim="800000"/>
            <a:headEnd/>
            <a:tailEnd/>
          </a:ln>
          <a:effectLst/>
        </p:spPr>
        <p:txBody>
          <a:bodyPr>
            <a:spAutoFit/>
          </a:bodyPr>
          <a:lstStyle/>
          <a:p>
            <a:pPr eaLnBrk="1" hangingPunct="1">
              <a:spcBef>
                <a:spcPct val="50000"/>
              </a:spcBef>
            </a:pPr>
            <a:r>
              <a:rPr lang="en-US" sz="3000" b="1">
                <a:solidFill>
                  <a:srgbClr val="0033CC"/>
                </a:solidFill>
                <a:latin typeface="Times New Roman" pitchFamily="18" charset="0"/>
              </a:rPr>
              <a:t>e) Chúc mừng thầy giáo, cô giáo nhân dịp ngày Nhà giáo Việt Nam.</a:t>
            </a:r>
          </a:p>
        </p:txBody>
      </p:sp>
      <p:sp>
        <p:nvSpPr>
          <p:cNvPr id="21516" name="Text Box 26"/>
          <p:cNvSpPr txBox="1">
            <a:spLocks noChangeArrowheads="1"/>
          </p:cNvSpPr>
          <p:nvPr/>
        </p:nvSpPr>
        <p:spPr bwMode="auto">
          <a:xfrm>
            <a:off x="0" y="5851525"/>
            <a:ext cx="9144000" cy="554038"/>
          </a:xfrm>
          <a:prstGeom prst="rect">
            <a:avLst/>
          </a:prstGeom>
          <a:noFill/>
          <a:ln w="9525">
            <a:noFill/>
            <a:miter lim="800000"/>
            <a:headEnd/>
            <a:tailEnd/>
          </a:ln>
          <a:effectLst/>
        </p:spPr>
        <p:txBody>
          <a:bodyPr>
            <a:spAutoFit/>
          </a:bodyPr>
          <a:lstStyle/>
          <a:p>
            <a:pPr eaLnBrk="1" hangingPunct="1">
              <a:spcBef>
                <a:spcPct val="50000"/>
              </a:spcBef>
            </a:pPr>
            <a:r>
              <a:rPr lang="en-US" sz="3000" b="1">
                <a:solidFill>
                  <a:srgbClr val="0033CC"/>
                </a:solidFill>
                <a:latin typeface="Times New Roman" pitchFamily="18" charset="0"/>
              </a:rPr>
              <a:t>g) Chia sẻ với thầy giáo, cô giáo những lúc khó khăn.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5"/>
          <p:cNvSpPr>
            <a:spLocks noChangeArrowheads="1" noChangeShapeType="1" noTextEdit="1"/>
          </p:cNvSpPr>
          <p:nvPr/>
        </p:nvSpPr>
        <p:spPr bwMode="auto">
          <a:xfrm>
            <a:off x="2400300" y="204788"/>
            <a:ext cx="3657600" cy="990600"/>
          </a:xfrm>
          <a:prstGeom prst="rect">
            <a:avLst/>
          </a:prstGeom>
        </p:spPr>
        <p:txBody>
          <a:bodyPr wrap="none" fromWordArt="1">
            <a:prstTxWarp prst="textDeflate">
              <a:avLst>
                <a:gd name="adj" fmla="val 26227"/>
              </a:avLst>
            </a:prstTxWarp>
          </a:bodyPr>
          <a:lstStyle/>
          <a:p>
            <a:pPr algn="ctr"/>
            <a:r>
              <a:rPr lang="vi-VN" sz="3600" b="1" kern="10" dirty="0" smtClean="0">
                <a:ln w="9525">
                  <a:solidFill>
                    <a:srgbClr val="000000"/>
                  </a:solidFill>
                  <a:round/>
                  <a:headEnd/>
                  <a:tailEnd/>
                </a:ln>
                <a:solidFill>
                  <a:srgbClr val="FF00FF"/>
                </a:solidFill>
                <a:latin typeface="Times New Roman"/>
                <a:cs typeface="Times New Roman"/>
              </a:rPr>
              <a:t>Ôn bài </a:t>
            </a:r>
            <a:r>
              <a:rPr lang="vi-VN" sz="3600" b="1" kern="10" dirty="0">
                <a:ln w="9525">
                  <a:solidFill>
                    <a:srgbClr val="000000"/>
                  </a:solidFill>
                  <a:round/>
                  <a:headEnd/>
                  <a:tailEnd/>
                </a:ln>
                <a:solidFill>
                  <a:srgbClr val="FF00FF"/>
                </a:solidFill>
                <a:latin typeface="Times New Roman"/>
                <a:cs typeface="Times New Roman"/>
              </a:rPr>
              <a:t>cũ</a:t>
            </a:r>
          </a:p>
        </p:txBody>
      </p:sp>
      <p:sp>
        <p:nvSpPr>
          <p:cNvPr id="112655" name="Text Box 15"/>
          <p:cNvSpPr txBox="1">
            <a:spLocks noChangeArrowheads="1"/>
          </p:cNvSpPr>
          <p:nvPr/>
        </p:nvSpPr>
        <p:spPr bwMode="auto">
          <a:xfrm>
            <a:off x="381000" y="1512888"/>
            <a:ext cx="8458200" cy="2111375"/>
          </a:xfrm>
          <a:prstGeom prst="rect">
            <a:avLst/>
          </a:prstGeom>
          <a:noFill/>
          <a:ln w="9525">
            <a:solidFill>
              <a:schemeClr val="tx1"/>
            </a:solidFill>
            <a:miter lim="800000"/>
            <a:headEnd/>
            <a:tailEnd/>
          </a:ln>
          <a:effectLst/>
        </p:spPr>
        <p:txBody>
          <a:bodyPr>
            <a:spAutoFit/>
          </a:bodyPr>
          <a:lstStyle/>
          <a:p>
            <a:pPr algn="just" eaLnBrk="1" hangingPunct="1">
              <a:spcBef>
                <a:spcPct val="50000"/>
              </a:spcBef>
            </a:pPr>
            <a:r>
              <a:rPr lang="en-US" sz="4400" b="1" i="1">
                <a:solidFill>
                  <a:srgbClr val="FF0000"/>
                </a:solidFill>
                <a:latin typeface="Times New Roman" pitchFamily="18" charset="0"/>
              </a:rPr>
              <a:t>Câu 1: </a:t>
            </a:r>
            <a:r>
              <a:rPr lang="en-US" sz="4400" b="1">
                <a:solidFill>
                  <a:schemeClr val="accent2"/>
                </a:solidFill>
                <a:latin typeface="Times New Roman" pitchFamily="18" charset="0"/>
              </a:rPr>
              <a:t>Nêu những việc em đã làm để bày tỏ lòng hiếu thảo đối với ông bà, cha mẹ ?</a:t>
            </a:r>
          </a:p>
        </p:txBody>
      </p:sp>
      <p:sp>
        <p:nvSpPr>
          <p:cNvPr id="112656" name="Text Box 16"/>
          <p:cNvSpPr txBox="1">
            <a:spLocks noChangeArrowheads="1"/>
          </p:cNvSpPr>
          <p:nvPr/>
        </p:nvSpPr>
        <p:spPr bwMode="auto">
          <a:xfrm>
            <a:off x="228600" y="4267200"/>
            <a:ext cx="8458200" cy="2111375"/>
          </a:xfrm>
          <a:prstGeom prst="rect">
            <a:avLst/>
          </a:prstGeom>
          <a:noFill/>
          <a:ln w="9525">
            <a:solidFill>
              <a:srgbClr val="FFFF00"/>
            </a:solidFill>
            <a:miter lim="800000"/>
            <a:headEnd/>
            <a:tailEnd/>
          </a:ln>
          <a:effectLst/>
        </p:spPr>
        <p:txBody>
          <a:bodyPr>
            <a:spAutoFit/>
          </a:bodyPr>
          <a:lstStyle/>
          <a:p>
            <a:pPr algn="just" eaLnBrk="1" hangingPunct="1">
              <a:spcBef>
                <a:spcPct val="50000"/>
              </a:spcBef>
            </a:pPr>
            <a:r>
              <a:rPr lang="en-US" sz="4400" b="1" i="1">
                <a:solidFill>
                  <a:srgbClr val="FF3300"/>
                </a:solidFill>
                <a:latin typeface="Times New Roman" pitchFamily="18" charset="0"/>
              </a:rPr>
              <a:t>Câu 2:</a:t>
            </a:r>
            <a:r>
              <a:rPr lang="en-US" sz="4400" b="1" i="1">
                <a:solidFill>
                  <a:srgbClr val="663300"/>
                </a:solidFill>
                <a:latin typeface="Times New Roman" pitchFamily="18" charset="0"/>
              </a:rPr>
              <a:t> </a:t>
            </a:r>
            <a:r>
              <a:rPr lang="en-US" sz="4400" b="1">
                <a:solidFill>
                  <a:srgbClr val="663300"/>
                </a:solidFill>
                <a:latin typeface="Times New Roman" pitchFamily="18" charset="0"/>
              </a:rPr>
              <a:t>Em hãy đọc câu ca dao, tục ngữ nói lên công lao to lớn của cha mẹ.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2655"/>
                                        </p:tgtEl>
                                        <p:attrNameLst>
                                          <p:attrName>style.visibility</p:attrName>
                                        </p:attrNameLst>
                                      </p:cBhvr>
                                      <p:to>
                                        <p:strVal val="visible"/>
                                      </p:to>
                                    </p:set>
                                    <p:animEffect transition="in" filter="wipe(right)">
                                      <p:cBhvr>
                                        <p:cTn id="7" dur="1000"/>
                                        <p:tgtEl>
                                          <p:spTgt spid="112655"/>
                                        </p:tgtEl>
                                      </p:cBhvr>
                                    </p:animEffect>
                                  </p:childTnLst>
                                  <p:subTnLst>
                                    <p:set>
                                      <p:cBhvr override="childStyle">
                                        <p:cTn dur="1" fill="hold" display="0" masterRel="nextClick" afterEffect="1"/>
                                        <p:tgtEl>
                                          <p:spTgt spid="112655"/>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56"/>
                                        </p:tgtEl>
                                        <p:attrNameLst>
                                          <p:attrName>style.visibility</p:attrName>
                                        </p:attrNameLst>
                                      </p:cBhvr>
                                      <p:to>
                                        <p:strVal val="visible"/>
                                      </p:to>
                                    </p:set>
                                    <p:animEffect transition="in" filter="wipe(up)">
                                      <p:cBhvr>
                                        <p:cTn id="12" dur="1000"/>
                                        <p:tgtEl>
                                          <p:spTgt spid="112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5" grpId="0" animBg="1"/>
      <p:bldP spid="1126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Text Box 11"/>
          <p:cNvSpPr txBox="1">
            <a:spLocks noChangeArrowheads="1"/>
          </p:cNvSpPr>
          <p:nvPr/>
        </p:nvSpPr>
        <p:spPr bwMode="auto">
          <a:xfrm>
            <a:off x="265113" y="111125"/>
            <a:ext cx="4376737" cy="641350"/>
          </a:xfrm>
          <a:prstGeom prst="rect">
            <a:avLst/>
          </a:prstGeom>
          <a:noFill/>
          <a:ln w="9525">
            <a:noFill/>
            <a:miter lim="800000"/>
            <a:headEnd/>
            <a:tailEnd/>
          </a:ln>
          <a:effectLst/>
        </p:spPr>
        <p:txBody>
          <a:bodyPr>
            <a:spAutoFit/>
          </a:bodyPr>
          <a:lstStyle/>
          <a:p>
            <a:pPr eaLnBrk="1" hangingPunct="1">
              <a:spcBef>
                <a:spcPct val="50000"/>
              </a:spcBef>
            </a:pPr>
            <a:r>
              <a:rPr lang="en-US" sz="3600" b="1">
                <a:solidFill>
                  <a:srgbClr val="0033CC"/>
                </a:solidFill>
                <a:latin typeface="Times New Roman" pitchFamily="18" charset="0"/>
              </a:rPr>
              <a:t>a)Chăm chỉ học tập.</a:t>
            </a:r>
          </a:p>
        </p:txBody>
      </p:sp>
      <p:sp>
        <p:nvSpPr>
          <p:cNvPr id="28684" name="Text Box 12"/>
          <p:cNvSpPr txBox="1">
            <a:spLocks noChangeArrowheads="1"/>
          </p:cNvSpPr>
          <p:nvPr/>
        </p:nvSpPr>
        <p:spPr bwMode="auto">
          <a:xfrm>
            <a:off x="250825" y="763588"/>
            <a:ext cx="7964488" cy="1190625"/>
          </a:xfrm>
          <a:prstGeom prst="rect">
            <a:avLst/>
          </a:prstGeom>
          <a:noFill/>
          <a:ln w="9525">
            <a:noFill/>
            <a:miter lim="800000"/>
            <a:headEnd/>
            <a:tailEnd/>
          </a:ln>
          <a:effectLst/>
        </p:spPr>
        <p:txBody>
          <a:bodyPr>
            <a:spAutoFit/>
          </a:bodyPr>
          <a:lstStyle/>
          <a:p>
            <a:pPr eaLnBrk="1" hangingPunct="1">
              <a:spcBef>
                <a:spcPct val="50000"/>
              </a:spcBef>
            </a:pPr>
            <a:r>
              <a:rPr lang="en-US" sz="3600" b="1">
                <a:solidFill>
                  <a:srgbClr val="FF0000"/>
                </a:solidFill>
                <a:latin typeface="Times New Roman" pitchFamily="18" charset="0"/>
              </a:rPr>
              <a:t>b)Tích cực tham gia phát biểu ý kiến xây dựng bài.</a:t>
            </a:r>
          </a:p>
        </p:txBody>
      </p:sp>
      <p:sp>
        <p:nvSpPr>
          <p:cNvPr id="28685" name="Text Box 13"/>
          <p:cNvSpPr txBox="1">
            <a:spLocks noChangeArrowheads="1"/>
          </p:cNvSpPr>
          <p:nvPr/>
        </p:nvSpPr>
        <p:spPr bwMode="auto">
          <a:xfrm>
            <a:off x="147638" y="1954213"/>
            <a:ext cx="8382000" cy="1200150"/>
          </a:xfrm>
          <a:prstGeom prst="rect">
            <a:avLst/>
          </a:prstGeom>
          <a:noFill/>
          <a:ln w="9525">
            <a:noFill/>
            <a:miter lim="800000"/>
            <a:headEnd/>
            <a:tailEnd/>
          </a:ln>
          <a:effectLst/>
        </p:spPr>
        <p:txBody>
          <a:bodyPr>
            <a:spAutoFit/>
          </a:bodyPr>
          <a:lstStyle/>
          <a:p>
            <a:pPr eaLnBrk="1" hangingPunct="1">
              <a:spcBef>
                <a:spcPct val="50000"/>
              </a:spcBef>
            </a:pPr>
            <a:r>
              <a:rPr lang="en-US" sz="3600" b="1">
                <a:solidFill>
                  <a:srgbClr val="0033CC"/>
                </a:solidFill>
                <a:latin typeface="Times New Roman" pitchFamily="18" charset="0"/>
              </a:rPr>
              <a:t> c)Nói chuyện, làm việc riêng trong giờ học.</a:t>
            </a:r>
          </a:p>
        </p:txBody>
      </p:sp>
      <p:sp>
        <p:nvSpPr>
          <p:cNvPr id="28686" name="Text Box 14"/>
          <p:cNvSpPr txBox="1">
            <a:spLocks noChangeArrowheads="1"/>
          </p:cNvSpPr>
          <p:nvPr/>
        </p:nvSpPr>
        <p:spPr bwMode="auto">
          <a:xfrm>
            <a:off x="360363" y="2881313"/>
            <a:ext cx="8382000" cy="1190625"/>
          </a:xfrm>
          <a:prstGeom prst="rect">
            <a:avLst/>
          </a:prstGeom>
          <a:noFill/>
          <a:ln w="9525">
            <a:noFill/>
            <a:miter lim="800000"/>
            <a:headEnd/>
            <a:tailEnd/>
          </a:ln>
          <a:effectLst/>
        </p:spPr>
        <p:txBody>
          <a:bodyPr>
            <a:spAutoFit/>
          </a:bodyPr>
          <a:lstStyle/>
          <a:p>
            <a:pPr eaLnBrk="1" hangingPunct="1">
              <a:spcBef>
                <a:spcPct val="50000"/>
              </a:spcBef>
            </a:pPr>
            <a:r>
              <a:rPr lang="en-US" sz="3600" b="1">
                <a:solidFill>
                  <a:srgbClr val="FF0000"/>
                </a:solidFill>
                <a:latin typeface="Times New Roman" pitchFamily="18" charset="0"/>
              </a:rPr>
              <a:t>d)Tích cực tham gia các hoạt động của lớp, của trường.</a:t>
            </a:r>
          </a:p>
        </p:txBody>
      </p:sp>
      <p:sp>
        <p:nvSpPr>
          <p:cNvPr id="28687" name="Text Box 15"/>
          <p:cNvSpPr txBox="1">
            <a:spLocks noChangeArrowheads="1"/>
          </p:cNvSpPr>
          <p:nvPr/>
        </p:nvSpPr>
        <p:spPr bwMode="auto">
          <a:xfrm>
            <a:off x="0" y="4267200"/>
            <a:ext cx="8382000" cy="641350"/>
          </a:xfrm>
          <a:prstGeom prst="rect">
            <a:avLst/>
          </a:prstGeom>
          <a:noFill/>
          <a:ln w="9525">
            <a:noFill/>
            <a:miter lim="800000"/>
            <a:headEnd/>
            <a:tailEnd/>
          </a:ln>
          <a:effectLst/>
        </p:spPr>
        <p:txBody>
          <a:bodyPr>
            <a:spAutoFit/>
          </a:bodyPr>
          <a:lstStyle/>
          <a:p>
            <a:pPr eaLnBrk="1" hangingPunct="1">
              <a:spcBef>
                <a:spcPct val="50000"/>
              </a:spcBef>
            </a:pPr>
            <a:r>
              <a:rPr lang="en-US" sz="3600">
                <a:solidFill>
                  <a:schemeClr val="bg1"/>
                </a:solidFill>
                <a:latin typeface="Times New Roman" pitchFamily="18" charset="0"/>
              </a:rPr>
              <a:t> đ) Lễ phép với thầy giáo, cô giáo.</a:t>
            </a:r>
          </a:p>
        </p:txBody>
      </p:sp>
      <p:sp>
        <p:nvSpPr>
          <p:cNvPr id="28688" name="Text Box 16"/>
          <p:cNvSpPr txBox="1">
            <a:spLocks noChangeArrowheads="1"/>
          </p:cNvSpPr>
          <p:nvPr/>
        </p:nvSpPr>
        <p:spPr bwMode="auto">
          <a:xfrm>
            <a:off x="250825" y="4154488"/>
            <a:ext cx="8382000" cy="1190625"/>
          </a:xfrm>
          <a:prstGeom prst="rect">
            <a:avLst/>
          </a:prstGeom>
          <a:noFill/>
          <a:ln w="9525">
            <a:noFill/>
            <a:miter lim="800000"/>
            <a:headEnd/>
            <a:tailEnd/>
          </a:ln>
          <a:effectLst/>
        </p:spPr>
        <p:txBody>
          <a:bodyPr>
            <a:spAutoFit/>
          </a:bodyPr>
          <a:lstStyle/>
          <a:p>
            <a:pPr eaLnBrk="1" hangingPunct="1">
              <a:spcBef>
                <a:spcPct val="50000"/>
              </a:spcBef>
            </a:pPr>
            <a:r>
              <a:rPr lang="en-US" sz="3600" b="1">
                <a:solidFill>
                  <a:srgbClr val="0033CC"/>
                </a:solidFill>
                <a:latin typeface="Times New Roman" pitchFamily="18" charset="0"/>
              </a:rPr>
              <a:t>e) Chúc mừng thầy giáo, cô giáo nhân dịp ngày Nhà giáo Việt Nam.</a:t>
            </a:r>
          </a:p>
        </p:txBody>
      </p:sp>
      <p:sp>
        <p:nvSpPr>
          <p:cNvPr id="28689" name="Text Box 17"/>
          <p:cNvSpPr txBox="1">
            <a:spLocks noChangeArrowheads="1"/>
          </p:cNvSpPr>
          <p:nvPr/>
        </p:nvSpPr>
        <p:spPr bwMode="auto">
          <a:xfrm>
            <a:off x="304800" y="5446713"/>
            <a:ext cx="8382000" cy="1190625"/>
          </a:xfrm>
          <a:prstGeom prst="rect">
            <a:avLst/>
          </a:prstGeom>
          <a:noFill/>
          <a:ln w="9525">
            <a:noFill/>
            <a:miter lim="800000"/>
            <a:headEnd/>
            <a:tailEnd/>
          </a:ln>
          <a:effectLst/>
        </p:spPr>
        <p:txBody>
          <a:bodyPr>
            <a:spAutoFit/>
          </a:bodyPr>
          <a:lstStyle/>
          <a:p>
            <a:pPr eaLnBrk="1" hangingPunct="1">
              <a:spcBef>
                <a:spcPct val="50000"/>
              </a:spcBef>
            </a:pPr>
            <a:r>
              <a:rPr lang="en-US" sz="3600" b="1">
                <a:solidFill>
                  <a:srgbClr val="FF0000"/>
                </a:solidFill>
                <a:latin typeface="Times New Roman" pitchFamily="18" charset="0"/>
              </a:rPr>
              <a:t>g) Chia sẻ với thầy giáo, cô giáo những lúc khó khăn.</a:t>
            </a:r>
          </a:p>
        </p:txBody>
      </p:sp>
      <p:sp>
        <p:nvSpPr>
          <p:cNvPr id="28690" name="Text Box 18"/>
          <p:cNvSpPr txBox="1">
            <a:spLocks noChangeArrowheads="1"/>
          </p:cNvSpPr>
          <p:nvPr/>
        </p:nvSpPr>
        <p:spPr bwMode="auto">
          <a:xfrm>
            <a:off x="8275638" y="142875"/>
            <a:ext cx="685800" cy="641350"/>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3600" b="1">
                <a:solidFill>
                  <a:srgbClr val="FF3300"/>
                </a:solidFill>
                <a:latin typeface="Times New Roman" pitchFamily="18" charset="0"/>
              </a:rPr>
              <a:t>Đ</a:t>
            </a:r>
          </a:p>
        </p:txBody>
      </p:sp>
      <p:sp>
        <p:nvSpPr>
          <p:cNvPr id="28691" name="Text Box 19"/>
          <p:cNvSpPr txBox="1">
            <a:spLocks noChangeArrowheads="1"/>
          </p:cNvSpPr>
          <p:nvPr/>
        </p:nvSpPr>
        <p:spPr bwMode="auto">
          <a:xfrm>
            <a:off x="8229600" y="1038225"/>
            <a:ext cx="685800" cy="641350"/>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3600" b="1">
                <a:solidFill>
                  <a:srgbClr val="FF3300"/>
                </a:solidFill>
                <a:latin typeface="Times New Roman" pitchFamily="18" charset="0"/>
              </a:rPr>
              <a:t>Đ</a:t>
            </a:r>
          </a:p>
        </p:txBody>
      </p:sp>
      <p:sp>
        <p:nvSpPr>
          <p:cNvPr id="28692" name="Text Box 20"/>
          <p:cNvSpPr txBox="1">
            <a:spLocks noChangeArrowheads="1"/>
          </p:cNvSpPr>
          <p:nvPr/>
        </p:nvSpPr>
        <p:spPr bwMode="auto">
          <a:xfrm>
            <a:off x="8413750" y="2894013"/>
            <a:ext cx="547688" cy="641350"/>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3600" b="1">
                <a:solidFill>
                  <a:srgbClr val="FF3300"/>
                </a:solidFill>
                <a:latin typeface="Times New Roman" pitchFamily="18" charset="0"/>
              </a:rPr>
              <a:t>Đ</a:t>
            </a:r>
          </a:p>
        </p:txBody>
      </p:sp>
      <p:sp>
        <p:nvSpPr>
          <p:cNvPr id="28693" name="Text Box 21"/>
          <p:cNvSpPr txBox="1">
            <a:spLocks noChangeArrowheads="1"/>
          </p:cNvSpPr>
          <p:nvPr/>
        </p:nvSpPr>
        <p:spPr bwMode="auto">
          <a:xfrm>
            <a:off x="8229600" y="4267200"/>
            <a:ext cx="685800" cy="641350"/>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3600" b="1">
                <a:solidFill>
                  <a:srgbClr val="FF3300"/>
                </a:solidFill>
                <a:latin typeface="Times New Roman" pitchFamily="18" charset="0"/>
              </a:rPr>
              <a:t>Đ</a:t>
            </a:r>
          </a:p>
        </p:txBody>
      </p:sp>
      <p:sp>
        <p:nvSpPr>
          <p:cNvPr id="28694" name="Text Box 22"/>
          <p:cNvSpPr txBox="1">
            <a:spLocks noChangeArrowheads="1"/>
          </p:cNvSpPr>
          <p:nvPr/>
        </p:nvSpPr>
        <p:spPr bwMode="auto">
          <a:xfrm>
            <a:off x="8343900" y="5867400"/>
            <a:ext cx="685800" cy="641350"/>
          </a:xfrm>
          <a:prstGeom prst="rect">
            <a:avLst/>
          </a:prstGeom>
          <a:solidFill>
            <a:schemeClr val="hlink"/>
          </a:solidFill>
          <a:ln w="9525">
            <a:noFill/>
            <a:miter lim="800000"/>
            <a:headEnd/>
            <a:tailEnd/>
          </a:ln>
          <a:effectLst/>
        </p:spPr>
        <p:txBody>
          <a:bodyPr>
            <a:spAutoFit/>
          </a:bodyPr>
          <a:lstStyle/>
          <a:p>
            <a:pPr algn="ctr" eaLnBrk="1" hangingPunct="1">
              <a:spcBef>
                <a:spcPct val="50000"/>
              </a:spcBef>
            </a:pPr>
            <a:r>
              <a:rPr lang="en-US" sz="3600" b="1">
                <a:solidFill>
                  <a:srgbClr val="FF3300"/>
                </a:solidFill>
                <a:latin typeface="Times New Roman" pitchFamily="18" charset="0"/>
              </a:rPr>
              <a:t>Đ</a:t>
            </a:r>
          </a:p>
        </p:txBody>
      </p:sp>
      <p:sp>
        <p:nvSpPr>
          <p:cNvPr id="28703" name="Rectangle 31"/>
          <p:cNvSpPr>
            <a:spLocks noChangeArrowheads="1"/>
          </p:cNvSpPr>
          <p:nvPr/>
        </p:nvSpPr>
        <p:spPr bwMode="auto">
          <a:xfrm>
            <a:off x="8305800" y="2117725"/>
            <a:ext cx="685800" cy="533400"/>
          </a:xfrm>
          <a:prstGeom prst="rect">
            <a:avLst/>
          </a:prstGeom>
          <a:solidFill>
            <a:schemeClr val="hlink"/>
          </a:solidFill>
          <a:ln w="9525">
            <a:solidFill>
              <a:schemeClr val="tx1"/>
            </a:solidFill>
            <a:miter lim="800000"/>
            <a:headEnd/>
            <a:tailEnd/>
          </a:ln>
          <a:effectLst/>
        </p:spPr>
        <p:txBody>
          <a:bodyPr wrap="none" anchor="ctr"/>
          <a:lstStyle/>
          <a:p>
            <a:pPr algn="ctr" eaLnBrk="1" hangingPunct="1"/>
            <a:r>
              <a:rPr lang="en-US" sz="3600" b="1">
                <a:solidFill>
                  <a:srgbClr val="FF6699"/>
                </a:solidFill>
                <a:latin typeface="Times New Roman" pitchFamily="18" charset="0"/>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8690"/>
                                        </p:tgtEl>
                                        <p:attrNameLst>
                                          <p:attrName>style.visibility</p:attrName>
                                        </p:attrNameLst>
                                      </p:cBhvr>
                                      <p:to>
                                        <p:strVal val="visible"/>
                                      </p:to>
                                    </p:set>
                                    <p:animEffect transition="in" filter="blinds(horizontal)">
                                      <p:cBhvr>
                                        <p:cTn id="11" dur="500"/>
                                        <p:tgtEl>
                                          <p:spTgt spid="286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slide(fromBottom)">
                                      <p:cBhvr>
                                        <p:cTn id="16" dur="500"/>
                                        <p:tgtEl>
                                          <p:spTgt spid="286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8691"/>
                                        </p:tgtEl>
                                        <p:attrNameLst>
                                          <p:attrName>style.visibility</p:attrName>
                                        </p:attrNameLst>
                                      </p:cBhvr>
                                      <p:to>
                                        <p:strVal val="visible"/>
                                      </p:to>
                                    </p:set>
                                    <p:animEffect transition="in" filter="strips(downLeft)">
                                      <p:cBhvr>
                                        <p:cTn id="21" dur="500"/>
                                        <p:tgtEl>
                                          <p:spTgt spid="286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685"/>
                                        </p:tgtEl>
                                        <p:attrNameLst>
                                          <p:attrName>style.visibility</p:attrName>
                                        </p:attrNameLst>
                                      </p:cBhvr>
                                      <p:to>
                                        <p:strVal val="visible"/>
                                      </p:to>
                                    </p:set>
                                    <p:animEffect transition="in" filter="dissolve">
                                      <p:cBhvr>
                                        <p:cTn id="26" dur="500"/>
                                        <p:tgtEl>
                                          <p:spTgt spid="286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8703"/>
                                        </p:tgtEl>
                                        <p:attrNameLst>
                                          <p:attrName>style.visibility</p:attrName>
                                        </p:attrNameLst>
                                      </p:cBhvr>
                                      <p:to>
                                        <p:strVal val="visible"/>
                                      </p:to>
                                    </p:set>
                                    <p:animEffect transition="in" filter="dissolve">
                                      <p:cBhvr>
                                        <p:cTn id="31" dur="500"/>
                                        <p:tgtEl>
                                          <p:spTgt spid="2870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28686"/>
                                        </p:tgtEl>
                                        <p:attrNameLst>
                                          <p:attrName>style.visibility</p:attrName>
                                        </p:attrNameLst>
                                      </p:cBhvr>
                                      <p:to>
                                        <p:strVal val="visible"/>
                                      </p:to>
                                    </p:set>
                                    <p:animEffect transition="in" filter="wedge">
                                      <p:cBhvr>
                                        <p:cTn id="36" dur="500"/>
                                        <p:tgtEl>
                                          <p:spTgt spid="2868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28692"/>
                                        </p:tgtEl>
                                        <p:attrNameLst>
                                          <p:attrName>style.visibility</p:attrName>
                                        </p:attrNameLst>
                                      </p:cBhvr>
                                      <p:to>
                                        <p:strVal val="visible"/>
                                      </p:to>
                                    </p:set>
                                    <p:animEffect transition="in" filter="wedge">
                                      <p:cBhvr>
                                        <p:cTn id="41" dur="500"/>
                                        <p:tgtEl>
                                          <p:spTgt spid="2869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8687"/>
                                        </p:tgtEl>
                                        <p:attrNameLst>
                                          <p:attrName>style.visibility</p:attrName>
                                        </p:attrNameLst>
                                      </p:cBhvr>
                                      <p:to>
                                        <p:strVal val="visible"/>
                                      </p:to>
                                    </p:set>
                                    <p:animEffect transition="in" filter="slide(fromBottom)">
                                      <p:cBhvr>
                                        <p:cTn id="46" dur="500"/>
                                        <p:tgtEl>
                                          <p:spTgt spid="2868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8693"/>
                                        </p:tgtEl>
                                        <p:attrNameLst>
                                          <p:attrName>style.visibility</p:attrName>
                                        </p:attrNameLst>
                                      </p:cBhvr>
                                      <p:to>
                                        <p:strVal val="visible"/>
                                      </p:to>
                                    </p:set>
                                    <p:animEffect transition="in" filter="dissolve">
                                      <p:cBhvr>
                                        <p:cTn id="51" dur="500"/>
                                        <p:tgtEl>
                                          <p:spTgt spid="2869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8688"/>
                                        </p:tgtEl>
                                        <p:attrNameLst>
                                          <p:attrName>style.visibility</p:attrName>
                                        </p:attrNameLst>
                                      </p:cBhvr>
                                      <p:to>
                                        <p:strVal val="visible"/>
                                      </p:to>
                                    </p:set>
                                    <p:animEffect transition="in" filter="dissolve">
                                      <p:cBhvr>
                                        <p:cTn id="56" dur="500"/>
                                        <p:tgtEl>
                                          <p:spTgt spid="2868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8694"/>
                                        </p:tgtEl>
                                        <p:attrNameLst>
                                          <p:attrName>style.visibility</p:attrName>
                                        </p:attrNameLst>
                                      </p:cBhvr>
                                      <p:to>
                                        <p:strVal val="visible"/>
                                      </p:to>
                                    </p:set>
                                    <p:animEffect transition="in" filter="dissolve">
                                      <p:cBhvr>
                                        <p:cTn id="61" dur="500"/>
                                        <p:tgtEl>
                                          <p:spTgt spid="2869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28689"/>
                                        </p:tgtEl>
                                        <p:attrNameLst>
                                          <p:attrName>style.visibility</p:attrName>
                                        </p:attrNameLst>
                                      </p:cBhvr>
                                      <p:to>
                                        <p:strVal val="visible"/>
                                      </p:to>
                                    </p:set>
                                    <p:animEffect transition="in" filter="strips(downLeft)">
                                      <p:cBhvr>
                                        <p:cTn id="66"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utoUpdateAnimBg="0"/>
      <p:bldP spid="28684" grpId="0"/>
      <p:bldP spid="28685" grpId="0"/>
      <p:bldP spid="28686" grpId="0"/>
      <p:bldP spid="28687" grpId="0"/>
      <p:bldP spid="28688" grpId="0"/>
      <p:bldP spid="28689" grpId="0"/>
      <p:bldP spid="28690" grpId="0" animBg="1"/>
      <p:bldP spid="28691" grpId="0" animBg="1"/>
      <p:bldP spid="28692" grpId="0" animBg="1"/>
      <p:bldP spid="28693" grpId="0" animBg="1"/>
      <p:bldP spid="28694" grpId="0" animBg="1"/>
      <p:bldP spid="287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WordArt 4"/>
          <p:cNvSpPr>
            <a:spLocks noChangeArrowheads="1" noChangeShapeType="1" noTextEdit="1"/>
          </p:cNvSpPr>
          <p:nvPr/>
        </p:nvSpPr>
        <p:spPr bwMode="auto">
          <a:xfrm>
            <a:off x="2209800" y="2108200"/>
            <a:ext cx="4495800" cy="2166938"/>
          </a:xfrm>
          <a:prstGeom prst="rect">
            <a:avLst/>
          </a:prstGeom>
        </p:spPr>
        <p:txBody>
          <a:bodyPr wrap="none" fromWordArt="1">
            <a:prstTxWarp prst="textPlain">
              <a:avLst>
                <a:gd name="adj" fmla="val 50000"/>
              </a:avLst>
            </a:prstTxWarp>
          </a:bodyPr>
          <a:lstStyle/>
          <a:p>
            <a:pPr algn="ctr"/>
            <a:r>
              <a:rPr lang="vi-VN" sz="3600" kern="10">
                <a:ln w="19050">
                  <a:solidFill>
                    <a:srgbClr val="993366"/>
                  </a:solidFill>
                  <a:round/>
                  <a:headEnd/>
                  <a:tailEnd/>
                </a:ln>
                <a:solidFill>
                  <a:srgbClr val="0066CC"/>
                </a:solidFill>
                <a:effectLst>
                  <a:outerShdw dist="107763" dir="2700000" algn="ctr" rotWithShape="0">
                    <a:srgbClr val="990000">
                      <a:alpha val="50000"/>
                    </a:srgbClr>
                  </a:outerShdw>
                </a:effectLst>
                <a:latin typeface="Arial"/>
                <a:cs typeface="Arial"/>
              </a:rPr>
              <a:t>HOẠT ĐỘNG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strips(downLeft)">
                                      <p:cBhvr>
                                        <p:cTn id="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endParaRPr lang="vi-VN" smtClean="0">
              <a:latin typeface="Calibri" pitchFamily="34" charset="0"/>
            </a:endParaRPr>
          </a:p>
        </p:txBody>
      </p:sp>
      <p:pic>
        <p:nvPicPr>
          <p:cNvPr id="24579" name="Picture 5" descr="2544875958_b29711f988"/>
          <p:cNvPicPr>
            <a:picLocks noChangeAspect="1" noChangeArrowheads="1"/>
          </p:cNvPicPr>
          <p:nvPr/>
        </p:nvPicPr>
        <p:blipFill>
          <a:blip r:embed="rId2"/>
          <a:srcRect/>
          <a:stretch>
            <a:fillRect/>
          </a:stretch>
        </p:blipFill>
        <p:spPr bwMode="auto">
          <a:xfrm>
            <a:off x="-15240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vi-VN" smtClean="0">
              <a:latin typeface="Calibri" pitchFamily="34" charset="0"/>
            </a:endParaRPr>
          </a:p>
        </p:txBody>
      </p:sp>
      <p:sp>
        <p:nvSpPr>
          <p:cNvPr id="25603" name="Rectangle 3"/>
          <p:cNvSpPr>
            <a:spLocks noGrp="1" noChangeArrowheads="1"/>
          </p:cNvSpPr>
          <p:nvPr>
            <p:ph idx="1"/>
          </p:nvPr>
        </p:nvSpPr>
        <p:spPr/>
        <p:txBody>
          <a:bodyPr/>
          <a:lstStyle/>
          <a:p>
            <a:endParaRPr lang="vi-VN" smtClean="0">
              <a:latin typeface="Calibri" pitchFamily="34" charset="0"/>
            </a:endParaRPr>
          </a:p>
        </p:txBody>
      </p:sp>
      <p:pic>
        <p:nvPicPr>
          <p:cNvPr id="25604" name="Picture 5" descr="onthay"/>
          <p:cNvPicPr>
            <a:picLocks noChangeAspect="1" noChangeArrowheads="1"/>
          </p:cNvPicPr>
          <p:nvPr/>
        </p:nvPicPr>
        <p:blipFill>
          <a:blip r:embed="rId2"/>
          <a:srcRect/>
          <a:stretch>
            <a:fillRect/>
          </a:stretch>
        </p:blipFill>
        <p:spPr bwMode="auto">
          <a:xfrm>
            <a:off x="0" y="22860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1143000" y="609600"/>
            <a:ext cx="7178675" cy="443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3600" dirty="0">
                <a:solidFill>
                  <a:schemeClr val="bg1"/>
                </a:solidFill>
                <a:effectLst>
                  <a:outerShdw blurRad="38100" dist="38100" dir="2700000" algn="tl">
                    <a:srgbClr val="FFFFFF"/>
                  </a:outerShdw>
                </a:effectLst>
                <a:latin typeface="Tahoma" pitchFamily="34" charset="0"/>
                <a:cs typeface="Arial" charset="0"/>
              </a:rPr>
              <a:t>  </a:t>
            </a:r>
            <a:r>
              <a:rPr lang="en-US" sz="3600" dirty="0">
                <a:effectLst>
                  <a:outerShdw blurRad="38100" dist="38100" dir="2700000" algn="tl">
                    <a:srgbClr val="000000"/>
                  </a:outerShdw>
                </a:effectLst>
                <a:latin typeface="Times New Roman" pitchFamily="18" charset="0"/>
                <a:cs typeface="Arial" charset="0"/>
              </a:rPr>
              <a:t>- </a:t>
            </a:r>
            <a:r>
              <a:rPr lang="en-US" sz="3600" b="1" dirty="0" err="1">
                <a:effectLst>
                  <a:outerShdw blurRad="38100" dist="38100" dir="2700000" algn="tl">
                    <a:srgbClr val="000000"/>
                  </a:outerShdw>
                </a:effectLst>
                <a:latin typeface="Times New Roman" pitchFamily="18" charset="0"/>
                <a:cs typeface="Arial" charset="0"/>
              </a:rPr>
              <a:t>Về</a:t>
            </a:r>
            <a:r>
              <a:rPr lang="en-US" sz="3600" b="1" dirty="0">
                <a:effectLst>
                  <a:outerShdw blurRad="38100" dist="38100" dir="2700000" algn="tl">
                    <a:srgbClr val="000000"/>
                  </a:outerShdw>
                </a:effectLst>
                <a:latin typeface="Times New Roman" pitchFamily="18" charset="0"/>
                <a:cs typeface="Arial" charset="0"/>
              </a:rPr>
              <a:t> </a:t>
            </a:r>
            <a:r>
              <a:rPr lang="en-US" sz="3600" b="1" dirty="0" err="1">
                <a:effectLst>
                  <a:outerShdw blurRad="38100" dist="38100" dir="2700000" algn="tl">
                    <a:srgbClr val="000000"/>
                  </a:outerShdw>
                </a:effectLst>
                <a:latin typeface="Times New Roman" pitchFamily="18" charset="0"/>
                <a:cs typeface="Arial" charset="0"/>
              </a:rPr>
              <a:t>nhà</a:t>
            </a:r>
            <a:r>
              <a:rPr lang="en-US" sz="3600" b="1" dirty="0">
                <a:effectLst>
                  <a:outerShdw blurRad="38100" dist="38100" dir="2700000" algn="tl">
                    <a:srgbClr val="000000"/>
                  </a:outerShdw>
                </a:effectLst>
                <a:latin typeface="Times New Roman" pitchFamily="18" charset="0"/>
                <a:cs typeface="Arial" charset="0"/>
              </a:rPr>
              <a:t> </a:t>
            </a:r>
            <a:r>
              <a:rPr lang="en-US" sz="3600" b="1" dirty="0" err="1">
                <a:effectLst>
                  <a:outerShdw blurRad="38100" dist="38100" dir="2700000" algn="tl">
                    <a:srgbClr val="000000"/>
                  </a:outerShdw>
                </a:effectLst>
                <a:latin typeface="Times New Roman" pitchFamily="18" charset="0"/>
                <a:cs typeface="Arial" charset="0"/>
              </a:rPr>
              <a:t>h</a:t>
            </a:r>
            <a:r>
              <a:rPr lang="en-US" sz="3200" b="1" dirty="0" err="1">
                <a:effectLst>
                  <a:outerShdw blurRad="38100" dist="38100" dir="2700000" algn="tl">
                    <a:srgbClr val="000000"/>
                  </a:outerShdw>
                </a:effectLst>
                <a:latin typeface="Times New Roman" pitchFamily="18" charset="0"/>
                <a:cs typeface="Arial" charset="0"/>
              </a:rPr>
              <a:t>ọ</a:t>
            </a:r>
            <a:r>
              <a:rPr lang="en-US" sz="3600" b="1" dirty="0" err="1">
                <a:effectLst>
                  <a:outerShdw blurRad="38100" dist="38100" dir="2700000" algn="tl">
                    <a:srgbClr val="000000"/>
                  </a:outerShdw>
                </a:effectLst>
                <a:latin typeface="Times New Roman" pitchFamily="18" charset="0"/>
                <a:cs typeface="Arial" charset="0"/>
              </a:rPr>
              <a:t>c</a:t>
            </a:r>
            <a:r>
              <a:rPr lang="en-US" sz="3600" b="1" dirty="0">
                <a:effectLst>
                  <a:outerShdw blurRad="38100" dist="38100" dir="2700000" algn="tl">
                    <a:srgbClr val="000000"/>
                  </a:outerShdw>
                </a:effectLst>
                <a:latin typeface="Times New Roman" pitchFamily="18" charset="0"/>
                <a:cs typeface="Arial" charset="0"/>
              </a:rPr>
              <a:t> </a:t>
            </a:r>
            <a:r>
              <a:rPr lang="en-US" sz="3600" b="1" dirty="0" err="1">
                <a:effectLst>
                  <a:outerShdw blurRad="38100" dist="38100" dir="2700000" algn="tl">
                    <a:srgbClr val="000000"/>
                  </a:outerShdw>
                </a:effectLst>
                <a:latin typeface="Times New Roman" pitchFamily="18" charset="0"/>
                <a:cs typeface="Arial" charset="0"/>
              </a:rPr>
              <a:t>bài</a:t>
            </a:r>
            <a:r>
              <a:rPr lang="en-US" sz="3600" b="1" dirty="0">
                <a:effectLst>
                  <a:outerShdw blurRad="38100" dist="38100" dir="2700000" algn="tl">
                    <a:srgbClr val="000000"/>
                  </a:outerShdw>
                </a:effectLst>
                <a:latin typeface="Times New Roman" pitchFamily="18" charset="0"/>
                <a:cs typeface="Arial" charset="0"/>
              </a:rPr>
              <a:t>.</a:t>
            </a:r>
          </a:p>
          <a:p>
            <a:pPr>
              <a:spcBef>
                <a:spcPct val="50000"/>
              </a:spcBef>
              <a:defRPr/>
            </a:pPr>
            <a:r>
              <a:rPr lang="en-US" sz="3600" b="1" dirty="0">
                <a:effectLst>
                  <a:outerShdw blurRad="38100" dist="38100" dir="2700000" algn="tl">
                    <a:srgbClr val="000000"/>
                  </a:outerShdw>
                </a:effectLst>
                <a:latin typeface="Times New Roman" pitchFamily="18" charset="0"/>
                <a:cs typeface="Arial" charset="0"/>
              </a:rPr>
              <a:t>- </a:t>
            </a:r>
            <a:r>
              <a:rPr lang="en-US" sz="3600" b="1" dirty="0" err="1">
                <a:effectLst>
                  <a:outerShdw blurRad="38100" dist="38100" dir="2700000" algn="tl">
                    <a:srgbClr val="000000"/>
                  </a:outerShdw>
                </a:effectLst>
                <a:latin typeface="Times New Roman" pitchFamily="18" charset="0"/>
                <a:cs typeface="Arial" charset="0"/>
              </a:rPr>
              <a:t>Chu</a:t>
            </a:r>
            <a:r>
              <a:rPr lang="en-US" sz="3200" b="1" dirty="0" err="1">
                <a:effectLst>
                  <a:outerShdw blurRad="38100" dist="38100" dir="2700000" algn="tl">
                    <a:srgbClr val="000000"/>
                  </a:outerShdw>
                </a:effectLst>
                <a:latin typeface="Times New Roman" pitchFamily="18" charset="0"/>
                <a:cs typeface="Arial" charset="0"/>
              </a:rPr>
              <a:t>ẩ</a:t>
            </a:r>
            <a:r>
              <a:rPr lang="en-US" sz="3600" b="1" dirty="0" err="1">
                <a:effectLst>
                  <a:outerShdw blurRad="38100" dist="38100" dir="2700000" algn="tl">
                    <a:srgbClr val="000000"/>
                  </a:outerShdw>
                </a:effectLst>
                <a:latin typeface="Times New Roman" pitchFamily="18" charset="0"/>
                <a:cs typeface="Arial" charset="0"/>
              </a:rPr>
              <a:t>n</a:t>
            </a:r>
            <a:r>
              <a:rPr lang="en-US" sz="3600" b="1" dirty="0">
                <a:effectLst>
                  <a:outerShdw blurRad="38100" dist="38100" dir="2700000" algn="tl">
                    <a:srgbClr val="000000"/>
                  </a:outerShdw>
                </a:effectLst>
                <a:latin typeface="Times New Roman" pitchFamily="18" charset="0"/>
                <a:cs typeface="Arial" charset="0"/>
              </a:rPr>
              <a:t> </a:t>
            </a:r>
            <a:r>
              <a:rPr lang="en-US" sz="3600" b="1" dirty="0" err="1">
                <a:effectLst>
                  <a:outerShdw blurRad="38100" dist="38100" dir="2700000" algn="tl">
                    <a:srgbClr val="000000"/>
                  </a:outerShdw>
                </a:effectLst>
                <a:latin typeface="Times New Roman" pitchFamily="18" charset="0"/>
                <a:cs typeface="Arial" charset="0"/>
              </a:rPr>
              <a:t>bị</a:t>
            </a:r>
            <a:r>
              <a:rPr lang="en-US" sz="3600" b="1" dirty="0">
                <a:effectLst>
                  <a:outerShdw blurRad="38100" dist="38100" dir="2700000" algn="tl">
                    <a:srgbClr val="000000"/>
                  </a:outerShdw>
                </a:effectLst>
                <a:latin typeface="Times New Roman" pitchFamily="18" charset="0"/>
                <a:cs typeface="Arial" charset="0"/>
              </a:rPr>
              <a:t> </a:t>
            </a:r>
            <a:r>
              <a:rPr lang="en-US" sz="3600" b="1" dirty="0" err="1">
                <a:effectLst>
                  <a:outerShdw blurRad="38100" dist="38100" dir="2700000" algn="tl">
                    <a:srgbClr val="000000"/>
                  </a:outerShdw>
                </a:effectLst>
                <a:latin typeface="Times New Roman" pitchFamily="18" charset="0"/>
                <a:cs typeface="Arial" charset="0"/>
              </a:rPr>
              <a:t>bài</a:t>
            </a:r>
            <a:r>
              <a:rPr lang="en-US" sz="3600" b="1" dirty="0">
                <a:effectLst>
                  <a:outerShdw blurRad="38100" dist="38100" dir="2700000" algn="tl">
                    <a:srgbClr val="000000"/>
                  </a:outerShdw>
                </a:effectLst>
                <a:latin typeface="Times New Roman" pitchFamily="18" charset="0"/>
                <a:cs typeface="Arial" charset="0"/>
              </a:rPr>
              <a:t>:</a:t>
            </a:r>
            <a:r>
              <a:rPr lang="en-US" sz="3600" dirty="0">
                <a:effectLst>
                  <a:outerShdw blurRad="38100" dist="38100" dir="2700000" algn="tl">
                    <a:srgbClr val="000000"/>
                  </a:outerShdw>
                </a:effectLst>
                <a:latin typeface="Times New Roman" pitchFamily="18" charset="0"/>
                <a:cs typeface="Arial" charset="0"/>
              </a:rPr>
              <a:t> </a:t>
            </a:r>
            <a:r>
              <a:rPr lang="en-US" sz="3200" b="1" dirty="0" err="1">
                <a:latin typeface="Times New Roman" pitchFamily="18" charset="0"/>
              </a:rPr>
              <a:t>Biết</a:t>
            </a:r>
            <a:r>
              <a:rPr lang="en-US" sz="3200" b="1" dirty="0">
                <a:latin typeface="Times New Roman" pitchFamily="18" charset="0"/>
              </a:rPr>
              <a:t> </a:t>
            </a:r>
            <a:r>
              <a:rPr lang="en-US" sz="3200" b="1" dirty="0" err="1">
                <a:latin typeface="Times New Roman" pitchFamily="18" charset="0"/>
              </a:rPr>
              <a:t>ơn</a:t>
            </a:r>
            <a:r>
              <a:rPr lang="en-US" sz="3200" b="1" dirty="0">
                <a:latin typeface="Times New Roman" pitchFamily="18" charset="0"/>
              </a:rPr>
              <a:t> </a:t>
            </a:r>
            <a:r>
              <a:rPr lang="en-US" sz="3200" b="1" dirty="0" err="1">
                <a:latin typeface="Times New Roman" pitchFamily="18" charset="0"/>
              </a:rPr>
              <a:t>thầy</a:t>
            </a:r>
            <a:r>
              <a:rPr lang="en-US" sz="3200" b="1" dirty="0">
                <a:latin typeface="Times New Roman" pitchFamily="18" charset="0"/>
              </a:rPr>
              <a:t> </a:t>
            </a:r>
            <a:r>
              <a:rPr lang="en-US" sz="3200" b="1" dirty="0" err="1">
                <a:latin typeface="Times New Roman" pitchFamily="18" charset="0"/>
              </a:rPr>
              <a:t>giáo</a:t>
            </a:r>
            <a:r>
              <a:rPr lang="en-US" sz="3200" b="1" dirty="0">
                <a:latin typeface="Times New Roman" pitchFamily="18" charset="0"/>
              </a:rPr>
              <a:t>, </a:t>
            </a:r>
            <a:r>
              <a:rPr lang="en-US" sz="3200" b="1" dirty="0" err="1">
                <a:latin typeface="Times New Roman" pitchFamily="18" charset="0"/>
              </a:rPr>
              <a:t>cô</a:t>
            </a:r>
            <a:r>
              <a:rPr lang="en-US" sz="3200" b="1" dirty="0">
                <a:latin typeface="Times New Roman" pitchFamily="18" charset="0"/>
              </a:rPr>
              <a:t> </a:t>
            </a:r>
            <a:r>
              <a:rPr lang="en-US" sz="3200" b="1" dirty="0" err="1">
                <a:latin typeface="Times New Roman" pitchFamily="18" charset="0"/>
              </a:rPr>
              <a:t>giáo</a:t>
            </a:r>
            <a:r>
              <a:rPr lang="en-US" sz="3200" b="1" dirty="0">
                <a:latin typeface="Times New Roman" pitchFamily="18" charset="0"/>
              </a:rPr>
              <a:t> (</a:t>
            </a:r>
            <a:r>
              <a:rPr lang="en-US" sz="3200" b="1" dirty="0" err="1">
                <a:latin typeface="Times New Roman" pitchFamily="18" charset="0"/>
              </a:rPr>
              <a:t>Tiết</a:t>
            </a:r>
            <a:r>
              <a:rPr lang="en-US" sz="3200" b="1" dirty="0">
                <a:latin typeface="Times New Roman" pitchFamily="18" charset="0"/>
              </a:rPr>
              <a:t> 2) </a:t>
            </a:r>
          </a:p>
          <a:p>
            <a:pPr>
              <a:spcBef>
                <a:spcPct val="50000"/>
              </a:spcBef>
              <a:defRPr/>
            </a:pPr>
            <a:r>
              <a:rPr lang="en-US" sz="3200" b="1" dirty="0">
                <a:latin typeface="Times New Roman" pitchFamily="18" charset="0"/>
              </a:rPr>
              <a:t>* </a:t>
            </a:r>
            <a:r>
              <a:rPr lang="en-US" sz="3200" b="1" dirty="0" err="1">
                <a:latin typeface="Times New Roman" pitchFamily="18" charset="0"/>
              </a:rPr>
              <a:t>Sưu</a:t>
            </a:r>
            <a:r>
              <a:rPr lang="en-US" sz="3200" b="1" dirty="0">
                <a:latin typeface="Times New Roman" pitchFamily="18" charset="0"/>
              </a:rPr>
              <a:t> </a:t>
            </a:r>
            <a:r>
              <a:rPr lang="en-US" sz="3200" b="1" dirty="0" err="1">
                <a:latin typeface="Times New Roman" pitchFamily="18" charset="0"/>
              </a:rPr>
              <a:t>tầm</a:t>
            </a:r>
            <a:r>
              <a:rPr lang="en-US" sz="3200" b="1" dirty="0">
                <a:latin typeface="Times New Roman" pitchFamily="18" charset="0"/>
              </a:rPr>
              <a:t> </a:t>
            </a:r>
            <a:r>
              <a:rPr lang="en-US" sz="3200" b="1" dirty="0" err="1">
                <a:latin typeface="Times New Roman" pitchFamily="18" charset="0"/>
              </a:rPr>
              <a:t>các</a:t>
            </a:r>
            <a:r>
              <a:rPr lang="en-US" sz="3200" b="1" dirty="0">
                <a:latin typeface="Times New Roman" pitchFamily="18" charset="0"/>
              </a:rPr>
              <a:t> </a:t>
            </a:r>
            <a:r>
              <a:rPr lang="en-US" sz="3200" b="1" dirty="0" err="1">
                <a:latin typeface="Times New Roman" pitchFamily="18" charset="0"/>
              </a:rPr>
              <a:t>câu</a:t>
            </a:r>
            <a:r>
              <a:rPr lang="en-US" sz="3200" b="1" dirty="0">
                <a:latin typeface="Times New Roman" pitchFamily="18" charset="0"/>
              </a:rPr>
              <a:t> </a:t>
            </a:r>
            <a:r>
              <a:rPr lang="en-US" sz="3200" b="1" dirty="0" err="1">
                <a:latin typeface="Times New Roman" pitchFamily="18" charset="0"/>
              </a:rPr>
              <a:t>chuyện</a:t>
            </a:r>
            <a:r>
              <a:rPr lang="en-US" sz="3200" b="1" dirty="0">
                <a:latin typeface="Times New Roman" pitchFamily="18" charset="0"/>
              </a:rPr>
              <a:t> </a:t>
            </a:r>
            <a:r>
              <a:rPr lang="en-US" sz="3200" b="1" dirty="0" err="1">
                <a:latin typeface="Times New Roman" pitchFamily="18" charset="0"/>
              </a:rPr>
              <a:t>kể</a:t>
            </a:r>
            <a:r>
              <a:rPr lang="en-US" sz="3200" b="1" dirty="0">
                <a:latin typeface="Times New Roman" pitchFamily="18" charset="0"/>
              </a:rPr>
              <a:t> </a:t>
            </a:r>
            <a:r>
              <a:rPr lang="en-US" sz="3200" b="1" dirty="0" err="1">
                <a:latin typeface="Times New Roman" pitchFamily="18" charset="0"/>
              </a:rPr>
              <a:t>về</a:t>
            </a:r>
            <a:r>
              <a:rPr lang="en-US" sz="3200" b="1" dirty="0">
                <a:latin typeface="Times New Roman" pitchFamily="18" charset="0"/>
              </a:rPr>
              <a:t> </a:t>
            </a:r>
            <a:r>
              <a:rPr lang="en-US" sz="3200" b="1" dirty="0" err="1">
                <a:latin typeface="Times New Roman" pitchFamily="18" charset="0"/>
              </a:rPr>
              <a:t>sự</a:t>
            </a:r>
            <a:r>
              <a:rPr lang="en-US" sz="3200" b="1" dirty="0">
                <a:latin typeface="Times New Roman" pitchFamily="18" charset="0"/>
              </a:rPr>
              <a:t> </a:t>
            </a:r>
            <a:r>
              <a:rPr lang="en-US" sz="3200" b="1" dirty="0" err="1">
                <a:latin typeface="Times New Roman" pitchFamily="18" charset="0"/>
              </a:rPr>
              <a:t>biết</a:t>
            </a:r>
            <a:r>
              <a:rPr lang="en-US" sz="3200" b="1" dirty="0">
                <a:latin typeface="Times New Roman" pitchFamily="18" charset="0"/>
              </a:rPr>
              <a:t> </a:t>
            </a:r>
            <a:r>
              <a:rPr lang="en-US" sz="3200" b="1" dirty="0" err="1">
                <a:latin typeface="Times New Roman" pitchFamily="18" charset="0"/>
              </a:rPr>
              <a:t>ơn</a:t>
            </a:r>
            <a:r>
              <a:rPr lang="en-US" sz="3200" b="1" dirty="0">
                <a:latin typeface="Times New Roman" pitchFamily="18" charset="0"/>
              </a:rPr>
              <a:t> </a:t>
            </a:r>
            <a:r>
              <a:rPr lang="en-US" sz="3200" b="1" dirty="0" err="1">
                <a:latin typeface="Times New Roman" pitchFamily="18" charset="0"/>
              </a:rPr>
              <a:t>thầy</a:t>
            </a:r>
            <a:r>
              <a:rPr lang="en-US" sz="3200" b="1" dirty="0">
                <a:latin typeface="Times New Roman" pitchFamily="18" charset="0"/>
              </a:rPr>
              <a:t> </a:t>
            </a:r>
            <a:r>
              <a:rPr lang="en-US" sz="3200" b="1" dirty="0" err="1">
                <a:latin typeface="Times New Roman" pitchFamily="18" charset="0"/>
              </a:rPr>
              <a:t>cô</a:t>
            </a:r>
            <a:r>
              <a:rPr lang="en-US" sz="3200" b="1" dirty="0">
                <a:latin typeface="Times New Roman" pitchFamily="18" charset="0"/>
              </a:rPr>
              <a:t> </a:t>
            </a:r>
            <a:r>
              <a:rPr lang="en-US" sz="3200" b="1" dirty="0" err="1">
                <a:latin typeface="Times New Roman" pitchFamily="18" charset="0"/>
              </a:rPr>
              <a:t>giáo</a:t>
            </a:r>
            <a:r>
              <a:rPr lang="en-US" sz="3200" b="1" dirty="0">
                <a:latin typeface="Times New Roman" pitchFamily="18" charset="0"/>
              </a:rPr>
              <a:t>.</a:t>
            </a:r>
          </a:p>
          <a:p>
            <a:pPr>
              <a:spcBef>
                <a:spcPct val="50000"/>
              </a:spcBef>
              <a:defRPr/>
            </a:pPr>
            <a:r>
              <a:rPr lang="en-US" sz="3200" b="1" dirty="0">
                <a:latin typeface="Times New Roman" pitchFamily="18" charset="0"/>
              </a:rPr>
              <a:t>* </a:t>
            </a:r>
            <a:r>
              <a:rPr lang="en-US" sz="3200" b="1" dirty="0" err="1">
                <a:latin typeface="Times New Roman" pitchFamily="18" charset="0"/>
              </a:rPr>
              <a:t>Sưu</a:t>
            </a:r>
            <a:r>
              <a:rPr lang="en-US" sz="3200" b="1" dirty="0">
                <a:latin typeface="Times New Roman" pitchFamily="18" charset="0"/>
              </a:rPr>
              <a:t> </a:t>
            </a:r>
            <a:r>
              <a:rPr lang="en-US" sz="3200" b="1" dirty="0" err="1">
                <a:latin typeface="Times New Roman" pitchFamily="18" charset="0"/>
              </a:rPr>
              <a:t>tầm</a:t>
            </a:r>
            <a:r>
              <a:rPr lang="en-US" sz="3200" b="1" dirty="0">
                <a:latin typeface="Times New Roman" pitchFamily="18" charset="0"/>
              </a:rPr>
              <a:t> </a:t>
            </a:r>
            <a:r>
              <a:rPr lang="en-US" sz="3200" b="1" dirty="0" err="1">
                <a:latin typeface="Times New Roman" pitchFamily="18" charset="0"/>
              </a:rPr>
              <a:t>các</a:t>
            </a:r>
            <a:r>
              <a:rPr lang="en-US" sz="3200" b="1" dirty="0">
                <a:latin typeface="Times New Roman" pitchFamily="18" charset="0"/>
              </a:rPr>
              <a:t> </a:t>
            </a:r>
            <a:r>
              <a:rPr lang="en-US" sz="3200" b="1" dirty="0" err="1">
                <a:latin typeface="Times New Roman" pitchFamily="18" charset="0"/>
              </a:rPr>
              <a:t>câu</a:t>
            </a:r>
            <a:r>
              <a:rPr lang="en-US" sz="3200" b="1" dirty="0">
                <a:latin typeface="Times New Roman" pitchFamily="18" charset="0"/>
              </a:rPr>
              <a:t> </a:t>
            </a:r>
            <a:r>
              <a:rPr lang="en-US" sz="3200" b="1" dirty="0" err="1">
                <a:latin typeface="Times New Roman" pitchFamily="18" charset="0"/>
              </a:rPr>
              <a:t>thơ</a:t>
            </a:r>
            <a:r>
              <a:rPr lang="en-US" sz="3200" b="1" dirty="0">
                <a:latin typeface="Times New Roman" pitchFamily="18" charset="0"/>
              </a:rPr>
              <a:t>, </a:t>
            </a:r>
            <a:r>
              <a:rPr lang="en-US" sz="3200" b="1" dirty="0" err="1">
                <a:latin typeface="Times New Roman" pitchFamily="18" charset="0"/>
              </a:rPr>
              <a:t>ca</a:t>
            </a:r>
            <a:r>
              <a:rPr lang="en-US" sz="3200" b="1" dirty="0">
                <a:latin typeface="Times New Roman" pitchFamily="18" charset="0"/>
              </a:rPr>
              <a:t> </a:t>
            </a:r>
            <a:r>
              <a:rPr lang="en-US" sz="3200" b="1" dirty="0" err="1">
                <a:latin typeface="Times New Roman" pitchFamily="18" charset="0"/>
              </a:rPr>
              <a:t>dao</a:t>
            </a:r>
            <a:r>
              <a:rPr lang="en-US" sz="3200" b="1" dirty="0">
                <a:latin typeface="Times New Roman" pitchFamily="18" charset="0"/>
              </a:rPr>
              <a:t> </a:t>
            </a:r>
            <a:r>
              <a:rPr lang="en-US" sz="3200" b="1" dirty="0" err="1">
                <a:latin typeface="Times New Roman" pitchFamily="18" charset="0"/>
              </a:rPr>
              <a:t>tục</a:t>
            </a:r>
            <a:r>
              <a:rPr lang="en-US" sz="3200" b="1" dirty="0">
                <a:latin typeface="Times New Roman" pitchFamily="18" charset="0"/>
              </a:rPr>
              <a:t> </a:t>
            </a:r>
            <a:r>
              <a:rPr lang="en-US" sz="3200" b="1" dirty="0" err="1">
                <a:latin typeface="Times New Roman" pitchFamily="18" charset="0"/>
              </a:rPr>
              <a:t>ngữ</a:t>
            </a:r>
            <a:r>
              <a:rPr lang="en-US" sz="3200" b="1" dirty="0">
                <a:latin typeface="Times New Roman" pitchFamily="18" charset="0"/>
              </a:rPr>
              <a:t> </a:t>
            </a:r>
            <a:r>
              <a:rPr lang="en-US" sz="3200" b="1" dirty="0" err="1">
                <a:latin typeface="Times New Roman" pitchFamily="18" charset="0"/>
              </a:rPr>
              <a:t>nói</a:t>
            </a:r>
            <a:r>
              <a:rPr lang="en-US" sz="3200" b="1" dirty="0">
                <a:latin typeface="Times New Roman" pitchFamily="18" charset="0"/>
              </a:rPr>
              <a:t> </a:t>
            </a:r>
            <a:r>
              <a:rPr lang="en-US" sz="3200" b="1" dirty="0" err="1">
                <a:latin typeface="Times New Roman" pitchFamily="18" charset="0"/>
              </a:rPr>
              <a:t>về</a:t>
            </a:r>
            <a:r>
              <a:rPr lang="en-US" sz="3200" b="1" dirty="0">
                <a:latin typeface="Times New Roman" pitchFamily="18" charset="0"/>
              </a:rPr>
              <a:t> </a:t>
            </a:r>
            <a:r>
              <a:rPr lang="en-US" sz="3200" b="1" dirty="0" err="1">
                <a:latin typeface="Times New Roman" pitchFamily="18" charset="0"/>
              </a:rPr>
              <a:t>sự</a:t>
            </a:r>
            <a:r>
              <a:rPr lang="en-US" sz="3200" b="1" dirty="0">
                <a:latin typeface="Times New Roman" pitchFamily="18" charset="0"/>
              </a:rPr>
              <a:t> </a:t>
            </a:r>
            <a:r>
              <a:rPr lang="en-US" sz="3200" b="1" dirty="0" err="1">
                <a:latin typeface="Times New Roman" pitchFamily="18" charset="0"/>
              </a:rPr>
              <a:t>biết</a:t>
            </a:r>
            <a:r>
              <a:rPr lang="en-US" sz="3200" b="1" dirty="0">
                <a:latin typeface="Times New Roman" pitchFamily="18" charset="0"/>
              </a:rPr>
              <a:t> </a:t>
            </a:r>
            <a:r>
              <a:rPr lang="en-US" sz="3200" b="1" dirty="0" err="1">
                <a:latin typeface="Times New Roman" pitchFamily="18" charset="0"/>
              </a:rPr>
              <a:t>ơn</a:t>
            </a:r>
            <a:r>
              <a:rPr lang="en-US" sz="3200" b="1" dirty="0">
                <a:latin typeface="Times New Roman" pitchFamily="18" charset="0"/>
              </a:rPr>
              <a:t> </a:t>
            </a:r>
            <a:r>
              <a:rPr lang="en-US" sz="3200" b="1" dirty="0" err="1">
                <a:latin typeface="Times New Roman" pitchFamily="18" charset="0"/>
              </a:rPr>
              <a:t>thầy</a:t>
            </a:r>
            <a:r>
              <a:rPr lang="en-US" sz="3200" b="1" dirty="0">
                <a:latin typeface="Times New Roman" pitchFamily="18" charset="0"/>
              </a:rPr>
              <a:t> </a:t>
            </a:r>
            <a:r>
              <a:rPr lang="en-US" sz="3200" b="1" dirty="0" err="1">
                <a:latin typeface="Times New Roman" pitchFamily="18" charset="0"/>
              </a:rPr>
              <a:t>cô</a:t>
            </a:r>
            <a:r>
              <a:rPr lang="en-US" sz="3200" b="1" dirty="0">
                <a:latin typeface="Times New Roman" pitchFamily="18" charset="0"/>
              </a:rPr>
              <a:t> </a:t>
            </a:r>
            <a:r>
              <a:rPr lang="en-US" sz="3200" b="1" dirty="0" err="1">
                <a:latin typeface="Times New Roman" pitchFamily="18" charset="0"/>
              </a:rPr>
              <a:t>giáo</a:t>
            </a:r>
            <a:r>
              <a:rPr lang="en-US" sz="3200" b="1" dirty="0">
                <a:latin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28650" y="2286000"/>
            <a:ext cx="7566025" cy="1938338"/>
          </a:xfrm>
          <a:prstGeom prst="rect">
            <a:avLst/>
          </a:prstGeom>
          <a:noFill/>
          <a:ln w="9525">
            <a:noFill/>
            <a:miter lim="800000"/>
            <a:headEnd/>
            <a:tailEnd/>
          </a:ln>
        </p:spPr>
        <p:txBody>
          <a:bodyPr>
            <a:spAutoFit/>
          </a:bodyPr>
          <a:lstStyle/>
          <a:p>
            <a:pPr algn="ctr"/>
            <a:r>
              <a:rPr lang="en-US" sz="6000" b="1">
                <a:solidFill>
                  <a:srgbClr val="FF0000"/>
                </a:solidFill>
              </a:rPr>
              <a:t>Biết ơn thầy cô giáo ( Tiết 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8" name="Picture 6" descr="19"/>
          <p:cNvPicPr>
            <a:picLocks noChangeAspect="1" noChangeArrowheads="1"/>
          </p:cNvPicPr>
          <p:nvPr/>
        </p:nvPicPr>
        <p:blipFill>
          <a:blip r:embed="rId2"/>
          <a:srcRect/>
          <a:stretch>
            <a:fillRect/>
          </a:stretch>
        </p:blipFill>
        <p:spPr bwMode="auto">
          <a:xfrm>
            <a:off x="14288" y="0"/>
            <a:ext cx="9144000" cy="6851650"/>
          </a:xfrm>
          <a:prstGeom prst="rect">
            <a:avLst/>
          </a:prstGeom>
          <a:solidFill>
            <a:schemeClr val="tx1"/>
          </a:solidFill>
          <a:ln w="9525">
            <a:noFill/>
            <a:miter lim="800000"/>
            <a:headEnd/>
            <a:tailEnd/>
          </a:ln>
          <a:effectLst>
            <a:outerShdw dist="107763" dir="2700000" algn="ctr" rotWithShape="0">
              <a:srgbClr val="808080">
                <a:alpha val="50000"/>
              </a:srgbClr>
            </a:outerShdw>
          </a:effectLst>
        </p:spPr>
      </p:pic>
      <p:sp>
        <p:nvSpPr>
          <p:cNvPr id="95245" name="WordArt 13"/>
          <p:cNvSpPr>
            <a:spLocks noChangeArrowheads="1" noChangeShapeType="1" noTextEdit="1"/>
          </p:cNvSpPr>
          <p:nvPr/>
        </p:nvSpPr>
        <p:spPr bwMode="auto">
          <a:xfrm>
            <a:off x="2324100" y="2084388"/>
            <a:ext cx="4495800" cy="2165350"/>
          </a:xfrm>
          <a:prstGeom prst="rect">
            <a:avLst/>
          </a:prstGeom>
        </p:spPr>
        <p:txBody>
          <a:bodyPr wrap="none" fromWordArt="1">
            <a:prstTxWarp prst="textPlain">
              <a:avLst>
                <a:gd name="adj" fmla="val 50000"/>
              </a:avLst>
            </a:prstTxWarp>
          </a:bodyPr>
          <a:lstStyle/>
          <a:p>
            <a:pPr algn="ctr"/>
            <a:r>
              <a:rPr lang="vi-VN" sz="3600" kern="10">
                <a:ln w="19050">
                  <a:solidFill>
                    <a:srgbClr val="993366"/>
                  </a:solidFill>
                  <a:round/>
                  <a:headEnd/>
                  <a:tailEnd/>
                </a:ln>
                <a:solidFill>
                  <a:srgbClr val="0066CC"/>
                </a:solidFill>
                <a:effectLst>
                  <a:outerShdw dist="107763" dir="2700000" algn="ctr" rotWithShape="0">
                    <a:srgbClr val="990000">
                      <a:alpha val="50000"/>
                    </a:srgbClr>
                  </a:outerShdw>
                </a:effectLst>
                <a:latin typeface="Arial"/>
                <a:cs typeface="Arial"/>
              </a:rPr>
              <a:t>HOẠT ĐỘNG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 calcmode="lin" valueType="num">
                                      <p:cBhvr>
                                        <p:cTn id="7" dur="500" fill="hold"/>
                                        <p:tgtEl>
                                          <p:spTgt spid="95238"/>
                                        </p:tgtEl>
                                        <p:attrNameLst>
                                          <p:attrName>ppt_w</p:attrName>
                                        </p:attrNameLst>
                                      </p:cBhvr>
                                      <p:tavLst>
                                        <p:tav tm="0">
                                          <p:val>
                                            <p:fltVal val="0"/>
                                          </p:val>
                                        </p:tav>
                                        <p:tav tm="100000">
                                          <p:val>
                                            <p:strVal val="#ppt_w"/>
                                          </p:val>
                                        </p:tav>
                                      </p:tavLst>
                                    </p:anim>
                                    <p:anim calcmode="lin" valueType="num">
                                      <p:cBhvr>
                                        <p:cTn id="8" dur="500" fill="hold"/>
                                        <p:tgtEl>
                                          <p:spTgt spid="95238"/>
                                        </p:tgtEl>
                                        <p:attrNameLst>
                                          <p:attrName>ppt_h</p:attrName>
                                        </p:attrNameLst>
                                      </p:cBhvr>
                                      <p:tavLst>
                                        <p:tav tm="0">
                                          <p:val>
                                            <p:fltVal val="0"/>
                                          </p:val>
                                        </p:tav>
                                        <p:tav tm="100000">
                                          <p:val>
                                            <p:strVal val="#ppt_h"/>
                                          </p:val>
                                        </p:tav>
                                      </p:tavLst>
                                    </p:anim>
                                    <p:animEffect transition="in" filter="fade">
                                      <p:cBhvr>
                                        <p:cTn id="9" dur="500"/>
                                        <p:tgtEl>
                                          <p:spTgt spid="952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5245"/>
                                        </p:tgtEl>
                                        <p:attrNameLst>
                                          <p:attrName>style.visibility</p:attrName>
                                        </p:attrNameLst>
                                      </p:cBhvr>
                                      <p:to>
                                        <p:strVal val="visible"/>
                                      </p:to>
                                    </p:set>
                                    <p:animEffect transition="in" filter="wipe(down)">
                                      <p:cBhvr>
                                        <p:cTn id="14" dur="500"/>
                                        <p:tgtEl>
                                          <p:spTgt spid="9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0" name="Text Box 10"/>
          <p:cNvSpPr txBox="1">
            <a:spLocks noChangeArrowheads="1"/>
          </p:cNvSpPr>
          <p:nvPr/>
        </p:nvSpPr>
        <p:spPr bwMode="auto">
          <a:xfrm>
            <a:off x="723900" y="1143000"/>
            <a:ext cx="8153400" cy="5078413"/>
          </a:xfrm>
          <a:prstGeom prst="rect">
            <a:avLst/>
          </a:prstGeom>
          <a:noFill/>
          <a:ln w="9525">
            <a:noFill/>
            <a:miter lim="800000"/>
            <a:headEnd/>
            <a:tailEnd/>
          </a:ln>
          <a:effectLst/>
        </p:spPr>
        <p:txBody>
          <a:bodyPr>
            <a:spAutoFit/>
          </a:bodyPr>
          <a:lstStyle/>
          <a:p>
            <a:pPr>
              <a:spcBef>
                <a:spcPct val="50000"/>
              </a:spcBef>
            </a:pPr>
            <a:r>
              <a:rPr lang="en-US" sz="2000">
                <a:solidFill>
                  <a:srgbClr val="0033CC"/>
                </a:solidFill>
              </a:rPr>
              <a:t>      </a:t>
            </a:r>
            <a:r>
              <a:rPr lang="en-US" sz="3600" b="1">
                <a:solidFill>
                  <a:srgbClr val="0033CC"/>
                </a:solidFill>
              </a:rPr>
              <a:t>Cô Bình là cô giáo dạy chúng em hồi lớp 1. Cô vừa hiền dịu, vừa tận tình chỉ bảo cho chúng em từng li, từng tí. Nghe tin cô bị ốm nặng, chúng em thương cô lắm. Giờ ra chơi, Vân chạy tới chỗ mấy bạn đang nhảy dây ngoài sân báo tin và rủ: “ Các bạn ơi, chiều nay chúng mình cùng đến thăm cô nhé!”</a:t>
            </a:r>
          </a:p>
        </p:txBody>
      </p:sp>
      <p:sp>
        <p:nvSpPr>
          <p:cNvPr id="66571" name="Text Box 11"/>
          <p:cNvSpPr txBox="1">
            <a:spLocks noChangeArrowheads="1"/>
          </p:cNvSpPr>
          <p:nvPr/>
        </p:nvSpPr>
        <p:spPr bwMode="auto">
          <a:xfrm>
            <a:off x="2209800" y="381000"/>
            <a:ext cx="3352800" cy="762000"/>
          </a:xfrm>
          <a:prstGeom prst="rect">
            <a:avLst/>
          </a:prstGeom>
          <a:noFill/>
          <a:ln w="9525">
            <a:noFill/>
            <a:miter lim="800000"/>
            <a:headEnd/>
            <a:tailEnd/>
          </a:ln>
          <a:effectLst/>
        </p:spPr>
        <p:txBody>
          <a:bodyPr>
            <a:spAutoFit/>
          </a:bodyPr>
          <a:lstStyle/>
          <a:p>
            <a:pPr>
              <a:spcBef>
                <a:spcPct val="50000"/>
              </a:spcBef>
            </a:pPr>
            <a:r>
              <a:rPr lang="en-US" sz="4400">
                <a:solidFill>
                  <a:srgbClr val="FF3300"/>
                </a:solidFill>
              </a:rPr>
              <a:t>Tình huống</a:t>
            </a:r>
            <a:r>
              <a:rPr lang="en-US" sz="2400"/>
              <a:t> </a:t>
            </a:r>
          </a:p>
        </p:txBody>
      </p:sp>
      <p:sp>
        <p:nvSpPr>
          <p:cNvPr id="66578" name="Text Box 18"/>
          <p:cNvSpPr txBox="1">
            <a:spLocks noChangeArrowheads="1"/>
          </p:cNvSpPr>
          <p:nvPr/>
        </p:nvSpPr>
        <p:spPr bwMode="auto">
          <a:xfrm>
            <a:off x="990600" y="76200"/>
            <a:ext cx="7620000" cy="1220788"/>
          </a:xfrm>
          <a:prstGeom prst="rect">
            <a:avLst/>
          </a:prstGeom>
          <a:noFill/>
          <a:ln w="9525">
            <a:noFill/>
            <a:miter lim="800000"/>
            <a:headEnd/>
            <a:tailEnd/>
          </a:ln>
          <a:effectLst/>
        </p:spPr>
        <p:txBody>
          <a:bodyPr>
            <a:spAutoFit/>
          </a:bodyPr>
          <a:lstStyle/>
          <a:p>
            <a:pPr>
              <a:spcBef>
                <a:spcPct val="50000"/>
              </a:spcBef>
            </a:pPr>
            <a:r>
              <a:rPr lang="en-US" sz="3200"/>
              <a:t>    </a:t>
            </a:r>
            <a:endParaRPr lang="en-US" sz="3200" b="1">
              <a:solidFill>
                <a:schemeClr val="bg1"/>
              </a:solidFill>
            </a:endParaRPr>
          </a:p>
          <a:p>
            <a:pPr>
              <a:spcBef>
                <a:spcPct val="50000"/>
              </a:spcBef>
            </a:pPr>
            <a:r>
              <a:rPr lang="en-US" sz="2800"/>
              <a:t> </a:t>
            </a:r>
          </a:p>
        </p:txBody>
      </p:sp>
      <p:sp>
        <p:nvSpPr>
          <p:cNvPr id="7173" name="Text Box 23"/>
          <p:cNvSpPr txBox="1">
            <a:spLocks noChangeArrowheads="1"/>
          </p:cNvSpPr>
          <p:nvPr/>
        </p:nvSpPr>
        <p:spPr bwMode="auto">
          <a:xfrm>
            <a:off x="3657600" y="1287463"/>
            <a:ext cx="1524000" cy="366712"/>
          </a:xfrm>
          <a:prstGeom prst="rect">
            <a:avLst/>
          </a:prstGeom>
          <a:noFill/>
          <a:ln w="9525">
            <a:noFill/>
            <a:miter lim="800000"/>
            <a:headEnd/>
            <a:tailEnd/>
          </a:ln>
          <a:effectLst/>
        </p:spPr>
        <p:txBody>
          <a:bodyPr>
            <a:spAutoFit/>
          </a:bodyPr>
          <a:lstStyle/>
          <a:p>
            <a:pPr>
              <a:spcBef>
                <a:spcPct val="50000"/>
              </a:spcBef>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578"/>
                                        </p:tgtEl>
                                        <p:attrNameLst>
                                          <p:attrName>style.visibility</p:attrName>
                                        </p:attrNameLst>
                                      </p:cBhvr>
                                      <p:to>
                                        <p:strVal val="visible"/>
                                      </p:to>
                                    </p:set>
                                    <p:anim calcmode="lin" valueType="num">
                                      <p:cBhvr additive="base">
                                        <p:cTn id="7" dur="500" fill="hold"/>
                                        <p:tgtEl>
                                          <p:spTgt spid="66578"/>
                                        </p:tgtEl>
                                        <p:attrNameLst>
                                          <p:attrName>ppt_x</p:attrName>
                                        </p:attrNameLst>
                                      </p:cBhvr>
                                      <p:tavLst>
                                        <p:tav tm="0">
                                          <p:val>
                                            <p:strVal val="#ppt_x"/>
                                          </p:val>
                                        </p:tav>
                                        <p:tav tm="100000">
                                          <p:val>
                                            <p:strVal val="#ppt_x"/>
                                          </p:val>
                                        </p:tav>
                                      </p:tavLst>
                                    </p:anim>
                                    <p:anim calcmode="lin" valueType="num">
                                      <p:cBhvr additive="base">
                                        <p:cTn id="8" dur="500" fill="hold"/>
                                        <p:tgtEl>
                                          <p:spTgt spid="6657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3" presetClass="entr" presetSubtype="16" fill="hold" grpId="0" nodeType="afterEffect">
                                  <p:stCondLst>
                                    <p:cond delay="0"/>
                                  </p:stCondLst>
                                  <p:childTnLst>
                                    <p:set>
                                      <p:cBhvr>
                                        <p:cTn id="11" dur="1" fill="hold">
                                          <p:stCondLst>
                                            <p:cond delay="0"/>
                                          </p:stCondLst>
                                        </p:cTn>
                                        <p:tgtEl>
                                          <p:spTgt spid="66571"/>
                                        </p:tgtEl>
                                        <p:attrNameLst>
                                          <p:attrName>style.visibility</p:attrName>
                                        </p:attrNameLst>
                                      </p:cBhvr>
                                      <p:to>
                                        <p:strVal val="visible"/>
                                      </p:to>
                                    </p:set>
                                    <p:animEffect transition="in" filter="plus(in)">
                                      <p:cBhvr>
                                        <p:cTn id="12" dur="2000"/>
                                        <p:tgtEl>
                                          <p:spTgt spid="66571"/>
                                        </p:tgtEl>
                                      </p:cBhvr>
                                    </p:animEffect>
                                  </p:childTnLst>
                                </p:cTn>
                              </p:par>
                            </p:childTnLst>
                          </p:cTn>
                        </p:par>
                        <p:par>
                          <p:cTn id="13" fill="hold" nodeType="afterGroup">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66570"/>
                                        </p:tgtEl>
                                        <p:attrNameLst>
                                          <p:attrName>style.visibility</p:attrName>
                                        </p:attrNameLst>
                                      </p:cBhvr>
                                      <p:to>
                                        <p:strVal val="visible"/>
                                      </p:to>
                                    </p:set>
                                    <p:anim calcmode="lin" valueType="num">
                                      <p:cBhvr additive="base">
                                        <p:cTn id="16" dur="500" fill="hold"/>
                                        <p:tgtEl>
                                          <p:spTgt spid="66570"/>
                                        </p:tgtEl>
                                        <p:attrNameLst>
                                          <p:attrName>ppt_x</p:attrName>
                                        </p:attrNameLst>
                                      </p:cBhvr>
                                      <p:tavLst>
                                        <p:tav tm="0">
                                          <p:val>
                                            <p:strVal val="#ppt_x"/>
                                          </p:val>
                                        </p:tav>
                                        <p:tav tm="100000">
                                          <p:val>
                                            <p:strVal val="#ppt_x"/>
                                          </p:val>
                                        </p:tav>
                                      </p:tavLst>
                                    </p:anim>
                                    <p:anim calcmode="lin" valueType="num">
                                      <p:cBhvr additive="base">
                                        <p:cTn id="17" dur="500" fill="hold"/>
                                        <p:tgtEl>
                                          <p:spTgt spid="66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p:bldP spid="66571" grpId="0"/>
      <p:bldP spid="665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Text Box 9" descr="Untitled-1"/>
          <p:cNvSpPr txBox="1">
            <a:spLocks noChangeArrowheads="1"/>
          </p:cNvSpPr>
          <p:nvPr/>
        </p:nvSpPr>
        <p:spPr bwMode="auto">
          <a:xfrm>
            <a:off x="1066800" y="914400"/>
            <a:ext cx="7391400" cy="4916488"/>
          </a:xfrm>
          <a:prstGeom prst="rect">
            <a:avLst/>
          </a:prstGeom>
          <a:blipFill dpi="0" rotWithShape="1">
            <a:blip r:embed="rId2"/>
            <a:srcRect/>
            <a:stretch>
              <a:fillRect/>
            </a:stretch>
          </a:blipFill>
          <a:ln w="9525">
            <a:solidFill>
              <a:srgbClr val="3333FF"/>
            </a:solidFill>
            <a:miter lim="800000"/>
            <a:headEnd/>
            <a:tailEnd/>
          </a:ln>
          <a:effectLst/>
        </p:spPr>
        <p:txBody>
          <a:bodyPr>
            <a:spAutoFit/>
          </a:bodyPr>
          <a:lstStyle/>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a:p>
            <a:pPr eaLnBrk="1" hangingPunct="1">
              <a:spcBef>
                <a:spcPct val="50000"/>
              </a:spcBef>
            </a:pPr>
            <a:endParaRPr lang="en-US">
              <a:solidFill>
                <a:srgbClr val="3333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heel(4)">
                                      <p:cBhvr>
                                        <p:cTn id="7" dur="1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ext Box 6"/>
          <p:cNvSpPr txBox="1">
            <a:spLocks noChangeArrowheads="1"/>
          </p:cNvSpPr>
          <p:nvPr/>
        </p:nvSpPr>
        <p:spPr bwMode="auto">
          <a:xfrm>
            <a:off x="762000" y="533400"/>
            <a:ext cx="7696200" cy="3046413"/>
          </a:xfrm>
          <a:prstGeom prst="rect">
            <a:avLst/>
          </a:prstGeom>
          <a:noFill/>
          <a:ln w="9525">
            <a:noFill/>
            <a:miter lim="800000"/>
            <a:headEnd/>
            <a:tailEnd/>
          </a:ln>
          <a:effectLst/>
        </p:spPr>
        <p:txBody>
          <a:bodyPr>
            <a:spAutoFit/>
          </a:bodyPr>
          <a:lstStyle/>
          <a:p>
            <a:pPr eaLnBrk="1" hangingPunct="1">
              <a:spcBef>
                <a:spcPct val="50000"/>
              </a:spcBef>
            </a:pPr>
            <a:r>
              <a:rPr lang="en-US" sz="4800" b="1">
                <a:solidFill>
                  <a:srgbClr val="660033"/>
                </a:solidFill>
                <a:latin typeface="Times New Roman" pitchFamily="18" charset="0"/>
              </a:rPr>
              <a:t>1.</a:t>
            </a:r>
            <a:r>
              <a:rPr lang="en-US" sz="4800" b="1">
                <a:solidFill>
                  <a:srgbClr val="0033CC"/>
                </a:solidFill>
                <a:latin typeface="Times New Roman" pitchFamily="18" charset="0"/>
              </a:rPr>
              <a:t> Các em hãy đoán xem các bạn nhỏ trong tình huống trên sẽ làm gì khi nghe Vân nói.</a:t>
            </a:r>
          </a:p>
        </p:txBody>
      </p:sp>
      <p:sp>
        <p:nvSpPr>
          <p:cNvPr id="69639" name="Text Box 7"/>
          <p:cNvSpPr txBox="1">
            <a:spLocks noChangeArrowheads="1"/>
          </p:cNvSpPr>
          <p:nvPr/>
        </p:nvSpPr>
        <p:spPr bwMode="auto">
          <a:xfrm>
            <a:off x="838200" y="4264025"/>
            <a:ext cx="7620000" cy="1555750"/>
          </a:xfrm>
          <a:prstGeom prst="rect">
            <a:avLst/>
          </a:prstGeom>
          <a:noFill/>
          <a:ln w="9525">
            <a:noFill/>
            <a:miter lim="800000"/>
            <a:headEnd/>
            <a:tailEnd/>
          </a:ln>
          <a:effectLst/>
        </p:spPr>
        <p:txBody>
          <a:bodyPr>
            <a:spAutoFit/>
          </a:bodyPr>
          <a:lstStyle/>
          <a:p>
            <a:pPr eaLnBrk="1" hangingPunct="1">
              <a:spcBef>
                <a:spcPct val="50000"/>
              </a:spcBef>
            </a:pPr>
            <a:r>
              <a:rPr lang="en-US" sz="4800" b="1">
                <a:solidFill>
                  <a:schemeClr val="accent1"/>
                </a:solidFill>
                <a:latin typeface="Times New Roman" pitchFamily="18" charset="0"/>
              </a:rPr>
              <a:t>2.</a:t>
            </a:r>
            <a:r>
              <a:rPr lang="en-US" sz="4800" b="1">
                <a:solidFill>
                  <a:srgbClr val="008000"/>
                </a:solidFill>
                <a:latin typeface="Times New Roman" pitchFamily="18" charset="0"/>
              </a:rPr>
              <a:t> Nếu em  học  cùng lớp đó, em sẽ làm gì? Vì sao?</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9638"/>
                                        </p:tgtEl>
                                        <p:attrNameLst>
                                          <p:attrName>style.visibility</p:attrName>
                                        </p:attrNameLst>
                                      </p:cBhvr>
                                      <p:to>
                                        <p:strVal val="visible"/>
                                      </p:to>
                                    </p:set>
                                    <p:animEffect transition="in" filter="wipe(left)">
                                      <p:cBhvr>
                                        <p:cTn id="7" dur="1000"/>
                                        <p:tgtEl>
                                          <p:spTgt spid="69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69639"/>
                                        </p:tgtEl>
                                        <p:attrNameLst>
                                          <p:attrName>style.visibility</p:attrName>
                                        </p:attrNameLst>
                                      </p:cBhvr>
                                      <p:to>
                                        <p:strVal val="visible"/>
                                      </p:to>
                                    </p:set>
                                    <p:animEffect transition="in" filter="diamond(out)">
                                      <p:cBhvr>
                                        <p:cTn id="12" dur="10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P spid="696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762000" y="1066800"/>
            <a:ext cx="75438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74758" name="Text Box 6"/>
          <p:cNvSpPr txBox="1">
            <a:spLocks noChangeArrowheads="1"/>
          </p:cNvSpPr>
          <p:nvPr/>
        </p:nvSpPr>
        <p:spPr bwMode="auto">
          <a:xfrm>
            <a:off x="457200" y="1371600"/>
            <a:ext cx="7924800" cy="1555750"/>
          </a:xfrm>
          <a:prstGeom prst="rect">
            <a:avLst/>
          </a:prstGeom>
          <a:noFill/>
          <a:ln w="9525">
            <a:noFill/>
            <a:miter lim="800000"/>
            <a:headEnd/>
            <a:tailEnd/>
          </a:ln>
          <a:effectLst/>
        </p:spPr>
        <p:txBody>
          <a:bodyPr>
            <a:spAutoFit/>
          </a:bodyPr>
          <a:lstStyle/>
          <a:p>
            <a:pPr algn="just" eaLnBrk="1" hangingPunct="1">
              <a:spcBef>
                <a:spcPct val="50000"/>
              </a:spcBef>
            </a:pPr>
            <a:r>
              <a:rPr lang="en-US" sz="4800" b="1">
                <a:solidFill>
                  <a:srgbClr val="660033"/>
                </a:solidFill>
                <a:latin typeface="Times New Roman" pitchFamily="18" charset="0"/>
              </a:rPr>
              <a:t>- Vì sao chúng ta phải biết ơn, kính trọng  thầy cô giáo?</a:t>
            </a:r>
          </a:p>
        </p:txBody>
      </p:sp>
      <p:sp>
        <p:nvSpPr>
          <p:cNvPr id="74759" name="Text Box 7"/>
          <p:cNvSpPr txBox="1">
            <a:spLocks noChangeArrowheads="1"/>
          </p:cNvSpPr>
          <p:nvPr/>
        </p:nvSpPr>
        <p:spPr bwMode="auto">
          <a:xfrm>
            <a:off x="533400" y="3581400"/>
            <a:ext cx="7924800" cy="1555750"/>
          </a:xfrm>
          <a:prstGeom prst="rect">
            <a:avLst/>
          </a:prstGeom>
          <a:noFill/>
          <a:ln w="9525">
            <a:noFill/>
            <a:miter lim="800000"/>
            <a:headEnd/>
            <a:tailEnd/>
          </a:ln>
          <a:effectLst/>
        </p:spPr>
        <p:txBody>
          <a:bodyPr>
            <a:spAutoFit/>
          </a:bodyPr>
          <a:lstStyle/>
          <a:p>
            <a:pPr algn="just" eaLnBrk="1" hangingPunct="1">
              <a:spcBef>
                <a:spcPct val="50000"/>
              </a:spcBef>
            </a:pPr>
            <a:r>
              <a:rPr lang="en-US" sz="4800" b="1">
                <a:solidFill>
                  <a:srgbClr val="0033CC"/>
                </a:solidFill>
                <a:latin typeface="Times New Roman" pitchFamily="18" charset="0"/>
              </a:rPr>
              <a:t>- Để thể hiện lòng biết ơn thầy cô giáo em cần làm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plus(in)">
                                      <p:cBhvr>
                                        <p:cTn id="7" dur="2000"/>
                                        <p:tgtEl>
                                          <p:spTgt spid="74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9"/>
                                        </p:tgtEl>
                                        <p:attrNameLst>
                                          <p:attrName>style.visibility</p:attrName>
                                        </p:attrNameLst>
                                      </p:cBhvr>
                                      <p:to>
                                        <p:strVal val="visible"/>
                                      </p:to>
                                    </p:set>
                                    <p:animEffect transition="in" filter="box(in)">
                                      <p:cBhvr>
                                        <p:cTn id="12" dur="10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Text Box 6"/>
          <p:cNvSpPr txBox="1">
            <a:spLocks noChangeArrowheads="1"/>
          </p:cNvSpPr>
          <p:nvPr/>
        </p:nvSpPr>
        <p:spPr bwMode="auto">
          <a:xfrm>
            <a:off x="395288" y="1524000"/>
            <a:ext cx="8748712" cy="4154488"/>
          </a:xfrm>
          <a:prstGeom prst="rect">
            <a:avLst/>
          </a:prstGeom>
          <a:noFill/>
          <a:ln w="9525">
            <a:noFill/>
            <a:miter lim="800000"/>
            <a:headEnd/>
            <a:tailEnd/>
          </a:ln>
          <a:effectLst/>
        </p:spPr>
        <p:txBody>
          <a:bodyPr>
            <a:spAutoFit/>
          </a:bodyPr>
          <a:lstStyle/>
          <a:p>
            <a:pPr eaLnBrk="1" hangingPunct="1">
              <a:spcBef>
                <a:spcPct val="50000"/>
              </a:spcBef>
            </a:pPr>
            <a:r>
              <a:rPr lang="en-US" sz="4400" b="1">
                <a:solidFill>
                  <a:srgbClr val="FF0000"/>
                </a:solidFill>
                <a:latin typeface="Times New Roman" pitchFamily="18" charset="0"/>
              </a:rPr>
              <a:t>    Các thầy giáo, cô giáo đã không quản khó nhọc, tận tình dạy dỗ chúng ta nên người. Vì vậy, chúng ta cần phải kính trọng, biết ơn các thầy giáo, cô giáo; cố gắng học tập, rèn luyện để khỏi phụ lòng thầy, cô.</a:t>
            </a:r>
          </a:p>
        </p:txBody>
      </p:sp>
      <p:sp>
        <p:nvSpPr>
          <p:cNvPr id="71687" name="AutoShape 7"/>
          <p:cNvSpPr>
            <a:spLocks noChangeArrowheads="1"/>
          </p:cNvSpPr>
          <p:nvPr/>
        </p:nvSpPr>
        <p:spPr bwMode="auto">
          <a:xfrm>
            <a:off x="2895600" y="-76200"/>
            <a:ext cx="2514600" cy="1371600"/>
          </a:xfrm>
          <a:prstGeom prst="horizontalScroll">
            <a:avLst>
              <a:gd name="adj" fmla="val 12500"/>
            </a:avLst>
          </a:prstGeom>
          <a:gradFill rotWithShape="1">
            <a:gsLst>
              <a:gs pos="0">
                <a:schemeClr val="folHlink"/>
              </a:gs>
              <a:gs pos="100000">
                <a:srgbClr val="660033"/>
              </a:gs>
            </a:gsLst>
            <a:lin ang="5400000" scaled="1"/>
          </a:gradFill>
          <a:ln w="9525">
            <a:solidFill>
              <a:schemeClr val="tx1"/>
            </a:solidFill>
            <a:round/>
            <a:headEnd/>
            <a:tailEnd/>
          </a:ln>
          <a:effectLst/>
        </p:spPr>
        <p:txBody>
          <a:bodyPr wrap="none" anchor="ctr"/>
          <a:lstStyle/>
          <a:p>
            <a:pPr algn="ctr"/>
            <a:r>
              <a:rPr lang="en-US" sz="4400">
                <a:solidFill>
                  <a:schemeClr val="bg1"/>
                </a:solidFill>
              </a:rPr>
              <a:t>Ghi nhớ</a:t>
            </a:r>
            <a:r>
              <a:rPr lang="en-US" sz="4400">
                <a:solidFill>
                  <a:srgbClr val="66FF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wipe(down)">
                                      <p:cBhvr>
                                        <p:cTn id="7" dur="500"/>
                                        <p:tgtEl>
                                          <p:spTgt spid="71687"/>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1686">
                                            <p:txEl>
                                              <p:pRg st="0" end="0"/>
                                            </p:txEl>
                                          </p:spTgt>
                                        </p:tgtEl>
                                        <p:attrNameLst>
                                          <p:attrName>style.visibility</p:attrName>
                                        </p:attrNameLst>
                                      </p:cBhvr>
                                      <p:to>
                                        <p:strVal val="visible"/>
                                      </p:to>
                                    </p:set>
                                    <p:anim calcmode="lin" valueType="num">
                                      <p:cBhvr>
                                        <p:cTn id="11" dur="2000" fill="hold"/>
                                        <p:tgtEl>
                                          <p:spTgt spid="71686">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71686">
                                            <p:txEl>
                                              <p:pRg st="0" end="0"/>
                                            </p:txEl>
                                          </p:spTgt>
                                        </p:tgtEl>
                                        <p:attrNameLst>
                                          <p:attrName>ppt_h</p:attrName>
                                        </p:attrNameLst>
                                      </p:cBhvr>
                                      <p:tavLst>
                                        <p:tav tm="0">
                                          <p:val>
                                            <p:fltVal val="0"/>
                                          </p:val>
                                        </p:tav>
                                        <p:tav tm="100000">
                                          <p:val>
                                            <p:strVal val="#ppt_h"/>
                                          </p:val>
                                        </p:tav>
                                      </p:tavLst>
                                    </p:anim>
                                    <p:animEffect transition="in" filter="fade">
                                      <p:cBhvr>
                                        <p:cTn id="13" dur="2000"/>
                                        <p:tgtEl>
                                          <p:spTgt spid="716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build="allAtOnce"/>
      <p:bldP spid="7168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883258"/>
  <p:tag name="VIOLETTITLE" val="Bài 7. Biết ơn thầy giáo, cô giáo"/>
  <p:tag name="VIOLETLESSON" val="7"/>
  <p:tag name="VIOLETCATID" val="2225"/>
  <p:tag name="VIOLETSUBJECT" val="Đạo đức 4"/>
  <p:tag name="VIOLETAUTHORID" val="3466747"/>
  <p:tag name="VIOLETAUTHORNAME" val="Chu Thị Soa"/>
  <p:tag name="VIOLETAUTHORAVATAR" val="3/466/747/avatar.jpg"/>
  <p:tag name="VIOLETAUTHORADDRESS" val="Trường TH Thị Trấn - Nghệ An"/>
  <p:tag name="VIOLETDATE" val="2016-12-15 10:42:59"/>
  <p:tag name="VIOLETHIT" val="162"/>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TotalTime>
  <Words>606</Words>
  <Application>Microsoft Office PowerPoint</Application>
  <PresentationFormat>On-screen Show (4:3)</PresentationFormat>
  <Paragraphs>63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 New Roman</vt:lpstr>
      <vt:lpstr>.VnTime</vt:lpstr>
      <vt:lpstr>Tahoma</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dc:creator>
  <cp:lastModifiedBy>Computer</cp:lastModifiedBy>
  <cp:revision>108</cp:revision>
  <dcterms:created xsi:type="dcterms:W3CDTF">2005-10-22T03:49:41Z</dcterms:created>
  <dcterms:modified xsi:type="dcterms:W3CDTF">2017-12-04T03:20:53Z</dcterms:modified>
</cp:coreProperties>
</file>